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50" autoAdjust="0"/>
  </p:normalViewPr>
  <p:slideViewPr>
    <p:cSldViewPr>
      <p:cViewPr varScale="1">
        <p:scale>
          <a:sx n="44" d="100"/>
          <a:sy n="44" d="100"/>
        </p:scale>
        <p:origin x="-1182" y="-108"/>
      </p:cViewPr>
      <p:guideLst>
        <p:guide orient="horz" pos="2160"/>
        <p:guide pos="2880"/>
      </p:guideLst>
    </p:cSldViewPr>
  </p:slideViewPr>
  <p:outlineViewPr>
    <p:cViewPr>
      <p:scale>
        <a:sx n="33" d="100"/>
        <a:sy n="33" d="100"/>
      </p:scale>
      <p:origin x="12"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35F0ED54-FE5D-4774-8FFB-096CA7769DE4}" type="datetimeFigureOut">
              <a:rPr lang="nl-NL" smtClean="0"/>
              <a:pPr/>
              <a:t>10-7-2013</a:t>
            </a:fld>
            <a:endParaRPr lang="nl-NL"/>
          </a:p>
        </p:txBody>
      </p:sp>
      <p:sp>
        <p:nvSpPr>
          <p:cNvPr id="20" name="19 Altbilgi Yer Tutucusu"/>
          <p:cNvSpPr>
            <a:spLocks noGrp="1"/>
          </p:cNvSpPr>
          <p:nvPr>
            <p:ph type="ftr" sz="quarter" idx="11"/>
          </p:nvPr>
        </p:nvSpPr>
        <p:spPr/>
        <p:txBody>
          <a:bodyPr/>
          <a:lstStyle>
            <a:extLst/>
          </a:lstStyle>
          <a:p>
            <a:endParaRPr lang="nl-NL"/>
          </a:p>
        </p:txBody>
      </p:sp>
      <p:sp>
        <p:nvSpPr>
          <p:cNvPr id="10" name="9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5F0ED54-FE5D-4774-8FFB-096CA7769DE4}" type="datetimeFigureOut">
              <a:rPr lang="nl-NL" smtClean="0"/>
              <a:pPr/>
              <a:t>10-7-2013</a:t>
            </a:fld>
            <a:endParaRPr lang="nl-NL"/>
          </a:p>
        </p:txBody>
      </p:sp>
      <p:sp>
        <p:nvSpPr>
          <p:cNvPr id="5" name="4 Altbilgi Yer Tutucusu"/>
          <p:cNvSpPr>
            <a:spLocks noGrp="1"/>
          </p:cNvSpPr>
          <p:nvPr>
            <p:ph type="ftr" sz="quarter" idx="11"/>
          </p:nvPr>
        </p:nvSpPr>
        <p:spPr/>
        <p:txBody>
          <a:bodyPr/>
          <a:lstStyle>
            <a:extLst/>
          </a:lstStyle>
          <a:p>
            <a:endParaRPr lang="nl-NL"/>
          </a:p>
        </p:txBody>
      </p:sp>
      <p:sp>
        <p:nvSpPr>
          <p:cNvPr id="6" name="5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5F0ED54-FE5D-4774-8FFB-096CA7769DE4}" type="datetimeFigureOut">
              <a:rPr lang="nl-NL" smtClean="0"/>
              <a:pPr/>
              <a:t>10-7-2013</a:t>
            </a:fld>
            <a:endParaRPr lang="nl-NL"/>
          </a:p>
        </p:txBody>
      </p:sp>
      <p:sp>
        <p:nvSpPr>
          <p:cNvPr id="5" name="4 Altbilgi Yer Tutucusu"/>
          <p:cNvSpPr>
            <a:spLocks noGrp="1"/>
          </p:cNvSpPr>
          <p:nvPr>
            <p:ph type="ftr" sz="quarter" idx="11"/>
          </p:nvPr>
        </p:nvSpPr>
        <p:spPr/>
        <p:txBody>
          <a:bodyPr/>
          <a:lstStyle>
            <a:extLst/>
          </a:lstStyle>
          <a:p>
            <a:endParaRPr lang="nl-NL"/>
          </a:p>
        </p:txBody>
      </p:sp>
      <p:sp>
        <p:nvSpPr>
          <p:cNvPr id="6" name="5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5F0ED54-FE5D-4774-8FFB-096CA7769DE4}" type="datetimeFigureOut">
              <a:rPr lang="nl-NL" smtClean="0"/>
              <a:pPr/>
              <a:t>10-7-2013</a:t>
            </a:fld>
            <a:endParaRPr lang="nl-NL"/>
          </a:p>
        </p:txBody>
      </p:sp>
      <p:sp>
        <p:nvSpPr>
          <p:cNvPr id="5" name="4 Altbilgi Yer Tutucusu"/>
          <p:cNvSpPr>
            <a:spLocks noGrp="1"/>
          </p:cNvSpPr>
          <p:nvPr>
            <p:ph type="ftr" sz="quarter" idx="11"/>
          </p:nvPr>
        </p:nvSpPr>
        <p:spPr>
          <a:xfrm>
            <a:off x="35496" y="6260926"/>
            <a:ext cx="513184" cy="552450"/>
          </a:xfrm>
        </p:spPr>
        <p:txBody>
          <a:bodyPr/>
          <a:lstStyle>
            <a:lvl1pPr>
              <a:defRPr sz="1600"/>
            </a:lvl1pPr>
            <a:extLst/>
          </a:lstStyle>
          <a:p>
            <a:endParaRPr lang="nl-NL" dirty="0"/>
          </a:p>
        </p:txBody>
      </p:sp>
      <p:sp>
        <p:nvSpPr>
          <p:cNvPr id="6" name="5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35F0ED54-FE5D-4774-8FFB-096CA7769DE4}" type="datetimeFigureOut">
              <a:rPr lang="nl-NL" smtClean="0"/>
              <a:pPr/>
              <a:t>10-7-2013</a:t>
            </a:fld>
            <a:endParaRPr lang="nl-NL"/>
          </a:p>
        </p:txBody>
      </p:sp>
      <p:sp>
        <p:nvSpPr>
          <p:cNvPr id="5" name="4 Altbilgi Yer Tutucusu"/>
          <p:cNvSpPr>
            <a:spLocks noGrp="1"/>
          </p:cNvSpPr>
          <p:nvPr>
            <p:ph type="ftr" sz="quarter" idx="11"/>
          </p:nvPr>
        </p:nvSpPr>
        <p:spPr/>
        <p:txBody>
          <a:bodyPr/>
          <a:lstStyle>
            <a:extLst/>
          </a:lstStyle>
          <a:p>
            <a:endParaRPr lang="nl-NL"/>
          </a:p>
        </p:txBody>
      </p:sp>
      <p:sp>
        <p:nvSpPr>
          <p:cNvPr id="6" name="5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35F0ED54-FE5D-4774-8FFB-096CA7769DE4}" type="datetimeFigureOut">
              <a:rPr lang="nl-NL" smtClean="0"/>
              <a:pPr/>
              <a:t>10-7-2013</a:t>
            </a:fld>
            <a:endParaRPr lang="nl-NL"/>
          </a:p>
        </p:txBody>
      </p:sp>
      <p:sp>
        <p:nvSpPr>
          <p:cNvPr id="6" name="5 Altbilgi Yer Tutucusu"/>
          <p:cNvSpPr>
            <a:spLocks noGrp="1"/>
          </p:cNvSpPr>
          <p:nvPr>
            <p:ph type="ftr" sz="quarter" idx="11"/>
          </p:nvPr>
        </p:nvSpPr>
        <p:spPr/>
        <p:txBody>
          <a:bodyPr/>
          <a:lstStyle>
            <a:extLst/>
          </a:lstStyle>
          <a:p>
            <a:endParaRPr lang="nl-NL"/>
          </a:p>
        </p:txBody>
      </p:sp>
      <p:sp>
        <p:nvSpPr>
          <p:cNvPr id="7" name="6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35F0ED54-FE5D-4774-8FFB-096CA7769DE4}" type="datetimeFigureOut">
              <a:rPr lang="nl-NL" smtClean="0"/>
              <a:pPr/>
              <a:t>10-7-2013</a:t>
            </a:fld>
            <a:endParaRPr lang="nl-NL"/>
          </a:p>
        </p:txBody>
      </p:sp>
      <p:sp>
        <p:nvSpPr>
          <p:cNvPr id="8" name="7 Altbilgi Yer Tutucusu"/>
          <p:cNvSpPr>
            <a:spLocks noGrp="1"/>
          </p:cNvSpPr>
          <p:nvPr>
            <p:ph type="ftr" sz="quarter" idx="11"/>
          </p:nvPr>
        </p:nvSpPr>
        <p:spPr/>
        <p:txBody>
          <a:bodyPr/>
          <a:lstStyle>
            <a:extLst/>
          </a:lstStyle>
          <a:p>
            <a:endParaRPr lang="nl-NL"/>
          </a:p>
        </p:txBody>
      </p:sp>
      <p:sp>
        <p:nvSpPr>
          <p:cNvPr id="9" name="8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35F0ED54-FE5D-4774-8FFB-096CA7769DE4}" type="datetimeFigureOut">
              <a:rPr lang="nl-NL" smtClean="0"/>
              <a:pPr/>
              <a:t>10-7-2013</a:t>
            </a:fld>
            <a:endParaRPr lang="nl-NL"/>
          </a:p>
        </p:txBody>
      </p:sp>
      <p:sp>
        <p:nvSpPr>
          <p:cNvPr id="4" name="3 Altbilgi Yer Tutucusu"/>
          <p:cNvSpPr>
            <a:spLocks noGrp="1"/>
          </p:cNvSpPr>
          <p:nvPr>
            <p:ph type="ftr" sz="quarter" idx="11"/>
          </p:nvPr>
        </p:nvSpPr>
        <p:spPr/>
        <p:txBody>
          <a:bodyPr/>
          <a:lstStyle>
            <a:extLst/>
          </a:lstStyle>
          <a:p>
            <a:endParaRPr lang="nl-NL"/>
          </a:p>
        </p:txBody>
      </p:sp>
      <p:sp>
        <p:nvSpPr>
          <p:cNvPr id="5" name="4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35F0ED54-FE5D-4774-8FFB-096CA7769DE4}" type="datetimeFigureOut">
              <a:rPr lang="nl-NL" smtClean="0"/>
              <a:pPr/>
              <a:t>10-7-2013</a:t>
            </a:fld>
            <a:endParaRPr lang="nl-NL"/>
          </a:p>
        </p:txBody>
      </p:sp>
      <p:sp>
        <p:nvSpPr>
          <p:cNvPr id="3" name="2 Altbilgi Yer Tutucusu"/>
          <p:cNvSpPr>
            <a:spLocks noGrp="1"/>
          </p:cNvSpPr>
          <p:nvPr>
            <p:ph type="ftr" sz="quarter" idx="11"/>
          </p:nvPr>
        </p:nvSpPr>
        <p:spPr/>
        <p:txBody>
          <a:bodyPr/>
          <a:lstStyle>
            <a:extLst/>
          </a:lstStyle>
          <a:p>
            <a:endParaRPr lang="nl-NL"/>
          </a:p>
        </p:txBody>
      </p:sp>
      <p:sp>
        <p:nvSpPr>
          <p:cNvPr id="4" name="3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35F0ED54-FE5D-4774-8FFB-096CA7769DE4}" type="datetimeFigureOut">
              <a:rPr lang="nl-NL" smtClean="0"/>
              <a:pPr/>
              <a:t>10-7-2013</a:t>
            </a:fld>
            <a:endParaRPr lang="nl-NL"/>
          </a:p>
        </p:txBody>
      </p:sp>
      <p:sp>
        <p:nvSpPr>
          <p:cNvPr id="6" name="5 Altbilgi Yer Tutucusu"/>
          <p:cNvSpPr>
            <a:spLocks noGrp="1"/>
          </p:cNvSpPr>
          <p:nvPr>
            <p:ph type="ftr" sz="quarter" idx="11"/>
          </p:nvPr>
        </p:nvSpPr>
        <p:spPr/>
        <p:txBody>
          <a:bodyPr/>
          <a:lstStyle>
            <a:extLst/>
          </a:lstStyle>
          <a:p>
            <a:endParaRPr lang="nl-NL"/>
          </a:p>
        </p:txBody>
      </p:sp>
      <p:sp>
        <p:nvSpPr>
          <p:cNvPr id="7" name="6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35F0ED54-FE5D-4774-8FFB-096CA7769DE4}" type="datetimeFigureOut">
              <a:rPr lang="nl-NL" smtClean="0"/>
              <a:pPr/>
              <a:t>10-7-2013</a:t>
            </a:fld>
            <a:endParaRPr lang="nl-NL"/>
          </a:p>
        </p:txBody>
      </p:sp>
      <p:sp>
        <p:nvSpPr>
          <p:cNvPr id="6" name="5 Altbilgi Yer Tutucusu"/>
          <p:cNvSpPr>
            <a:spLocks noGrp="1"/>
          </p:cNvSpPr>
          <p:nvPr>
            <p:ph type="ftr" sz="quarter" idx="11"/>
          </p:nvPr>
        </p:nvSpPr>
        <p:spPr/>
        <p:txBody>
          <a:bodyPr/>
          <a:lstStyle>
            <a:extLst/>
          </a:lstStyle>
          <a:p>
            <a:endParaRPr lang="nl-NL"/>
          </a:p>
        </p:txBody>
      </p:sp>
      <p:sp>
        <p:nvSpPr>
          <p:cNvPr id="7" name="6 Slayt Numarası Yer Tutucusu"/>
          <p:cNvSpPr>
            <a:spLocks noGrp="1"/>
          </p:cNvSpPr>
          <p:nvPr>
            <p:ph type="sldNum" sz="quarter" idx="12"/>
          </p:nvPr>
        </p:nvSpPr>
        <p:spPr/>
        <p:txBody>
          <a:bodyPr/>
          <a:lstStyle>
            <a:extLst/>
          </a:lstStyle>
          <a:p>
            <a:fld id="{C91FD4DE-C21F-4E95-8F3F-55CCC08C8E21}" type="slidenum">
              <a:rPr lang="nl-NL" smtClean="0"/>
              <a:pPr/>
              <a:t>‹#›</a:t>
            </a:fld>
            <a:endParaRPr lang="nl-NL"/>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dirty="0" smtClean="0"/>
              <a:t>Asıl metin stillerini düzenlemek için tıklatın</a:t>
            </a:r>
          </a:p>
          <a:p>
            <a:pPr lvl="1" eaLnBrk="1" latinLnBrk="0" hangingPunct="1"/>
            <a:r>
              <a:rPr kumimoji="0" lang="tr-TR" dirty="0" smtClean="0"/>
              <a:t>İkinci düzey</a:t>
            </a:r>
          </a:p>
          <a:p>
            <a:pPr lvl="2" eaLnBrk="1" latinLnBrk="0" hangingPunct="1"/>
            <a:r>
              <a:rPr kumimoji="0" lang="tr-TR" dirty="0" smtClean="0"/>
              <a:t>Üçüncü düzey</a:t>
            </a:r>
          </a:p>
          <a:p>
            <a:pPr lvl="3" eaLnBrk="1" latinLnBrk="0" hangingPunct="1"/>
            <a:r>
              <a:rPr kumimoji="0" lang="tr-TR" dirty="0" smtClean="0"/>
              <a:t>Dördüncü düzey</a:t>
            </a:r>
          </a:p>
          <a:p>
            <a:pPr lvl="4" eaLnBrk="1" latinLnBrk="0" hangingPunct="1"/>
            <a:r>
              <a:rPr kumimoji="0" lang="tr-TR" dirty="0" smtClean="0"/>
              <a:t>Beşinci düzey</a:t>
            </a:r>
            <a:endParaRPr kumimoji="0" lang="en-US" dirty="0"/>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5F0ED54-FE5D-4774-8FFB-096CA7769DE4}" type="datetimeFigureOut">
              <a:rPr lang="nl-NL" smtClean="0"/>
              <a:pPr/>
              <a:t>10-7-2013</a:t>
            </a:fld>
            <a:endParaRPr lang="nl-NL"/>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nl-NL"/>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91FD4DE-C21F-4E95-8F3F-55CCC08C8E21}" type="slidenum">
              <a:rPr lang="nl-NL" smtClean="0"/>
              <a:pPr/>
              <a:t>‹#›</a:t>
            </a:fld>
            <a:endParaRPr lang="nl-NL"/>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232760" y="2204864"/>
            <a:ext cx="4651608" cy="851354"/>
          </a:xfrm>
        </p:spPr>
        <p:txBody>
          <a:bodyPr/>
          <a:lstStyle/>
          <a:p>
            <a:r>
              <a:rPr lang="nl-NL" dirty="0" smtClean="0"/>
              <a:t>RIYAZU’S SALIHIN </a:t>
            </a:r>
            <a:endParaRPr lang="tr-TR" dirty="0"/>
          </a:p>
        </p:txBody>
      </p:sp>
      <p:sp>
        <p:nvSpPr>
          <p:cNvPr id="3" name="2 Alt Başlık"/>
          <p:cNvSpPr>
            <a:spLocks noGrp="1"/>
          </p:cNvSpPr>
          <p:nvPr>
            <p:ph type="subTitle" idx="1"/>
          </p:nvPr>
        </p:nvSpPr>
        <p:spPr>
          <a:xfrm>
            <a:off x="5580112" y="2996952"/>
            <a:ext cx="2347352" cy="642832"/>
          </a:xfrm>
        </p:spPr>
        <p:txBody>
          <a:bodyPr/>
          <a:lstStyle/>
          <a:p>
            <a:r>
              <a:rPr lang="nl-NL" dirty="0" smtClean="0"/>
              <a:t>(Imam Nevevi )</a:t>
            </a:r>
            <a:endParaRPr lang="nl-NL" dirty="0"/>
          </a:p>
        </p:txBody>
      </p:sp>
      <p:sp>
        <p:nvSpPr>
          <p:cNvPr id="4" name="3 Dikdörtgen"/>
          <p:cNvSpPr/>
          <p:nvPr/>
        </p:nvSpPr>
        <p:spPr>
          <a:xfrm>
            <a:off x="1187624" y="5733256"/>
            <a:ext cx="5616624" cy="830997"/>
          </a:xfrm>
          <a:prstGeom prst="rect">
            <a:avLst/>
          </a:prstGeom>
        </p:spPr>
        <p:txBody>
          <a:bodyPr wrap="square">
            <a:spAutoFit/>
          </a:bodyPr>
          <a:lstStyle/>
          <a:p>
            <a:pPr>
              <a:buNone/>
            </a:pPr>
            <a:r>
              <a:rPr lang="tr-TR" sz="2400" dirty="0" smtClean="0"/>
              <a:t>BÜNYAMİN YILDIZ </a:t>
            </a:r>
            <a:br>
              <a:rPr lang="tr-TR" sz="2400" dirty="0" smtClean="0"/>
            </a:br>
            <a:r>
              <a:rPr lang="tr-TR" sz="2400" dirty="0" smtClean="0"/>
              <a:t>Rotterdam Mevlana Camii Din Görevlisi</a:t>
            </a:r>
            <a:endParaRPr lang="nl-NL"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Hadisten Öğrendiklerimiz</a:t>
            </a:r>
            <a:endParaRPr lang="nl-NL" dirty="0"/>
          </a:p>
        </p:txBody>
      </p:sp>
      <p:sp>
        <p:nvSpPr>
          <p:cNvPr id="3" name="2 İçerik Yer Tutucusu"/>
          <p:cNvSpPr>
            <a:spLocks noGrp="1"/>
          </p:cNvSpPr>
          <p:nvPr>
            <p:ph idx="1"/>
          </p:nvPr>
        </p:nvSpPr>
        <p:spPr/>
        <p:txBody>
          <a:bodyPr/>
          <a:lstStyle/>
          <a:p>
            <a:pPr marL="596646" indent="-514350">
              <a:buFont typeface="+mj-lt"/>
              <a:buAutoNum type="arabicPeriod"/>
            </a:pPr>
            <a:r>
              <a:rPr lang="tr-TR" dirty="0" smtClean="0"/>
              <a:t>Yapılan işlerden sevap kazanabilmek için o işlere iyi niyetle başlamak gerekir.</a:t>
            </a:r>
          </a:p>
          <a:p>
            <a:pPr marL="596646" indent="-514350">
              <a:buFont typeface="+mj-lt"/>
              <a:buAutoNum type="arabicPeriod"/>
            </a:pPr>
            <a:r>
              <a:rPr lang="tr-TR" dirty="0" smtClean="0"/>
              <a:t>Niyetin kalben yapılması önemlidir, dil ile de tekrar bunu belirtmeye gerek yok.</a:t>
            </a:r>
          </a:p>
          <a:p>
            <a:pPr marL="596646" indent="-514350">
              <a:buFont typeface="+mj-lt"/>
              <a:buAutoNum type="arabicPeriod"/>
            </a:pPr>
            <a:r>
              <a:rPr lang="tr-TR" dirty="0" smtClean="0"/>
              <a:t>Allah rızası gözetilmeden yapılan işlerden sevap kazanılmaz</a:t>
            </a:r>
          </a:p>
          <a:p>
            <a:pPr marL="596646" indent="-514350">
              <a:buFont typeface="+mj-lt"/>
              <a:buAutoNum type="arabicPeriod"/>
            </a:pPr>
            <a:r>
              <a:rPr lang="tr-TR" dirty="0" smtClean="0"/>
              <a:t>İnsan göründüğü gibi olmalı, dini dünyevi işleri için kullanmamalı</a:t>
            </a:r>
          </a:p>
          <a:p>
            <a:pPr marL="596646" indent="-514350">
              <a:buFont typeface="+mj-lt"/>
              <a:buAutoNum type="arabicPeriod"/>
            </a:pPr>
            <a:r>
              <a:rPr lang="tr-TR" dirty="0" smtClean="0"/>
              <a:t>İhlas, niyet sağlamlığıdır.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476672"/>
            <a:ext cx="7498080" cy="6048672"/>
          </a:xfrm>
        </p:spPr>
        <p:txBody>
          <a:bodyPr>
            <a:normAutofit/>
          </a:bodyPr>
          <a:lstStyle/>
          <a:p>
            <a:pPr>
              <a:buNone/>
            </a:pPr>
            <a:r>
              <a:rPr lang="tr-TR" sz="4000" dirty="0" smtClean="0"/>
              <a:t>	</a:t>
            </a:r>
          </a:p>
          <a:p>
            <a:pPr>
              <a:buNone/>
            </a:pPr>
            <a:r>
              <a:rPr lang="tr-TR" sz="4000" dirty="0" smtClean="0">
                <a:solidFill>
                  <a:schemeClr val="accent1">
                    <a:lumMod val="75000"/>
                  </a:schemeClr>
                </a:solidFill>
              </a:rPr>
              <a:t>	</a:t>
            </a:r>
            <a:r>
              <a:rPr lang="nl-NL" sz="4000" dirty="0" smtClean="0">
                <a:solidFill>
                  <a:schemeClr val="accent1">
                    <a:lumMod val="75000"/>
                  </a:schemeClr>
                </a:solidFill>
              </a:rPr>
              <a:t>A</a:t>
            </a:r>
            <a:r>
              <a:rPr lang="tr-TR" sz="4000" dirty="0" err="1" smtClean="0">
                <a:solidFill>
                  <a:schemeClr val="accent1">
                    <a:lumMod val="75000"/>
                  </a:schemeClr>
                </a:solidFill>
              </a:rPr>
              <a:t>llah</a:t>
            </a:r>
            <a:r>
              <a:rPr lang="nl-NL" sz="4000" dirty="0" smtClean="0">
                <a:solidFill>
                  <a:schemeClr val="accent1">
                    <a:lumMod val="75000"/>
                  </a:schemeClr>
                </a:solidFill>
              </a:rPr>
              <a:t> Teâlâ sizin bedenlerinize ve yüzlerinize değil, kalplerinize bakar</a:t>
            </a:r>
            <a:r>
              <a:rPr lang="nl-NL" dirty="0" smtClean="0">
                <a:solidFill>
                  <a:schemeClr val="accent1">
                    <a:lumMod val="75000"/>
                  </a:schemeClr>
                </a:solidFill>
              </a:rPr>
              <a:t>.</a:t>
            </a:r>
            <a:endParaRPr lang="tr-TR" dirty="0" smtClean="0">
              <a:solidFill>
                <a:schemeClr val="accent1">
                  <a:lumMod val="75000"/>
                </a:schemeClr>
              </a:solidFill>
            </a:endParaRPr>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r>
              <a:rPr lang="tr-TR" dirty="0" smtClean="0"/>
              <a:t>						Müslim, </a:t>
            </a:r>
            <a:r>
              <a:rPr lang="tr-TR" dirty="0" err="1" smtClean="0"/>
              <a:t>Birr</a:t>
            </a:r>
            <a:r>
              <a:rPr lang="tr-TR" dirty="0" smtClean="0"/>
              <a:t> 33</a:t>
            </a:r>
            <a:endParaRPr lang="nl-N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197768"/>
            <a:ext cx="7498080" cy="1143000"/>
          </a:xfrm>
        </p:spPr>
        <p:txBody>
          <a:bodyPr/>
          <a:lstStyle/>
          <a:p>
            <a:r>
              <a:rPr lang="tr-TR" dirty="0" smtClean="0"/>
              <a:t>Açıklama</a:t>
            </a:r>
            <a:endParaRPr lang="nl-NL" dirty="0"/>
          </a:p>
        </p:txBody>
      </p:sp>
      <p:sp>
        <p:nvSpPr>
          <p:cNvPr id="3" name="2 İçerik Yer Tutucusu"/>
          <p:cNvSpPr>
            <a:spLocks noGrp="1"/>
          </p:cNvSpPr>
          <p:nvPr>
            <p:ph idx="1"/>
          </p:nvPr>
        </p:nvSpPr>
        <p:spPr>
          <a:xfrm>
            <a:off x="1331640" y="1484784"/>
            <a:ext cx="7602048" cy="4800600"/>
          </a:xfrm>
        </p:spPr>
        <p:txBody>
          <a:bodyPr/>
          <a:lstStyle/>
          <a:p>
            <a:r>
              <a:rPr lang="tr-TR" dirty="0" smtClean="0"/>
              <a:t>İnsanlar genellikle dış görünüşe çok önem verirler. Güzel ve yakışıklı olanlar varlıklı kimseler toplumda daha büyük itibar görürler. Çirkin ve Fakir ise değer görmez.</a:t>
            </a:r>
          </a:p>
          <a:p>
            <a:pPr lvl="1"/>
            <a:r>
              <a:rPr lang="tr-TR" dirty="0" smtClean="0"/>
              <a:t>Bu ölçü ruh dünyasını tanımayan kişiler tarafından yapılmaktadır.</a:t>
            </a:r>
          </a:p>
          <a:p>
            <a:endParaRPr lang="nl-N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Açıklama</a:t>
            </a:r>
            <a:endParaRPr lang="nl-NL" dirty="0"/>
          </a:p>
        </p:txBody>
      </p:sp>
      <p:sp>
        <p:nvSpPr>
          <p:cNvPr id="3" name="2 İçerik Yer Tutucusu"/>
          <p:cNvSpPr>
            <a:spLocks noGrp="1"/>
          </p:cNvSpPr>
          <p:nvPr>
            <p:ph idx="1"/>
          </p:nvPr>
        </p:nvSpPr>
        <p:spPr/>
        <p:txBody>
          <a:bodyPr/>
          <a:lstStyle/>
          <a:p>
            <a:r>
              <a:rPr lang="tr-TR" dirty="0" smtClean="0"/>
              <a:t>Allah ise insanların davranışlarını değerlendirirken beden güzelliğine ve mal varlığına bakmaz. Nitekim bunlar gelip geçicidir. </a:t>
            </a:r>
          </a:p>
          <a:p>
            <a:pPr lvl="1"/>
            <a:r>
              <a:rPr lang="tr-TR" dirty="0" smtClean="0"/>
              <a:t>Önemli olan ruh güzelliği ve gönül zenginliğidir. </a:t>
            </a:r>
          </a:p>
          <a:p>
            <a:pPr lvl="2"/>
            <a:r>
              <a:rPr lang="tr-TR" dirty="0" smtClean="0"/>
              <a:t>Daha da önemlisi bu ikisinin iyi hal, güzel davranış ve samimi ibadetler olarak dışa yansımasıdır.</a:t>
            </a:r>
          </a:p>
          <a:p>
            <a:pPr lvl="2"/>
            <a:r>
              <a:rPr lang="tr-TR" dirty="0" smtClean="0"/>
              <a:t>Bir mümin Allaha kulluk edebilme aşkıyla yaşamalıdır.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Hadisten Öğrendiklerimiz</a:t>
            </a:r>
            <a:endParaRPr lang="nl-NL" dirty="0"/>
          </a:p>
        </p:txBody>
      </p:sp>
      <p:sp>
        <p:nvSpPr>
          <p:cNvPr id="3" name="2 İçerik Yer Tutucusu"/>
          <p:cNvSpPr>
            <a:spLocks noGrp="1"/>
          </p:cNvSpPr>
          <p:nvPr>
            <p:ph idx="1"/>
          </p:nvPr>
        </p:nvSpPr>
        <p:spPr/>
        <p:txBody>
          <a:bodyPr>
            <a:normAutofit lnSpcReduction="10000"/>
          </a:bodyPr>
          <a:lstStyle/>
          <a:p>
            <a:pPr marL="596646" indent="-514350">
              <a:buFont typeface="+mj-lt"/>
              <a:buAutoNum type="arabicPeriod"/>
            </a:pPr>
            <a:r>
              <a:rPr lang="tr-TR" dirty="0" smtClean="0"/>
              <a:t>Allah ibadetleri ve güzel davranışları değerlendirirken samimiyet derecesini, ihlas ve iyi niyeti esas alır.</a:t>
            </a:r>
          </a:p>
          <a:p>
            <a:pPr marL="596646" indent="-514350">
              <a:buFont typeface="+mj-lt"/>
              <a:buAutoNum type="arabicPeriod"/>
            </a:pPr>
            <a:r>
              <a:rPr lang="tr-TR" dirty="0" err="1" smtClean="0"/>
              <a:t>Kalb</a:t>
            </a:r>
            <a:r>
              <a:rPr lang="tr-TR" dirty="0" smtClean="0"/>
              <a:t>, Allahın çok değer verdiği, devamlı surette bakıp kontrol ettiği bir merkezdir. Bunun için onu kötü duygulardan arındırmamız gerekiyor.</a:t>
            </a:r>
          </a:p>
          <a:p>
            <a:pPr marL="596646" indent="-514350">
              <a:buFont typeface="+mj-lt"/>
              <a:buAutoNum type="arabicPeriod"/>
            </a:pPr>
            <a:r>
              <a:rPr lang="tr-TR" dirty="0" smtClean="0"/>
              <a:t>İbadetleri makbul ve değerli kılan </a:t>
            </a:r>
            <a:r>
              <a:rPr lang="tr-TR" dirty="0" err="1" smtClean="0"/>
              <a:t>kalbdir</a:t>
            </a:r>
            <a:r>
              <a:rPr lang="tr-TR" dirty="0" smtClean="0"/>
              <a:t>. Bunun için kalbi kin ve haset gibi manevi ve </a:t>
            </a:r>
            <a:r>
              <a:rPr lang="tr-TR" dirty="0" err="1" smtClean="0"/>
              <a:t>ictimai</a:t>
            </a:r>
            <a:r>
              <a:rPr lang="tr-TR" dirty="0" smtClean="0"/>
              <a:t> hastalıklardan arındırmalıyız.</a:t>
            </a:r>
            <a:endParaRPr lang="nl-N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148064" y="2852936"/>
            <a:ext cx="3646160" cy="3603848"/>
          </a:xfrm>
        </p:spPr>
        <p:txBody>
          <a:bodyPr>
            <a:normAutofit fontScale="92500" lnSpcReduction="20000"/>
          </a:bodyPr>
          <a:lstStyle/>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r>
              <a:rPr lang="tr-TR" dirty="0" smtClean="0"/>
              <a:t>BÜNYAMİN YILDIZ</a:t>
            </a:r>
            <a:endParaRPr lang="nl-NL" dirty="0"/>
          </a:p>
        </p:txBody>
      </p:sp>
      <p:sp>
        <p:nvSpPr>
          <p:cNvPr id="4" name="3 Metin kutusu"/>
          <p:cNvSpPr txBox="1"/>
          <p:nvPr/>
        </p:nvSpPr>
        <p:spPr>
          <a:xfrm>
            <a:off x="1475656" y="1556792"/>
            <a:ext cx="6336704" cy="1200329"/>
          </a:xfrm>
          <a:prstGeom prst="rect">
            <a:avLst/>
          </a:prstGeom>
          <a:noFill/>
        </p:spPr>
        <p:txBody>
          <a:bodyPr wrap="square" rtlCol="0">
            <a:spAutoFit/>
          </a:bodyPr>
          <a:lstStyle/>
          <a:p>
            <a:r>
              <a:rPr lang="nl-NL" sz="7200" dirty="0" smtClean="0">
                <a:solidFill>
                  <a:schemeClr val="accent2"/>
                </a:solidFill>
              </a:rPr>
              <a:t>SORULAR</a:t>
            </a:r>
            <a:endParaRPr lang="nl-NL" sz="7200" dirty="0">
              <a:solidFill>
                <a:schemeClr val="accent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accent1">
                    <a:lumMod val="75000"/>
                  </a:schemeClr>
                </a:solidFill>
              </a:rPr>
              <a:t>İhlas ve Niyet</a:t>
            </a:r>
            <a:endParaRPr lang="nl-NL" dirty="0">
              <a:solidFill>
                <a:schemeClr val="accent1">
                  <a:lumMod val="75000"/>
                </a:schemeClr>
              </a:solidFill>
            </a:endParaRPr>
          </a:p>
        </p:txBody>
      </p:sp>
      <p:sp>
        <p:nvSpPr>
          <p:cNvPr id="3" name="2 İçerik Yer Tutucusu"/>
          <p:cNvSpPr>
            <a:spLocks noGrp="1"/>
          </p:cNvSpPr>
          <p:nvPr>
            <p:ph idx="1"/>
          </p:nvPr>
        </p:nvSpPr>
        <p:spPr>
          <a:xfrm>
            <a:off x="1115616" y="1340768"/>
            <a:ext cx="7498080" cy="4800600"/>
          </a:xfrm>
        </p:spPr>
        <p:txBody>
          <a:bodyPr>
            <a:normAutofit/>
          </a:bodyPr>
          <a:lstStyle/>
          <a:p>
            <a:pPr>
              <a:buNone/>
            </a:pPr>
            <a:r>
              <a:rPr lang="tr-TR" sz="4000" i="1" dirty="0" smtClean="0"/>
              <a:t>	(Gizli ve açık bütün işlerde , </a:t>
            </a:r>
            <a:br>
              <a:rPr lang="tr-TR" sz="4000" i="1" dirty="0" smtClean="0"/>
            </a:br>
            <a:r>
              <a:rPr lang="tr-TR" sz="4000" i="1" dirty="0" smtClean="0"/>
              <a:t>sözlerde ve hallerde iyi niyet ve ihlas)</a:t>
            </a:r>
            <a:endParaRPr lang="nl-NL" sz="4000" i="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59632" y="629816"/>
            <a:ext cx="7498080" cy="1143000"/>
          </a:xfrm>
        </p:spPr>
        <p:txBody>
          <a:bodyPr>
            <a:normAutofit fontScale="90000"/>
          </a:bodyPr>
          <a:lstStyle/>
          <a:p>
            <a:pPr algn="r"/>
            <a:r>
              <a:rPr lang="ar-AE" b="1" dirty="0" smtClean="0"/>
              <a:t>وَمَا أُمِرُوا إِلَّا لِيَعْبُدُوا اللَّهَ مُخْلِصِينَ لَهُ الدِّينَ حُنَفَاء وَيُقِيمُوا الصَّلَاةَ وَيُؤْتُوا الزَّكَاةَ وَذَلِكَ دِينُ الْقَيِّمَةِ</a:t>
            </a:r>
            <a:endParaRPr lang="nl-NL" b="1" dirty="0"/>
          </a:p>
        </p:txBody>
      </p:sp>
      <p:sp>
        <p:nvSpPr>
          <p:cNvPr id="4" name="3 İçerik Yer Tutucusu"/>
          <p:cNvSpPr>
            <a:spLocks noGrp="1"/>
          </p:cNvSpPr>
          <p:nvPr>
            <p:ph idx="1"/>
          </p:nvPr>
        </p:nvSpPr>
        <p:spPr>
          <a:xfrm>
            <a:off x="1115616" y="2204864"/>
            <a:ext cx="7818072" cy="4653136"/>
          </a:xfrm>
          <a:noFill/>
        </p:spPr>
        <p:txBody>
          <a:bodyPr>
            <a:normAutofit/>
          </a:bodyPr>
          <a:lstStyle/>
          <a:p>
            <a:pPr>
              <a:buNone/>
            </a:pPr>
            <a:r>
              <a:rPr lang="tr-TR" sz="3600" dirty="0" smtClean="0"/>
              <a:t>	</a:t>
            </a:r>
            <a:r>
              <a:rPr lang="nl-NL" sz="3600" dirty="0" smtClean="0">
                <a:solidFill>
                  <a:schemeClr val="accent2"/>
                </a:solidFill>
              </a:rPr>
              <a:t>Halbuki onlar, dini sadece Allah'a tahsis ederek, Allah'ı birleyerek, ancak Allah'a ibadet etmekle, namazı kılmakla ve zekatı vermekle emrolunmuşlardır. </a:t>
            </a:r>
            <a:r>
              <a:rPr lang="tr-TR" sz="3600" dirty="0" smtClean="0">
                <a:solidFill>
                  <a:schemeClr val="accent2"/>
                </a:solidFill>
              </a:rPr>
              <a:t/>
            </a:r>
            <a:br>
              <a:rPr lang="tr-TR" sz="3600" dirty="0" smtClean="0">
                <a:solidFill>
                  <a:schemeClr val="accent2"/>
                </a:solidFill>
              </a:rPr>
            </a:br>
            <a:r>
              <a:rPr lang="nl-NL" sz="3600" dirty="0" smtClean="0">
                <a:solidFill>
                  <a:schemeClr val="accent2"/>
                </a:solidFill>
              </a:rPr>
              <a:t>İşte dosdoğru din budur.</a:t>
            </a:r>
            <a:endParaRPr lang="tr-TR" sz="3600" dirty="0" smtClean="0">
              <a:solidFill>
                <a:schemeClr val="accent2"/>
              </a:solidFill>
            </a:endParaRPr>
          </a:p>
          <a:p>
            <a:pPr>
              <a:buNone/>
            </a:pPr>
            <a:endParaRPr lang="tr-TR" dirty="0" smtClean="0"/>
          </a:p>
          <a:p>
            <a:pPr>
              <a:buNone/>
            </a:pPr>
            <a:endParaRPr lang="tr-TR" dirty="0" smtClean="0"/>
          </a:p>
          <a:p>
            <a:pPr algn="r">
              <a:buNone/>
            </a:pPr>
            <a:r>
              <a:rPr lang="nl-NL" dirty="0" smtClean="0"/>
              <a:t>98 / BEYYİNE - 5</a:t>
            </a:r>
            <a:endParaRPr lang="nl-N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187624" y="428600"/>
            <a:ext cx="7498080" cy="5952728"/>
          </a:xfrm>
        </p:spPr>
        <p:txBody>
          <a:bodyPr/>
          <a:lstStyle/>
          <a:p>
            <a:r>
              <a:rPr lang="tr-TR" dirty="0" smtClean="0"/>
              <a:t>İlahi dinlerde değişmeyen üç esas vardır:</a:t>
            </a:r>
            <a:br>
              <a:rPr lang="tr-TR" dirty="0" smtClean="0"/>
            </a:br>
            <a:r>
              <a:rPr lang="tr-TR" dirty="0" smtClean="0"/>
              <a:t>1-  Allaha iman etmek,</a:t>
            </a:r>
            <a:br>
              <a:rPr lang="tr-TR" dirty="0" smtClean="0"/>
            </a:br>
            <a:r>
              <a:rPr lang="tr-TR" dirty="0" smtClean="0"/>
              <a:t>2- Namaz kılmak,</a:t>
            </a:r>
            <a:br>
              <a:rPr lang="tr-TR" dirty="0" smtClean="0"/>
            </a:br>
            <a:r>
              <a:rPr lang="tr-TR" dirty="0" smtClean="0"/>
              <a:t>3- Zekat vermek.</a:t>
            </a:r>
            <a:br>
              <a:rPr lang="tr-TR" dirty="0" smtClean="0"/>
            </a:br>
            <a:endParaRPr lang="tr-TR" dirty="0" smtClean="0"/>
          </a:p>
          <a:p>
            <a:r>
              <a:rPr lang="tr-TR" dirty="0" smtClean="0"/>
              <a:t>Bunun için Müslümanların ihlaslı, samimiyet ve dürüst bir niyetle Allahın buyruklarını yerine getirmeleri şarttır.</a:t>
            </a:r>
          </a:p>
          <a:p>
            <a:pPr lvl="1"/>
            <a:r>
              <a:rPr lang="tr-TR" dirty="0" smtClean="0"/>
              <a:t>Yoksa Yahudi ve Hıristiyanlar benzemiş oluruz.</a:t>
            </a:r>
          </a:p>
          <a:p>
            <a:pPr>
              <a:buNone/>
            </a:pPr>
            <a:endParaRPr lang="tr-TR"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274638"/>
            <a:ext cx="7962088" cy="1143000"/>
          </a:xfrm>
        </p:spPr>
        <p:txBody>
          <a:bodyPr>
            <a:noAutofit/>
          </a:bodyPr>
          <a:lstStyle/>
          <a:p>
            <a:pPr algn="r"/>
            <a:r>
              <a:rPr lang="ar-AE" sz="3600" dirty="0" smtClean="0"/>
              <a:t>لَن يَنَالَ اللَّهَ لُحُومُهَا وَلَا دِمَاؤُهَا وَلَكِن يَنَالُهُ التَّقْوَى مِنكُمْ</a:t>
            </a:r>
            <a:endParaRPr lang="nl-NL" sz="3600" dirty="0"/>
          </a:p>
        </p:txBody>
      </p:sp>
      <p:sp>
        <p:nvSpPr>
          <p:cNvPr id="3" name="2 İçerik Yer Tutucusu"/>
          <p:cNvSpPr>
            <a:spLocks noGrp="1"/>
          </p:cNvSpPr>
          <p:nvPr>
            <p:ph idx="1"/>
          </p:nvPr>
        </p:nvSpPr>
        <p:spPr>
          <a:xfrm>
            <a:off x="1403648" y="1340768"/>
            <a:ext cx="7498080" cy="5517232"/>
          </a:xfrm>
        </p:spPr>
        <p:txBody>
          <a:bodyPr>
            <a:normAutofit fontScale="92500" lnSpcReduction="10000"/>
          </a:bodyPr>
          <a:lstStyle/>
          <a:p>
            <a:pPr>
              <a:buNone/>
            </a:pPr>
            <a:r>
              <a:rPr lang="tr-TR" dirty="0" smtClean="0"/>
              <a:t>	</a:t>
            </a:r>
            <a:br>
              <a:rPr lang="tr-TR" dirty="0" smtClean="0"/>
            </a:br>
            <a:r>
              <a:rPr lang="nl-NL" sz="4400" dirty="0" smtClean="0">
                <a:solidFill>
                  <a:schemeClr val="accent2"/>
                </a:solidFill>
              </a:rPr>
              <a:t>Onların ne etleri ne de kanları </a:t>
            </a:r>
            <a:r>
              <a:rPr lang="tr-TR" sz="4400" dirty="0" smtClean="0">
                <a:solidFill>
                  <a:schemeClr val="accent2"/>
                </a:solidFill>
              </a:rPr>
              <a:t> </a:t>
            </a:r>
            <a:r>
              <a:rPr lang="nl-NL" sz="4400" dirty="0" smtClean="0">
                <a:solidFill>
                  <a:schemeClr val="accent2"/>
                </a:solidFill>
              </a:rPr>
              <a:t>Allah'a ulaşır; fakat O'na sadece sizin </a:t>
            </a:r>
            <a:r>
              <a:rPr lang="nl-NL" sz="4400" b="1" dirty="0" smtClean="0">
                <a:solidFill>
                  <a:schemeClr val="accent2"/>
                </a:solidFill>
              </a:rPr>
              <a:t>takvânız</a:t>
            </a:r>
            <a:r>
              <a:rPr lang="nl-NL" sz="4400" dirty="0" smtClean="0">
                <a:solidFill>
                  <a:schemeClr val="accent2"/>
                </a:solidFill>
              </a:rPr>
              <a:t> ulaşır.</a:t>
            </a:r>
            <a:r>
              <a:rPr lang="nl-NL" sz="4400" dirty="0" smtClean="0"/>
              <a:t> </a:t>
            </a:r>
            <a:endParaRPr lang="tr-TR" sz="4400" dirty="0" smtClean="0"/>
          </a:p>
          <a:p>
            <a:pPr>
              <a:buNone/>
            </a:pPr>
            <a:endParaRPr lang="tr-TR" sz="4400" dirty="0" smtClean="0"/>
          </a:p>
          <a:p>
            <a:pPr>
              <a:buNone/>
            </a:pPr>
            <a:endParaRPr lang="tr-TR" sz="4400" dirty="0" smtClean="0"/>
          </a:p>
          <a:p>
            <a:pPr>
              <a:buNone/>
            </a:pPr>
            <a:r>
              <a:rPr lang="tr-TR" sz="4400" dirty="0" smtClean="0"/>
              <a:t>					   </a:t>
            </a:r>
            <a:br>
              <a:rPr lang="tr-TR" sz="4400" dirty="0" smtClean="0"/>
            </a:br>
            <a:endParaRPr lang="tr-TR" sz="4400" dirty="0" smtClean="0"/>
          </a:p>
          <a:p>
            <a:pPr>
              <a:buNone/>
            </a:pPr>
            <a:r>
              <a:rPr lang="tr-TR" sz="4400" dirty="0" smtClean="0"/>
              <a:t>					   </a:t>
            </a:r>
            <a:r>
              <a:rPr lang="nl-NL" sz="3900" dirty="0" smtClean="0"/>
              <a:t>22 / HACC - 37</a:t>
            </a:r>
            <a:endParaRPr lang="nl-NL" sz="39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356592"/>
            <a:ext cx="7498080" cy="4800600"/>
          </a:xfrm>
        </p:spPr>
        <p:txBody>
          <a:bodyPr/>
          <a:lstStyle/>
          <a:p>
            <a:r>
              <a:rPr lang="tr-TR" dirty="0" smtClean="0"/>
              <a:t>Burada insanlar kurbanın akıtılan kandan ve dağıtılan etten ibaret olduğunu sanırlar. </a:t>
            </a:r>
          </a:p>
          <a:p>
            <a:pPr lvl="1"/>
            <a:r>
              <a:rPr lang="tr-TR" dirty="0" smtClean="0"/>
              <a:t>Allah ise kurbanın onun rızası doğrultusunda kesilip kesilmediğine bakar.</a:t>
            </a:r>
            <a:br>
              <a:rPr lang="tr-TR" dirty="0" smtClean="0"/>
            </a:br>
            <a:endParaRPr lang="tr-TR" dirty="0" smtClean="0"/>
          </a:p>
          <a:p>
            <a:r>
              <a:rPr lang="tr-TR" dirty="0" smtClean="0"/>
              <a:t>Allahın değer verdiği insanın ihlası, iyi niyet ve samimiyetidir.</a:t>
            </a:r>
          </a:p>
          <a:p>
            <a:pPr lvl="1">
              <a:buNone/>
            </a:pPr>
            <a:endParaRPr lang="tr-TR" dirty="0" smtClean="0"/>
          </a:p>
          <a:p>
            <a:pPr>
              <a:buNone/>
            </a:pPr>
            <a:r>
              <a:rPr lang="tr-TR" dirty="0" smtClean="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66408" y="788640"/>
            <a:ext cx="7498080" cy="6024736"/>
          </a:xfrm>
        </p:spPr>
        <p:txBody>
          <a:bodyPr>
            <a:normAutofit lnSpcReduction="10000"/>
          </a:bodyPr>
          <a:lstStyle/>
          <a:p>
            <a:pPr>
              <a:buNone/>
            </a:pPr>
            <a:r>
              <a:rPr lang="nl-NL" i="1" dirty="0" smtClean="0">
                <a:solidFill>
                  <a:schemeClr val="accent1">
                    <a:lumMod val="75000"/>
                  </a:schemeClr>
                </a:solidFill>
              </a:rPr>
              <a:t>“</a:t>
            </a:r>
            <a:r>
              <a:rPr lang="nl-NL" b="1" i="1" dirty="0" smtClean="0">
                <a:solidFill>
                  <a:schemeClr val="accent1">
                    <a:lumMod val="75000"/>
                  </a:schemeClr>
                </a:solidFill>
              </a:rPr>
              <a:t>Ameller niyetlere göre değer kazanır</a:t>
            </a:r>
            <a:r>
              <a:rPr lang="nl-NL" i="1" dirty="0" smtClean="0">
                <a:solidFill>
                  <a:schemeClr val="accent1">
                    <a:lumMod val="75000"/>
                  </a:schemeClr>
                </a:solidFill>
              </a:rPr>
              <a:t>. Kişi neye niyet ettiyse onun karşılığını alır. Kimin niyeti Allah’a ve Rasûlü’ne kavuşmak, onlara hicret etmekse, eline geçecek sevap da Allah’a ve Rasûlü’ne hicret sevabıdır. Kim de elde edeceği bir dünyalığa veya evleneceği bir kadına kavuşmak için yola çıkmışsa, onun hicreti de hicret ettiği şeye göre değerlenir.”</a:t>
            </a:r>
            <a:endParaRPr lang="tr-TR" i="1" dirty="0" smtClean="0">
              <a:solidFill>
                <a:schemeClr val="accent1">
                  <a:lumMod val="75000"/>
                </a:schemeClr>
              </a:solidFill>
            </a:endParaRPr>
          </a:p>
          <a:p>
            <a:pPr>
              <a:buNone/>
            </a:pPr>
            <a:endParaRPr lang="tr-TR" i="1" dirty="0" smtClean="0"/>
          </a:p>
          <a:p>
            <a:pPr>
              <a:buNone/>
            </a:pPr>
            <a:endParaRPr lang="tr-TR" i="1" dirty="0" smtClean="0"/>
          </a:p>
          <a:p>
            <a:pPr>
              <a:buNone/>
            </a:pPr>
            <a:r>
              <a:rPr lang="tr-TR" dirty="0" smtClean="0"/>
              <a:t>													</a:t>
            </a:r>
            <a:r>
              <a:rPr lang="nl-NL" dirty="0" smtClean="0"/>
              <a:t>Buhârî,</a:t>
            </a:r>
            <a:r>
              <a:rPr lang="tr-TR" dirty="0" smtClean="0"/>
              <a:t> </a:t>
            </a:r>
            <a:r>
              <a:rPr lang="nl-NL" dirty="0" smtClean="0"/>
              <a:t>Bed’ü’l-vahy, 1</a:t>
            </a:r>
          </a:p>
          <a:p>
            <a:pPr>
              <a:buNone/>
            </a:pPr>
            <a:endParaRPr lang="nl-N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Açıklama	</a:t>
            </a:r>
            <a:endParaRPr lang="nl-NL" dirty="0"/>
          </a:p>
        </p:txBody>
      </p:sp>
      <p:sp>
        <p:nvSpPr>
          <p:cNvPr id="3" name="2 İçerik Yer Tutucusu"/>
          <p:cNvSpPr>
            <a:spLocks noGrp="1"/>
          </p:cNvSpPr>
          <p:nvPr>
            <p:ph idx="1"/>
          </p:nvPr>
        </p:nvSpPr>
        <p:spPr/>
        <p:txBody>
          <a:bodyPr/>
          <a:lstStyle/>
          <a:p>
            <a:r>
              <a:rPr lang="tr-TR" dirty="0" smtClean="0"/>
              <a:t>Niyet, bir işi Allah rızası için yapmayı </a:t>
            </a:r>
            <a:r>
              <a:rPr lang="tr-TR" dirty="0" err="1" smtClean="0"/>
              <a:t>kalbden</a:t>
            </a:r>
            <a:r>
              <a:rPr lang="tr-TR" dirty="0" smtClean="0"/>
              <a:t> geçirmektir.</a:t>
            </a:r>
          </a:p>
          <a:p>
            <a:pPr lvl="1"/>
            <a:r>
              <a:rPr lang="tr-TR" dirty="0" smtClean="0"/>
              <a:t>İş ya </a:t>
            </a:r>
            <a:r>
              <a:rPr lang="tr-TR" b="1" dirty="0" err="1" smtClean="0"/>
              <a:t>kalble</a:t>
            </a:r>
            <a:r>
              <a:rPr lang="tr-TR" dirty="0" smtClean="0"/>
              <a:t>, ya </a:t>
            </a:r>
            <a:r>
              <a:rPr lang="tr-TR" b="1" dirty="0" smtClean="0"/>
              <a:t>dille</a:t>
            </a:r>
            <a:r>
              <a:rPr lang="tr-TR" dirty="0" smtClean="0"/>
              <a:t> veya </a:t>
            </a:r>
            <a:r>
              <a:rPr lang="tr-TR" b="1" dirty="0" smtClean="0"/>
              <a:t>diğer organlarla</a:t>
            </a:r>
            <a:r>
              <a:rPr lang="tr-TR" dirty="0" smtClean="0"/>
              <a:t> yapılır.</a:t>
            </a:r>
          </a:p>
          <a:p>
            <a:pPr lvl="1"/>
            <a:r>
              <a:rPr lang="tr-TR" dirty="0" smtClean="0"/>
              <a:t>Kalbimizle yaptığımız işler, niyet ve düşüncelerimizdir.</a:t>
            </a:r>
          </a:p>
          <a:p>
            <a:pPr lvl="1"/>
            <a:r>
              <a:rPr lang="tr-TR" dirty="0" smtClean="0"/>
              <a:t>Dilimizle yaptıklarımız konuşmalarımızdır.</a:t>
            </a:r>
          </a:p>
          <a:p>
            <a:pPr lvl="1"/>
            <a:r>
              <a:rPr lang="tr-TR" dirty="0" smtClean="0"/>
              <a:t>Diğer organlarımız ile yaptığımız ise fiillerimizdir.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Açıklama</a:t>
            </a:r>
            <a:endParaRPr lang="nl-NL" dirty="0"/>
          </a:p>
        </p:txBody>
      </p:sp>
      <p:sp>
        <p:nvSpPr>
          <p:cNvPr id="3" name="2 İçerik Yer Tutucusu"/>
          <p:cNvSpPr>
            <a:spLocks noGrp="1"/>
          </p:cNvSpPr>
          <p:nvPr>
            <p:ph idx="1"/>
          </p:nvPr>
        </p:nvSpPr>
        <p:spPr/>
        <p:txBody>
          <a:bodyPr/>
          <a:lstStyle/>
          <a:p>
            <a:r>
              <a:rPr lang="tr-TR" dirty="0" smtClean="0"/>
              <a:t>İbadet olmayan ama iyi niyet ile yaptığımız bazı işlerimiz ibadet dönüşebilir.</a:t>
            </a:r>
          </a:p>
          <a:p>
            <a:pPr lvl="1"/>
            <a:r>
              <a:rPr lang="tr-TR" dirty="0" smtClean="0"/>
              <a:t>Mesela yediğin yemekten elde edeceğin kuvvet ile ibadet yapacağım dersen. Bu niyet ile yemek yersen bu ibadet olur.</a:t>
            </a:r>
            <a:endParaRPr lang="nl-NL"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591</TotalTime>
  <Words>403</Words>
  <Application>Microsoft Office PowerPoint</Application>
  <PresentationFormat>Ekran Gösterisi (4:3)</PresentationFormat>
  <Paragraphs>72</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Gündönümü</vt:lpstr>
      <vt:lpstr>RIYAZU’S SALIHIN </vt:lpstr>
      <vt:lpstr>İhlas ve Niyet</vt:lpstr>
      <vt:lpstr>وَمَا أُمِرُوا إِلَّا لِيَعْبُدُوا اللَّهَ مُخْلِصِينَ لَهُ الدِّينَ حُنَفَاء وَيُقِيمُوا الصَّلَاةَ وَيُؤْتُوا الزَّكَاةَ وَذَلِكَ دِينُ الْقَيِّمَةِ</vt:lpstr>
      <vt:lpstr>Slayt 4</vt:lpstr>
      <vt:lpstr>لَن يَنَالَ اللَّهَ لُحُومُهَا وَلَا دِمَاؤُهَا وَلَكِن يَنَالُهُ التَّقْوَى مِنكُمْ</vt:lpstr>
      <vt:lpstr>Slayt 6</vt:lpstr>
      <vt:lpstr>Slayt 7</vt:lpstr>
      <vt:lpstr>Açıklama </vt:lpstr>
      <vt:lpstr>Açıklama</vt:lpstr>
      <vt:lpstr>Hadisten Öğrendiklerimiz</vt:lpstr>
      <vt:lpstr>Slayt 11</vt:lpstr>
      <vt:lpstr>Açıklama</vt:lpstr>
      <vt:lpstr>Açıklama</vt:lpstr>
      <vt:lpstr>Hadisten Öğrendiklerimiz</vt:lpstr>
      <vt:lpstr>Slayt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bayram</dc:creator>
  <cp:lastModifiedBy>bayram</cp:lastModifiedBy>
  <cp:revision>25</cp:revision>
  <dcterms:created xsi:type="dcterms:W3CDTF">2013-06-12T11:44:18Z</dcterms:created>
  <dcterms:modified xsi:type="dcterms:W3CDTF">2013-07-10T11:03:35Z</dcterms:modified>
</cp:coreProperties>
</file>