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4750" autoAdjust="0"/>
  </p:normalViewPr>
  <p:slideViewPr>
    <p:cSldViewPr>
      <p:cViewPr varScale="1">
        <p:scale>
          <a:sx n="44" d="100"/>
          <a:sy n="44" d="100"/>
        </p:scale>
        <p:origin x="-1152" y="-108"/>
      </p:cViewPr>
      <p:guideLst>
        <p:guide orient="horz" pos="2160"/>
        <p:guide pos="2880"/>
      </p:guideLst>
    </p:cSldViewPr>
  </p:slideViewPr>
  <p:outlineViewPr>
    <p:cViewPr>
      <p:scale>
        <a:sx n="33" d="100"/>
        <a:sy n="33" d="100"/>
      </p:scale>
      <p:origin x="12"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35F0ED54-FE5D-4774-8FFB-096CA7769DE4}" type="datetimeFigureOut">
              <a:rPr lang="nl-NL" smtClean="0"/>
              <a:pPr/>
              <a:t>18-7-2013</a:t>
            </a:fld>
            <a:endParaRPr lang="nl-NL"/>
          </a:p>
        </p:txBody>
      </p:sp>
      <p:sp>
        <p:nvSpPr>
          <p:cNvPr id="20" name="19 Altbilgi Yer Tutucusu"/>
          <p:cNvSpPr>
            <a:spLocks noGrp="1"/>
          </p:cNvSpPr>
          <p:nvPr>
            <p:ph type="ftr" sz="quarter" idx="11"/>
          </p:nvPr>
        </p:nvSpPr>
        <p:spPr/>
        <p:txBody>
          <a:bodyPr/>
          <a:lstStyle>
            <a:extLst/>
          </a:lstStyle>
          <a:p>
            <a:endParaRPr lang="nl-NL"/>
          </a:p>
        </p:txBody>
      </p:sp>
      <p:sp>
        <p:nvSpPr>
          <p:cNvPr id="10" name="9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F0ED54-FE5D-4774-8FFB-096CA7769DE4}" type="datetimeFigureOut">
              <a:rPr lang="nl-NL" smtClean="0"/>
              <a:pPr/>
              <a:t>18-7-2013</a:t>
            </a:fld>
            <a:endParaRPr lang="nl-NL"/>
          </a:p>
        </p:txBody>
      </p:sp>
      <p:sp>
        <p:nvSpPr>
          <p:cNvPr id="5" name="4 Altbilgi Yer Tutucusu"/>
          <p:cNvSpPr>
            <a:spLocks noGrp="1"/>
          </p:cNvSpPr>
          <p:nvPr>
            <p:ph type="ftr" sz="quarter" idx="11"/>
          </p:nvPr>
        </p:nvSpPr>
        <p:spPr/>
        <p:txBody>
          <a:bodyPr/>
          <a:lstStyle>
            <a:extLst/>
          </a:lstStyle>
          <a:p>
            <a:endParaRPr lang="nl-NL"/>
          </a:p>
        </p:txBody>
      </p:sp>
      <p:sp>
        <p:nvSpPr>
          <p:cNvPr id="6" name="5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F0ED54-FE5D-4774-8FFB-096CA7769DE4}" type="datetimeFigureOut">
              <a:rPr lang="nl-NL" smtClean="0"/>
              <a:pPr/>
              <a:t>18-7-2013</a:t>
            </a:fld>
            <a:endParaRPr lang="nl-NL"/>
          </a:p>
        </p:txBody>
      </p:sp>
      <p:sp>
        <p:nvSpPr>
          <p:cNvPr id="5" name="4 Altbilgi Yer Tutucusu"/>
          <p:cNvSpPr>
            <a:spLocks noGrp="1"/>
          </p:cNvSpPr>
          <p:nvPr>
            <p:ph type="ftr" sz="quarter" idx="11"/>
          </p:nvPr>
        </p:nvSpPr>
        <p:spPr/>
        <p:txBody>
          <a:bodyPr/>
          <a:lstStyle>
            <a:extLst/>
          </a:lstStyle>
          <a:p>
            <a:endParaRPr lang="nl-NL"/>
          </a:p>
        </p:txBody>
      </p:sp>
      <p:sp>
        <p:nvSpPr>
          <p:cNvPr id="6" name="5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F0ED54-FE5D-4774-8FFB-096CA7769DE4}" type="datetimeFigureOut">
              <a:rPr lang="nl-NL" smtClean="0"/>
              <a:pPr/>
              <a:t>18-7-2013</a:t>
            </a:fld>
            <a:endParaRPr lang="nl-NL"/>
          </a:p>
        </p:txBody>
      </p:sp>
      <p:sp>
        <p:nvSpPr>
          <p:cNvPr id="5" name="4 Altbilgi Yer Tutucusu"/>
          <p:cNvSpPr>
            <a:spLocks noGrp="1"/>
          </p:cNvSpPr>
          <p:nvPr>
            <p:ph type="ftr" sz="quarter" idx="11"/>
          </p:nvPr>
        </p:nvSpPr>
        <p:spPr>
          <a:xfrm>
            <a:off x="35496" y="6260926"/>
            <a:ext cx="513184" cy="552450"/>
          </a:xfrm>
        </p:spPr>
        <p:txBody>
          <a:bodyPr/>
          <a:lstStyle>
            <a:lvl1pPr>
              <a:defRPr sz="1600"/>
            </a:lvl1pPr>
            <a:extLst/>
          </a:lstStyle>
          <a:p>
            <a:endParaRPr lang="nl-NL" dirty="0"/>
          </a:p>
        </p:txBody>
      </p:sp>
      <p:sp>
        <p:nvSpPr>
          <p:cNvPr id="6" name="5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35F0ED54-FE5D-4774-8FFB-096CA7769DE4}" type="datetimeFigureOut">
              <a:rPr lang="nl-NL" smtClean="0"/>
              <a:pPr/>
              <a:t>18-7-2013</a:t>
            </a:fld>
            <a:endParaRPr lang="nl-NL"/>
          </a:p>
        </p:txBody>
      </p:sp>
      <p:sp>
        <p:nvSpPr>
          <p:cNvPr id="5" name="4 Altbilgi Yer Tutucusu"/>
          <p:cNvSpPr>
            <a:spLocks noGrp="1"/>
          </p:cNvSpPr>
          <p:nvPr>
            <p:ph type="ftr" sz="quarter" idx="11"/>
          </p:nvPr>
        </p:nvSpPr>
        <p:spPr/>
        <p:txBody>
          <a:bodyPr/>
          <a:lstStyle>
            <a:extLst/>
          </a:lstStyle>
          <a:p>
            <a:endParaRPr lang="nl-NL"/>
          </a:p>
        </p:txBody>
      </p:sp>
      <p:sp>
        <p:nvSpPr>
          <p:cNvPr id="6" name="5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5F0ED54-FE5D-4774-8FFB-096CA7769DE4}" type="datetimeFigureOut">
              <a:rPr lang="nl-NL" smtClean="0"/>
              <a:pPr/>
              <a:t>18-7-2013</a:t>
            </a:fld>
            <a:endParaRPr lang="nl-NL"/>
          </a:p>
        </p:txBody>
      </p:sp>
      <p:sp>
        <p:nvSpPr>
          <p:cNvPr id="6" name="5 Altbilgi Yer Tutucusu"/>
          <p:cNvSpPr>
            <a:spLocks noGrp="1"/>
          </p:cNvSpPr>
          <p:nvPr>
            <p:ph type="ftr" sz="quarter" idx="11"/>
          </p:nvPr>
        </p:nvSpPr>
        <p:spPr/>
        <p:txBody>
          <a:bodyPr/>
          <a:lstStyle>
            <a:extLst/>
          </a:lstStyle>
          <a:p>
            <a:endParaRPr lang="nl-NL"/>
          </a:p>
        </p:txBody>
      </p:sp>
      <p:sp>
        <p:nvSpPr>
          <p:cNvPr id="7" name="6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35F0ED54-FE5D-4774-8FFB-096CA7769DE4}" type="datetimeFigureOut">
              <a:rPr lang="nl-NL" smtClean="0"/>
              <a:pPr/>
              <a:t>18-7-2013</a:t>
            </a:fld>
            <a:endParaRPr lang="nl-NL"/>
          </a:p>
        </p:txBody>
      </p:sp>
      <p:sp>
        <p:nvSpPr>
          <p:cNvPr id="8" name="7 Altbilgi Yer Tutucusu"/>
          <p:cNvSpPr>
            <a:spLocks noGrp="1"/>
          </p:cNvSpPr>
          <p:nvPr>
            <p:ph type="ftr" sz="quarter" idx="11"/>
          </p:nvPr>
        </p:nvSpPr>
        <p:spPr/>
        <p:txBody>
          <a:bodyPr/>
          <a:lstStyle>
            <a:extLst/>
          </a:lstStyle>
          <a:p>
            <a:endParaRPr lang="nl-NL"/>
          </a:p>
        </p:txBody>
      </p:sp>
      <p:sp>
        <p:nvSpPr>
          <p:cNvPr id="9" name="8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35F0ED54-FE5D-4774-8FFB-096CA7769DE4}" type="datetimeFigureOut">
              <a:rPr lang="nl-NL" smtClean="0"/>
              <a:pPr/>
              <a:t>18-7-2013</a:t>
            </a:fld>
            <a:endParaRPr lang="nl-NL"/>
          </a:p>
        </p:txBody>
      </p:sp>
      <p:sp>
        <p:nvSpPr>
          <p:cNvPr id="4" name="3 Altbilgi Yer Tutucusu"/>
          <p:cNvSpPr>
            <a:spLocks noGrp="1"/>
          </p:cNvSpPr>
          <p:nvPr>
            <p:ph type="ftr" sz="quarter" idx="11"/>
          </p:nvPr>
        </p:nvSpPr>
        <p:spPr/>
        <p:txBody>
          <a:bodyPr/>
          <a:lstStyle>
            <a:extLst/>
          </a:lstStyle>
          <a:p>
            <a:endParaRPr lang="nl-NL"/>
          </a:p>
        </p:txBody>
      </p:sp>
      <p:sp>
        <p:nvSpPr>
          <p:cNvPr id="5" name="4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35F0ED54-FE5D-4774-8FFB-096CA7769DE4}" type="datetimeFigureOut">
              <a:rPr lang="nl-NL" smtClean="0"/>
              <a:pPr/>
              <a:t>18-7-2013</a:t>
            </a:fld>
            <a:endParaRPr lang="nl-NL"/>
          </a:p>
        </p:txBody>
      </p:sp>
      <p:sp>
        <p:nvSpPr>
          <p:cNvPr id="3" name="2 Altbilgi Yer Tutucusu"/>
          <p:cNvSpPr>
            <a:spLocks noGrp="1"/>
          </p:cNvSpPr>
          <p:nvPr>
            <p:ph type="ftr" sz="quarter" idx="11"/>
          </p:nvPr>
        </p:nvSpPr>
        <p:spPr/>
        <p:txBody>
          <a:bodyPr/>
          <a:lstStyle>
            <a:extLst/>
          </a:lstStyle>
          <a:p>
            <a:endParaRPr lang="nl-NL"/>
          </a:p>
        </p:txBody>
      </p:sp>
      <p:sp>
        <p:nvSpPr>
          <p:cNvPr id="4" name="3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5F0ED54-FE5D-4774-8FFB-096CA7769DE4}" type="datetimeFigureOut">
              <a:rPr lang="nl-NL" smtClean="0"/>
              <a:pPr/>
              <a:t>18-7-2013</a:t>
            </a:fld>
            <a:endParaRPr lang="nl-NL"/>
          </a:p>
        </p:txBody>
      </p:sp>
      <p:sp>
        <p:nvSpPr>
          <p:cNvPr id="6" name="5 Altbilgi Yer Tutucusu"/>
          <p:cNvSpPr>
            <a:spLocks noGrp="1"/>
          </p:cNvSpPr>
          <p:nvPr>
            <p:ph type="ftr" sz="quarter" idx="11"/>
          </p:nvPr>
        </p:nvSpPr>
        <p:spPr/>
        <p:txBody>
          <a:bodyPr/>
          <a:lstStyle>
            <a:extLst/>
          </a:lstStyle>
          <a:p>
            <a:endParaRPr lang="nl-NL"/>
          </a:p>
        </p:txBody>
      </p:sp>
      <p:sp>
        <p:nvSpPr>
          <p:cNvPr id="7" name="6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35F0ED54-FE5D-4774-8FFB-096CA7769DE4}" type="datetimeFigureOut">
              <a:rPr lang="nl-NL" smtClean="0"/>
              <a:pPr/>
              <a:t>18-7-2013</a:t>
            </a:fld>
            <a:endParaRPr lang="nl-NL"/>
          </a:p>
        </p:txBody>
      </p:sp>
      <p:sp>
        <p:nvSpPr>
          <p:cNvPr id="6" name="5 Altbilgi Yer Tutucusu"/>
          <p:cNvSpPr>
            <a:spLocks noGrp="1"/>
          </p:cNvSpPr>
          <p:nvPr>
            <p:ph type="ftr" sz="quarter" idx="11"/>
          </p:nvPr>
        </p:nvSpPr>
        <p:spPr/>
        <p:txBody>
          <a:bodyPr/>
          <a:lstStyle>
            <a:extLst/>
          </a:lstStyle>
          <a:p>
            <a:endParaRPr lang="nl-NL"/>
          </a:p>
        </p:txBody>
      </p:sp>
      <p:sp>
        <p:nvSpPr>
          <p:cNvPr id="7" name="6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dirty="0" smtClean="0"/>
              <a:t>Asıl metin stillerini düzenlemek için tıklatın</a:t>
            </a:r>
          </a:p>
          <a:p>
            <a:pPr lvl="1" eaLnBrk="1" latinLnBrk="0" hangingPunct="1"/>
            <a:r>
              <a:rPr kumimoji="0" lang="tr-TR" dirty="0" smtClean="0"/>
              <a:t>İkinci düzey</a:t>
            </a:r>
          </a:p>
          <a:p>
            <a:pPr lvl="2" eaLnBrk="1" latinLnBrk="0" hangingPunct="1"/>
            <a:r>
              <a:rPr kumimoji="0" lang="tr-TR" dirty="0" smtClean="0"/>
              <a:t>Üçüncü düzey</a:t>
            </a:r>
          </a:p>
          <a:p>
            <a:pPr lvl="3" eaLnBrk="1" latinLnBrk="0" hangingPunct="1"/>
            <a:r>
              <a:rPr kumimoji="0" lang="tr-TR" dirty="0" smtClean="0"/>
              <a:t>Dördüncü düzey</a:t>
            </a:r>
          </a:p>
          <a:p>
            <a:pPr lvl="4" eaLnBrk="1" latinLnBrk="0" hangingPunct="1"/>
            <a:r>
              <a:rPr kumimoji="0" lang="tr-TR" dirty="0" smtClean="0"/>
              <a:t>Beşinci düzey</a:t>
            </a:r>
            <a:endParaRPr kumimoji="0" lang="en-US" dirty="0"/>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5F0ED54-FE5D-4774-8FFB-096CA7769DE4}" type="datetimeFigureOut">
              <a:rPr lang="nl-NL" smtClean="0"/>
              <a:pPr/>
              <a:t>18-7-2013</a:t>
            </a:fld>
            <a:endParaRPr lang="nl-NL"/>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nl-NL"/>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91FD4DE-C21F-4E95-8F3F-55CCC08C8E21}" type="slidenum">
              <a:rPr lang="nl-NL" smtClean="0"/>
              <a:pPr/>
              <a:t>‹#›</a:t>
            </a:fld>
            <a:endParaRPr lang="nl-NL"/>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232760" y="2204864"/>
            <a:ext cx="4651608" cy="851354"/>
          </a:xfrm>
        </p:spPr>
        <p:txBody>
          <a:bodyPr/>
          <a:lstStyle/>
          <a:p>
            <a:r>
              <a:rPr lang="nl-NL" dirty="0" smtClean="0"/>
              <a:t>RIYAZU’S SALIHIN </a:t>
            </a:r>
            <a:endParaRPr lang="tr-TR" dirty="0"/>
          </a:p>
        </p:txBody>
      </p:sp>
      <p:sp>
        <p:nvSpPr>
          <p:cNvPr id="3" name="2 Alt Başlık"/>
          <p:cNvSpPr>
            <a:spLocks noGrp="1"/>
          </p:cNvSpPr>
          <p:nvPr>
            <p:ph type="subTitle" idx="1"/>
          </p:nvPr>
        </p:nvSpPr>
        <p:spPr>
          <a:xfrm>
            <a:off x="5580112" y="2996952"/>
            <a:ext cx="2347352" cy="642832"/>
          </a:xfrm>
        </p:spPr>
        <p:txBody>
          <a:bodyPr/>
          <a:lstStyle/>
          <a:p>
            <a:r>
              <a:rPr lang="nl-NL" dirty="0" smtClean="0"/>
              <a:t>(Imam Nevevi )</a:t>
            </a:r>
            <a:endParaRPr lang="nl-NL" dirty="0"/>
          </a:p>
        </p:txBody>
      </p:sp>
      <p:sp>
        <p:nvSpPr>
          <p:cNvPr id="4" name="3 Dikdörtgen"/>
          <p:cNvSpPr/>
          <p:nvPr/>
        </p:nvSpPr>
        <p:spPr>
          <a:xfrm>
            <a:off x="1187624" y="5733256"/>
            <a:ext cx="5616624" cy="830997"/>
          </a:xfrm>
          <a:prstGeom prst="rect">
            <a:avLst/>
          </a:prstGeom>
        </p:spPr>
        <p:txBody>
          <a:bodyPr wrap="square">
            <a:spAutoFit/>
          </a:bodyPr>
          <a:lstStyle/>
          <a:p>
            <a:pPr>
              <a:buNone/>
            </a:pPr>
            <a:r>
              <a:rPr lang="tr-TR" sz="2400" dirty="0" smtClean="0"/>
              <a:t>BÜNYAMİN YILDIZ </a:t>
            </a:r>
            <a:br>
              <a:rPr lang="tr-TR" sz="2400" dirty="0" smtClean="0"/>
            </a:br>
            <a:r>
              <a:rPr lang="tr-TR" sz="2400" dirty="0" smtClean="0"/>
              <a:t>Rotterdam Mevlana Camii Din Görevlisi</a:t>
            </a:r>
            <a:endParaRPr lang="nl-NL"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332656"/>
            <a:ext cx="7498080" cy="6120680"/>
          </a:xfrm>
        </p:spPr>
        <p:txBody>
          <a:bodyPr>
            <a:normAutofit fontScale="85000" lnSpcReduction="20000"/>
          </a:bodyPr>
          <a:lstStyle/>
          <a:p>
            <a:pPr marL="87313" indent="-4763">
              <a:buNone/>
            </a:pPr>
            <a:r>
              <a:rPr lang="nl-NL" sz="2800" dirty="0" err="1" smtClean="0"/>
              <a:t>Ebu</a:t>
            </a:r>
            <a:r>
              <a:rPr lang="nl-NL" sz="2800" dirty="0" smtClean="0"/>
              <a:t> Said </a:t>
            </a:r>
            <a:r>
              <a:rPr lang="nl-NL" sz="2800" dirty="0" err="1" smtClean="0"/>
              <a:t>el-Hudri</a:t>
            </a:r>
            <a:r>
              <a:rPr lang="nl-NL" sz="2800" dirty="0" smtClean="0"/>
              <a:t> (ra) </a:t>
            </a:r>
            <a:r>
              <a:rPr lang="nl-NL" sz="2800" dirty="0" err="1" smtClean="0"/>
              <a:t>anlatıyor</a:t>
            </a:r>
            <a:r>
              <a:rPr lang="nl-NL" sz="2800" dirty="0" smtClean="0"/>
              <a:t>:</a:t>
            </a:r>
          </a:p>
          <a:p>
            <a:pPr marL="87313" indent="-4763">
              <a:buNone/>
            </a:pPr>
            <a:r>
              <a:rPr lang="nl-NL" sz="2800" i="1" dirty="0" smtClean="0"/>
              <a:t>“ </a:t>
            </a:r>
            <a:r>
              <a:rPr lang="nl-NL" sz="2800" i="1" dirty="0" err="1" smtClean="0"/>
              <a:t>Ensar</a:t>
            </a:r>
            <a:r>
              <a:rPr lang="nl-NL" sz="2800" i="1" dirty="0" smtClean="0"/>
              <a:t> (ra)'dan </a:t>
            </a:r>
            <a:r>
              <a:rPr lang="nl-NL" sz="2800" i="1" dirty="0" err="1" smtClean="0"/>
              <a:t>bazı</a:t>
            </a:r>
            <a:r>
              <a:rPr lang="nl-NL" sz="2800" i="1" dirty="0" smtClean="0"/>
              <a:t> </a:t>
            </a:r>
            <a:r>
              <a:rPr lang="nl-NL" sz="2800" i="1" dirty="0" err="1" smtClean="0"/>
              <a:t>kimseler</a:t>
            </a:r>
            <a:r>
              <a:rPr lang="nl-NL" sz="2800" i="1" dirty="0" smtClean="0"/>
              <a:t>, </a:t>
            </a:r>
            <a:r>
              <a:rPr lang="nl-NL" sz="2800" i="1" dirty="0" err="1" smtClean="0"/>
              <a:t>Resulullah</a:t>
            </a:r>
            <a:r>
              <a:rPr lang="nl-NL" sz="2800" i="1" dirty="0" smtClean="0"/>
              <a:t> (</a:t>
            </a:r>
            <a:r>
              <a:rPr lang="nl-NL" sz="2800" i="1" dirty="0" err="1" smtClean="0"/>
              <a:t>sav</a:t>
            </a:r>
            <a:r>
              <a:rPr lang="nl-NL" sz="2800" i="1" dirty="0" smtClean="0"/>
              <a:t>)'dan </a:t>
            </a:r>
            <a:r>
              <a:rPr lang="nl-NL" sz="2800" i="1" dirty="0" err="1" smtClean="0"/>
              <a:t>bir</a:t>
            </a:r>
            <a:r>
              <a:rPr lang="nl-NL" sz="2800" i="1" dirty="0" smtClean="0"/>
              <a:t> </a:t>
            </a:r>
            <a:r>
              <a:rPr lang="nl-NL" sz="2800" i="1" dirty="0" err="1" smtClean="0"/>
              <a:t>şeyler</a:t>
            </a:r>
            <a:r>
              <a:rPr lang="nl-NL" sz="2800" i="1" dirty="0" smtClean="0"/>
              <a:t> </a:t>
            </a:r>
            <a:r>
              <a:rPr lang="nl-NL" sz="2800" i="1" dirty="0" err="1" smtClean="0"/>
              <a:t>talep</a:t>
            </a:r>
            <a:r>
              <a:rPr lang="nl-NL" sz="2800" i="1" dirty="0" smtClean="0"/>
              <a:t> </a:t>
            </a:r>
            <a:r>
              <a:rPr lang="nl-NL" sz="2800" i="1" dirty="0" err="1" smtClean="0"/>
              <a:t>ettiler</a:t>
            </a:r>
            <a:r>
              <a:rPr lang="nl-NL" sz="2800" i="1" dirty="0" smtClean="0"/>
              <a:t>. </a:t>
            </a:r>
            <a:r>
              <a:rPr lang="nl-NL" sz="2800" i="1" dirty="0" err="1" smtClean="0"/>
              <a:t>Aleyhisselatu</a:t>
            </a:r>
            <a:r>
              <a:rPr lang="nl-NL" sz="2800" i="1" dirty="0" smtClean="0"/>
              <a:t> </a:t>
            </a:r>
            <a:r>
              <a:rPr lang="nl-NL" sz="2800" i="1" dirty="0" err="1" smtClean="0"/>
              <a:t>vesselam</a:t>
            </a:r>
            <a:r>
              <a:rPr lang="nl-NL" sz="2800" i="1" dirty="0" smtClean="0"/>
              <a:t> da </a:t>
            </a:r>
            <a:r>
              <a:rPr lang="nl-NL" sz="2800" i="1" dirty="0" err="1" smtClean="0"/>
              <a:t>istediklerini</a:t>
            </a:r>
            <a:r>
              <a:rPr lang="nl-NL" sz="2800" i="1" dirty="0" smtClean="0"/>
              <a:t> </a:t>
            </a:r>
            <a:r>
              <a:rPr lang="nl-NL" sz="2800" i="1" dirty="0" err="1" smtClean="0"/>
              <a:t>verdi</a:t>
            </a:r>
            <a:r>
              <a:rPr lang="nl-NL" sz="2800" i="1" dirty="0" smtClean="0"/>
              <a:t>. </a:t>
            </a:r>
            <a:r>
              <a:rPr lang="nl-NL" sz="2800" i="1" dirty="0" err="1" smtClean="0"/>
              <a:t>Sonra</a:t>
            </a:r>
            <a:r>
              <a:rPr lang="nl-NL" sz="2800" i="1" dirty="0" smtClean="0"/>
              <a:t> </a:t>
            </a:r>
            <a:r>
              <a:rPr lang="nl-NL" sz="2800" i="1" dirty="0" err="1" smtClean="0"/>
              <a:t>tekrar</a:t>
            </a:r>
            <a:r>
              <a:rPr lang="nl-NL" sz="2800" i="1" dirty="0" smtClean="0"/>
              <a:t> </a:t>
            </a:r>
            <a:r>
              <a:rPr lang="nl-NL" sz="2800" i="1" dirty="0" err="1" smtClean="0"/>
              <a:t>istediler</a:t>
            </a:r>
            <a:r>
              <a:rPr lang="nl-NL" sz="2800" i="1" dirty="0" smtClean="0"/>
              <a:t>, o </a:t>
            </a:r>
            <a:r>
              <a:rPr lang="nl-NL" sz="2800" i="1" dirty="0" err="1" smtClean="0"/>
              <a:t>yine</a:t>
            </a:r>
            <a:r>
              <a:rPr lang="nl-NL" sz="2800" i="1" dirty="0" smtClean="0"/>
              <a:t> </a:t>
            </a:r>
            <a:r>
              <a:rPr lang="nl-NL" sz="2800" i="1" dirty="0" err="1" smtClean="0"/>
              <a:t>istediklerini</a:t>
            </a:r>
            <a:r>
              <a:rPr lang="nl-NL" sz="2800" i="1" dirty="0" smtClean="0"/>
              <a:t> </a:t>
            </a:r>
            <a:r>
              <a:rPr lang="nl-NL" sz="2800" i="1" dirty="0" err="1" smtClean="0"/>
              <a:t>verdi</a:t>
            </a:r>
            <a:r>
              <a:rPr lang="nl-NL" sz="2800" i="1" dirty="0" smtClean="0"/>
              <a:t>. </a:t>
            </a:r>
            <a:r>
              <a:rPr lang="nl-NL" sz="2800" i="1" dirty="0" err="1" smtClean="0"/>
              <a:t>Sonra</a:t>
            </a:r>
            <a:r>
              <a:rPr lang="nl-NL" sz="2800" i="1" dirty="0" smtClean="0"/>
              <a:t> </a:t>
            </a:r>
            <a:r>
              <a:rPr lang="nl-NL" sz="2800" i="1" dirty="0" err="1" smtClean="0"/>
              <a:t>yine</a:t>
            </a:r>
            <a:r>
              <a:rPr lang="nl-NL" sz="2800" i="1" dirty="0" smtClean="0"/>
              <a:t> </a:t>
            </a:r>
            <a:r>
              <a:rPr lang="nl-NL" sz="2800" i="1" dirty="0" err="1" smtClean="0"/>
              <a:t>istediler</a:t>
            </a:r>
            <a:r>
              <a:rPr lang="nl-NL" sz="2800" i="1" dirty="0" smtClean="0"/>
              <a:t>, o </a:t>
            </a:r>
            <a:r>
              <a:rPr lang="nl-NL" sz="2800" i="1" dirty="0" err="1" smtClean="0"/>
              <a:t>istediklerini</a:t>
            </a:r>
            <a:r>
              <a:rPr lang="nl-NL" sz="2800" i="1" dirty="0" smtClean="0"/>
              <a:t> </a:t>
            </a:r>
            <a:r>
              <a:rPr lang="nl-NL" sz="2800" i="1" dirty="0" err="1" smtClean="0"/>
              <a:t>yine</a:t>
            </a:r>
            <a:r>
              <a:rPr lang="nl-NL" sz="2800" i="1" dirty="0" smtClean="0"/>
              <a:t> </a:t>
            </a:r>
            <a:r>
              <a:rPr lang="nl-NL" sz="2800" i="1" dirty="0" err="1" smtClean="0"/>
              <a:t>verdi</a:t>
            </a:r>
            <a:r>
              <a:rPr lang="nl-NL" sz="2800" i="1" dirty="0" smtClean="0"/>
              <a:t>. </a:t>
            </a:r>
            <a:r>
              <a:rPr lang="nl-NL" sz="2800" i="1" dirty="0" err="1" smtClean="0"/>
              <a:t>Yanında</a:t>
            </a:r>
            <a:r>
              <a:rPr lang="nl-NL" sz="2800" i="1" dirty="0" smtClean="0"/>
              <a:t> </a:t>
            </a:r>
            <a:r>
              <a:rPr lang="nl-NL" sz="2800" i="1" dirty="0" err="1" smtClean="0"/>
              <a:t>mevcut</a:t>
            </a:r>
            <a:r>
              <a:rPr lang="nl-NL" sz="2800" i="1" dirty="0" smtClean="0"/>
              <a:t> </a:t>
            </a:r>
            <a:r>
              <a:rPr lang="nl-NL" sz="2800" i="1" dirty="0" err="1" smtClean="0"/>
              <a:t>olan</a:t>
            </a:r>
            <a:r>
              <a:rPr lang="nl-NL" sz="2800" i="1" dirty="0" smtClean="0"/>
              <a:t> </a:t>
            </a:r>
            <a:r>
              <a:rPr lang="nl-NL" sz="2800" i="1" dirty="0" err="1" smtClean="0"/>
              <a:t>şey</a:t>
            </a:r>
            <a:r>
              <a:rPr lang="nl-NL" sz="2800" i="1" dirty="0" smtClean="0"/>
              <a:t> </a:t>
            </a:r>
            <a:r>
              <a:rPr lang="nl-NL" sz="2800" i="1" dirty="0" err="1" smtClean="0"/>
              <a:t>bitmişti</a:t>
            </a:r>
            <a:r>
              <a:rPr lang="nl-NL" sz="2800" i="1" dirty="0" smtClean="0"/>
              <a:t>, </a:t>
            </a:r>
            <a:r>
              <a:rPr lang="nl-NL" sz="2800" i="1" dirty="0" err="1" smtClean="0"/>
              <a:t>şöyle</a:t>
            </a:r>
            <a:r>
              <a:rPr lang="nl-NL" sz="2800" i="1" dirty="0" smtClean="0"/>
              <a:t> </a:t>
            </a:r>
            <a:r>
              <a:rPr lang="nl-NL" sz="2800" i="1" dirty="0" err="1" smtClean="0"/>
              <a:t>buyurdular</a:t>
            </a:r>
            <a:r>
              <a:rPr lang="nl-NL" sz="2800" i="1" dirty="0" smtClean="0"/>
              <a:t>:"</a:t>
            </a:r>
            <a:endParaRPr lang="nl-NL" sz="2800" dirty="0" smtClean="0"/>
          </a:p>
          <a:p>
            <a:pPr marL="87313" indent="-4763">
              <a:buNone/>
            </a:pPr>
            <a:endParaRPr lang="nl-NL" b="1" dirty="0" smtClean="0">
              <a:solidFill>
                <a:schemeClr val="accent1"/>
              </a:solidFill>
            </a:endParaRPr>
          </a:p>
          <a:p>
            <a:pPr marL="87313" indent="-4763">
              <a:buNone/>
            </a:pPr>
            <a:r>
              <a:rPr lang="nl-NL" sz="3300" b="1" dirty="0" smtClean="0">
                <a:solidFill>
                  <a:schemeClr val="accent1"/>
                </a:solidFill>
              </a:rPr>
              <a:t>“ </a:t>
            </a:r>
            <a:r>
              <a:rPr lang="nl-NL" sz="3300" b="1" dirty="0" err="1" smtClean="0">
                <a:solidFill>
                  <a:schemeClr val="accent1"/>
                </a:solidFill>
              </a:rPr>
              <a:t>Yanımda</a:t>
            </a:r>
            <a:r>
              <a:rPr lang="nl-NL" sz="3300" b="1" dirty="0" smtClean="0">
                <a:solidFill>
                  <a:schemeClr val="accent1"/>
                </a:solidFill>
              </a:rPr>
              <a:t> </a:t>
            </a:r>
            <a:r>
              <a:rPr lang="nl-NL" sz="3300" b="1" dirty="0" err="1" smtClean="0">
                <a:solidFill>
                  <a:schemeClr val="accent1"/>
                </a:solidFill>
              </a:rPr>
              <a:t>bir</a:t>
            </a:r>
            <a:r>
              <a:rPr lang="nl-NL" sz="3300" b="1" dirty="0" smtClean="0">
                <a:solidFill>
                  <a:schemeClr val="accent1"/>
                </a:solidFill>
              </a:rPr>
              <a:t> mal </a:t>
            </a:r>
            <a:r>
              <a:rPr lang="nl-NL" sz="3300" b="1" dirty="0" err="1" smtClean="0">
                <a:solidFill>
                  <a:schemeClr val="accent1"/>
                </a:solidFill>
              </a:rPr>
              <a:t>olsa</a:t>
            </a:r>
            <a:r>
              <a:rPr lang="nl-NL" sz="3300" b="1" dirty="0" smtClean="0">
                <a:solidFill>
                  <a:schemeClr val="accent1"/>
                </a:solidFill>
              </a:rPr>
              <a:t>, </a:t>
            </a:r>
            <a:r>
              <a:rPr lang="nl-NL" sz="3300" b="1" dirty="0" err="1" smtClean="0">
                <a:solidFill>
                  <a:schemeClr val="accent1"/>
                </a:solidFill>
              </a:rPr>
              <a:t>bunu</a:t>
            </a:r>
            <a:r>
              <a:rPr lang="nl-NL" sz="3300" b="1" dirty="0" smtClean="0">
                <a:solidFill>
                  <a:schemeClr val="accent1"/>
                </a:solidFill>
              </a:rPr>
              <a:t> </a:t>
            </a:r>
            <a:r>
              <a:rPr lang="nl-NL" sz="3300" b="1" dirty="0" err="1" smtClean="0">
                <a:solidFill>
                  <a:schemeClr val="accent1"/>
                </a:solidFill>
              </a:rPr>
              <a:t>sizden</a:t>
            </a:r>
            <a:r>
              <a:rPr lang="nl-NL" sz="3300" b="1" dirty="0" smtClean="0">
                <a:solidFill>
                  <a:schemeClr val="accent1"/>
                </a:solidFill>
              </a:rPr>
              <a:t> </a:t>
            </a:r>
            <a:r>
              <a:rPr lang="nl-NL" sz="3300" b="1" dirty="0" err="1" smtClean="0">
                <a:solidFill>
                  <a:schemeClr val="accent1"/>
                </a:solidFill>
              </a:rPr>
              <a:t>ayrı</a:t>
            </a:r>
            <a:r>
              <a:rPr lang="nl-NL" sz="3300" b="1" dirty="0" smtClean="0">
                <a:solidFill>
                  <a:schemeClr val="accent1"/>
                </a:solidFill>
              </a:rPr>
              <a:t> </a:t>
            </a:r>
            <a:r>
              <a:rPr lang="nl-NL" sz="3300" b="1" dirty="0" err="1" smtClean="0">
                <a:solidFill>
                  <a:schemeClr val="accent1"/>
                </a:solidFill>
              </a:rPr>
              <a:t>olarak</a:t>
            </a:r>
            <a:r>
              <a:rPr lang="nl-NL" sz="3300" b="1" dirty="0" smtClean="0">
                <a:solidFill>
                  <a:schemeClr val="accent1"/>
                </a:solidFill>
              </a:rPr>
              <a:t> (</a:t>
            </a:r>
            <a:r>
              <a:rPr lang="nl-NL" sz="3300" b="1" dirty="0" err="1" smtClean="0">
                <a:solidFill>
                  <a:schemeClr val="accent1"/>
                </a:solidFill>
              </a:rPr>
              <a:t>kendim</a:t>
            </a:r>
            <a:r>
              <a:rPr lang="nl-NL" sz="3300" b="1" dirty="0" smtClean="0">
                <a:solidFill>
                  <a:schemeClr val="accent1"/>
                </a:solidFill>
              </a:rPr>
              <a:t> </a:t>
            </a:r>
            <a:r>
              <a:rPr lang="nl-NL" sz="3300" b="1" dirty="0" err="1" smtClean="0">
                <a:solidFill>
                  <a:schemeClr val="accent1"/>
                </a:solidFill>
              </a:rPr>
              <a:t>için</a:t>
            </a:r>
            <a:r>
              <a:rPr lang="nl-NL" sz="3300" b="1" dirty="0" smtClean="0">
                <a:solidFill>
                  <a:schemeClr val="accent1"/>
                </a:solidFill>
              </a:rPr>
              <a:t>) </a:t>
            </a:r>
            <a:r>
              <a:rPr lang="nl-NL" sz="3300" b="1" dirty="0" err="1" smtClean="0">
                <a:solidFill>
                  <a:schemeClr val="accent1"/>
                </a:solidFill>
              </a:rPr>
              <a:t>biriktirecek</a:t>
            </a:r>
            <a:r>
              <a:rPr lang="nl-NL" sz="3300" b="1" dirty="0" smtClean="0">
                <a:solidFill>
                  <a:schemeClr val="accent1"/>
                </a:solidFill>
              </a:rPr>
              <a:t> </a:t>
            </a:r>
            <a:r>
              <a:rPr lang="nl-NL" sz="3300" b="1" dirty="0" err="1" smtClean="0">
                <a:solidFill>
                  <a:schemeClr val="accent1"/>
                </a:solidFill>
              </a:rPr>
              <a:t>değilim</a:t>
            </a:r>
            <a:r>
              <a:rPr lang="nl-NL" sz="3300" b="1" dirty="0" smtClean="0">
                <a:solidFill>
                  <a:schemeClr val="accent1"/>
                </a:solidFill>
              </a:rPr>
              <a:t>. Kim </a:t>
            </a:r>
            <a:r>
              <a:rPr lang="nl-NL" sz="3300" b="1" dirty="0" err="1" smtClean="0">
                <a:solidFill>
                  <a:schemeClr val="accent1"/>
                </a:solidFill>
              </a:rPr>
              <a:t>iffetli</a:t>
            </a:r>
            <a:r>
              <a:rPr lang="nl-NL" sz="3300" b="1" dirty="0" smtClean="0">
                <a:solidFill>
                  <a:schemeClr val="accent1"/>
                </a:solidFill>
              </a:rPr>
              <a:t> </a:t>
            </a:r>
            <a:r>
              <a:rPr lang="nl-NL" sz="3300" b="1" dirty="0" err="1" smtClean="0">
                <a:solidFill>
                  <a:schemeClr val="accent1"/>
                </a:solidFill>
              </a:rPr>
              <a:t>davranır</a:t>
            </a:r>
            <a:r>
              <a:rPr lang="nl-NL" sz="3300" b="1" dirty="0" smtClean="0">
                <a:solidFill>
                  <a:schemeClr val="accent1"/>
                </a:solidFill>
              </a:rPr>
              <a:t> (</a:t>
            </a:r>
            <a:r>
              <a:rPr lang="nl-NL" sz="3300" b="1" dirty="0" err="1" smtClean="0">
                <a:solidFill>
                  <a:schemeClr val="accent1"/>
                </a:solidFill>
              </a:rPr>
              <a:t>istemezse</a:t>
            </a:r>
            <a:r>
              <a:rPr lang="nl-NL" sz="3300" b="1" dirty="0" smtClean="0">
                <a:solidFill>
                  <a:schemeClr val="accent1"/>
                </a:solidFill>
              </a:rPr>
              <a:t>), ALLAH </a:t>
            </a:r>
            <a:r>
              <a:rPr lang="nl-NL" sz="3300" b="1" dirty="0" err="1" smtClean="0">
                <a:solidFill>
                  <a:schemeClr val="accent1"/>
                </a:solidFill>
              </a:rPr>
              <a:t>onu</a:t>
            </a:r>
            <a:r>
              <a:rPr lang="nl-NL" sz="3300" b="1" dirty="0" smtClean="0">
                <a:solidFill>
                  <a:schemeClr val="accent1"/>
                </a:solidFill>
              </a:rPr>
              <a:t> </a:t>
            </a:r>
            <a:r>
              <a:rPr lang="nl-NL" sz="3300" b="1" dirty="0" err="1" smtClean="0">
                <a:solidFill>
                  <a:schemeClr val="accent1"/>
                </a:solidFill>
              </a:rPr>
              <a:t>iffetli</a:t>
            </a:r>
            <a:r>
              <a:rPr lang="nl-NL" sz="3300" b="1" dirty="0" smtClean="0">
                <a:solidFill>
                  <a:schemeClr val="accent1"/>
                </a:solidFill>
              </a:rPr>
              <a:t> </a:t>
            </a:r>
            <a:r>
              <a:rPr lang="nl-NL" sz="3300" b="1" dirty="0" err="1" smtClean="0">
                <a:solidFill>
                  <a:schemeClr val="accent1"/>
                </a:solidFill>
              </a:rPr>
              <a:t>kılar</a:t>
            </a:r>
            <a:r>
              <a:rPr lang="nl-NL" sz="3300" b="1" dirty="0" smtClean="0">
                <a:solidFill>
                  <a:schemeClr val="accent1"/>
                </a:solidFill>
              </a:rPr>
              <a:t>. Kim </a:t>
            </a:r>
            <a:r>
              <a:rPr lang="nl-NL" sz="3300" b="1" dirty="0" err="1" smtClean="0">
                <a:solidFill>
                  <a:schemeClr val="accent1"/>
                </a:solidFill>
              </a:rPr>
              <a:t>istiğna</a:t>
            </a:r>
            <a:r>
              <a:rPr lang="nl-NL" sz="3300" b="1" dirty="0" smtClean="0">
                <a:solidFill>
                  <a:schemeClr val="accent1"/>
                </a:solidFill>
              </a:rPr>
              <a:t> </a:t>
            </a:r>
            <a:r>
              <a:rPr lang="nl-NL" sz="3300" b="1" dirty="0" err="1" smtClean="0">
                <a:solidFill>
                  <a:schemeClr val="accent1"/>
                </a:solidFill>
              </a:rPr>
              <a:t>gösterirse</a:t>
            </a:r>
            <a:r>
              <a:rPr lang="nl-NL" sz="3300" b="1" dirty="0" smtClean="0">
                <a:solidFill>
                  <a:schemeClr val="accent1"/>
                </a:solidFill>
              </a:rPr>
              <a:t> ALLAH da </a:t>
            </a:r>
            <a:r>
              <a:rPr lang="nl-NL" sz="3300" b="1" dirty="0" err="1" smtClean="0">
                <a:solidFill>
                  <a:schemeClr val="accent1"/>
                </a:solidFill>
              </a:rPr>
              <a:t>onu</a:t>
            </a:r>
            <a:r>
              <a:rPr lang="nl-NL" sz="3300" b="1" dirty="0" smtClean="0">
                <a:solidFill>
                  <a:schemeClr val="accent1"/>
                </a:solidFill>
              </a:rPr>
              <a:t> </a:t>
            </a:r>
            <a:r>
              <a:rPr lang="nl-NL" sz="3300" b="1" dirty="0" err="1" smtClean="0">
                <a:solidFill>
                  <a:schemeClr val="accent1"/>
                </a:solidFill>
              </a:rPr>
              <a:t>gani</a:t>
            </a:r>
            <a:r>
              <a:rPr lang="nl-NL" sz="3300" b="1" dirty="0" smtClean="0">
                <a:solidFill>
                  <a:schemeClr val="accent1"/>
                </a:solidFill>
              </a:rPr>
              <a:t> </a:t>
            </a:r>
            <a:r>
              <a:rPr lang="nl-NL" sz="3300" b="1" dirty="0" err="1" smtClean="0">
                <a:solidFill>
                  <a:schemeClr val="accent1"/>
                </a:solidFill>
              </a:rPr>
              <a:t>kılar</a:t>
            </a:r>
            <a:r>
              <a:rPr lang="nl-NL" sz="3300" b="1" dirty="0" smtClean="0">
                <a:solidFill>
                  <a:schemeClr val="accent1"/>
                </a:solidFill>
              </a:rPr>
              <a:t>. Kim </a:t>
            </a:r>
            <a:r>
              <a:rPr lang="nl-NL" sz="3300" b="1" dirty="0" err="1" smtClean="0">
                <a:solidFill>
                  <a:schemeClr val="accent1"/>
                </a:solidFill>
              </a:rPr>
              <a:t>sabırlı</a:t>
            </a:r>
            <a:r>
              <a:rPr lang="nl-NL" sz="3300" b="1" dirty="0" smtClean="0">
                <a:solidFill>
                  <a:schemeClr val="accent1"/>
                </a:solidFill>
              </a:rPr>
              <a:t> </a:t>
            </a:r>
            <a:r>
              <a:rPr lang="nl-NL" sz="3300" b="1" dirty="0" err="1" smtClean="0">
                <a:solidFill>
                  <a:schemeClr val="accent1"/>
                </a:solidFill>
              </a:rPr>
              <a:t>davranırsa</a:t>
            </a:r>
            <a:r>
              <a:rPr lang="nl-NL" sz="3300" b="1" dirty="0" smtClean="0">
                <a:solidFill>
                  <a:schemeClr val="accent1"/>
                </a:solidFill>
              </a:rPr>
              <a:t> ALLAH </a:t>
            </a:r>
            <a:r>
              <a:rPr lang="nl-NL" sz="3300" b="1" dirty="0" err="1" smtClean="0">
                <a:solidFill>
                  <a:schemeClr val="accent1"/>
                </a:solidFill>
              </a:rPr>
              <a:t>ona</a:t>
            </a:r>
            <a:r>
              <a:rPr lang="nl-NL" sz="3300" b="1" dirty="0" smtClean="0">
                <a:solidFill>
                  <a:schemeClr val="accent1"/>
                </a:solidFill>
              </a:rPr>
              <a:t> </a:t>
            </a:r>
            <a:r>
              <a:rPr lang="nl-NL" sz="3300" b="1" dirty="0" err="1" smtClean="0">
                <a:solidFill>
                  <a:schemeClr val="accent1"/>
                </a:solidFill>
              </a:rPr>
              <a:t>sabır</a:t>
            </a:r>
            <a:r>
              <a:rPr lang="nl-NL" sz="3300" b="1" dirty="0" smtClean="0">
                <a:solidFill>
                  <a:schemeClr val="accent1"/>
                </a:solidFill>
              </a:rPr>
              <a:t> </a:t>
            </a:r>
            <a:r>
              <a:rPr lang="nl-NL" sz="3300" b="1" dirty="0" err="1" smtClean="0">
                <a:solidFill>
                  <a:schemeClr val="accent1"/>
                </a:solidFill>
              </a:rPr>
              <a:t>verir</a:t>
            </a:r>
            <a:r>
              <a:rPr lang="nl-NL" sz="3300" b="1" dirty="0" smtClean="0">
                <a:solidFill>
                  <a:schemeClr val="accent1"/>
                </a:solidFill>
              </a:rPr>
              <a:t>. </a:t>
            </a:r>
            <a:r>
              <a:rPr lang="nl-NL" sz="3300" b="1" dirty="0" err="1" smtClean="0">
                <a:solidFill>
                  <a:schemeClr val="accent1"/>
                </a:solidFill>
              </a:rPr>
              <a:t>Hiç</a:t>
            </a:r>
            <a:r>
              <a:rPr lang="nl-NL" sz="3300" b="1" dirty="0" smtClean="0">
                <a:solidFill>
                  <a:schemeClr val="accent1"/>
                </a:solidFill>
              </a:rPr>
              <a:t> </a:t>
            </a:r>
            <a:r>
              <a:rPr lang="nl-NL" sz="3300" b="1" dirty="0" err="1" smtClean="0">
                <a:solidFill>
                  <a:schemeClr val="accent1"/>
                </a:solidFill>
              </a:rPr>
              <a:t>kimseye</a:t>
            </a:r>
            <a:r>
              <a:rPr lang="nl-NL" sz="3300" b="1" dirty="0" smtClean="0">
                <a:solidFill>
                  <a:schemeClr val="accent1"/>
                </a:solidFill>
              </a:rPr>
              <a:t> </a:t>
            </a:r>
            <a:r>
              <a:rPr lang="nl-NL" sz="3300" b="1" dirty="0" err="1" smtClean="0">
                <a:solidFill>
                  <a:schemeClr val="accent1"/>
                </a:solidFill>
              </a:rPr>
              <a:t>sabırdan</a:t>
            </a:r>
            <a:r>
              <a:rPr lang="nl-NL" sz="3300" b="1" dirty="0" smtClean="0">
                <a:solidFill>
                  <a:schemeClr val="accent1"/>
                </a:solidFill>
              </a:rPr>
              <a:t> </a:t>
            </a:r>
            <a:r>
              <a:rPr lang="nl-NL" sz="3300" b="1" dirty="0" err="1" smtClean="0">
                <a:solidFill>
                  <a:schemeClr val="accent1"/>
                </a:solidFill>
              </a:rPr>
              <a:t>daha</a:t>
            </a:r>
            <a:r>
              <a:rPr lang="nl-NL" sz="3300" b="1" dirty="0" smtClean="0">
                <a:solidFill>
                  <a:schemeClr val="accent1"/>
                </a:solidFill>
              </a:rPr>
              <a:t> </a:t>
            </a:r>
            <a:r>
              <a:rPr lang="nl-NL" sz="3300" b="1" dirty="0" err="1" smtClean="0">
                <a:solidFill>
                  <a:schemeClr val="accent1"/>
                </a:solidFill>
              </a:rPr>
              <a:t>hayırlı</a:t>
            </a:r>
            <a:r>
              <a:rPr lang="nl-NL" sz="3300" b="1" dirty="0" smtClean="0">
                <a:solidFill>
                  <a:schemeClr val="accent1"/>
                </a:solidFill>
              </a:rPr>
              <a:t> </a:t>
            </a:r>
            <a:r>
              <a:rPr lang="nl-NL" sz="3300" b="1" dirty="0" err="1" smtClean="0">
                <a:solidFill>
                  <a:schemeClr val="accent1"/>
                </a:solidFill>
              </a:rPr>
              <a:t>ve</a:t>
            </a:r>
            <a:r>
              <a:rPr lang="nl-NL" sz="3300" b="1" dirty="0" smtClean="0">
                <a:solidFill>
                  <a:schemeClr val="accent1"/>
                </a:solidFill>
              </a:rPr>
              <a:t> </a:t>
            </a:r>
            <a:r>
              <a:rPr lang="nl-NL" sz="3300" b="1" dirty="0" err="1" smtClean="0">
                <a:solidFill>
                  <a:schemeClr val="accent1"/>
                </a:solidFill>
              </a:rPr>
              <a:t>daha</a:t>
            </a:r>
            <a:r>
              <a:rPr lang="nl-NL" sz="3300" b="1" dirty="0" smtClean="0">
                <a:solidFill>
                  <a:schemeClr val="accent1"/>
                </a:solidFill>
              </a:rPr>
              <a:t> </a:t>
            </a:r>
            <a:r>
              <a:rPr lang="nl-NL" sz="3300" b="1" dirty="0" err="1" smtClean="0">
                <a:solidFill>
                  <a:schemeClr val="accent1"/>
                </a:solidFill>
              </a:rPr>
              <a:t>geniş</a:t>
            </a:r>
            <a:r>
              <a:rPr lang="nl-NL" sz="3300" b="1" dirty="0" smtClean="0">
                <a:solidFill>
                  <a:schemeClr val="accent1"/>
                </a:solidFill>
              </a:rPr>
              <a:t> </a:t>
            </a:r>
            <a:r>
              <a:rPr lang="nl-NL" sz="3300" b="1" dirty="0" err="1" smtClean="0">
                <a:solidFill>
                  <a:schemeClr val="accent1"/>
                </a:solidFill>
              </a:rPr>
              <a:t>bir</a:t>
            </a:r>
            <a:r>
              <a:rPr lang="nl-NL" sz="3300" b="1" dirty="0" smtClean="0">
                <a:solidFill>
                  <a:schemeClr val="accent1"/>
                </a:solidFill>
              </a:rPr>
              <a:t> </a:t>
            </a:r>
            <a:r>
              <a:rPr lang="nl-NL" sz="3300" b="1" dirty="0" err="1" smtClean="0">
                <a:solidFill>
                  <a:schemeClr val="accent1"/>
                </a:solidFill>
              </a:rPr>
              <a:t>ihsanda</a:t>
            </a:r>
            <a:r>
              <a:rPr lang="nl-NL" sz="3300" b="1" dirty="0" smtClean="0">
                <a:solidFill>
                  <a:schemeClr val="accent1"/>
                </a:solidFill>
              </a:rPr>
              <a:t> </a:t>
            </a:r>
            <a:r>
              <a:rPr lang="nl-NL" sz="3300" b="1" dirty="0" err="1" smtClean="0">
                <a:solidFill>
                  <a:schemeClr val="accent1"/>
                </a:solidFill>
              </a:rPr>
              <a:t>bulunulmamıştır</a:t>
            </a:r>
            <a:r>
              <a:rPr lang="nl-NL" sz="3300" b="1" dirty="0" smtClean="0">
                <a:solidFill>
                  <a:schemeClr val="accent1"/>
                </a:solidFill>
              </a:rPr>
              <a:t>.”</a:t>
            </a:r>
            <a:endParaRPr lang="nl-NL" sz="3300" dirty="0" smtClean="0">
              <a:solidFill>
                <a:schemeClr val="accent1"/>
              </a:solidFill>
            </a:endParaRPr>
          </a:p>
          <a:p>
            <a:pPr marL="87313" indent="-4763" algn="r">
              <a:buNone/>
            </a:pPr>
            <a:endParaRPr lang="nl-NL" sz="2600" dirty="0" smtClean="0"/>
          </a:p>
          <a:p>
            <a:pPr marL="87313" indent="-4763" algn="r">
              <a:buNone/>
            </a:pPr>
            <a:r>
              <a:rPr lang="nl-NL" sz="2600" dirty="0" smtClean="0"/>
              <a:t>(</a:t>
            </a:r>
            <a:r>
              <a:rPr lang="nl-NL" sz="2600" dirty="0" err="1" smtClean="0"/>
              <a:t>Buhari</a:t>
            </a:r>
            <a:r>
              <a:rPr lang="nl-NL" sz="2600" dirty="0" smtClean="0"/>
              <a:t>, </a:t>
            </a:r>
            <a:r>
              <a:rPr lang="nl-NL" sz="2600" dirty="0" err="1" smtClean="0"/>
              <a:t>Zekat</a:t>
            </a:r>
            <a:r>
              <a:rPr lang="nl-NL" sz="2600" dirty="0" smtClean="0"/>
              <a:t> 50)</a:t>
            </a:r>
          </a:p>
          <a:p>
            <a:pPr marL="87313" indent="-4763">
              <a:buNone/>
            </a:pPr>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idx="1"/>
          </p:nvPr>
        </p:nvSpPr>
        <p:spPr/>
        <p:txBody>
          <a:bodyPr/>
          <a:lstStyle/>
          <a:p>
            <a:pPr marL="95250" indent="-12700"/>
            <a:r>
              <a:rPr lang="tr-TR" dirty="0" smtClean="0"/>
              <a:t> Sabır hayatın tümünü kapsayan hayırlı bir nimet ve en güzel vasıftır.</a:t>
            </a:r>
          </a:p>
          <a:p>
            <a:pPr marL="95250" indent="-12700"/>
            <a:r>
              <a:rPr lang="tr-TR" dirty="0" smtClean="0"/>
              <a:t> Sabretmek için gayret edeni Allah muvaffak kılar.</a:t>
            </a:r>
          </a:p>
          <a:p>
            <a:pPr marL="95250" indent="-12700"/>
            <a:r>
              <a:rPr lang="tr-TR" dirty="0" smtClean="0"/>
              <a:t> Maddi ihtiyaçlar karşısında sabır insana şerefli bir hayat yaşama imkanı verir.</a:t>
            </a:r>
          </a:p>
          <a:p>
            <a:pPr marL="95250" indent="-12700"/>
            <a:r>
              <a:rPr lang="tr-TR" dirty="0" smtClean="0"/>
              <a:t> Asıl zenginlik gönül tokluğudur.</a:t>
            </a:r>
            <a:endParaRPr lang="nl-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476672"/>
            <a:ext cx="7498080" cy="5904656"/>
          </a:xfrm>
        </p:spPr>
        <p:txBody>
          <a:bodyPr>
            <a:normAutofit fontScale="92500" lnSpcReduction="10000"/>
          </a:bodyPr>
          <a:lstStyle/>
          <a:p>
            <a:pPr marL="87313" indent="-4763">
              <a:buNone/>
            </a:pPr>
            <a:endParaRPr lang="nl-NL" b="1" dirty="0" smtClean="0">
              <a:solidFill>
                <a:schemeClr val="accent1"/>
              </a:solidFill>
            </a:endParaRPr>
          </a:p>
          <a:p>
            <a:pPr marL="87313" indent="-4763">
              <a:buNone/>
            </a:pPr>
            <a:r>
              <a:rPr lang="nl-NL" dirty="0" err="1" smtClean="0"/>
              <a:t>Rasûlullah</a:t>
            </a:r>
            <a:r>
              <a:rPr lang="nl-NL" dirty="0" smtClean="0"/>
              <a:t> </a:t>
            </a:r>
            <a:r>
              <a:rPr lang="nl-NL" i="1" dirty="0" smtClean="0"/>
              <a:t>(</a:t>
            </a:r>
            <a:r>
              <a:rPr lang="nl-NL" i="1" dirty="0" err="1" smtClean="0"/>
              <a:t>sav</a:t>
            </a:r>
            <a:r>
              <a:rPr lang="nl-NL" i="1" dirty="0" smtClean="0"/>
              <a:t>)</a:t>
            </a:r>
            <a:r>
              <a:rPr lang="nl-NL" dirty="0" smtClean="0"/>
              <a:t> </a:t>
            </a:r>
            <a:r>
              <a:rPr lang="nl-NL" dirty="0" err="1" smtClean="0"/>
              <a:t>buyuruyor</a:t>
            </a:r>
            <a:r>
              <a:rPr lang="nl-NL" dirty="0" smtClean="0"/>
              <a:t>:</a:t>
            </a:r>
            <a:endParaRPr lang="nl-NL" b="1" dirty="0" smtClean="0">
              <a:solidFill>
                <a:schemeClr val="accent1"/>
              </a:solidFill>
            </a:endParaRPr>
          </a:p>
          <a:p>
            <a:pPr marL="87313" indent="-4763">
              <a:buNone/>
            </a:pPr>
            <a:r>
              <a:rPr lang="nl-NL" b="1" dirty="0" smtClean="0">
                <a:solidFill>
                  <a:schemeClr val="accent1"/>
                </a:solidFill>
              </a:rPr>
              <a:t>“</a:t>
            </a:r>
            <a:r>
              <a:rPr lang="nl-NL" b="1" dirty="0" err="1" smtClean="0">
                <a:solidFill>
                  <a:schemeClr val="accent1"/>
                </a:solidFill>
              </a:rPr>
              <a:t>Mü</a:t>
            </a:r>
            <a:r>
              <a:rPr lang="nl-NL" b="1" dirty="0" smtClean="0">
                <a:solidFill>
                  <a:schemeClr val="accent1"/>
                </a:solidFill>
              </a:rPr>
              <a:t> </a:t>
            </a:r>
            <a:r>
              <a:rPr lang="nl-NL" b="1" dirty="0" err="1" smtClean="0">
                <a:solidFill>
                  <a:schemeClr val="accent1"/>
                </a:solidFill>
              </a:rPr>
              <a:t>minin</a:t>
            </a:r>
            <a:r>
              <a:rPr lang="nl-NL" b="1" dirty="0" smtClean="0">
                <a:solidFill>
                  <a:schemeClr val="accent1"/>
                </a:solidFill>
              </a:rPr>
              <a:t> </a:t>
            </a:r>
            <a:r>
              <a:rPr lang="nl-NL" b="1" dirty="0" err="1" smtClean="0">
                <a:solidFill>
                  <a:schemeClr val="accent1"/>
                </a:solidFill>
              </a:rPr>
              <a:t>başka</a:t>
            </a:r>
            <a:r>
              <a:rPr lang="nl-NL" b="1" dirty="0" smtClean="0">
                <a:solidFill>
                  <a:schemeClr val="accent1"/>
                </a:solidFill>
              </a:rPr>
              <a:t> </a:t>
            </a:r>
            <a:r>
              <a:rPr lang="nl-NL" b="1" dirty="0" err="1" smtClean="0">
                <a:solidFill>
                  <a:schemeClr val="accent1"/>
                </a:solidFill>
              </a:rPr>
              <a:t>hiç</a:t>
            </a:r>
            <a:r>
              <a:rPr lang="nl-NL" b="1" dirty="0" smtClean="0">
                <a:solidFill>
                  <a:schemeClr val="accent1"/>
                </a:solidFill>
              </a:rPr>
              <a:t> </a:t>
            </a:r>
            <a:r>
              <a:rPr lang="nl-NL" b="1" dirty="0" err="1" smtClean="0">
                <a:solidFill>
                  <a:schemeClr val="accent1"/>
                </a:solidFill>
              </a:rPr>
              <a:t>kimsede</a:t>
            </a:r>
            <a:r>
              <a:rPr lang="nl-NL" b="1" dirty="0" smtClean="0">
                <a:solidFill>
                  <a:schemeClr val="accent1"/>
                </a:solidFill>
              </a:rPr>
              <a:t> </a:t>
            </a:r>
            <a:r>
              <a:rPr lang="nl-NL" b="1" dirty="0" err="1" smtClean="0">
                <a:solidFill>
                  <a:schemeClr val="accent1"/>
                </a:solidFill>
              </a:rPr>
              <a:t>bulunmayan</a:t>
            </a:r>
            <a:r>
              <a:rPr lang="nl-NL" b="1" dirty="0" smtClean="0">
                <a:solidFill>
                  <a:schemeClr val="accent1"/>
                </a:solidFill>
              </a:rPr>
              <a:t> </a:t>
            </a:r>
            <a:r>
              <a:rPr lang="nl-NL" b="1" dirty="0" err="1" smtClean="0">
                <a:solidFill>
                  <a:schemeClr val="accent1"/>
                </a:solidFill>
              </a:rPr>
              <a:t>ilginç</a:t>
            </a:r>
            <a:r>
              <a:rPr lang="nl-NL" b="1" dirty="0" smtClean="0">
                <a:solidFill>
                  <a:schemeClr val="accent1"/>
                </a:solidFill>
              </a:rPr>
              <a:t> </a:t>
            </a:r>
            <a:r>
              <a:rPr lang="nl-NL" b="1" dirty="0" err="1" smtClean="0">
                <a:solidFill>
                  <a:schemeClr val="accent1"/>
                </a:solidFill>
              </a:rPr>
              <a:t>bir</a:t>
            </a:r>
            <a:r>
              <a:rPr lang="nl-NL" b="1" dirty="0" smtClean="0">
                <a:solidFill>
                  <a:schemeClr val="accent1"/>
                </a:solidFill>
              </a:rPr>
              <a:t> </a:t>
            </a:r>
            <a:r>
              <a:rPr lang="nl-NL" b="1" dirty="0" err="1" smtClean="0">
                <a:solidFill>
                  <a:schemeClr val="accent1"/>
                </a:solidFill>
              </a:rPr>
              <a:t>hali</a:t>
            </a:r>
            <a:r>
              <a:rPr lang="nl-NL" b="1" dirty="0" smtClean="0">
                <a:solidFill>
                  <a:schemeClr val="accent1"/>
                </a:solidFill>
              </a:rPr>
              <a:t> </a:t>
            </a:r>
            <a:r>
              <a:rPr lang="nl-NL" b="1" dirty="0" err="1" smtClean="0">
                <a:solidFill>
                  <a:schemeClr val="accent1"/>
                </a:solidFill>
              </a:rPr>
              <a:t>vardır</a:t>
            </a:r>
            <a:r>
              <a:rPr lang="nl-NL" b="1" dirty="0" smtClean="0">
                <a:solidFill>
                  <a:schemeClr val="accent1"/>
                </a:solidFill>
              </a:rPr>
              <a:t>; O </a:t>
            </a:r>
            <a:r>
              <a:rPr lang="nl-NL" b="1" dirty="0" err="1" smtClean="0">
                <a:solidFill>
                  <a:schemeClr val="accent1"/>
                </a:solidFill>
              </a:rPr>
              <a:t>nun</a:t>
            </a:r>
            <a:r>
              <a:rPr lang="nl-NL" b="1" dirty="0" smtClean="0">
                <a:solidFill>
                  <a:schemeClr val="accent1"/>
                </a:solidFill>
              </a:rPr>
              <a:t> her </a:t>
            </a:r>
            <a:r>
              <a:rPr lang="nl-NL" b="1" dirty="0" err="1" smtClean="0">
                <a:solidFill>
                  <a:schemeClr val="accent1"/>
                </a:solidFill>
              </a:rPr>
              <a:t>işi</a:t>
            </a:r>
            <a:r>
              <a:rPr lang="nl-NL" b="1" dirty="0" smtClean="0">
                <a:solidFill>
                  <a:schemeClr val="accent1"/>
                </a:solidFill>
              </a:rPr>
              <a:t> </a:t>
            </a:r>
            <a:r>
              <a:rPr lang="nl-NL" b="1" dirty="0" err="1" smtClean="0">
                <a:solidFill>
                  <a:schemeClr val="accent1"/>
                </a:solidFill>
              </a:rPr>
              <a:t>hayırdır</a:t>
            </a:r>
            <a:r>
              <a:rPr lang="nl-NL" b="1" dirty="0" smtClean="0">
                <a:solidFill>
                  <a:schemeClr val="accent1"/>
                </a:solidFill>
              </a:rPr>
              <a:t>. </a:t>
            </a:r>
            <a:r>
              <a:rPr lang="nl-NL" b="1" dirty="0" err="1" smtClean="0">
                <a:solidFill>
                  <a:schemeClr val="accent1"/>
                </a:solidFill>
              </a:rPr>
              <a:t>Eğer</a:t>
            </a:r>
            <a:r>
              <a:rPr lang="nl-NL" b="1" dirty="0" smtClean="0">
                <a:solidFill>
                  <a:schemeClr val="accent1"/>
                </a:solidFill>
              </a:rPr>
              <a:t> </a:t>
            </a:r>
            <a:r>
              <a:rPr lang="nl-NL" b="1" dirty="0" err="1" smtClean="0">
                <a:solidFill>
                  <a:schemeClr val="accent1"/>
                </a:solidFill>
              </a:rPr>
              <a:t>bir</a:t>
            </a:r>
            <a:r>
              <a:rPr lang="nl-NL" b="1" dirty="0" smtClean="0">
                <a:solidFill>
                  <a:schemeClr val="accent1"/>
                </a:solidFill>
              </a:rPr>
              <a:t> </a:t>
            </a:r>
            <a:r>
              <a:rPr lang="nl-NL" b="1" dirty="0" err="1" smtClean="0">
                <a:solidFill>
                  <a:schemeClr val="accent1"/>
                </a:solidFill>
              </a:rPr>
              <a:t>genişliğe</a:t>
            </a:r>
            <a:r>
              <a:rPr lang="nl-NL" b="1" dirty="0" smtClean="0">
                <a:solidFill>
                  <a:schemeClr val="accent1"/>
                </a:solidFill>
              </a:rPr>
              <a:t> (</a:t>
            </a:r>
            <a:r>
              <a:rPr lang="nl-NL" b="1" dirty="0" err="1" smtClean="0">
                <a:solidFill>
                  <a:schemeClr val="accent1"/>
                </a:solidFill>
              </a:rPr>
              <a:t>nimete</a:t>
            </a:r>
            <a:r>
              <a:rPr lang="nl-NL" b="1" dirty="0" smtClean="0">
                <a:solidFill>
                  <a:schemeClr val="accent1"/>
                </a:solidFill>
              </a:rPr>
              <a:t>) </a:t>
            </a:r>
            <a:r>
              <a:rPr lang="nl-NL" b="1" dirty="0" err="1" smtClean="0">
                <a:solidFill>
                  <a:schemeClr val="accent1"/>
                </a:solidFill>
              </a:rPr>
              <a:t>kavuşursa</a:t>
            </a:r>
            <a:r>
              <a:rPr lang="nl-NL" b="1" dirty="0" smtClean="0">
                <a:solidFill>
                  <a:schemeClr val="accent1"/>
                </a:solidFill>
              </a:rPr>
              <a:t> </a:t>
            </a:r>
            <a:r>
              <a:rPr lang="nl-NL" b="1" dirty="0" err="1" smtClean="0">
                <a:solidFill>
                  <a:schemeClr val="accent1"/>
                </a:solidFill>
              </a:rPr>
              <a:t>şükreder</a:t>
            </a:r>
            <a:r>
              <a:rPr lang="nl-NL" b="1" dirty="0" smtClean="0">
                <a:solidFill>
                  <a:schemeClr val="accent1"/>
                </a:solidFill>
              </a:rPr>
              <a:t> </a:t>
            </a:r>
            <a:r>
              <a:rPr lang="nl-NL" b="1" dirty="0" err="1" smtClean="0">
                <a:solidFill>
                  <a:schemeClr val="accent1"/>
                </a:solidFill>
              </a:rPr>
              <a:t>ve</a:t>
            </a:r>
            <a:r>
              <a:rPr lang="nl-NL" b="1" dirty="0" smtClean="0">
                <a:solidFill>
                  <a:schemeClr val="accent1"/>
                </a:solidFill>
              </a:rPr>
              <a:t> </a:t>
            </a:r>
            <a:r>
              <a:rPr lang="nl-NL" b="1" dirty="0" err="1" smtClean="0">
                <a:solidFill>
                  <a:schemeClr val="accent1"/>
                </a:solidFill>
              </a:rPr>
              <a:t>bu</a:t>
            </a:r>
            <a:r>
              <a:rPr lang="nl-NL" b="1" dirty="0" smtClean="0">
                <a:solidFill>
                  <a:schemeClr val="accent1"/>
                </a:solidFill>
              </a:rPr>
              <a:t> </a:t>
            </a:r>
            <a:r>
              <a:rPr lang="nl-NL" b="1" dirty="0" err="1" smtClean="0">
                <a:solidFill>
                  <a:schemeClr val="accent1"/>
                </a:solidFill>
              </a:rPr>
              <a:t>onun</a:t>
            </a:r>
            <a:r>
              <a:rPr lang="nl-NL" b="1" dirty="0" smtClean="0">
                <a:solidFill>
                  <a:schemeClr val="accent1"/>
                </a:solidFill>
              </a:rPr>
              <a:t> </a:t>
            </a:r>
            <a:r>
              <a:rPr lang="nl-NL" b="1" dirty="0" err="1" smtClean="0">
                <a:solidFill>
                  <a:schemeClr val="accent1"/>
                </a:solidFill>
              </a:rPr>
              <a:t>için</a:t>
            </a:r>
            <a:r>
              <a:rPr lang="nl-NL" b="1" dirty="0" smtClean="0">
                <a:solidFill>
                  <a:schemeClr val="accent1"/>
                </a:solidFill>
              </a:rPr>
              <a:t> </a:t>
            </a:r>
            <a:r>
              <a:rPr lang="nl-NL" b="1" dirty="0" err="1" smtClean="0">
                <a:solidFill>
                  <a:schemeClr val="accent1"/>
                </a:solidFill>
              </a:rPr>
              <a:t>bir</a:t>
            </a:r>
            <a:r>
              <a:rPr lang="nl-NL" b="1" dirty="0" smtClean="0">
                <a:solidFill>
                  <a:schemeClr val="accent1"/>
                </a:solidFill>
              </a:rPr>
              <a:t> </a:t>
            </a:r>
            <a:r>
              <a:rPr lang="nl-NL" b="1" dirty="0" err="1" smtClean="0">
                <a:solidFill>
                  <a:schemeClr val="accent1"/>
                </a:solidFill>
              </a:rPr>
              <a:t>hayır</a:t>
            </a:r>
            <a:r>
              <a:rPr lang="nl-NL" b="1" dirty="0" smtClean="0">
                <a:solidFill>
                  <a:schemeClr val="accent1"/>
                </a:solidFill>
              </a:rPr>
              <a:t> </a:t>
            </a:r>
            <a:r>
              <a:rPr lang="nl-NL" b="1" dirty="0" err="1" smtClean="0">
                <a:solidFill>
                  <a:schemeClr val="accent1"/>
                </a:solidFill>
              </a:rPr>
              <a:t>olur</a:t>
            </a:r>
            <a:r>
              <a:rPr lang="nl-NL" b="1" dirty="0" smtClean="0">
                <a:solidFill>
                  <a:schemeClr val="accent1"/>
                </a:solidFill>
              </a:rPr>
              <a:t>. </a:t>
            </a:r>
            <a:r>
              <a:rPr lang="nl-NL" b="1" dirty="0" err="1" smtClean="0">
                <a:solidFill>
                  <a:schemeClr val="accent1"/>
                </a:solidFill>
              </a:rPr>
              <a:t>Eğer</a:t>
            </a:r>
            <a:r>
              <a:rPr lang="nl-NL" b="1" dirty="0" smtClean="0">
                <a:solidFill>
                  <a:schemeClr val="accent1"/>
                </a:solidFill>
              </a:rPr>
              <a:t> </a:t>
            </a:r>
            <a:r>
              <a:rPr lang="nl-NL" b="1" dirty="0" err="1" smtClean="0">
                <a:solidFill>
                  <a:schemeClr val="accent1"/>
                </a:solidFill>
              </a:rPr>
              <a:t>bir</a:t>
            </a:r>
            <a:r>
              <a:rPr lang="nl-NL" b="1" dirty="0" smtClean="0">
                <a:solidFill>
                  <a:schemeClr val="accent1"/>
                </a:solidFill>
              </a:rPr>
              <a:t> </a:t>
            </a:r>
            <a:r>
              <a:rPr lang="nl-NL" b="1" dirty="0" err="1" smtClean="0">
                <a:solidFill>
                  <a:schemeClr val="accent1"/>
                </a:solidFill>
              </a:rPr>
              <a:t>darlığa</a:t>
            </a:r>
            <a:r>
              <a:rPr lang="nl-NL" b="1" dirty="0" smtClean="0">
                <a:solidFill>
                  <a:schemeClr val="accent1"/>
                </a:solidFill>
              </a:rPr>
              <a:t> (</a:t>
            </a:r>
            <a:r>
              <a:rPr lang="nl-NL" b="1" dirty="0" err="1" smtClean="0">
                <a:solidFill>
                  <a:schemeClr val="accent1"/>
                </a:solidFill>
              </a:rPr>
              <a:t>musibete</a:t>
            </a:r>
            <a:r>
              <a:rPr lang="nl-NL" b="1" dirty="0" smtClean="0">
                <a:solidFill>
                  <a:schemeClr val="accent1"/>
                </a:solidFill>
              </a:rPr>
              <a:t>) </a:t>
            </a:r>
            <a:r>
              <a:rPr lang="nl-NL" b="1" dirty="0" err="1" smtClean="0">
                <a:solidFill>
                  <a:schemeClr val="accent1"/>
                </a:solidFill>
              </a:rPr>
              <a:t>uğrarsa</a:t>
            </a:r>
            <a:r>
              <a:rPr lang="nl-NL" b="1" dirty="0" smtClean="0">
                <a:solidFill>
                  <a:schemeClr val="accent1"/>
                </a:solidFill>
              </a:rPr>
              <a:t> </a:t>
            </a:r>
            <a:r>
              <a:rPr lang="nl-NL" b="1" dirty="0" err="1" smtClean="0">
                <a:solidFill>
                  <a:schemeClr val="accent1"/>
                </a:solidFill>
              </a:rPr>
              <a:t>sabreder</a:t>
            </a:r>
            <a:r>
              <a:rPr lang="nl-NL" b="1" dirty="0" smtClean="0">
                <a:solidFill>
                  <a:schemeClr val="accent1"/>
                </a:solidFill>
              </a:rPr>
              <a:t> </a:t>
            </a:r>
            <a:r>
              <a:rPr lang="nl-NL" b="1" dirty="0" err="1" smtClean="0">
                <a:solidFill>
                  <a:schemeClr val="accent1"/>
                </a:solidFill>
              </a:rPr>
              <a:t>ve</a:t>
            </a:r>
            <a:r>
              <a:rPr lang="nl-NL" b="1" dirty="0" smtClean="0">
                <a:solidFill>
                  <a:schemeClr val="accent1"/>
                </a:solidFill>
              </a:rPr>
              <a:t> </a:t>
            </a:r>
            <a:r>
              <a:rPr lang="nl-NL" b="1" dirty="0" err="1" smtClean="0">
                <a:solidFill>
                  <a:schemeClr val="accent1"/>
                </a:solidFill>
              </a:rPr>
              <a:t>bu</a:t>
            </a:r>
            <a:r>
              <a:rPr lang="nl-NL" b="1" dirty="0" smtClean="0">
                <a:solidFill>
                  <a:schemeClr val="accent1"/>
                </a:solidFill>
              </a:rPr>
              <a:t> da </a:t>
            </a:r>
            <a:r>
              <a:rPr lang="nl-NL" b="1" dirty="0" err="1" smtClean="0">
                <a:solidFill>
                  <a:schemeClr val="accent1"/>
                </a:solidFill>
              </a:rPr>
              <a:t>onun</a:t>
            </a:r>
            <a:r>
              <a:rPr lang="nl-NL" b="1" dirty="0" smtClean="0">
                <a:solidFill>
                  <a:schemeClr val="accent1"/>
                </a:solidFill>
              </a:rPr>
              <a:t> </a:t>
            </a:r>
            <a:r>
              <a:rPr lang="nl-NL" b="1" dirty="0" err="1" smtClean="0">
                <a:solidFill>
                  <a:schemeClr val="accent1"/>
                </a:solidFill>
              </a:rPr>
              <a:t>için</a:t>
            </a:r>
            <a:r>
              <a:rPr lang="nl-NL" b="1" dirty="0" smtClean="0">
                <a:solidFill>
                  <a:schemeClr val="accent1"/>
                </a:solidFill>
              </a:rPr>
              <a:t> </a:t>
            </a:r>
            <a:r>
              <a:rPr lang="nl-NL" b="1" dirty="0" err="1" smtClean="0">
                <a:solidFill>
                  <a:schemeClr val="accent1"/>
                </a:solidFill>
              </a:rPr>
              <a:t>bir</a:t>
            </a:r>
            <a:r>
              <a:rPr lang="nl-NL" b="1" dirty="0" smtClean="0">
                <a:solidFill>
                  <a:schemeClr val="accent1"/>
                </a:solidFill>
              </a:rPr>
              <a:t> </a:t>
            </a:r>
            <a:r>
              <a:rPr lang="nl-NL" b="1" dirty="0" err="1" smtClean="0">
                <a:solidFill>
                  <a:schemeClr val="accent1"/>
                </a:solidFill>
              </a:rPr>
              <a:t>hayır</a:t>
            </a:r>
            <a:r>
              <a:rPr lang="nl-NL" b="1" dirty="0" smtClean="0">
                <a:solidFill>
                  <a:schemeClr val="accent1"/>
                </a:solidFill>
              </a:rPr>
              <a:t> </a:t>
            </a:r>
            <a:r>
              <a:rPr lang="nl-NL" b="1" dirty="0" err="1" smtClean="0">
                <a:solidFill>
                  <a:schemeClr val="accent1"/>
                </a:solidFill>
              </a:rPr>
              <a:t>olur</a:t>
            </a:r>
            <a:r>
              <a:rPr lang="nl-NL" b="1" dirty="0" smtClean="0">
                <a:solidFill>
                  <a:schemeClr val="accent1"/>
                </a:solidFill>
              </a:rPr>
              <a:t>”</a:t>
            </a:r>
          </a:p>
          <a:p>
            <a:pPr marL="87313" indent="-4763">
              <a:buNone/>
            </a:pPr>
            <a:endParaRPr lang="en-US" b="1" dirty="0" smtClean="0">
              <a:solidFill>
                <a:schemeClr val="accent1"/>
              </a:solidFill>
            </a:endParaRPr>
          </a:p>
          <a:p>
            <a:pPr marL="87313" indent="-4763">
              <a:buNone/>
            </a:pPr>
            <a:endParaRPr lang="en-US" b="1" dirty="0" smtClean="0">
              <a:solidFill>
                <a:schemeClr val="accent1"/>
              </a:solidFill>
            </a:endParaRPr>
          </a:p>
          <a:p>
            <a:pPr marL="87313" indent="-4763">
              <a:buNone/>
            </a:pPr>
            <a:endParaRPr lang="en-US" b="1" dirty="0" smtClean="0">
              <a:solidFill>
                <a:schemeClr val="accent1"/>
              </a:solidFill>
            </a:endParaRPr>
          </a:p>
          <a:p>
            <a:pPr marL="87313" indent="-4763">
              <a:buNone/>
            </a:pPr>
            <a:r>
              <a:rPr lang="nl-NL" i="1" dirty="0" smtClean="0"/>
              <a:t>						</a:t>
            </a:r>
            <a:r>
              <a:rPr lang="nl-NL" i="1" dirty="0" err="1" smtClean="0"/>
              <a:t>Müslim</a:t>
            </a:r>
            <a:r>
              <a:rPr lang="nl-NL" i="1" dirty="0" smtClean="0"/>
              <a:t>, </a:t>
            </a:r>
            <a:r>
              <a:rPr lang="nl-NL" i="1" dirty="0" err="1" smtClean="0"/>
              <a:t>Zühd</a:t>
            </a:r>
            <a:r>
              <a:rPr lang="nl-NL" i="1" dirty="0" smtClean="0"/>
              <a:t>, 64</a:t>
            </a:r>
            <a:endParaRPr lang="nl-NL" b="1" dirty="0">
              <a:solidFill>
                <a:schemeClr val="accen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solidFill>
                  <a:schemeClr val="accent1"/>
                </a:solidFill>
              </a:rPr>
              <a:t>Suheyb</a:t>
            </a:r>
            <a:r>
              <a:rPr lang="tr-TR" b="1" dirty="0" smtClean="0">
                <a:solidFill>
                  <a:schemeClr val="accent1"/>
                </a:solidFill>
              </a:rPr>
              <a:t>-i Rumi</a:t>
            </a:r>
            <a:endParaRPr lang="nl-NL" b="1" dirty="0">
              <a:solidFill>
                <a:schemeClr val="accent1"/>
              </a:solidFill>
            </a:endParaRPr>
          </a:p>
        </p:txBody>
      </p:sp>
      <p:sp>
        <p:nvSpPr>
          <p:cNvPr id="3" name="2 İçerik Yer Tutucusu"/>
          <p:cNvSpPr>
            <a:spLocks noGrp="1"/>
          </p:cNvSpPr>
          <p:nvPr>
            <p:ph idx="1"/>
          </p:nvPr>
        </p:nvSpPr>
        <p:spPr>
          <a:xfrm>
            <a:off x="1435608" y="1447800"/>
            <a:ext cx="7708392" cy="4800600"/>
          </a:xfrm>
        </p:spPr>
        <p:txBody>
          <a:bodyPr>
            <a:normAutofit fontScale="92500"/>
          </a:bodyPr>
          <a:lstStyle/>
          <a:p>
            <a:pPr marL="95250" indent="-12700">
              <a:buNone/>
            </a:pPr>
            <a:r>
              <a:rPr lang="tr-TR" dirty="0" smtClean="0"/>
              <a:t>Hadisin </a:t>
            </a:r>
            <a:r>
              <a:rPr lang="tr-TR" dirty="0" err="1" smtClean="0"/>
              <a:t>ravisi</a:t>
            </a:r>
            <a:r>
              <a:rPr lang="tr-TR" dirty="0" smtClean="0"/>
              <a:t> </a:t>
            </a:r>
            <a:r>
              <a:rPr lang="tr-TR" dirty="0" err="1" smtClean="0"/>
              <a:t>Suheyb</a:t>
            </a:r>
            <a:r>
              <a:rPr lang="tr-TR" dirty="0" smtClean="0"/>
              <a:t> </a:t>
            </a:r>
            <a:r>
              <a:rPr lang="tr-TR" dirty="0" err="1" smtClean="0"/>
              <a:t>ibni</a:t>
            </a:r>
            <a:r>
              <a:rPr lang="tr-TR" dirty="0" smtClean="0"/>
              <a:t> Sinan. Çocuk yaşta önce Rumlara sonra da Araplara esir düştü. Mekkede ibni Cedanın müttefiği olarak bulunurken Ammar bin Yasir r</a:t>
            </a:r>
            <a:r>
              <a:rPr lang="en-US" dirty="0" smtClean="0"/>
              <a:t>.</a:t>
            </a:r>
            <a:r>
              <a:rPr lang="tr-TR" dirty="0" smtClean="0"/>
              <a:t>a</a:t>
            </a:r>
            <a:r>
              <a:rPr lang="en-US" dirty="0" smtClean="0"/>
              <a:t>.</a:t>
            </a:r>
            <a:r>
              <a:rPr lang="tr-TR" dirty="0" smtClean="0"/>
              <a:t>d</a:t>
            </a:r>
            <a:r>
              <a:rPr lang="en-US" dirty="0" smtClean="0"/>
              <a:t>a</a:t>
            </a:r>
            <a:r>
              <a:rPr lang="tr-TR" dirty="0" smtClean="0"/>
              <a:t>n İslamiyeti öğrendi ve hemen müslüman oldu. İnancı uğruna işkenceye uğrayan ilk </a:t>
            </a:r>
            <a:r>
              <a:rPr lang="tr-TR" dirty="0" err="1" smtClean="0"/>
              <a:t>müslümanlardandı</a:t>
            </a:r>
            <a:r>
              <a:rPr lang="tr-TR" dirty="0" smtClean="0"/>
              <a:t>. Nesi var nesi yoksa, hepsini müşriklere vererek </a:t>
            </a:r>
            <a:r>
              <a:rPr lang="tr-TR" dirty="0" err="1" smtClean="0"/>
              <a:t>Medineye</a:t>
            </a:r>
            <a:r>
              <a:rPr lang="tr-TR" dirty="0" smtClean="0"/>
              <a:t> bin bir zahmetle hicret etti. </a:t>
            </a:r>
            <a:r>
              <a:rPr lang="tr-TR" dirty="0" err="1" smtClean="0"/>
              <a:t>Medinede</a:t>
            </a:r>
            <a:r>
              <a:rPr lang="tr-TR" dirty="0" smtClean="0"/>
              <a:t> hastalandı. Hz Peygamber </a:t>
            </a:r>
            <a:r>
              <a:rPr lang="tr-TR" dirty="0" err="1" smtClean="0"/>
              <a:t>Medineye</a:t>
            </a:r>
            <a:r>
              <a:rPr lang="tr-TR" dirty="0" smtClean="0"/>
              <a:t> teşrif edince </a:t>
            </a:r>
            <a:r>
              <a:rPr lang="tr-TR" dirty="0" err="1" smtClean="0"/>
              <a:t>Suheyb</a:t>
            </a:r>
            <a:r>
              <a:rPr lang="tr-TR" dirty="0" smtClean="0"/>
              <a:t>, durumunu ona </a:t>
            </a:r>
            <a:r>
              <a:rPr lang="tr-TR" dirty="0" err="1" smtClean="0"/>
              <a:t>arzetti</a:t>
            </a:r>
            <a:r>
              <a:rPr lang="tr-TR" dirty="0" smtClean="0"/>
              <a:t>.</a:t>
            </a:r>
            <a:endParaRPr lang="nl-N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212576"/>
            <a:ext cx="7498080" cy="5952728"/>
          </a:xfrm>
        </p:spPr>
        <p:txBody>
          <a:bodyPr>
            <a:normAutofit fontScale="92500" lnSpcReduction="20000"/>
          </a:bodyPr>
          <a:lstStyle/>
          <a:p>
            <a:pPr marL="95250" indent="-12700">
              <a:buNone/>
            </a:pPr>
            <a:r>
              <a:rPr lang="tr-TR" dirty="0" smtClean="0"/>
              <a:t>Hz. Peygamber ona; İnsanlar arasında öyleleri var ki, Allah rızası uğrunda kendilerini satarlar.(bakara 207) ayetini okuduktan sonra Ebu Yahya sen bu alışverişte zarar etmiş değilsin buyurarak müjdeledi. Ok atmada çok iyi idi. Hz Peygamberin katıldığı bütün savaşlara katıldı. Hz. </a:t>
            </a:r>
            <a:r>
              <a:rPr lang="tr-TR" dirty="0" err="1" smtClean="0"/>
              <a:t>Ömerin</a:t>
            </a:r>
            <a:r>
              <a:rPr lang="tr-TR" dirty="0" smtClean="0"/>
              <a:t> </a:t>
            </a:r>
            <a:r>
              <a:rPr lang="tr-TR" dirty="0" err="1" smtClean="0"/>
              <a:t>süikasta</a:t>
            </a:r>
            <a:r>
              <a:rPr lang="tr-TR" dirty="0" smtClean="0"/>
              <a:t> uğradığı günlerde halifenin isteği üzerine yeni halife seçilinceye kadar üç gün süre ile Hz. </a:t>
            </a:r>
            <a:r>
              <a:rPr lang="tr-TR" dirty="0" err="1" smtClean="0"/>
              <a:t>Ömere</a:t>
            </a:r>
            <a:r>
              <a:rPr lang="tr-TR" dirty="0" smtClean="0"/>
              <a:t> vekaleten halifelik yaptı.</a:t>
            </a:r>
          </a:p>
          <a:p>
            <a:pPr marL="95250" indent="-12700">
              <a:buNone/>
            </a:pPr>
            <a:r>
              <a:rPr lang="tr-TR" dirty="0" smtClean="0"/>
              <a:t>Orta boylu, kırmızı tenli, çok cömert ve dilinde hafif kekemelik olan bir sahabe idi </a:t>
            </a:r>
            <a:r>
              <a:rPr lang="tr-TR" dirty="0" err="1" smtClean="0"/>
              <a:t>Suheyb</a:t>
            </a:r>
            <a:r>
              <a:rPr lang="tr-TR" dirty="0" smtClean="0"/>
              <a:t>-i Rumi</a:t>
            </a:r>
          </a:p>
          <a:p>
            <a:pPr marL="95250" indent="-12700">
              <a:buNone/>
            </a:pPr>
            <a:r>
              <a:rPr lang="tr-TR" dirty="0" smtClean="0"/>
              <a:t>73 yaşında </a:t>
            </a:r>
            <a:r>
              <a:rPr lang="tr-TR" dirty="0" err="1" smtClean="0"/>
              <a:t>Medinede</a:t>
            </a:r>
            <a:r>
              <a:rPr lang="tr-TR" dirty="0" smtClean="0"/>
              <a:t> vefat etti</a:t>
            </a:r>
          </a:p>
          <a:p>
            <a:pPr marL="95250" indent="-12700">
              <a:buNone/>
            </a:pPr>
            <a:r>
              <a:rPr lang="tr-TR" dirty="0" smtClean="0">
                <a:solidFill>
                  <a:schemeClr val="accent1"/>
                </a:solidFill>
              </a:rPr>
              <a:t>Allah ondan razı olsun</a:t>
            </a:r>
            <a:endParaRPr lang="nl-NL" dirty="0">
              <a:solidFill>
                <a:schemeClr val="accen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03648" y="332656"/>
            <a:ext cx="7498080" cy="4800600"/>
          </a:xfrm>
        </p:spPr>
        <p:txBody>
          <a:bodyPr>
            <a:normAutofit fontScale="92500" lnSpcReduction="10000"/>
          </a:bodyPr>
          <a:lstStyle/>
          <a:p>
            <a:pPr marL="87313" indent="-4763">
              <a:buNone/>
            </a:pPr>
            <a:endParaRPr lang="nl-NL" sz="4000" dirty="0" smtClean="0"/>
          </a:p>
          <a:p>
            <a:pPr marL="87313" indent="-4763">
              <a:buNone/>
            </a:pPr>
            <a:endParaRPr lang="nl-NL" sz="4000" dirty="0" smtClean="0"/>
          </a:p>
          <a:p>
            <a:pPr marL="87313" indent="-4763">
              <a:buNone/>
            </a:pPr>
            <a:r>
              <a:rPr lang="nl-NL" sz="4000" dirty="0" err="1" smtClean="0"/>
              <a:t>Rasûlullah</a:t>
            </a:r>
            <a:r>
              <a:rPr lang="nl-NL" sz="4000" dirty="0" smtClean="0"/>
              <a:t> </a:t>
            </a:r>
            <a:r>
              <a:rPr lang="nl-NL" sz="4000" i="1" dirty="0" smtClean="0"/>
              <a:t>(</a:t>
            </a:r>
            <a:r>
              <a:rPr lang="nl-NL" sz="4000" i="1" dirty="0" err="1" smtClean="0"/>
              <a:t>sav</a:t>
            </a:r>
            <a:r>
              <a:rPr lang="nl-NL" sz="4000" i="1" dirty="0" smtClean="0"/>
              <a:t>)</a:t>
            </a:r>
            <a:r>
              <a:rPr lang="nl-NL" sz="4000" dirty="0" smtClean="0"/>
              <a:t> </a:t>
            </a:r>
            <a:r>
              <a:rPr lang="nl-NL" sz="4000" dirty="0" err="1" smtClean="0"/>
              <a:t>buyuruyor</a:t>
            </a:r>
            <a:r>
              <a:rPr lang="nl-NL" sz="4000" dirty="0" smtClean="0"/>
              <a:t>:</a:t>
            </a:r>
            <a:r>
              <a:rPr lang="nl-NL" sz="4000" i="1" dirty="0" smtClean="0"/>
              <a:t/>
            </a:r>
            <a:br>
              <a:rPr lang="nl-NL" sz="4000" i="1" dirty="0" smtClean="0"/>
            </a:br>
            <a:r>
              <a:rPr lang="nl-NL" sz="4000" b="1" i="1" dirty="0" smtClean="0">
                <a:solidFill>
                  <a:schemeClr val="accent1"/>
                </a:solidFill>
              </a:rPr>
              <a:t>“</a:t>
            </a:r>
            <a:r>
              <a:rPr lang="nl-NL" sz="4000" b="1" i="1" dirty="0" err="1" smtClean="0">
                <a:solidFill>
                  <a:schemeClr val="accent1"/>
                </a:solidFill>
              </a:rPr>
              <a:t>Sabır</a:t>
            </a:r>
            <a:r>
              <a:rPr lang="nl-NL" sz="4000" b="1" i="1" dirty="0" smtClean="0">
                <a:solidFill>
                  <a:schemeClr val="accent1"/>
                </a:solidFill>
              </a:rPr>
              <a:t> </a:t>
            </a:r>
            <a:r>
              <a:rPr lang="nl-NL" sz="4000" b="1" i="1" dirty="0" err="1" smtClean="0">
                <a:solidFill>
                  <a:schemeClr val="accent1"/>
                </a:solidFill>
              </a:rPr>
              <a:t>dediğin</a:t>
            </a:r>
            <a:r>
              <a:rPr lang="nl-NL" sz="4000" b="1" i="1" dirty="0" smtClean="0">
                <a:solidFill>
                  <a:schemeClr val="accent1"/>
                </a:solidFill>
              </a:rPr>
              <a:t>, </a:t>
            </a:r>
            <a:r>
              <a:rPr lang="nl-NL" sz="4000" b="1" i="1" dirty="0" err="1" smtClean="0">
                <a:solidFill>
                  <a:schemeClr val="accent1"/>
                </a:solidFill>
              </a:rPr>
              <a:t>felâketle</a:t>
            </a:r>
            <a:r>
              <a:rPr lang="nl-NL" sz="4000" b="1" i="1" dirty="0" smtClean="0">
                <a:solidFill>
                  <a:schemeClr val="accent1"/>
                </a:solidFill>
              </a:rPr>
              <a:t> </a:t>
            </a:r>
            <a:r>
              <a:rPr lang="nl-NL" sz="4000" b="1" i="1" dirty="0" err="1" smtClean="0">
                <a:solidFill>
                  <a:schemeClr val="accent1"/>
                </a:solidFill>
              </a:rPr>
              <a:t>karşılaştığın</a:t>
            </a:r>
            <a:r>
              <a:rPr lang="nl-NL" sz="4000" b="1" i="1" dirty="0" smtClean="0">
                <a:solidFill>
                  <a:schemeClr val="accent1"/>
                </a:solidFill>
              </a:rPr>
              <a:t> </a:t>
            </a:r>
            <a:r>
              <a:rPr lang="nl-NL" sz="4000" b="1" i="1" dirty="0" err="1" smtClean="0">
                <a:solidFill>
                  <a:schemeClr val="accent1"/>
                </a:solidFill>
              </a:rPr>
              <a:t>ilk</a:t>
            </a:r>
            <a:r>
              <a:rPr lang="nl-NL" sz="4000" b="1" i="1" dirty="0" smtClean="0">
                <a:solidFill>
                  <a:schemeClr val="accent1"/>
                </a:solidFill>
              </a:rPr>
              <a:t> </a:t>
            </a:r>
            <a:r>
              <a:rPr lang="nl-NL" sz="4000" b="1" i="1" dirty="0" err="1" smtClean="0">
                <a:solidFill>
                  <a:schemeClr val="accent1"/>
                </a:solidFill>
              </a:rPr>
              <a:t>anda</a:t>
            </a:r>
            <a:r>
              <a:rPr lang="nl-NL" sz="4000" b="1" i="1" dirty="0" smtClean="0">
                <a:solidFill>
                  <a:schemeClr val="accent1"/>
                </a:solidFill>
              </a:rPr>
              <a:t> </a:t>
            </a:r>
            <a:r>
              <a:rPr lang="nl-NL" sz="4000" b="1" i="1" dirty="0" err="1" smtClean="0">
                <a:solidFill>
                  <a:schemeClr val="accent1"/>
                </a:solidFill>
              </a:rPr>
              <a:t>dayanmaktır</a:t>
            </a:r>
            <a:r>
              <a:rPr lang="nl-NL" sz="4000" b="1" i="1" dirty="0" smtClean="0">
                <a:solidFill>
                  <a:schemeClr val="accent1"/>
                </a:solidFill>
              </a:rPr>
              <a:t>”</a:t>
            </a:r>
            <a:r>
              <a:rPr lang="nl-NL" sz="4000" dirty="0" smtClean="0"/>
              <a:t/>
            </a:r>
            <a:br>
              <a:rPr lang="nl-NL" sz="4000" dirty="0" smtClean="0"/>
            </a:br>
            <a:endParaRPr lang="nl-NL" sz="4000" dirty="0" smtClean="0"/>
          </a:p>
          <a:p>
            <a:pPr marL="87313" indent="-4763">
              <a:buNone/>
            </a:pPr>
            <a:r>
              <a:rPr lang="nl-NL" dirty="0" smtClean="0"/>
              <a:t>				</a:t>
            </a:r>
          </a:p>
          <a:p>
            <a:pPr marL="87313" indent="-4763">
              <a:buNone/>
            </a:pPr>
            <a:endParaRPr lang="nl-NL" dirty="0" smtClean="0"/>
          </a:p>
          <a:p>
            <a:pPr marL="87313" indent="-4763" algn="r">
              <a:buNone/>
            </a:pPr>
            <a:r>
              <a:rPr lang="nl-NL" dirty="0" smtClean="0"/>
              <a:t>(</a:t>
            </a:r>
            <a:r>
              <a:rPr lang="nl-NL" dirty="0" err="1" smtClean="0"/>
              <a:t>Buhârî</a:t>
            </a:r>
            <a:r>
              <a:rPr lang="nl-NL" dirty="0" smtClean="0"/>
              <a:t>, </a:t>
            </a:r>
            <a:r>
              <a:rPr lang="nl-NL" dirty="0" err="1" smtClean="0"/>
              <a:t>Cenâiz</a:t>
            </a:r>
            <a:r>
              <a:rPr lang="nl-NL" dirty="0" smtClean="0"/>
              <a:t> 32, 43)</a:t>
            </a:r>
            <a:endParaRPr lang="nl-N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1447800"/>
            <a:ext cx="7498080" cy="4501480"/>
          </a:xfrm>
        </p:spPr>
        <p:txBody>
          <a:bodyPr/>
          <a:lstStyle/>
          <a:p>
            <a:pPr marL="87313" indent="-4763">
              <a:buNone/>
            </a:pPr>
            <a:r>
              <a:rPr lang="nl-NL" dirty="0" err="1" smtClean="0"/>
              <a:t>Rasûlullah</a:t>
            </a:r>
            <a:r>
              <a:rPr lang="nl-NL" dirty="0" smtClean="0"/>
              <a:t> </a:t>
            </a:r>
            <a:r>
              <a:rPr lang="nl-NL" i="1" dirty="0" smtClean="0"/>
              <a:t>(</a:t>
            </a:r>
            <a:r>
              <a:rPr lang="nl-NL" i="1" dirty="0" err="1" smtClean="0"/>
              <a:t>sav</a:t>
            </a:r>
            <a:r>
              <a:rPr lang="nl-NL" i="1" dirty="0" smtClean="0"/>
              <a:t>)</a:t>
            </a:r>
            <a:r>
              <a:rPr lang="nl-NL" dirty="0" smtClean="0"/>
              <a:t> </a:t>
            </a:r>
            <a:r>
              <a:rPr lang="nl-NL" dirty="0" err="1" smtClean="0"/>
              <a:t>buyuruyor</a:t>
            </a:r>
            <a:r>
              <a:rPr lang="nl-NL" dirty="0" smtClean="0"/>
              <a:t>:</a:t>
            </a:r>
            <a:br>
              <a:rPr lang="nl-NL" dirty="0" smtClean="0"/>
            </a:br>
            <a:r>
              <a:rPr lang="nl-NL" b="1" i="1" dirty="0" smtClean="0">
                <a:solidFill>
                  <a:schemeClr val="accent1"/>
                </a:solidFill>
              </a:rPr>
              <a:t>"Allah </a:t>
            </a:r>
            <a:r>
              <a:rPr lang="nl-NL" b="1" i="1" dirty="0" err="1" smtClean="0">
                <a:solidFill>
                  <a:schemeClr val="accent1"/>
                </a:solidFill>
              </a:rPr>
              <a:t>buyuruyor</a:t>
            </a:r>
            <a:r>
              <a:rPr lang="nl-NL" b="1" i="1" dirty="0" smtClean="0">
                <a:solidFill>
                  <a:schemeClr val="accent1"/>
                </a:solidFill>
              </a:rPr>
              <a:t> ki, </a:t>
            </a:r>
            <a:r>
              <a:rPr lang="nl-NL" b="1" i="1" dirty="0" err="1" smtClean="0">
                <a:solidFill>
                  <a:schemeClr val="accent1"/>
                </a:solidFill>
              </a:rPr>
              <a:t>mümin</a:t>
            </a:r>
            <a:r>
              <a:rPr lang="nl-NL" b="1" i="1" dirty="0" smtClean="0">
                <a:solidFill>
                  <a:schemeClr val="accent1"/>
                </a:solidFill>
              </a:rPr>
              <a:t> </a:t>
            </a:r>
            <a:r>
              <a:rPr lang="nl-NL" b="1" i="1" dirty="0" err="1" smtClean="0">
                <a:solidFill>
                  <a:schemeClr val="accent1"/>
                </a:solidFill>
              </a:rPr>
              <a:t>kulumun</a:t>
            </a:r>
            <a:r>
              <a:rPr lang="nl-NL" b="1" i="1" dirty="0" smtClean="0">
                <a:solidFill>
                  <a:schemeClr val="accent1"/>
                </a:solidFill>
              </a:rPr>
              <a:t> </a:t>
            </a:r>
            <a:r>
              <a:rPr lang="nl-NL" b="1" i="1" dirty="0" err="1" smtClean="0">
                <a:solidFill>
                  <a:schemeClr val="accent1"/>
                </a:solidFill>
              </a:rPr>
              <a:t>samimi</a:t>
            </a:r>
            <a:r>
              <a:rPr lang="nl-NL" b="1" i="1" dirty="0" smtClean="0">
                <a:solidFill>
                  <a:schemeClr val="accent1"/>
                </a:solidFill>
              </a:rPr>
              <a:t> </a:t>
            </a:r>
            <a:r>
              <a:rPr lang="nl-NL" b="1" i="1" dirty="0" err="1" smtClean="0">
                <a:solidFill>
                  <a:schemeClr val="accent1"/>
                </a:solidFill>
              </a:rPr>
              <a:t>dostlarından</a:t>
            </a:r>
            <a:r>
              <a:rPr lang="nl-NL" b="1" i="1" dirty="0" smtClean="0">
                <a:solidFill>
                  <a:schemeClr val="accent1"/>
                </a:solidFill>
              </a:rPr>
              <a:t> </a:t>
            </a:r>
            <a:r>
              <a:rPr lang="nl-NL" b="1" i="1" dirty="0" err="1" smtClean="0">
                <a:solidFill>
                  <a:schemeClr val="accent1"/>
                </a:solidFill>
              </a:rPr>
              <a:t>birinin</a:t>
            </a:r>
            <a:r>
              <a:rPr lang="nl-NL" b="1" i="1" dirty="0" smtClean="0">
                <a:solidFill>
                  <a:schemeClr val="accent1"/>
                </a:solidFill>
              </a:rPr>
              <a:t> </a:t>
            </a:r>
            <a:r>
              <a:rPr lang="nl-NL" b="1" i="1" dirty="0" err="1" smtClean="0">
                <a:solidFill>
                  <a:schemeClr val="accent1"/>
                </a:solidFill>
              </a:rPr>
              <a:t>ruhunu</a:t>
            </a:r>
            <a:r>
              <a:rPr lang="nl-NL" b="1" i="1" dirty="0" smtClean="0">
                <a:solidFill>
                  <a:schemeClr val="accent1"/>
                </a:solidFill>
              </a:rPr>
              <a:t> </a:t>
            </a:r>
            <a:r>
              <a:rPr lang="nl-NL" b="1" i="1" dirty="0" err="1" smtClean="0">
                <a:solidFill>
                  <a:schemeClr val="accent1"/>
                </a:solidFill>
              </a:rPr>
              <a:t>aldığım</a:t>
            </a:r>
            <a:r>
              <a:rPr lang="nl-NL" b="1" i="1" dirty="0" smtClean="0">
                <a:solidFill>
                  <a:schemeClr val="accent1"/>
                </a:solidFill>
              </a:rPr>
              <a:t> </a:t>
            </a:r>
            <a:r>
              <a:rPr lang="nl-NL" b="1" i="1" dirty="0" err="1" smtClean="0">
                <a:solidFill>
                  <a:schemeClr val="accent1"/>
                </a:solidFill>
              </a:rPr>
              <a:t>zaman</a:t>
            </a:r>
            <a:r>
              <a:rPr lang="nl-NL" b="1" i="1" dirty="0" smtClean="0">
                <a:solidFill>
                  <a:schemeClr val="accent1"/>
                </a:solidFill>
              </a:rPr>
              <a:t>, </a:t>
            </a:r>
            <a:r>
              <a:rPr lang="nl-NL" b="1" i="1" dirty="0" err="1" smtClean="0">
                <a:solidFill>
                  <a:schemeClr val="accent1"/>
                </a:solidFill>
              </a:rPr>
              <a:t>üzülür</a:t>
            </a:r>
            <a:r>
              <a:rPr lang="nl-NL" b="1" i="1" dirty="0" smtClean="0">
                <a:solidFill>
                  <a:schemeClr val="accent1"/>
                </a:solidFill>
              </a:rPr>
              <a:t>. </a:t>
            </a:r>
            <a:r>
              <a:rPr lang="nl-NL" b="1" i="1" dirty="0" err="1" smtClean="0">
                <a:solidFill>
                  <a:schemeClr val="accent1"/>
                </a:solidFill>
              </a:rPr>
              <a:t>Fakat</a:t>
            </a:r>
            <a:r>
              <a:rPr lang="nl-NL" b="1" i="1" dirty="0" smtClean="0">
                <a:solidFill>
                  <a:schemeClr val="accent1"/>
                </a:solidFill>
              </a:rPr>
              <a:t> </a:t>
            </a:r>
            <a:r>
              <a:rPr lang="nl-NL" b="1" i="1" dirty="0" err="1" smtClean="0">
                <a:solidFill>
                  <a:schemeClr val="accent1"/>
                </a:solidFill>
              </a:rPr>
              <a:t>mükáfatını</a:t>
            </a:r>
            <a:r>
              <a:rPr lang="nl-NL" b="1" i="1" dirty="0" smtClean="0">
                <a:solidFill>
                  <a:schemeClr val="accent1"/>
                </a:solidFill>
              </a:rPr>
              <a:t> </a:t>
            </a:r>
            <a:r>
              <a:rPr lang="nl-NL" b="1" i="1" dirty="0" err="1" smtClean="0">
                <a:solidFill>
                  <a:schemeClr val="accent1"/>
                </a:solidFill>
              </a:rPr>
              <a:t>Allah'tan</a:t>
            </a:r>
            <a:r>
              <a:rPr lang="nl-NL" b="1" i="1" dirty="0" smtClean="0">
                <a:solidFill>
                  <a:schemeClr val="accent1"/>
                </a:solidFill>
              </a:rPr>
              <a:t> </a:t>
            </a:r>
            <a:r>
              <a:rPr lang="nl-NL" b="1" i="1" dirty="0" err="1" smtClean="0">
                <a:solidFill>
                  <a:schemeClr val="accent1"/>
                </a:solidFill>
              </a:rPr>
              <a:t>beklerse</a:t>
            </a:r>
            <a:r>
              <a:rPr lang="nl-NL" b="1" i="1" dirty="0" smtClean="0">
                <a:solidFill>
                  <a:schemeClr val="accent1"/>
                </a:solidFill>
              </a:rPr>
              <a:t>, </a:t>
            </a:r>
            <a:r>
              <a:rPr lang="nl-NL" b="1" i="1" dirty="0" err="1" smtClean="0">
                <a:solidFill>
                  <a:schemeClr val="accent1"/>
                </a:solidFill>
              </a:rPr>
              <a:t>onun</a:t>
            </a:r>
            <a:r>
              <a:rPr lang="nl-NL" b="1" i="1" dirty="0" smtClean="0">
                <a:solidFill>
                  <a:schemeClr val="accent1"/>
                </a:solidFill>
              </a:rPr>
              <a:t> </a:t>
            </a:r>
            <a:r>
              <a:rPr lang="nl-NL" b="1" i="1" dirty="0" err="1" smtClean="0">
                <a:solidFill>
                  <a:schemeClr val="accent1"/>
                </a:solidFill>
              </a:rPr>
              <a:t>için</a:t>
            </a:r>
            <a:r>
              <a:rPr lang="nl-NL" b="1" i="1" dirty="0" smtClean="0">
                <a:solidFill>
                  <a:schemeClr val="accent1"/>
                </a:solidFill>
              </a:rPr>
              <a:t> </a:t>
            </a:r>
            <a:r>
              <a:rPr lang="nl-NL" b="1" i="1" dirty="0" err="1" smtClean="0">
                <a:solidFill>
                  <a:schemeClr val="accent1"/>
                </a:solidFill>
              </a:rPr>
              <a:t>ancak</a:t>
            </a:r>
            <a:r>
              <a:rPr lang="nl-NL" b="1" i="1" dirty="0" smtClean="0">
                <a:solidFill>
                  <a:schemeClr val="accent1"/>
                </a:solidFill>
              </a:rPr>
              <a:t> </a:t>
            </a:r>
            <a:r>
              <a:rPr lang="nl-NL" b="1" i="1" dirty="0" err="1" smtClean="0">
                <a:solidFill>
                  <a:schemeClr val="accent1"/>
                </a:solidFill>
              </a:rPr>
              <a:t>Cennet</a:t>
            </a:r>
            <a:r>
              <a:rPr lang="nl-NL" b="1" i="1" dirty="0" smtClean="0">
                <a:solidFill>
                  <a:schemeClr val="accent1"/>
                </a:solidFill>
              </a:rPr>
              <a:t> </a:t>
            </a:r>
            <a:r>
              <a:rPr lang="nl-NL" b="1" i="1" dirty="0" err="1" smtClean="0">
                <a:solidFill>
                  <a:schemeClr val="accent1"/>
                </a:solidFill>
              </a:rPr>
              <a:t>vardır</a:t>
            </a:r>
            <a:r>
              <a:rPr lang="nl-NL" b="1" i="1" dirty="0" smtClean="0">
                <a:solidFill>
                  <a:schemeClr val="accent1"/>
                </a:solidFill>
              </a:rPr>
              <a:t>.“</a:t>
            </a:r>
          </a:p>
          <a:p>
            <a:pPr marL="87313" indent="-4763">
              <a:buNone/>
            </a:pPr>
            <a:endParaRPr lang="en-US" b="1" i="1" dirty="0" smtClean="0">
              <a:solidFill>
                <a:schemeClr val="accent1"/>
              </a:solidFill>
            </a:endParaRPr>
          </a:p>
          <a:p>
            <a:pPr marL="87313" indent="-4763" algn="r">
              <a:buNone/>
            </a:pPr>
            <a:r>
              <a:rPr lang="nl-NL" dirty="0" smtClean="0"/>
              <a:t>(</a:t>
            </a:r>
            <a:r>
              <a:rPr lang="nl-NL" dirty="0" err="1" smtClean="0"/>
              <a:t>Buhari</a:t>
            </a:r>
            <a:r>
              <a:rPr lang="nl-NL" dirty="0" smtClean="0"/>
              <a:t> </a:t>
            </a:r>
            <a:r>
              <a:rPr lang="nl-NL" dirty="0" err="1" smtClean="0"/>
              <a:t>Rikak</a:t>
            </a:r>
            <a:r>
              <a:rPr lang="nl-NL" dirty="0" smtClean="0"/>
              <a:t> 6)</a:t>
            </a:r>
            <a:endParaRPr lang="nl-NL" i="1" dirty="0" smtClean="0">
              <a:solidFill>
                <a:schemeClr val="accent1"/>
              </a:solidFill>
            </a:endParaRPr>
          </a:p>
          <a:p>
            <a:pPr marL="87313" indent="-4763">
              <a:buNone/>
            </a:pPr>
            <a:endParaRPr lang="nl-N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nl-NL" dirty="0" smtClean="0"/>
              <a:t>Hadisten </a:t>
            </a:r>
            <a:r>
              <a:rPr lang="tr-TR" dirty="0" smtClean="0"/>
              <a:t>öğrendiklerimiz</a:t>
            </a:r>
            <a:endParaRPr lang="nl-NL" dirty="0"/>
          </a:p>
        </p:txBody>
      </p:sp>
      <p:sp>
        <p:nvSpPr>
          <p:cNvPr id="3" name="2 İçerik Yer Tutucusu"/>
          <p:cNvSpPr>
            <a:spLocks noGrp="1"/>
          </p:cNvSpPr>
          <p:nvPr>
            <p:ph idx="1"/>
          </p:nvPr>
        </p:nvSpPr>
        <p:spPr/>
        <p:txBody>
          <a:bodyPr>
            <a:normAutofit fontScale="92500" lnSpcReduction="20000"/>
          </a:bodyPr>
          <a:lstStyle/>
          <a:p>
            <a:pPr marL="596646" indent="-514350">
              <a:buFont typeface="+mj-lt"/>
              <a:buAutoNum type="arabicPeriod"/>
            </a:pPr>
            <a:r>
              <a:rPr lang="tr-TR" dirty="0" smtClean="0"/>
              <a:t>İnsanın dostunu kaybetmesi en büyük musibetlerdendir.</a:t>
            </a:r>
          </a:p>
          <a:p>
            <a:pPr marL="596646" indent="-514350">
              <a:buFont typeface="+mj-lt"/>
              <a:buAutoNum type="arabicPeriod"/>
            </a:pPr>
            <a:r>
              <a:rPr lang="tr-TR" dirty="0" smtClean="0"/>
              <a:t>Büyük musibetlere sabretmenin zorluğu </a:t>
            </a:r>
            <a:r>
              <a:rPr lang="tr-TR" dirty="0" err="1" smtClean="0"/>
              <a:t>nisbetinde</a:t>
            </a:r>
            <a:r>
              <a:rPr lang="tr-TR" dirty="0" smtClean="0"/>
              <a:t> sonucu da büyüktür.</a:t>
            </a:r>
          </a:p>
          <a:p>
            <a:pPr marL="596646" indent="-514350">
              <a:buFont typeface="+mj-lt"/>
              <a:buAutoNum type="arabicPeriod"/>
            </a:pPr>
            <a:r>
              <a:rPr lang="tr-TR" dirty="0" smtClean="0"/>
              <a:t>Başa gelen bela ve musibetlerin ecrini Allahtan ummak </a:t>
            </a:r>
            <a:r>
              <a:rPr lang="tr-TR" dirty="0" err="1" smtClean="0"/>
              <a:t>müslümandan</a:t>
            </a:r>
            <a:r>
              <a:rPr lang="tr-TR" dirty="0" smtClean="0"/>
              <a:t> beklenen yegane tavırdır.</a:t>
            </a:r>
          </a:p>
          <a:p>
            <a:pPr marL="596646" indent="-514350">
              <a:buFont typeface="+mj-lt"/>
              <a:buAutoNum type="arabicPeriod"/>
            </a:pPr>
            <a:r>
              <a:rPr lang="tr-TR" dirty="0" smtClean="0"/>
              <a:t>İnsan yaptığı işten Allah katında ecir alabilmesi için iman şarttır. Kafir iyi bir davranışta bulunsa bile imanı olmadığı için alabileceği herhangi bir ödül söz konusu değildir.</a:t>
            </a:r>
            <a:endParaRPr lang="nl-N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03648" y="476672"/>
            <a:ext cx="7498080" cy="5904656"/>
          </a:xfrm>
        </p:spPr>
        <p:txBody>
          <a:bodyPr>
            <a:normAutofit fontScale="92500" lnSpcReduction="20000"/>
          </a:bodyPr>
          <a:lstStyle/>
          <a:p>
            <a:pPr marL="87313" indent="-4763">
              <a:buNone/>
            </a:pPr>
            <a:r>
              <a:rPr lang="nl-NL" dirty="0" err="1" smtClean="0"/>
              <a:t>İbnu</a:t>
            </a:r>
            <a:r>
              <a:rPr lang="nl-NL" dirty="0" smtClean="0"/>
              <a:t> </a:t>
            </a:r>
            <a:r>
              <a:rPr lang="nl-NL" dirty="0" err="1" smtClean="0"/>
              <a:t>Abbas</a:t>
            </a:r>
            <a:r>
              <a:rPr lang="nl-NL" dirty="0" smtClean="0"/>
              <a:t> (ra) </a:t>
            </a:r>
            <a:r>
              <a:rPr lang="nl-NL" dirty="0" err="1" smtClean="0"/>
              <a:t>bana</a:t>
            </a:r>
            <a:r>
              <a:rPr lang="nl-NL" dirty="0" smtClean="0"/>
              <a:t/>
            </a:r>
            <a:br>
              <a:rPr lang="nl-NL" dirty="0" smtClean="0"/>
            </a:br>
            <a:r>
              <a:rPr lang="nl-NL" dirty="0" smtClean="0"/>
              <a:t>"Sana </a:t>
            </a:r>
            <a:r>
              <a:rPr lang="nl-NL" dirty="0" err="1" smtClean="0"/>
              <a:t>cennet</a:t>
            </a:r>
            <a:r>
              <a:rPr lang="nl-NL" dirty="0" smtClean="0"/>
              <a:t> </a:t>
            </a:r>
            <a:r>
              <a:rPr lang="nl-NL" dirty="0" err="1" smtClean="0"/>
              <a:t>ehlinden</a:t>
            </a:r>
            <a:r>
              <a:rPr lang="nl-NL" dirty="0" smtClean="0"/>
              <a:t> </a:t>
            </a:r>
            <a:r>
              <a:rPr lang="nl-NL" dirty="0" err="1" smtClean="0"/>
              <a:t>bir</a:t>
            </a:r>
            <a:r>
              <a:rPr lang="nl-NL" dirty="0" smtClean="0"/>
              <a:t> </a:t>
            </a:r>
            <a:r>
              <a:rPr lang="nl-NL" dirty="0" err="1" smtClean="0"/>
              <a:t>kadın</a:t>
            </a:r>
            <a:r>
              <a:rPr lang="nl-NL" dirty="0" smtClean="0"/>
              <a:t> </a:t>
            </a:r>
            <a:r>
              <a:rPr lang="nl-NL" dirty="0" err="1" smtClean="0"/>
              <a:t>göstereyim</a:t>
            </a:r>
            <a:r>
              <a:rPr lang="nl-NL" dirty="0" smtClean="0"/>
              <a:t> mi?" </a:t>
            </a:r>
            <a:r>
              <a:rPr lang="nl-NL" dirty="0" err="1" smtClean="0"/>
              <a:t>dedi</a:t>
            </a:r>
            <a:r>
              <a:rPr lang="nl-NL" dirty="0" smtClean="0"/>
              <a:t>. Ben de; "</a:t>
            </a:r>
            <a:r>
              <a:rPr lang="nl-NL" dirty="0" err="1" smtClean="0"/>
              <a:t>Evet</a:t>
            </a:r>
            <a:r>
              <a:rPr lang="nl-NL" dirty="0" smtClean="0"/>
              <a:t> </a:t>
            </a:r>
            <a:r>
              <a:rPr lang="nl-NL" dirty="0" err="1" smtClean="0"/>
              <a:t>göster</a:t>
            </a:r>
            <a:r>
              <a:rPr lang="nl-NL" dirty="0" smtClean="0"/>
              <a:t>" </a:t>
            </a:r>
            <a:r>
              <a:rPr lang="nl-NL" dirty="0" err="1" smtClean="0"/>
              <a:t>dedim</a:t>
            </a:r>
            <a:r>
              <a:rPr lang="nl-NL" dirty="0" smtClean="0"/>
              <a:t>. "</a:t>
            </a:r>
            <a:r>
              <a:rPr lang="nl-NL" dirty="0" err="1" smtClean="0"/>
              <a:t>İşte</a:t>
            </a:r>
            <a:r>
              <a:rPr lang="nl-NL" dirty="0" smtClean="0"/>
              <a:t>" </a:t>
            </a:r>
            <a:r>
              <a:rPr lang="nl-NL" dirty="0" err="1" smtClean="0"/>
              <a:t>dedi</a:t>
            </a:r>
            <a:r>
              <a:rPr lang="nl-NL" dirty="0" smtClean="0"/>
              <a:t>, "</a:t>
            </a:r>
            <a:r>
              <a:rPr lang="nl-NL" dirty="0" err="1" smtClean="0"/>
              <a:t>şu</a:t>
            </a:r>
            <a:r>
              <a:rPr lang="nl-NL" dirty="0" smtClean="0"/>
              <a:t> </a:t>
            </a:r>
            <a:r>
              <a:rPr lang="nl-NL" dirty="0" err="1" smtClean="0"/>
              <a:t>siyah</a:t>
            </a:r>
            <a:r>
              <a:rPr lang="nl-NL" dirty="0" smtClean="0"/>
              <a:t> </a:t>
            </a:r>
            <a:r>
              <a:rPr lang="nl-NL" dirty="0" err="1" smtClean="0"/>
              <a:t>kadın</a:t>
            </a:r>
            <a:r>
              <a:rPr lang="nl-NL" dirty="0" smtClean="0"/>
              <a:t> var </a:t>
            </a:r>
            <a:r>
              <a:rPr lang="nl-NL" dirty="0" err="1" smtClean="0"/>
              <a:t>ya</a:t>
            </a:r>
            <a:r>
              <a:rPr lang="nl-NL" dirty="0" smtClean="0"/>
              <a:t>, o, </a:t>
            </a:r>
            <a:r>
              <a:rPr lang="nl-NL" dirty="0" err="1" smtClean="0"/>
              <a:t>Resulullah'a</a:t>
            </a:r>
            <a:r>
              <a:rPr lang="nl-NL" dirty="0" smtClean="0"/>
              <a:t> </a:t>
            </a:r>
            <a:r>
              <a:rPr lang="nl-NL" dirty="0" err="1" smtClean="0"/>
              <a:t>gelip</a:t>
            </a:r>
            <a:r>
              <a:rPr lang="nl-NL" dirty="0" smtClean="0"/>
              <a:t>: "Ben </a:t>
            </a:r>
            <a:r>
              <a:rPr lang="nl-NL" dirty="0" err="1" smtClean="0"/>
              <a:t>saralıyım</a:t>
            </a:r>
            <a:r>
              <a:rPr lang="nl-NL" dirty="0" smtClean="0"/>
              <a:t>, (</a:t>
            </a:r>
            <a:r>
              <a:rPr lang="nl-NL" dirty="0" err="1" smtClean="0"/>
              <a:t>nöbet</a:t>
            </a:r>
            <a:r>
              <a:rPr lang="nl-NL" dirty="0" smtClean="0"/>
              <a:t> </a:t>
            </a:r>
            <a:r>
              <a:rPr lang="nl-NL" dirty="0" err="1" smtClean="0"/>
              <a:t>gelince</a:t>
            </a:r>
            <a:r>
              <a:rPr lang="nl-NL" dirty="0" smtClean="0"/>
              <a:t>) </a:t>
            </a:r>
            <a:r>
              <a:rPr lang="nl-NL" dirty="0" err="1" smtClean="0"/>
              <a:t>üstümü</a:t>
            </a:r>
            <a:r>
              <a:rPr lang="nl-NL" dirty="0" smtClean="0"/>
              <a:t> </a:t>
            </a:r>
            <a:r>
              <a:rPr lang="nl-NL" dirty="0" err="1" smtClean="0"/>
              <a:t>başımı</a:t>
            </a:r>
            <a:r>
              <a:rPr lang="nl-NL" dirty="0" smtClean="0"/>
              <a:t> </a:t>
            </a:r>
            <a:r>
              <a:rPr lang="nl-NL" dirty="0" err="1" smtClean="0"/>
              <a:t>açıyorum</a:t>
            </a:r>
            <a:r>
              <a:rPr lang="nl-NL" dirty="0" smtClean="0"/>
              <a:t>, </a:t>
            </a:r>
            <a:r>
              <a:rPr lang="nl-NL" dirty="0" err="1" smtClean="0"/>
              <a:t>Allah'a</a:t>
            </a:r>
            <a:r>
              <a:rPr lang="nl-NL" dirty="0" smtClean="0"/>
              <a:t> </a:t>
            </a:r>
            <a:r>
              <a:rPr lang="nl-NL" dirty="0" err="1" smtClean="0"/>
              <a:t>benim</a:t>
            </a:r>
            <a:r>
              <a:rPr lang="nl-NL" dirty="0" smtClean="0"/>
              <a:t> </a:t>
            </a:r>
            <a:r>
              <a:rPr lang="nl-NL" dirty="0" err="1" smtClean="0"/>
              <a:t>için</a:t>
            </a:r>
            <a:r>
              <a:rPr lang="nl-NL" dirty="0" smtClean="0"/>
              <a:t> </a:t>
            </a:r>
            <a:r>
              <a:rPr lang="nl-NL" dirty="0" err="1" smtClean="0"/>
              <a:t>dua</a:t>
            </a:r>
            <a:r>
              <a:rPr lang="nl-NL" dirty="0" smtClean="0"/>
              <a:t> </a:t>
            </a:r>
            <a:r>
              <a:rPr lang="nl-NL" dirty="0" err="1" smtClean="0"/>
              <a:t>ediver</a:t>
            </a:r>
            <a:r>
              <a:rPr lang="nl-NL" dirty="0" smtClean="0"/>
              <a:t> (</a:t>
            </a:r>
            <a:r>
              <a:rPr lang="nl-NL" dirty="0" err="1" smtClean="0"/>
              <a:t>hastalıktan</a:t>
            </a:r>
            <a:r>
              <a:rPr lang="nl-NL" dirty="0" smtClean="0"/>
              <a:t> </a:t>
            </a:r>
            <a:r>
              <a:rPr lang="nl-NL" dirty="0" err="1" smtClean="0"/>
              <a:t>kurtulayım</a:t>
            </a:r>
            <a:r>
              <a:rPr lang="nl-NL" dirty="0" smtClean="0"/>
              <a:t>) </a:t>
            </a:r>
            <a:r>
              <a:rPr lang="nl-NL" dirty="0" err="1" smtClean="0"/>
              <a:t>dedi</a:t>
            </a:r>
            <a:r>
              <a:rPr lang="nl-NL" dirty="0" smtClean="0"/>
              <a:t>.</a:t>
            </a:r>
            <a:br>
              <a:rPr lang="nl-NL" dirty="0" smtClean="0"/>
            </a:br>
            <a:r>
              <a:rPr lang="nl-NL" dirty="0" smtClean="0"/>
              <a:t> </a:t>
            </a:r>
            <a:r>
              <a:rPr lang="nl-NL" dirty="0" err="1" smtClean="0"/>
              <a:t>Aleyhissalatu</a:t>
            </a:r>
            <a:r>
              <a:rPr lang="nl-NL" dirty="0" smtClean="0"/>
              <a:t> </a:t>
            </a:r>
            <a:r>
              <a:rPr lang="nl-NL" dirty="0" err="1" smtClean="0"/>
              <a:t>vesselam</a:t>
            </a:r>
            <a:r>
              <a:rPr lang="nl-NL" dirty="0" smtClean="0"/>
              <a:t>: "</a:t>
            </a:r>
            <a:r>
              <a:rPr lang="nl-NL" dirty="0" err="1" smtClean="0"/>
              <a:t>Dilersen</a:t>
            </a:r>
            <a:r>
              <a:rPr lang="nl-NL" dirty="0" smtClean="0"/>
              <a:t> </a:t>
            </a:r>
            <a:r>
              <a:rPr lang="nl-NL" dirty="0" err="1" smtClean="0"/>
              <a:t>sabret</a:t>
            </a:r>
            <a:r>
              <a:rPr lang="nl-NL" dirty="0" smtClean="0"/>
              <a:t>, </a:t>
            </a:r>
            <a:r>
              <a:rPr lang="nl-NL" dirty="0" err="1" smtClean="0"/>
              <a:t>sana</a:t>
            </a:r>
            <a:r>
              <a:rPr lang="nl-NL" dirty="0" smtClean="0"/>
              <a:t> </a:t>
            </a:r>
            <a:r>
              <a:rPr lang="nl-NL" dirty="0" err="1" smtClean="0"/>
              <a:t>cennet</a:t>
            </a:r>
            <a:r>
              <a:rPr lang="nl-NL" dirty="0" smtClean="0"/>
              <a:t> </a:t>
            </a:r>
            <a:r>
              <a:rPr lang="nl-NL" dirty="0" err="1" smtClean="0"/>
              <a:t>verilsin</a:t>
            </a:r>
            <a:r>
              <a:rPr lang="nl-NL" dirty="0" smtClean="0"/>
              <a:t>, </a:t>
            </a:r>
            <a:r>
              <a:rPr lang="nl-NL" dirty="0" err="1" smtClean="0"/>
              <a:t>dilersen</a:t>
            </a:r>
            <a:r>
              <a:rPr lang="nl-NL" dirty="0" smtClean="0"/>
              <a:t> </a:t>
            </a:r>
            <a:r>
              <a:rPr lang="nl-NL" dirty="0" err="1" smtClean="0"/>
              <a:t>sana</a:t>
            </a:r>
            <a:r>
              <a:rPr lang="nl-NL" dirty="0" smtClean="0"/>
              <a:t> </a:t>
            </a:r>
            <a:r>
              <a:rPr lang="nl-NL" dirty="0" err="1" smtClean="0"/>
              <a:t>şifa</a:t>
            </a:r>
            <a:r>
              <a:rPr lang="nl-NL" dirty="0" smtClean="0"/>
              <a:t> </a:t>
            </a:r>
            <a:r>
              <a:rPr lang="nl-NL" dirty="0" err="1" smtClean="0"/>
              <a:t>vermesi</a:t>
            </a:r>
            <a:r>
              <a:rPr lang="nl-NL" dirty="0" smtClean="0"/>
              <a:t> </a:t>
            </a:r>
            <a:r>
              <a:rPr lang="nl-NL" dirty="0" err="1" smtClean="0"/>
              <a:t>için</a:t>
            </a:r>
            <a:r>
              <a:rPr lang="nl-NL" dirty="0" smtClean="0"/>
              <a:t> </a:t>
            </a:r>
            <a:r>
              <a:rPr lang="nl-NL" dirty="0" err="1" smtClean="0"/>
              <a:t>Allah'a</a:t>
            </a:r>
            <a:r>
              <a:rPr lang="nl-NL" dirty="0" smtClean="0"/>
              <a:t> </a:t>
            </a:r>
            <a:r>
              <a:rPr lang="nl-NL" dirty="0" err="1" smtClean="0"/>
              <a:t>dua</a:t>
            </a:r>
            <a:r>
              <a:rPr lang="nl-NL" dirty="0" smtClean="0"/>
              <a:t> </a:t>
            </a:r>
            <a:r>
              <a:rPr lang="nl-NL" dirty="0" err="1" smtClean="0"/>
              <a:t>edivereyim</a:t>
            </a:r>
            <a:r>
              <a:rPr lang="nl-NL" dirty="0" smtClean="0"/>
              <a:t>" </a:t>
            </a:r>
            <a:r>
              <a:rPr lang="nl-NL" dirty="0" err="1" smtClean="0"/>
              <a:t>dedi</a:t>
            </a:r>
            <a:r>
              <a:rPr lang="nl-NL" dirty="0" smtClean="0"/>
              <a:t>. </a:t>
            </a:r>
            <a:r>
              <a:rPr lang="nl-NL" dirty="0" err="1" smtClean="0"/>
              <a:t>Kadın</a:t>
            </a:r>
            <a:r>
              <a:rPr lang="nl-NL" dirty="0" smtClean="0"/>
              <a:t>: "</a:t>
            </a:r>
            <a:r>
              <a:rPr lang="nl-NL" dirty="0" err="1" smtClean="0"/>
              <a:t>Öyleyse</a:t>
            </a:r>
            <a:r>
              <a:rPr lang="nl-NL" dirty="0" smtClean="0"/>
              <a:t> </a:t>
            </a:r>
            <a:r>
              <a:rPr lang="nl-NL" dirty="0" err="1" smtClean="0"/>
              <a:t>sabredeceğim</a:t>
            </a:r>
            <a:r>
              <a:rPr lang="nl-NL" dirty="0" smtClean="0"/>
              <a:t>, </a:t>
            </a:r>
            <a:r>
              <a:rPr lang="nl-NL" dirty="0" err="1" smtClean="0"/>
              <a:t>ancak</a:t>
            </a:r>
            <a:r>
              <a:rPr lang="nl-NL" dirty="0" smtClean="0"/>
              <a:t> </a:t>
            </a:r>
            <a:r>
              <a:rPr lang="nl-NL" dirty="0" err="1" smtClean="0"/>
              <a:t>üstümü</a:t>
            </a:r>
            <a:r>
              <a:rPr lang="nl-NL" dirty="0" smtClean="0"/>
              <a:t> </a:t>
            </a:r>
            <a:r>
              <a:rPr lang="nl-NL" dirty="0" err="1" smtClean="0"/>
              <a:t>başımı</a:t>
            </a:r>
            <a:r>
              <a:rPr lang="nl-NL" dirty="0" smtClean="0"/>
              <a:t> </a:t>
            </a:r>
            <a:r>
              <a:rPr lang="nl-NL" dirty="0" err="1" smtClean="0"/>
              <a:t>açmamam</a:t>
            </a:r>
            <a:r>
              <a:rPr lang="nl-NL" dirty="0" smtClean="0"/>
              <a:t> </a:t>
            </a:r>
            <a:r>
              <a:rPr lang="nl-NL" dirty="0" err="1" smtClean="0"/>
              <a:t>için</a:t>
            </a:r>
            <a:r>
              <a:rPr lang="nl-NL" dirty="0" smtClean="0"/>
              <a:t> </a:t>
            </a:r>
            <a:r>
              <a:rPr lang="nl-NL" dirty="0" err="1" smtClean="0"/>
              <a:t>dua</a:t>
            </a:r>
            <a:r>
              <a:rPr lang="nl-NL" dirty="0" smtClean="0"/>
              <a:t> </a:t>
            </a:r>
            <a:r>
              <a:rPr lang="nl-NL" dirty="0" err="1" smtClean="0"/>
              <a:t>ediver</a:t>
            </a:r>
            <a:r>
              <a:rPr lang="nl-NL" dirty="0" smtClean="0"/>
              <a:t>" </a:t>
            </a:r>
            <a:r>
              <a:rPr lang="nl-NL" dirty="0" err="1" smtClean="0"/>
              <a:t>dedi</a:t>
            </a:r>
            <a:r>
              <a:rPr lang="nl-NL" dirty="0" smtClean="0"/>
              <a:t>. </a:t>
            </a:r>
            <a:r>
              <a:rPr lang="nl-NL" dirty="0" err="1" smtClean="0"/>
              <a:t>Resulullah</a:t>
            </a:r>
            <a:r>
              <a:rPr lang="nl-NL" dirty="0" smtClean="0"/>
              <a:t> da </a:t>
            </a:r>
            <a:r>
              <a:rPr lang="nl-NL" dirty="0" err="1" smtClean="0"/>
              <a:t>ona</a:t>
            </a:r>
            <a:r>
              <a:rPr lang="nl-NL" dirty="0" smtClean="0"/>
              <a:t> </a:t>
            </a:r>
            <a:r>
              <a:rPr lang="nl-NL" dirty="0" err="1" smtClean="0"/>
              <a:t>öyle</a:t>
            </a:r>
            <a:r>
              <a:rPr lang="nl-NL" dirty="0" smtClean="0"/>
              <a:t> </a:t>
            </a:r>
            <a:r>
              <a:rPr lang="nl-NL" dirty="0" err="1" smtClean="0"/>
              <a:t>dua</a:t>
            </a:r>
            <a:r>
              <a:rPr lang="nl-NL" dirty="0" smtClean="0"/>
              <a:t> </a:t>
            </a:r>
            <a:r>
              <a:rPr lang="nl-NL" dirty="0" err="1" smtClean="0"/>
              <a:t>etti</a:t>
            </a:r>
            <a:r>
              <a:rPr lang="nl-NL" dirty="0" smtClean="0"/>
              <a:t>.“</a:t>
            </a:r>
          </a:p>
          <a:p>
            <a:pPr marL="87313" indent="-4763">
              <a:buNone/>
            </a:pPr>
            <a:endParaRPr lang="en-US" dirty="0" smtClean="0"/>
          </a:p>
          <a:p>
            <a:pPr marL="87313" indent="-4763" algn="r">
              <a:buNone/>
            </a:pPr>
            <a:r>
              <a:rPr lang="nl-NL" dirty="0" err="1" smtClean="0"/>
              <a:t>Müslim</a:t>
            </a:r>
            <a:r>
              <a:rPr lang="nl-NL" dirty="0" smtClean="0"/>
              <a:t>, </a:t>
            </a:r>
            <a:r>
              <a:rPr lang="nl-NL" dirty="0" err="1" smtClean="0"/>
              <a:t>Birr</a:t>
            </a:r>
            <a:r>
              <a:rPr lang="nl-NL" dirty="0" smtClean="0"/>
              <a:t> 54</a:t>
            </a:r>
            <a:endParaRPr lang="nl-N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idx="1"/>
          </p:nvPr>
        </p:nvSpPr>
        <p:spPr/>
        <p:txBody>
          <a:bodyPr/>
          <a:lstStyle/>
          <a:p>
            <a:pPr marL="596646" indent="-514350">
              <a:buFont typeface="+mj-lt"/>
              <a:buAutoNum type="arabicPeriod"/>
            </a:pPr>
            <a:r>
              <a:rPr lang="tr-TR" dirty="0" smtClean="0"/>
              <a:t>Dünyada belaya sabır, </a:t>
            </a:r>
            <a:r>
              <a:rPr lang="tr-TR" dirty="0" err="1" smtClean="0"/>
              <a:t>ahirette</a:t>
            </a:r>
            <a:r>
              <a:rPr lang="tr-TR" dirty="0" smtClean="0"/>
              <a:t> insana cenneti kazandırır.</a:t>
            </a:r>
          </a:p>
          <a:p>
            <a:pPr marL="596646" indent="-514350">
              <a:buFont typeface="+mj-lt"/>
              <a:buAutoNum type="arabicPeriod"/>
            </a:pPr>
            <a:r>
              <a:rPr lang="tr-TR" dirty="0" smtClean="0"/>
              <a:t>Gücü yeten için azimete sarılmak, ruhsat ile amel etmekten daha üstündür.</a:t>
            </a:r>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139952" y="2348880"/>
            <a:ext cx="7498080" cy="1143000"/>
          </a:xfrm>
        </p:spPr>
        <p:txBody>
          <a:bodyPr>
            <a:noAutofit/>
          </a:bodyPr>
          <a:lstStyle/>
          <a:p>
            <a:r>
              <a:rPr lang="tr-TR" sz="7200" b="1" dirty="0" smtClean="0">
                <a:solidFill>
                  <a:schemeClr val="accent2"/>
                </a:solidFill>
              </a:rPr>
              <a:t>Sabır</a:t>
            </a:r>
            <a:endParaRPr lang="nl-NL" sz="7200" b="1" dirty="0">
              <a:solidFill>
                <a:schemeClr val="accent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1"/>
                </a:solidFill>
              </a:rPr>
              <a:t>Abdullah </a:t>
            </a:r>
            <a:r>
              <a:rPr lang="tr-TR" b="1" dirty="0" err="1" smtClean="0">
                <a:solidFill>
                  <a:schemeClr val="accent1"/>
                </a:solidFill>
              </a:rPr>
              <a:t>İbni</a:t>
            </a:r>
            <a:r>
              <a:rPr lang="tr-TR" b="1" dirty="0" smtClean="0">
                <a:solidFill>
                  <a:schemeClr val="accent1"/>
                </a:solidFill>
              </a:rPr>
              <a:t> </a:t>
            </a:r>
            <a:r>
              <a:rPr lang="tr-TR" b="1" dirty="0" err="1" smtClean="0">
                <a:solidFill>
                  <a:schemeClr val="accent1"/>
                </a:solidFill>
              </a:rPr>
              <a:t>Mesud</a:t>
            </a:r>
            <a:endParaRPr lang="nl-NL" b="1" dirty="0">
              <a:solidFill>
                <a:schemeClr val="accent1"/>
              </a:solidFill>
            </a:endParaRPr>
          </a:p>
        </p:txBody>
      </p:sp>
      <p:sp>
        <p:nvSpPr>
          <p:cNvPr id="3" name="2 İçerik Yer Tutucusu"/>
          <p:cNvSpPr>
            <a:spLocks noGrp="1"/>
          </p:cNvSpPr>
          <p:nvPr>
            <p:ph idx="1"/>
          </p:nvPr>
        </p:nvSpPr>
        <p:spPr>
          <a:xfrm>
            <a:off x="1435608" y="1268760"/>
            <a:ext cx="7498080" cy="5256584"/>
          </a:xfrm>
        </p:spPr>
        <p:txBody>
          <a:bodyPr>
            <a:noAutofit/>
          </a:bodyPr>
          <a:lstStyle/>
          <a:p>
            <a:pPr marL="95250" indent="-12700">
              <a:buNone/>
            </a:pPr>
            <a:r>
              <a:rPr lang="tr-TR" sz="2300" dirty="0" smtClean="0"/>
              <a:t>İlk </a:t>
            </a:r>
            <a:r>
              <a:rPr lang="tr-TR" sz="2300" dirty="0" err="1" smtClean="0"/>
              <a:t>müslümanlardan</a:t>
            </a:r>
            <a:r>
              <a:rPr lang="tr-TR" sz="2300" dirty="0" smtClean="0"/>
              <a:t> ve ashabı kiramın ilim ve fazilet bakımından önde gelenlerindendir. Künyesi </a:t>
            </a:r>
            <a:r>
              <a:rPr lang="tr-TR" sz="2300" dirty="0" err="1" smtClean="0"/>
              <a:t>ebu</a:t>
            </a:r>
            <a:r>
              <a:rPr lang="tr-TR" sz="2300" dirty="0" smtClean="0"/>
              <a:t> </a:t>
            </a:r>
            <a:r>
              <a:rPr lang="tr-TR" sz="2300" dirty="0" err="1" smtClean="0"/>
              <a:t>Abdurrahmandır</a:t>
            </a:r>
            <a:r>
              <a:rPr lang="tr-TR" sz="2300" dirty="0" smtClean="0"/>
              <a:t>. Müslüman olduğu günden itibaren </a:t>
            </a:r>
            <a:r>
              <a:rPr lang="tr-TR" sz="2300" dirty="0" err="1" smtClean="0"/>
              <a:t>hz</a:t>
            </a:r>
            <a:r>
              <a:rPr lang="tr-TR" sz="2300" dirty="0" smtClean="0"/>
              <a:t> Peygamberin yanından ayrılmamış ve ona hizmetten zevk almıştır.</a:t>
            </a:r>
          </a:p>
          <a:p>
            <a:pPr marL="95250" indent="-12700">
              <a:buNone/>
            </a:pPr>
            <a:r>
              <a:rPr lang="tr-TR" sz="2300" dirty="0" smtClean="0"/>
              <a:t>Zayıf, nahif bir kişi idi. Tatlı bir sesi, sevimli</a:t>
            </a:r>
          </a:p>
          <a:p>
            <a:pPr marL="95250" indent="-12700">
              <a:buNone/>
            </a:pPr>
            <a:r>
              <a:rPr lang="tr-TR" sz="2300" dirty="0" smtClean="0"/>
              <a:t>Bir yüzü vardı. Müslüman olduğunda </a:t>
            </a:r>
            <a:r>
              <a:rPr lang="tr-TR" sz="2300" dirty="0" err="1" smtClean="0"/>
              <a:t>müslümanların</a:t>
            </a:r>
            <a:r>
              <a:rPr lang="tr-TR" sz="2300" dirty="0" smtClean="0"/>
              <a:t> adedi çok azdı. Açıktan Kuran okuyamaz ve </a:t>
            </a:r>
            <a:r>
              <a:rPr lang="tr-TR" sz="2300" dirty="0" err="1" smtClean="0"/>
              <a:t>Kabede</a:t>
            </a:r>
            <a:r>
              <a:rPr lang="tr-TR" sz="2300" dirty="0" smtClean="0"/>
              <a:t> namaz kılamazlardı. Abdullah bu duruma bir son vermek istedi. Bazı </a:t>
            </a:r>
            <a:r>
              <a:rPr lang="tr-TR" sz="2300" dirty="0" err="1" smtClean="0"/>
              <a:t>müslümanların</a:t>
            </a:r>
            <a:r>
              <a:rPr lang="tr-TR" sz="2300" dirty="0" smtClean="0"/>
              <a:t> karşı çıkmasına aldırış etmeden, müşriklerin ileri gelenlerinin Kabe çevresinde toplu halde bulundukları bir sırada yüksek sesle Kuran okumaya başladı. Görmek ve duymak istemedikleri bu hal karşısında müşrikler Abdullah b </a:t>
            </a:r>
            <a:r>
              <a:rPr lang="tr-TR" sz="2300" dirty="0" err="1" smtClean="0"/>
              <a:t>Mesud</a:t>
            </a:r>
            <a:r>
              <a:rPr lang="tr-TR" sz="2300" dirty="0" smtClean="0"/>
              <a:t> cezalandırmak istediler ve onu </a:t>
            </a:r>
            <a:r>
              <a:rPr lang="tr-TR" sz="2300" dirty="0" err="1" smtClean="0"/>
              <a:t>İslamdan</a:t>
            </a:r>
            <a:r>
              <a:rPr lang="tr-TR" sz="2300" dirty="0" smtClean="0"/>
              <a:t> dönemeye zorladılar.</a:t>
            </a:r>
            <a:endParaRPr lang="nl-NL" sz="23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692696"/>
            <a:ext cx="7498080" cy="5832648"/>
          </a:xfrm>
        </p:spPr>
        <p:txBody>
          <a:bodyPr>
            <a:normAutofit fontScale="92500" lnSpcReduction="10000"/>
          </a:bodyPr>
          <a:lstStyle/>
          <a:p>
            <a:pPr marL="95250" indent="-12700">
              <a:buNone/>
            </a:pPr>
            <a:r>
              <a:rPr lang="tr-TR" dirty="0" smtClean="0"/>
              <a:t>Ancak o direndi. </a:t>
            </a:r>
            <a:r>
              <a:rPr lang="tr-TR" dirty="0" err="1" smtClean="0"/>
              <a:t>Kureyş</a:t>
            </a:r>
            <a:r>
              <a:rPr lang="tr-TR" dirty="0" smtClean="0"/>
              <a:t> müşrikleri ilk darbeyi bir anlamda Abdullah </a:t>
            </a:r>
            <a:r>
              <a:rPr lang="tr-TR" dirty="0" err="1" smtClean="0"/>
              <a:t>ibn</a:t>
            </a:r>
            <a:r>
              <a:rPr lang="tr-TR" dirty="0" smtClean="0"/>
              <a:t> </a:t>
            </a:r>
            <a:r>
              <a:rPr lang="tr-TR" dirty="0" err="1" smtClean="0"/>
              <a:t>Mesuddan</a:t>
            </a:r>
            <a:r>
              <a:rPr lang="tr-TR" dirty="0" smtClean="0"/>
              <a:t> yediler. Ancak ona da </a:t>
            </a:r>
            <a:r>
              <a:rPr lang="tr-TR" dirty="0" err="1" smtClean="0"/>
              <a:t>Mekkede</a:t>
            </a:r>
            <a:r>
              <a:rPr lang="tr-TR" dirty="0" smtClean="0"/>
              <a:t> rahat vermediler. O </a:t>
            </a:r>
            <a:r>
              <a:rPr lang="tr-TR" dirty="0" err="1" smtClean="0"/>
              <a:t>Medineye</a:t>
            </a:r>
            <a:r>
              <a:rPr lang="tr-TR" dirty="0" smtClean="0"/>
              <a:t> hicret edip </a:t>
            </a:r>
            <a:r>
              <a:rPr lang="tr-TR" dirty="0" err="1" smtClean="0"/>
              <a:t>Muaz</a:t>
            </a:r>
            <a:r>
              <a:rPr lang="tr-TR" dirty="0" smtClean="0"/>
              <a:t> </a:t>
            </a:r>
            <a:r>
              <a:rPr lang="tr-TR" dirty="0" err="1" smtClean="0"/>
              <a:t>ibn</a:t>
            </a:r>
            <a:r>
              <a:rPr lang="tr-TR" dirty="0" smtClean="0"/>
              <a:t> Cebelin yanına sığındı. Hz. Peygamberin hicretinden sonra, </a:t>
            </a:r>
            <a:r>
              <a:rPr lang="tr-TR" dirty="0" err="1" smtClean="0"/>
              <a:t>Medinede</a:t>
            </a:r>
            <a:r>
              <a:rPr lang="tr-TR" dirty="0" smtClean="0"/>
              <a:t> yerleşti ve </a:t>
            </a:r>
            <a:r>
              <a:rPr lang="tr-TR" dirty="0" err="1" smtClean="0"/>
              <a:t>hz.</a:t>
            </a:r>
            <a:r>
              <a:rPr lang="tr-TR" dirty="0" smtClean="0"/>
              <a:t> Peygamberin maiyetinden hiç ayrılmadı. Bütün </a:t>
            </a:r>
            <a:r>
              <a:rPr lang="tr-TR" dirty="0" err="1" smtClean="0"/>
              <a:t>harblere</a:t>
            </a:r>
            <a:r>
              <a:rPr lang="tr-TR" dirty="0" smtClean="0"/>
              <a:t> katıldı. Hz. Peygamber onun Kuran okuyuşunu dinlemekten zevk alırdı.</a:t>
            </a:r>
          </a:p>
          <a:p>
            <a:pPr marL="95250" indent="-12700">
              <a:buNone/>
            </a:pPr>
            <a:r>
              <a:rPr lang="tr-TR" dirty="0" smtClean="0"/>
              <a:t>Tefsir, hadis ve fıkıh ilimlerinde engin bilgisi sonrakilere hocalık etmiştir.</a:t>
            </a:r>
          </a:p>
          <a:p>
            <a:pPr marL="95250" indent="-12700">
              <a:buNone/>
            </a:pPr>
            <a:r>
              <a:rPr lang="tr-TR" dirty="0" smtClean="0"/>
              <a:t>60 yaşında </a:t>
            </a:r>
            <a:r>
              <a:rPr lang="tr-TR" dirty="0" err="1" smtClean="0"/>
              <a:t>Medinede</a:t>
            </a:r>
            <a:r>
              <a:rPr lang="tr-TR" dirty="0" smtClean="0"/>
              <a:t> vefat etti.</a:t>
            </a:r>
            <a:br>
              <a:rPr lang="tr-TR" dirty="0" smtClean="0"/>
            </a:br>
            <a:r>
              <a:rPr lang="tr-TR" dirty="0" smtClean="0">
                <a:solidFill>
                  <a:schemeClr val="accent1"/>
                </a:solidFill>
              </a:rPr>
              <a:t>Allah ondan razı olsun</a:t>
            </a:r>
            <a:endParaRPr lang="nl-NL" dirty="0">
              <a:solidFill>
                <a:schemeClr val="accent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03648" y="332656"/>
            <a:ext cx="7498080" cy="5976664"/>
          </a:xfrm>
        </p:spPr>
        <p:txBody>
          <a:bodyPr/>
          <a:lstStyle/>
          <a:p>
            <a:pPr marL="87313" indent="-4763">
              <a:buNone/>
            </a:pPr>
            <a:endParaRPr lang="nl-NL" dirty="0" smtClean="0"/>
          </a:p>
          <a:p>
            <a:pPr marL="87313" indent="-4763">
              <a:buNone/>
            </a:pPr>
            <a:endParaRPr lang="nl-NL" dirty="0" smtClean="0"/>
          </a:p>
          <a:p>
            <a:pPr marL="87313" indent="-4763">
              <a:buNone/>
            </a:pPr>
            <a:r>
              <a:rPr lang="nl-NL" dirty="0" err="1" smtClean="0"/>
              <a:t>Rasûlullah</a:t>
            </a:r>
            <a:r>
              <a:rPr lang="nl-NL" dirty="0" smtClean="0"/>
              <a:t> (</a:t>
            </a:r>
            <a:r>
              <a:rPr lang="nl-NL" dirty="0" err="1" smtClean="0"/>
              <a:t>sav</a:t>
            </a:r>
            <a:r>
              <a:rPr lang="nl-NL" dirty="0" smtClean="0"/>
              <a:t>) </a:t>
            </a:r>
            <a:r>
              <a:rPr lang="nl-NL" dirty="0" err="1" smtClean="0"/>
              <a:t>buyurdular</a:t>
            </a:r>
            <a:r>
              <a:rPr lang="nl-NL" dirty="0" smtClean="0"/>
              <a:t>:</a:t>
            </a:r>
            <a:r>
              <a:rPr lang="nl-NL" i="1" dirty="0" smtClean="0"/>
              <a:t/>
            </a:r>
            <a:br>
              <a:rPr lang="nl-NL" i="1" dirty="0" smtClean="0"/>
            </a:br>
            <a:r>
              <a:rPr lang="nl-NL" b="1" i="1" dirty="0" smtClean="0">
                <a:solidFill>
                  <a:schemeClr val="accent1"/>
                </a:solidFill>
              </a:rPr>
              <a:t>“</a:t>
            </a:r>
            <a:r>
              <a:rPr lang="nl-NL" b="1" i="1" dirty="0" err="1" smtClean="0">
                <a:solidFill>
                  <a:schemeClr val="accent1"/>
                </a:solidFill>
              </a:rPr>
              <a:t>Yorgunluk</a:t>
            </a:r>
            <a:r>
              <a:rPr lang="nl-NL" b="1" i="1" dirty="0" smtClean="0">
                <a:solidFill>
                  <a:schemeClr val="accent1"/>
                </a:solidFill>
              </a:rPr>
              <a:t>, </a:t>
            </a:r>
            <a:r>
              <a:rPr lang="nl-NL" b="1" i="1" dirty="0" err="1" smtClean="0">
                <a:solidFill>
                  <a:schemeClr val="accent1"/>
                </a:solidFill>
              </a:rPr>
              <a:t>sürekli</a:t>
            </a:r>
            <a:r>
              <a:rPr lang="nl-NL" b="1" i="1" dirty="0" smtClean="0">
                <a:solidFill>
                  <a:schemeClr val="accent1"/>
                </a:solidFill>
              </a:rPr>
              <a:t> </a:t>
            </a:r>
            <a:r>
              <a:rPr lang="nl-NL" b="1" i="1" dirty="0" err="1" smtClean="0">
                <a:solidFill>
                  <a:schemeClr val="accent1"/>
                </a:solidFill>
              </a:rPr>
              <a:t>hastalık</a:t>
            </a:r>
            <a:r>
              <a:rPr lang="nl-NL" b="1" i="1" dirty="0" smtClean="0">
                <a:solidFill>
                  <a:schemeClr val="accent1"/>
                </a:solidFill>
              </a:rPr>
              <a:t>, </a:t>
            </a:r>
            <a:r>
              <a:rPr lang="nl-NL" b="1" i="1" dirty="0" err="1" smtClean="0">
                <a:solidFill>
                  <a:schemeClr val="accent1"/>
                </a:solidFill>
              </a:rPr>
              <a:t>tasa</a:t>
            </a:r>
            <a:r>
              <a:rPr lang="nl-NL" b="1" i="1" dirty="0" smtClean="0">
                <a:solidFill>
                  <a:schemeClr val="accent1"/>
                </a:solidFill>
              </a:rPr>
              <a:t>, </a:t>
            </a:r>
            <a:r>
              <a:rPr lang="nl-NL" b="1" i="1" dirty="0" err="1" smtClean="0">
                <a:solidFill>
                  <a:schemeClr val="accent1"/>
                </a:solidFill>
              </a:rPr>
              <a:t>keder</a:t>
            </a:r>
            <a:r>
              <a:rPr lang="nl-NL" b="1" i="1" dirty="0" smtClean="0">
                <a:solidFill>
                  <a:schemeClr val="accent1"/>
                </a:solidFill>
              </a:rPr>
              <a:t>, </a:t>
            </a:r>
            <a:r>
              <a:rPr lang="nl-NL" b="1" i="1" dirty="0" err="1" smtClean="0">
                <a:solidFill>
                  <a:schemeClr val="accent1"/>
                </a:solidFill>
              </a:rPr>
              <a:t>sıkıntı</a:t>
            </a:r>
            <a:r>
              <a:rPr lang="nl-NL" b="1" i="1" dirty="0" smtClean="0">
                <a:solidFill>
                  <a:schemeClr val="accent1"/>
                </a:solidFill>
              </a:rPr>
              <a:t> </a:t>
            </a:r>
            <a:r>
              <a:rPr lang="nl-NL" b="1" i="1" dirty="0" err="1" smtClean="0">
                <a:solidFill>
                  <a:schemeClr val="accent1"/>
                </a:solidFill>
              </a:rPr>
              <a:t>ve</a:t>
            </a:r>
            <a:r>
              <a:rPr lang="nl-NL" b="1" i="1" dirty="0" smtClean="0">
                <a:solidFill>
                  <a:schemeClr val="accent1"/>
                </a:solidFill>
              </a:rPr>
              <a:t> </a:t>
            </a:r>
            <a:r>
              <a:rPr lang="nl-NL" b="1" i="1" dirty="0" err="1" smtClean="0">
                <a:solidFill>
                  <a:schemeClr val="accent1"/>
                </a:solidFill>
              </a:rPr>
              <a:t>gamdan</a:t>
            </a:r>
            <a:r>
              <a:rPr lang="nl-NL" b="1" i="1" dirty="0" smtClean="0">
                <a:solidFill>
                  <a:schemeClr val="accent1"/>
                </a:solidFill>
              </a:rPr>
              <a:t>, </a:t>
            </a:r>
            <a:r>
              <a:rPr lang="nl-NL" b="1" i="1" dirty="0" err="1" smtClean="0">
                <a:solidFill>
                  <a:schemeClr val="accent1"/>
                </a:solidFill>
              </a:rPr>
              <a:t>ayağına</a:t>
            </a:r>
            <a:r>
              <a:rPr lang="nl-NL" b="1" i="1" dirty="0" smtClean="0">
                <a:solidFill>
                  <a:schemeClr val="accent1"/>
                </a:solidFill>
              </a:rPr>
              <a:t> </a:t>
            </a:r>
            <a:r>
              <a:rPr lang="nl-NL" b="1" i="1" dirty="0" err="1" smtClean="0">
                <a:solidFill>
                  <a:schemeClr val="accent1"/>
                </a:solidFill>
              </a:rPr>
              <a:t>batan</a:t>
            </a:r>
            <a:r>
              <a:rPr lang="nl-NL" b="1" i="1" dirty="0" smtClean="0">
                <a:solidFill>
                  <a:schemeClr val="accent1"/>
                </a:solidFill>
              </a:rPr>
              <a:t> </a:t>
            </a:r>
            <a:r>
              <a:rPr lang="nl-NL" b="1" i="1" dirty="0" err="1" smtClean="0">
                <a:solidFill>
                  <a:schemeClr val="accent1"/>
                </a:solidFill>
              </a:rPr>
              <a:t>dikene</a:t>
            </a:r>
            <a:r>
              <a:rPr lang="nl-NL" b="1" i="1" dirty="0" smtClean="0">
                <a:solidFill>
                  <a:schemeClr val="accent1"/>
                </a:solidFill>
              </a:rPr>
              <a:t> </a:t>
            </a:r>
            <a:r>
              <a:rPr lang="nl-NL" b="1" i="1" dirty="0" err="1" smtClean="0">
                <a:solidFill>
                  <a:schemeClr val="accent1"/>
                </a:solidFill>
              </a:rPr>
              <a:t>varıncaya</a:t>
            </a:r>
            <a:r>
              <a:rPr lang="nl-NL" b="1" i="1" dirty="0" smtClean="0">
                <a:solidFill>
                  <a:schemeClr val="accent1"/>
                </a:solidFill>
              </a:rPr>
              <a:t> </a:t>
            </a:r>
            <a:r>
              <a:rPr lang="nl-NL" b="1" i="1" dirty="0" err="1" smtClean="0">
                <a:solidFill>
                  <a:schemeClr val="accent1"/>
                </a:solidFill>
              </a:rPr>
              <a:t>kadar</a:t>
            </a:r>
            <a:r>
              <a:rPr lang="nl-NL" b="1" i="1" dirty="0" smtClean="0">
                <a:solidFill>
                  <a:schemeClr val="accent1"/>
                </a:solidFill>
              </a:rPr>
              <a:t> </a:t>
            </a:r>
            <a:r>
              <a:rPr lang="nl-NL" b="1" i="1" dirty="0" err="1" smtClean="0">
                <a:solidFill>
                  <a:schemeClr val="accent1"/>
                </a:solidFill>
              </a:rPr>
              <a:t>müslümanın</a:t>
            </a:r>
            <a:r>
              <a:rPr lang="nl-NL" b="1" i="1" dirty="0" smtClean="0">
                <a:solidFill>
                  <a:schemeClr val="accent1"/>
                </a:solidFill>
              </a:rPr>
              <a:t> </a:t>
            </a:r>
            <a:r>
              <a:rPr lang="nl-NL" b="1" i="1" dirty="0" err="1" smtClean="0">
                <a:solidFill>
                  <a:schemeClr val="accent1"/>
                </a:solidFill>
              </a:rPr>
              <a:t>başına</a:t>
            </a:r>
            <a:r>
              <a:rPr lang="nl-NL" b="1" i="1" dirty="0" smtClean="0">
                <a:solidFill>
                  <a:schemeClr val="accent1"/>
                </a:solidFill>
              </a:rPr>
              <a:t> gelen her </a:t>
            </a:r>
            <a:r>
              <a:rPr lang="nl-NL" b="1" i="1" dirty="0" err="1" smtClean="0">
                <a:solidFill>
                  <a:schemeClr val="accent1"/>
                </a:solidFill>
              </a:rPr>
              <a:t>şeyi</a:t>
            </a:r>
            <a:r>
              <a:rPr lang="nl-NL" b="1" i="1" dirty="0" smtClean="0">
                <a:solidFill>
                  <a:schemeClr val="accent1"/>
                </a:solidFill>
              </a:rPr>
              <a:t> Allah, </a:t>
            </a:r>
            <a:r>
              <a:rPr lang="nl-NL" b="1" i="1" dirty="0" err="1" smtClean="0">
                <a:solidFill>
                  <a:schemeClr val="accent1"/>
                </a:solidFill>
              </a:rPr>
              <a:t>onun</a:t>
            </a:r>
            <a:r>
              <a:rPr lang="nl-NL" b="1" i="1" dirty="0" smtClean="0">
                <a:solidFill>
                  <a:schemeClr val="accent1"/>
                </a:solidFill>
              </a:rPr>
              <a:t> </a:t>
            </a:r>
            <a:r>
              <a:rPr lang="nl-NL" b="1" i="1" dirty="0" err="1" smtClean="0">
                <a:solidFill>
                  <a:schemeClr val="accent1"/>
                </a:solidFill>
              </a:rPr>
              <a:t>hatâlarını</a:t>
            </a:r>
            <a:r>
              <a:rPr lang="nl-NL" b="1" i="1" dirty="0" smtClean="0">
                <a:solidFill>
                  <a:schemeClr val="accent1"/>
                </a:solidFill>
              </a:rPr>
              <a:t> </a:t>
            </a:r>
            <a:r>
              <a:rPr lang="nl-NL" b="1" i="1" dirty="0" err="1" smtClean="0">
                <a:solidFill>
                  <a:schemeClr val="accent1"/>
                </a:solidFill>
              </a:rPr>
              <a:t>bağışlamaya</a:t>
            </a:r>
            <a:r>
              <a:rPr lang="nl-NL" b="1" i="1" dirty="0" smtClean="0">
                <a:solidFill>
                  <a:schemeClr val="accent1"/>
                </a:solidFill>
              </a:rPr>
              <a:t> </a:t>
            </a:r>
            <a:r>
              <a:rPr lang="nl-NL" b="1" i="1" dirty="0" err="1" smtClean="0">
                <a:solidFill>
                  <a:schemeClr val="accent1"/>
                </a:solidFill>
              </a:rPr>
              <a:t>vesîle</a:t>
            </a:r>
            <a:r>
              <a:rPr lang="nl-NL" b="1" i="1" dirty="0" smtClean="0">
                <a:solidFill>
                  <a:schemeClr val="accent1"/>
                </a:solidFill>
              </a:rPr>
              <a:t> </a:t>
            </a:r>
            <a:r>
              <a:rPr lang="nl-NL" b="1" i="1" dirty="0" err="1" smtClean="0">
                <a:solidFill>
                  <a:schemeClr val="accent1"/>
                </a:solidFill>
              </a:rPr>
              <a:t>kılar</a:t>
            </a:r>
            <a:r>
              <a:rPr lang="nl-NL" b="1" i="1" dirty="0" smtClean="0">
                <a:solidFill>
                  <a:schemeClr val="accent1"/>
                </a:solidFill>
              </a:rPr>
              <a:t>.”</a:t>
            </a:r>
            <a:endParaRPr lang="nl-NL" b="1" dirty="0">
              <a:solidFill>
                <a:schemeClr val="accent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03648" y="332656"/>
            <a:ext cx="7498080" cy="6006598"/>
          </a:xfrm>
        </p:spPr>
        <p:txBody>
          <a:bodyPr/>
          <a:lstStyle/>
          <a:p>
            <a:pPr marL="87313" indent="-4763">
              <a:buNone/>
            </a:pPr>
            <a:endParaRPr lang="nl-NL" dirty="0" smtClean="0"/>
          </a:p>
          <a:p>
            <a:pPr marL="87313" indent="-4763">
              <a:buNone/>
            </a:pPr>
            <a:r>
              <a:rPr lang="nl-NL" dirty="0" err="1" smtClean="0"/>
              <a:t>Rasûlullah</a:t>
            </a:r>
            <a:r>
              <a:rPr lang="nl-NL" dirty="0" smtClean="0"/>
              <a:t> (</a:t>
            </a:r>
            <a:r>
              <a:rPr lang="nl-NL" dirty="0" err="1" smtClean="0"/>
              <a:t>sav</a:t>
            </a:r>
            <a:r>
              <a:rPr lang="nl-NL" dirty="0" smtClean="0"/>
              <a:t>) </a:t>
            </a:r>
            <a:r>
              <a:rPr lang="nl-NL" dirty="0" err="1" smtClean="0"/>
              <a:t>buyurdular</a:t>
            </a:r>
            <a:r>
              <a:rPr lang="nl-NL" dirty="0" smtClean="0"/>
              <a:t>:</a:t>
            </a:r>
            <a:br>
              <a:rPr lang="nl-NL" dirty="0" smtClean="0"/>
            </a:br>
            <a:r>
              <a:rPr lang="nl-NL" b="1" i="1" dirty="0" smtClean="0">
                <a:solidFill>
                  <a:schemeClr val="accent1"/>
                </a:solidFill>
              </a:rPr>
              <a:t>“</a:t>
            </a:r>
            <a:r>
              <a:rPr lang="nl-NL" b="1" i="1" dirty="0" err="1" smtClean="0">
                <a:solidFill>
                  <a:schemeClr val="accent1"/>
                </a:solidFill>
              </a:rPr>
              <a:t>Başına</a:t>
            </a:r>
            <a:r>
              <a:rPr lang="nl-NL" b="1" i="1" dirty="0" smtClean="0">
                <a:solidFill>
                  <a:schemeClr val="accent1"/>
                </a:solidFill>
              </a:rPr>
              <a:t> </a:t>
            </a:r>
            <a:r>
              <a:rPr lang="nl-NL" b="1" i="1" dirty="0" err="1" smtClean="0">
                <a:solidFill>
                  <a:schemeClr val="accent1"/>
                </a:solidFill>
              </a:rPr>
              <a:t>bir</a:t>
            </a:r>
            <a:r>
              <a:rPr lang="nl-NL" b="1" i="1" dirty="0" smtClean="0">
                <a:solidFill>
                  <a:schemeClr val="accent1"/>
                </a:solidFill>
              </a:rPr>
              <a:t> </a:t>
            </a:r>
            <a:r>
              <a:rPr lang="nl-NL" b="1" i="1" dirty="0" err="1" smtClean="0">
                <a:solidFill>
                  <a:schemeClr val="accent1"/>
                </a:solidFill>
              </a:rPr>
              <a:t>musibet</a:t>
            </a:r>
            <a:r>
              <a:rPr lang="nl-NL" b="1" i="1" dirty="0" smtClean="0">
                <a:solidFill>
                  <a:schemeClr val="accent1"/>
                </a:solidFill>
              </a:rPr>
              <a:t> </a:t>
            </a:r>
            <a:r>
              <a:rPr lang="nl-NL" b="1" i="1" dirty="0" err="1" smtClean="0">
                <a:solidFill>
                  <a:schemeClr val="accent1"/>
                </a:solidFill>
              </a:rPr>
              <a:t>geldi</a:t>
            </a:r>
            <a:r>
              <a:rPr lang="nl-NL" b="1" i="1" dirty="0" smtClean="0">
                <a:solidFill>
                  <a:schemeClr val="accent1"/>
                </a:solidFill>
              </a:rPr>
              <a:t> </a:t>
            </a:r>
            <a:r>
              <a:rPr lang="nl-NL" b="1" i="1" dirty="0" err="1" smtClean="0">
                <a:solidFill>
                  <a:schemeClr val="accent1"/>
                </a:solidFill>
              </a:rPr>
              <a:t>diye</a:t>
            </a:r>
            <a:r>
              <a:rPr lang="nl-NL" b="1" i="1" dirty="0" smtClean="0">
                <a:solidFill>
                  <a:schemeClr val="accent1"/>
                </a:solidFill>
              </a:rPr>
              <a:t> </a:t>
            </a:r>
            <a:r>
              <a:rPr lang="nl-NL" b="1" i="1" dirty="0" err="1" smtClean="0">
                <a:solidFill>
                  <a:schemeClr val="accent1"/>
                </a:solidFill>
              </a:rPr>
              <a:t>hiç</a:t>
            </a:r>
            <a:r>
              <a:rPr lang="nl-NL" b="1" i="1" dirty="0" smtClean="0">
                <a:solidFill>
                  <a:schemeClr val="accent1"/>
                </a:solidFill>
              </a:rPr>
              <a:t> </a:t>
            </a:r>
            <a:r>
              <a:rPr lang="nl-NL" b="1" i="1" dirty="0" err="1" smtClean="0">
                <a:solidFill>
                  <a:schemeClr val="accent1"/>
                </a:solidFill>
              </a:rPr>
              <a:t>biriniz</a:t>
            </a:r>
            <a:r>
              <a:rPr lang="nl-NL" b="1" i="1" dirty="0" smtClean="0">
                <a:solidFill>
                  <a:schemeClr val="accent1"/>
                </a:solidFill>
              </a:rPr>
              <a:t> </a:t>
            </a:r>
            <a:r>
              <a:rPr lang="nl-NL" b="1" i="1" dirty="0" err="1" smtClean="0">
                <a:solidFill>
                  <a:schemeClr val="accent1"/>
                </a:solidFill>
              </a:rPr>
              <a:t>ölümü</a:t>
            </a:r>
            <a:r>
              <a:rPr lang="nl-NL" b="1" i="1" dirty="0" smtClean="0">
                <a:solidFill>
                  <a:schemeClr val="accent1"/>
                </a:solidFill>
              </a:rPr>
              <a:t> </a:t>
            </a:r>
            <a:r>
              <a:rPr lang="nl-NL" b="1" i="1" dirty="0" err="1" smtClean="0">
                <a:solidFill>
                  <a:schemeClr val="accent1"/>
                </a:solidFill>
              </a:rPr>
              <a:t>temenni</a:t>
            </a:r>
            <a:r>
              <a:rPr lang="nl-NL" b="1" i="1" dirty="0" smtClean="0">
                <a:solidFill>
                  <a:schemeClr val="accent1"/>
                </a:solidFill>
              </a:rPr>
              <a:t> </a:t>
            </a:r>
            <a:r>
              <a:rPr lang="nl-NL" b="1" i="1" dirty="0" err="1" smtClean="0">
                <a:solidFill>
                  <a:schemeClr val="accent1"/>
                </a:solidFill>
              </a:rPr>
              <a:t>etmesin</a:t>
            </a:r>
            <a:r>
              <a:rPr lang="nl-NL" b="1" i="1" dirty="0" smtClean="0">
                <a:solidFill>
                  <a:schemeClr val="accent1"/>
                </a:solidFill>
              </a:rPr>
              <a:t>. </a:t>
            </a:r>
            <a:r>
              <a:rPr lang="nl-NL" b="1" i="1" dirty="0" err="1" smtClean="0">
                <a:solidFill>
                  <a:schemeClr val="accent1"/>
                </a:solidFill>
              </a:rPr>
              <a:t>Mutlaka</a:t>
            </a:r>
            <a:r>
              <a:rPr lang="nl-NL" b="1" i="1" dirty="0" smtClean="0">
                <a:solidFill>
                  <a:schemeClr val="accent1"/>
                </a:solidFill>
              </a:rPr>
              <a:t> </a:t>
            </a:r>
            <a:r>
              <a:rPr lang="nl-NL" b="1" i="1" dirty="0" err="1" smtClean="0">
                <a:solidFill>
                  <a:schemeClr val="accent1"/>
                </a:solidFill>
              </a:rPr>
              <a:t>böyle</a:t>
            </a:r>
            <a:r>
              <a:rPr lang="nl-NL" b="1" i="1" dirty="0" smtClean="0">
                <a:solidFill>
                  <a:schemeClr val="accent1"/>
                </a:solidFill>
              </a:rPr>
              <a:t> </a:t>
            </a:r>
            <a:r>
              <a:rPr lang="nl-NL" b="1" i="1" dirty="0" err="1" smtClean="0">
                <a:solidFill>
                  <a:schemeClr val="accent1"/>
                </a:solidFill>
              </a:rPr>
              <a:t>bir</a:t>
            </a:r>
            <a:r>
              <a:rPr lang="nl-NL" b="1" i="1" dirty="0" smtClean="0">
                <a:solidFill>
                  <a:schemeClr val="accent1"/>
                </a:solidFill>
              </a:rPr>
              <a:t> </a:t>
            </a:r>
            <a:r>
              <a:rPr lang="nl-NL" b="1" i="1" dirty="0" err="1" smtClean="0">
                <a:solidFill>
                  <a:schemeClr val="accent1"/>
                </a:solidFill>
              </a:rPr>
              <a:t>şey</a:t>
            </a:r>
            <a:r>
              <a:rPr lang="nl-NL" b="1" i="1" dirty="0" smtClean="0">
                <a:solidFill>
                  <a:schemeClr val="accent1"/>
                </a:solidFill>
              </a:rPr>
              <a:t> </a:t>
            </a:r>
            <a:r>
              <a:rPr lang="nl-NL" b="1" i="1" dirty="0" err="1" smtClean="0">
                <a:solidFill>
                  <a:schemeClr val="accent1"/>
                </a:solidFill>
              </a:rPr>
              <a:t>temenni</a:t>
            </a:r>
            <a:r>
              <a:rPr lang="nl-NL" b="1" i="1" dirty="0" smtClean="0">
                <a:solidFill>
                  <a:schemeClr val="accent1"/>
                </a:solidFill>
              </a:rPr>
              <a:t> </a:t>
            </a:r>
            <a:r>
              <a:rPr lang="nl-NL" b="1" i="1" dirty="0" err="1" smtClean="0">
                <a:solidFill>
                  <a:schemeClr val="accent1"/>
                </a:solidFill>
              </a:rPr>
              <a:t>etmek</a:t>
            </a:r>
            <a:r>
              <a:rPr lang="nl-NL" b="1" i="1" dirty="0" smtClean="0">
                <a:solidFill>
                  <a:schemeClr val="accent1"/>
                </a:solidFill>
              </a:rPr>
              <a:t> </a:t>
            </a:r>
            <a:r>
              <a:rPr lang="nl-NL" b="1" i="1" dirty="0" err="1" smtClean="0">
                <a:solidFill>
                  <a:schemeClr val="accent1"/>
                </a:solidFill>
              </a:rPr>
              <a:t>zorunda</a:t>
            </a:r>
            <a:r>
              <a:rPr lang="nl-NL" b="1" i="1" dirty="0" smtClean="0">
                <a:solidFill>
                  <a:schemeClr val="accent1"/>
                </a:solidFill>
              </a:rPr>
              <a:t> </a:t>
            </a:r>
            <a:r>
              <a:rPr lang="nl-NL" b="1" i="1" dirty="0" err="1" smtClean="0">
                <a:solidFill>
                  <a:schemeClr val="accent1"/>
                </a:solidFill>
              </a:rPr>
              <a:t>kalırsa</a:t>
            </a:r>
            <a:r>
              <a:rPr lang="nl-NL" b="1" i="1" dirty="0" smtClean="0">
                <a:solidFill>
                  <a:schemeClr val="accent1"/>
                </a:solidFill>
              </a:rPr>
              <a:t>: ‘</a:t>
            </a:r>
            <a:r>
              <a:rPr lang="nl-NL" b="1" i="1" dirty="0" err="1" smtClean="0">
                <a:solidFill>
                  <a:schemeClr val="accent1"/>
                </a:solidFill>
              </a:rPr>
              <a:t>Allahım</a:t>
            </a:r>
            <a:r>
              <a:rPr lang="nl-NL" b="1" i="1" dirty="0" smtClean="0">
                <a:solidFill>
                  <a:schemeClr val="accent1"/>
                </a:solidFill>
              </a:rPr>
              <a:t>, </a:t>
            </a:r>
            <a:r>
              <a:rPr lang="nl-NL" b="1" i="1" dirty="0" err="1" smtClean="0">
                <a:solidFill>
                  <a:schemeClr val="accent1"/>
                </a:solidFill>
              </a:rPr>
              <a:t>benim</a:t>
            </a:r>
            <a:r>
              <a:rPr lang="nl-NL" b="1" i="1" dirty="0" smtClean="0">
                <a:solidFill>
                  <a:schemeClr val="accent1"/>
                </a:solidFill>
              </a:rPr>
              <a:t> </a:t>
            </a:r>
            <a:r>
              <a:rPr lang="nl-NL" b="1" i="1" dirty="0" err="1" smtClean="0">
                <a:solidFill>
                  <a:schemeClr val="accent1"/>
                </a:solidFill>
              </a:rPr>
              <a:t>için</a:t>
            </a:r>
            <a:r>
              <a:rPr lang="nl-NL" b="1" i="1" dirty="0" smtClean="0">
                <a:solidFill>
                  <a:schemeClr val="accent1"/>
                </a:solidFill>
              </a:rPr>
              <a:t> </a:t>
            </a:r>
            <a:r>
              <a:rPr lang="nl-NL" b="1" i="1" dirty="0" err="1" smtClean="0">
                <a:solidFill>
                  <a:schemeClr val="accent1"/>
                </a:solidFill>
              </a:rPr>
              <a:t>yaşamak</a:t>
            </a:r>
            <a:r>
              <a:rPr lang="nl-NL" b="1" i="1" dirty="0" smtClean="0">
                <a:solidFill>
                  <a:schemeClr val="accent1"/>
                </a:solidFill>
              </a:rPr>
              <a:t> </a:t>
            </a:r>
            <a:r>
              <a:rPr lang="nl-NL" b="1" i="1" dirty="0" err="1" smtClean="0">
                <a:solidFill>
                  <a:schemeClr val="accent1"/>
                </a:solidFill>
              </a:rPr>
              <a:t>hayırlı</a:t>
            </a:r>
            <a:r>
              <a:rPr lang="nl-NL" b="1" i="1" dirty="0" smtClean="0">
                <a:solidFill>
                  <a:schemeClr val="accent1"/>
                </a:solidFill>
              </a:rPr>
              <a:t> </a:t>
            </a:r>
            <a:r>
              <a:rPr lang="nl-NL" b="1" i="1" dirty="0" err="1" smtClean="0">
                <a:solidFill>
                  <a:schemeClr val="accent1"/>
                </a:solidFill>
              </a:rPr>
              <a:t>olduğu</a:t>
            </a:r>
            <a:r>
              <a:rPr lang="nl-NL" b="1" i="1" dirty="0" smtClean="0">
                <a:solidFill>
                  <a:schemeClr val="accent1"/>
                </a:solidFill>
              </a:rPr>
              <a:t> </a:t>
            </a:r>
            <a:r>
              <a:rPr lang="nl-NL" b="1" i="1" dirty="0" err="1" smtClean="0">
                <a:solidFill>
                  <a:schemeClr val="accent1"/>
                </a:solidFill>
              </a:rPr>
              <a:t>sürece</a:t>
            </a:r>
            <a:r>
              <a:rPr lang="nl-NL" b="1" i="1" dirty="0" smtClean="0">
                <a:solidFill>
                  <a:schemeClr val="accent1"/>
                </a:solidFill>
              </a:rPr>
              <a:t> </a:t>
            </a:r>
            <a:r>
              <a:rPr lang="nl-NL" b="1" i="1" dirty="0" err="1" smtClean="0">
                <a:solidFill>
                  <a:schemeClr val="accent1"/>
                </a:solidFill>
              </a:rPr>
              <a:t>beni</a:t>
            </a:r>
            <a:r>
              <a:rPr lang="nl-NL" b="1" i="1" dirty="0" smtClean="0">
                <a:solidFill>
                  <a:schemeClr val="accent1"/>
                </a:solidFill>
              </a:rPr>
              <a:t> </a:t>
            </a:r>
            <a:r>
              <a:rPr lang="nl-NL" b="1" i="1" dirty="0" err="1" smtClean="0">
                <a:solidFill>
                  <a:schemeClr val="accent1"/>
                </a:solidFill>
              </a:rPr>
              <a:t>yaşat</a:t>
            </a:r>
            <a:r>
              <a:rPr lang="nl-NL" b="1" i="1" dirty="0" smtClean="0">
                <a:solidFill>
                  <a:schemeClr val="accent1"/>
                </a:solidFill>
              </a:rPr>
              <a:t>, </a:t>
            </a:r>
            <a:r>
              <a:rPr lang="nl-NL" b="1" i="1" dirty="0" err="1" smtClean="0">
                <a:solidFill>
                  <a:schemeClr val="accent1"/>
                </a:solidFill>
              </a:rPr>
              <a:t>hakkımda</a:t>
            </a:r>
            <a:r>
              <a:rPr lang="nl-NL" b="1" i="1" dirty="0" smtClean="0">
                <a:solidFill>
                  <a:schemeClr val="accent1"/>
                </a:solidFill>
              </a:rPr>
              <a:t> </a:t>
            </a:r>
            <a:r>
              <a:rPr lang="nl-NL" b="1" i="1" dirty="0" err="1" smtClean="0">
                <a:solidFill>
                  <a:schemeClr val="accent1"/>
                </a:solidFill>
              </a:rPr>
              <a:t>ölüm</a:t>
            </a:r>
            <a:r>
              <a:rPr lang="nl-NL" b="1" i="1" dirty="0" smtClean="0">
                <a:solidFill>
                  <a:schemeClr val="accent1"/>
                </a:solidFill>
              </a:rPr>
              <a:t> </a:t>
            </a:r>
            <a:r>
              <a:rPr lang="nl-NL" b="1" i="1" dirty="0" err="1" smtClean="0">
                <a:solidFill>
                  <a:schemeClr val="accent1"/>
                </a:solidFill>
              </a:rPr>
              <a:t>hayırlı</a:t>
            </a:r>
            <a:r>
              <a:rPr lang="nl-NL" b="1" i="1" dirty="0" smtClean="0">
                <a:solidFill>
                  <a:schemeClr val="accent1"/>
                </a:solidFill>
              </a:rPr>
              <a:t> </a:t>
            </a:r>
            <a:r>
              <a:rPr lang="nl-NL" b="1" i="1" dirty="0" err="1" smtClean="0">
                <a:solidFill>
                  <a:schemeClr val="accent1"/>
                </a:solidFill>
              </a:rPr>
              <a:t>olduğu</a:t>
            </a:r>
            <a:r>
              <a:rPr lang="nl-NL" b="1" i="1" dirty="0" smtClean="0">
                <a:solidFill>
                  <a:schemeClr val="accent1"/>
                </a:solidFill>
              </a:rPr>
              <a:t> </a:t>
            </a:r>
            <a:r>
              <a:rPr lang="nl-NL" b="1" i="1" dirty="0" err="1" smtClean="0">
                <a:solidFill>
                  <a:schemeClr val="accent1"/>
                </a:solidFill>
              </a:rPr>
              <a:t>zaman</a:t>
            </a:r>
            <a:r>
              <a:rPr lang="nl-NL" b="1" i="1" dirty="0" smtClean="0">
                <a:solidFill>
                  <a:schemeClr val="accent1"/>
                </a:solidFill>
              </a:rPr>
              <a:t> da </a:t>
            </a:r>
            <a:r>
              <a:rPr lang="nl-NL" b="1" i="1" dirty="0" err="1" smtClean="0">
                <a:solidFill>
                  <a:schemeClr val="accent1"/>
                </a:solidFill>
              </a:rPr>
              <a:t>beni</a:t>
            </a:r>
            <a:r>
              <a:rPr lang="nl-NL" b="1" i="1" dirty="0" smtClean="0">
                <a:solidFill>
                  <a:schemeClr val="accent1"/>
                </a:solidFill>
              </a:rPr>
              <a:t> </a:t>
            </a:r>
            <a:r>
              <a:rPr lang="nl-NL" b="1" i="1" dirty="0" err="1" smtClean="0">
                <a:solidFill>
                  <a:schemeClr val="accent1"/>
                </a:solidFill>
              </a:rPr>
              <a:t>öldür</a:t>
            </a:r>
            <a:r>
              <a:rPr lang="nl-NL" b="1" i="1" dirty="0" smtClean="0">
                <a:solidFill>
                  <a:schemeClr val="accent1"/>
                </a:solidFill>
              </a:rPr>
              <a:t>’ </a:t>
            </a:r>
            <a:r>
              <a:rPr lang="nl-NL" b="1" i="1" dirty="0" err="1" smtClean="0">
                <a:solidFill>
                  <a:schemeClr val="accent1"/>
                </a:solidFill>
              </a:rPr>
              <a:t>desin</a:t>
            </a:r>
            <a:r>
              <a:rPr lang="nl-NL" b="1" i="1" dirty="0" smtClean="0">
                <a:solidFill>
                  <a:schemeClr val="accent1"/>
                </a:solidFill>
              </a:rPr>
              <a:t>.”</a:t>
            </a:r>
            <a:endParaRPr lang="nl-NL" b="1" dirty="0" smtClean="0">
              <a:solidFill>
                <a:schemeClr val="accent1"/>
              </a:solidFill>
            </a:endParaRPr>
          </a:p>
          <a:p>
            <a:pPr marL="87313" indent="-4763">
              <a:buNone/>
            </a:pPr>
            <a:endParaRPr lang="nl-N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87313" indent="-4763">
              <a:buNone/>
            </a:pPr>
            <a:r>
              <a:rPr lang="nl-NL" dirty="0" err="1" smtClean="0"/>
              <a:t>Rasûlullah</a:t>
            </a:r>
            <a:r>
              <a:rPr lang="nl-NL" dirty="0" smtClean="0"/>
              <a:t> (</a:t>
            </a:r>
            <a:r>
              <a:rPr lang="nl-NL" dirty="0" err="1" smtClean="0"/>
              <a:t>sav</a:t>
            </a:r>
            <a:r>
              <a:rPr lang="nl-NL" dirty="0" smtClean="0"/>
              <a:t>) </a:t>
            </a:r>
            <a:r>
              <a:rPr lang="nl-NL" dirty="0" err="1" smtClean="0"/>
              <a:t>buyurdular</a:t>
            </a:r>
            <a:r>
              <a:rPr lang="nl-NL" dirty="0" smtClean="0"/>
              <a:t>:</a:t>
            </a:r>
            <a:endParaRPr lang="nl-NL" b="1" i="1" dirty="0" smtClean="0"/>
          </a:p>
          <a:p>
            <a:pPr marL="87313" indent="-4763">
              <a:buNone/>
            </a:pPr>
            <a:r>
              <a:rPr lang="nl-NL" b="1" i="1" dirty="0" smtClean="0">
                <a:solidFill>
                  <a:schemeClr val="accent1"/>
                </a:solidFill>
              </a:rPr>
              <a:t>“</a:t>
            </a:r>
            <a:r>
              <a:rPr lang="nl-NL" b="1" i="1" dirty="0" err="1" smtClean="0">
                <a:solidFill>
                  <a:schemeClr val="accent1"/>
                </a:solidFill>
              </a:rPr>
              <a:t>Güçlü</a:t>
            </a:r>
            <a:r>
              <a:rPr lang="nl-NL" b="1" i="1" dirty="0" smtClean="0">
                <a:solidFill>
                  <a:schemeClr val="accent1"/>
                </a:solidFill>
              </a:rPr>
              <a:t> </a:t>
            </a:r>
            <a:r>
              <a:rPr lang="nl-NL" b="1" i="1" dirty="0" err="1" smtClean="0">
                <a:solidFill>
                  <a:schemeClr val="accent1"/>
                </a:solidFill>
              </a:rPr>
              <a:t>kimse</a:t>
            </a:r>
            <a:r>
              <a:rPr lang="nl-NL" b="1" i="1" dirty="0" smtClean="0">
                <a:solidFill>
                  <a:schemeClr val="accent1"/>
                </a:solidFill>
              </a:rPr>
              <a:t> </a:t>
            </a:r>
            <a:r>
              <a:rPr lang="nl-NL" b="1" i="1" dirty="0" err="1" smtClean="0">
                <a:solidFill>
                  <a:schemeClr val="accent1"/>
                </a:solidFill>
              </a:rPr>
              <a:t>insanları</a:t>
            </a:r>
            <a:r>
              <a:rPr lang="nl-NL" b="1" i="1" dirty="0" smtClean="0">
                <a:solidFill>
                  <a:schemeClr val="accent1"/>
                </a:solidFill>
              </a:rPr>
              <a:t> </a:t>
            </a:r>
            <a:r>
              <a:rPr lang="nl-NL" b="1" i="1" dirty="0" err="1" smtClean="0">
                <a:solidFill>
                  <a:schemeClr val="accent1"/>
                </a:solidFill>
              </a:rPr>
              <a:t>güreşte</a:t>
            </a:r>
            <a:r>
              <a:rPr lang="nl-NL" b="1" i="1" dirty="0" smtClean="0">
                <a:solidFill>
                  <a:schemeClr val="accent1"/>
                </a:solidFill>
              </a:rPr>
              <a:t> </a:t>
            </a:r>
            <a:r>
              <a:rPr lang="nl-NL" b="1" i="1" dirty="0" err="1" smtClean="0">
                <a:solidFill>
                  <a:schemeClr val="accent1"/>
                </a:solidFill>
              </a:rPr>
              <a:t>yenen</a:t>
            </a:r>
            <a:r>
              <a:rPr lang="nl-NL" b="1" i="1" dirty="0" smtClean="0">
                <a:solidFill>
                  <a:schemeClr val="accent1"/>
                </a:solidFill>
              </a:rPr>
              <a:t> </a:t>
            </a:r>
            <a:r>
              <a:rPr lang="nl-NL" b="1" i="1" dirty="0" err="1" smtClean="0">
                <a:solidFill>
                  <a:schemeClr val="accent1"/>
                </a:solidFill>
              </a:rPr>
              <a:t>kimse</a:t>
            </a:r>
            <a:r>
              <a:rPr lang="nl-NL" b="1" i="1" dirty="0" smtClean="0">
                <a:solidFill>
                  <a:schemeClr val="accent1"/>
                </a:solidFill>
              </a:rPr>
              <a:t> </a:t>
            </a:r>
            <a:r>
              <a:rPr lang="nl-NL" b="1" i="1" dirty="0" err="1" smtClean="0">
                <a:solidFill>
                  <a:schemeClr val="accent1"/>
                </a:solidFill>
              </a:rPr>
              <a:t>değil</a:t>
            </a:r>
            <a:r>
              <a:rPr lang="nl-NL" b="1" i="1" dirty="0" smtClean="0">
                <a:solidFill>
                  <a:schemeClr val="accent1"/>
                </a:solidFill>
              </a:rPr>
              <a:t>, </a:t>
            </a:r>
            <a:r>
              <a:rPr lang="nl-NL" b="1" i="1" dirty="0" err="1" smtClean="0">
                <a:solidFill>
                  <a:schemeClr val="accent1"/>
                </a:solidFill>
              </a:rPr>
              <a:t>öfkelendiği</a:t>
            </a:r>
            <a:r>
              <a:rPr lang="nl-NL" b="1" i="1" dirty="0" smtClean="0">
                <a:solidFill>
                  <a:schemeClr val="accent1"/>
                </a:solidFill>
              </a:rPr>
              <a:t> </a:t>
            </a:r>
            <a:r>
              <a:rPr lang="nl-NL" b="1" i="1" dirty="0" err="1" smtClean="0">
                <a:solidFill>
                  <a:schemeClr val="accent1"/>
                </a:solidFill>
              </a:rPr>
              <a:t>zaman</a:t>
            </a:r>
            <a:r>
              <a:rPr lang="nl-NL" b="1" i="1" dirty="0" smtClean="0">
                <a:solidFill>
                  <a:schemeClr val="accent1"/>
                </a:solidFill>
              </a:rPr>
              <a:t> </a:t>
            </a:r>
            <a:r>
              <a:rPr lang="nl-NL" b="1" i="1" dirty="0" err="1" smtClean="0">
                <a:solidFill>
                  <a:schemeClr val="accent1"/>
                </a:solidFill>
              </a:rPr>
              <a:t>kendine</a:t>
            </a:r>
            <a:r>
              <a:rPr lang="nl-NL" b="1" i="1" dirty="0" smtClean="0">
                <a:solidFill>
                  <a:schemeClr val="accent1"/>
                </a:solidFill>
              </a:rPr>
              <a:t> </a:t>
            </a:r>
            <a:r>
              <a:rPr lang="nl-NL" b="1" i="1" dirty="0" err="1" smtClean="0">
                <a:solidFill>
                  <a:schemeClr val="accent1"/>
                </a:solidFill>
              </a:rPr>
              <a:t>hâkim</a:t>
            </a:r>
            <a:r>
              <a:rPr lang="nl-NL" b="1" i="1" dirty="0" smtClean="0">
                <a:solidFill>
                  <a:schemeClr val="accent1"/>
                </a:solidFill>
              </a:rPr>
              <a:t> </a:t>
            </a:r>
            <a:r>
              <a:rPr lang="nl-NL" b="1" i="1" dirty="0" err="1" smtClean="0">
                <a:solidFill>
                  <a:schemeClr val="accent1"/>
                </a:solidFill>
              </a:rPr>
              <a:t>olan</a:t>
            </a:r>
            <a:r>
              <a:rPr lang="nl-NL" b="1" i="1" dirty="0" smtClean="0">
                <a:solidFill>
                  <a:schemeClr val="accent1"/>
                </a:solidFill>
              </a:rPr>
              <a:t> </a:t>
            </a:r>
            <a:r>
              <a:rPr lang="nl-NL" b="1" i="1" dirty="0" err="1" smtClean="0">
                <a:solidFill>
                  <a:schemeClr val="accent1"/>
                </a:solidFill>
              </a:rPr>
              <a:t>kimsedir</a:t>
            </a:r>
            <a:r>
              <a:rPr lang="nl-NL" b="1" i="1" dirty="0" smtClean="0">
                <a:solidFill>
                  <a:schemeClr val="accent1"/>
                </a:solidFill>
              </a:rPr>
              <a:t>.”</a:t>
            </a:r>
            <a:endParaRPr lang="nl-NL" dirty="0">
              <a:solidFill>
                <a:schemeClr val="accent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idx="1"/>
          </p:nvPr>
        </p:nvSpPr>
        <p:spPr/>
        <p:txBody>
          <a:bodyPr/>
          <a:lstStyle/>
          <a:p>
            <a:pPr marL="596646" indent="-514350">
              <a:buFont typeface="+mj-lt"/>
              <a:buAutoNum type="arabicPeriod"/>
            </a:pPr>
            <a:r>
              <a:rPr lang="tr-TR" dirty="0" smtClean="0"/>
              <a:t>Nefisle mücadele ve ona hakim olmak, düşmanla </a:t>
            </a:r>
            <a:r>
              <a:rPr lang="tr-TR" dirty="0" err="1" smtClean="0"/>
              <a:t>çihad</a:t>
            </a:r>
            <a:r>
              <a:rPr lang="tr-TR" dirty="0" smtClean="0"/>
              <a:t> etmekten daha zordur.</a:t>
            </a:r>
          </a:p>
          <a:p>
            <a:pPr marL="596646" indent="-514350">
              <a:buFont typeface="+mj-lt"/>
              <a:buAutoNum type="arabicPeriod"/>
            </a:pPr>
            <a:r>
              <a:rPr lang="tr-TR" dirty="0" smtClean="0"/>
              <a:t>Ferdi ve sosyal zararını düşünerek öfkelenmemeye çalışmak gerekir</a:t>
            </a:r>
            <a:endParaRPr lang="nl-N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87313" indent="-4763">
              <a:buNone/>
            </a:pPr>
            <a:r>
              <a:rPr lang="nl-NL" dirty="0" err="1" smtClean="0"/>
              <a:t>Resulullah</a:t>
            </a:r>
            <a:r>
              <a:rPr lang="nl-NL" dirty="0" smtClean="0"/>
              <a:t> (</a:t>
            </a:r>
            <a:r>
              <a:rPr lang="nl-NL" dirty="0" err="1" smtClean="0"/>
              <a:t>sav</a:t>
            </a:r>
            <a:r>
              <a:rPr lang="nl-NL" dirty="0" smtClean="0"/>
              <a:t>) </a:t>
            </a:r>
            <a:r>
              <a:rPr lang="nl-NL" dirty="0" err="1" smtClean="0"/>
              <a:t>buyurdular</a:t>
            </a:r>
            <a:r>
              <a:rPr lang="nl-NL" dirty="0" smtClean="0"/>
              <a:t> ki:</a:t>
            </a:r>
          </a:p>
          <a:p>
            <a:pPr marL="87313" indent="-4763">
              <a:buNone/>
            </a:pPr>
            <a:r>
              <a:rPr lang="nl-NL" b="1" dirty="0" smtClean="0">
                <a:solidFill>
                  <a:schemeClr val="accent1"/>
                </a:solidFill>
              </a:rPr>
              <a:t>“ </a:t>
            </a:r>
            <a:r>
              <a:rPr lang="nl-NL" b="1" dirty="0" err="1" smtClean="0">
                <a:solidFill>
                  <a:schemeClr val="accent1"/>
                </a:solidFill>
              </a:rPr>
              <a:t>Bir</a:t>
            </a:r>
            <a:r>
              <a:rPr lang="nl-NL" b="1" dirty="0" smtClean="0">
                <a:solidFill>
                  <a:schemeClr val="accent1"/>
                </a:solidFill>
              </a:rPr>
              <a:t> </a:t>
            </a:r>
            <a:r>
              <a:rPr lang="nl-NL" b="1" dirty="0" err="1" smtClean="0">
                <a:solidFill>
                  <a:schemeClr val="accent1"/>
                </a:solidFill>
              </a:rPr>
              <a:t>kimse</a:t>
            </a:r>
            <a:r>
              <a:rPr lang="nl-NL" b="1" dirty="0" smtClean="0">
                <a:solidFill>
                  <a:schemeClr val="accent1"/>
                </a:solidFill>
              </a:rPr>
              <a:t> </a:t>
            </a:r>
            <a:r>
              <a:rPr lang="nl-NL" b="1" dirty="0" err="1" smtClean="0">
                <a:solidFill>
                  <a:schemeClr val="accent1"/>
                </a:solidFill>
              </a:rPr>
              <a:t>diğer</a:t>
            </a:r>
            <a:r>
              <a:rPr lang="nl-NL" b="1" dirty="0" smtClean="0">
                <a:solidFill>
                  <a:schemeClr val="accent1"/>
                </a:solidFill>
              </a:rPr>
              <a:t> </a:t>
            </a:r>
            <a:r>
              <a:rPr lang="nl-NL" b="1" dirty="0" err="1" smtClean="0">
                <a:solidFill>
                  <a:schemeClr val="accent1"/>
                </a:solidFill>
              </a:rPr>
              <a:t>bir</a:t>
            </a:r>
            <a:r>
              <a:rPr lang="nl-NL" b="1" dirty="0" smtClean="0">
                <a:solidFill>
                  <a:schemeClr val="accent1"/>
                </a:solidFill>
              </a:rPr>
              <a:t> </a:t>
            </a:r>
            <a:r>
              <a:rPr lang="nl-NL" b="1" dirty="0" err="1" smtClean="0">
                <a:solidFill>
                  <a:schemeClr val="accent1"/>
                </a:solidFill>
              </a:rPr>
              <a:t>kimseyi</a:t>
            </a:r>
            <a:r>
              <a:rPr lang="nl-NL" b="1" dirty="0" smtClean="0">
                <a:solidFill>
                  <a:schemeClr val="accent1"/>
                </a:solidFill>
              </a:rPr>
              <a:t> </a:t>
            </a:r>
            <a:r>
              <a:rPr lang="nl-NL" b="1" dirty="0" err="1" smtClean="0">
                <a:solidFill>
                  <a:schemeClr val="accent1"/>
                </a:solidFill>
              </a:rPr>
              <a:t>fıskla</a:t>
            </a:r>
            <a:r>
              <a:rPr lang="nl-NL" b="1" dirty="0" smtClean="0">
                <a:solidFill>
                  <a:schemeClr val="accent1"/>
                </a:solidFill>
              </a:rPr>
              <a:t> </a:t>
            </a:r>
            <a:r>
              <a:rPr lang="nl-NL" b="1" dirty="0" err="1" smtClean="0">
                <a:solidFill>
                  <a:schemeClr val="accent1"/>
                </a:solidFill>
              </a:rPr>
              <a:t>veya</a:t>
            </a:r>
            <a:r>
              <a:rPr lang="nl-NL" b="1" dirty="0" smtClean="0">
                <a:solidFill>
                  <a:schemeClr val="accent1"/>
                </a:solidFill>
              </a:rPr>
              <a:t> </a:t>
            </a:r>
            <a:r>
              <a:rPr lang="nl-NL" b="1" dirty="0" err="1" smtClean="0">
                <a:solidFill>
                  <a:schemeClr val="accent1"/>
                </a:solidFill>
              </a:rPr>
              <a:t>küfürle</a:t>
            </a:r>
            <a:r>
              <a:rPr lang="nl-NL" b="1" dirty="0" smtClean="0">
                <a:solidFill>
                  <a:schemeClr val="accent1"/>
                </a:solidFill>
              </a:rPr>
              <a:t> </a:t>
            </a:r>
            <a:r>
              <a:rPr lang="nl-NL" b="1" dirty="0" err="1" smtClean="0">
                <a:solidFill>
                  <a:schemeClr val="accent1"/>
                </a:solidFill>
              </a:rPr>
              <a:t>itham</a:t>
            </a:r>
            <a:r>
              <a:rPr lang="nl-NL" b="1" dirty="0" smtClean="0">
                <a:solidFill>
                  <a:schemeClr val="accent1"/>
                </a:solidFill>
              </a:rPr>
              <a:t> </a:t>
            </a:r>
            <a:r>
              <a:rPr lang="nl-NL" b="1" dirty="0" err="1" smtClean="0">
                <a:solidFill>
                  <a:schemeClr val="accent1"/>
                </a:solidFill>
              </a:rPr>
              <a:t>etmesin</a:t>
            </a:r>
            <a:r>
              <a:rPr lang="nl-NL" b="1" dirty="0" smtClean="0">
                <a:solidFill>
                  <a:schemeClr val="accent1"/>
                </a:solidFill>
              </a:rPr>
              <a:t>. </a:t>
            </a:r>
            <a:r>
              <a:rPr lang="nl-NL" b="1" dirty="0" err="1" smtClean="0">
                <a:solidFill>
                  <a:schemeClr val="accent1"/>
                </a:solidFill>
              </a:rPr>
              <a:t>Aksi</a:t>
            </a:r>
            <a:r>
              <a:rPr lang="nl-NL" b="1" dirty="0" smtClean="0">
                <a:solidFill>
                  <a:schemeClr val="accent1"/>
                </a:solidFill>
              </a:rPr>
              <a:t> </a:t>
            </a:r>
            <a:r>
              <a:rPr lang="nl-NL" b="1" dirty="0" err="1" smtClean="0">
                <a:solidFill>
                  <a:schemeClr val="accent1"/>
                </a:solidFill>
              </a:rPr>
              <a:t>takdirde</a:t>
            </a:r>
            <a:r>
              <a:rPr lang="nl-NL" b="1" dirty="0" smtClean="0">
                <a:solidFill>
                  <a:schemeClr val="accent1"/>
                </a:solidFill>
              </a:rPr>
              <a:t>, </a:t>
            </a:r>
            <a:r>
              <a:rPr lang="nl-NL" b="1" dirty="0" err="1" smtClean="0">
                <a:solidFill>
                  <a:schemeClr val="accent1"/>
                </a:solidFill>
              </a:rPr>
              <a:t>itham</a:t>
            </a:r>
            <a:r>
              <a:rPr lang="nl-NL" b="1" dirty="0" smtClean="0">
                <a:solidFill>
                  <a:schemeClr val="accent1"/>
                </a:solidFill>
              </a:rPr>
              <a:t> </a:t>
            </a:r>
            <a:r>
              <a:rPr lang="nl-NL" b="1" dirty="0" err="1" smtClean="0">
                <a:solidFill>
                  <a:schemeClr val="accent1"/>
                </a:solidFill>
              </a:rPr>
              <a:t>edilen</a:t>
            </a:r>
            <a:r>
              <a:rPr lang="nl-NL" b="1" dirty="0" smtClean="0">
                <a:solidFill>
                  <a:schemeClr val="accent1"/>
                </a:solidFill>
              </a:rPr>
              <a:t> </a:t>
            </a:r>
            <a:r>
              <a:rPr lang="nl-NL" b="1" dirty="0" err="1" smtClean="0">
                <a:solidFill>
                  <a:schemeClr val="accent1"/>
                </a:solidFill>
              </a:rPr>
              <a:t>arkadaşında</a:t>
            </a:r>
            <a:r>
              <a:rPr lang="nl-NL" b="1" dirty="0" smtClean="0">
                <a:solidFill>
                  <a:schemeClr val="accent1"/>
                </a:solidFill>
              </a:rPr>
              <a:t> </a:t>
            </a:r>
            <a:r>
              <a:rPr lang="nl-NL" b="1" dirty="0" err="1" smtClean="0">
                <a:solidFill>
                  <a:schemeClr val="accent1"/>
                </a:solidFill>
              </a:rPr>
              <a:t>bunlar</a:t>
            </a:r>
            <a:r>
              <a:rPr lang="nl-NL" b="1" dirty="0" smtClean="0">
                <a:solidFill>
                  <a:schemeClr val="accent1"/>
                </a:solidFill>
              </a:rPr>
              <a:t> </a:t>
            </a:r>
            <a:r>
              <a:rPr lang="nl-NL" b="1" dirty="0" err="1" smtClean="0">
                <a:solidFill>
                  <a:schemeClr val="accent1"/>
                </a:solidFill>
              </a:rPr>
              <a:t>yoksa</a:t>
            </a:r>
            <a:r>
              <a:rPr lang="nl-NL" b="1" dirty="0" smtClean="0">
                <a:solidFill>
                  <a:schemeClr val="accent1"/>
                </a:solidFill>
              </a:rPr>
              <a:t>, </a:t>
            </a:r>
            <a:r>
              <a:rPr lang="nl-NL" b="1" dirty="0" err="1" smtClean="0">
                <a:solidFill>
                  <a:schemeClr val="accent1"/>
                </a:solidFill>
              </a:rPr>
              <a:t>kelime</a:t>
            </a:r>
            <a:r>
              <a:rPr lang="nl-NL" b="1" dirty="0" smtClean="0">
                <a:solidFill>
                  <a:schemeClr val="accent1"/>
                </a:solidFill>
              </a:rPr>
              <a:t> </a:t>
            </a:r>
            <a:r>
              <a:rPr lang="nl-NL" b="1" dirty="0" err="1" smtClean="0">
                <a:solidFill>
                  <a:schemeClr val="accent1"/>
                </a:solidFill>
              </a:rPr>
              <a:t>kendine</a:t>
            </a:r>
            <a:r>
              <a:rPr lang="nl-NL" b="1" dirty="0" smtClean="0">
                <a:solidFill>
                  <a:schemeClr val="accent1"/>
                </a:solidFill>
              </a:rPr>
              <a:t> </a:t>
            </a:r>
            <a:r>
              <a:rPr lang="nl-NL" b="1" dirty="0" err="1" smtClean="0">
                <a:solidFill>
                  <a:schemeClr val="accent1"/>
                </a:solidFill>
              </a:rPr>
              <a:t>dönderilir</a:t>
            </a:r>
            <a:r>
              <a:rPr lang="nl-NL" b="1" dirty="0" smtClean="0">
                <a:solidFill>
                  <a:schemeClr val="accent1"/>
                </a:solidFill>
              </a:rPr>
              <a:t>."</a:t>
            </a:r>
            <a:endParaRPr lang="nl-NL" dirty="0" smtClean="0">
              <a:solidFill>
                <a:schemeClr val="accent1"/>
              </a:solidFill>
            </a:endParaRPr>
          </a:p>
          <a:p>
            <a:pPr marL="87313" indent="-4763">
              <a:buNone/>
            </a:pPr>
            <a:endParaRPr lang="nl-NL" dirty="0" smtClean="0"/>
          </a:p>
          <a:p>
            <a:pPr marL="87313" indent="-4763" algn="r">
              <a:buNone/>
            </a:pPr>
            <a:r>
              <a:rPr lang="nl-NL" dirty="0" smtClean="0"/>
              <a:t>(</a:t>
            </a:r>
            <a:r>
              <a:rPr lang="nl-NL" dirty="0" err="1" smtClean="0"/>
              <a:t>Buhari</a:t>
            </a:r>
            <a:r>
              <a:rPr lang="nl-NL" dirty="0" smtClean="0"/>
              <a:t>, </a:t>
            </a:r>
            <a:r>
              <a:rPr lang="nl-NL" dirty="0" err="1" smtClean="0"/>
              <a:t>Edeb</a:t>
            </a:r>
            <a:r>
              <a:rPr lang="nl-NL" dirty="0" smtClean="0"/>
              <a:t> 44)</a:t>
            </a:r>
          </a:p>
          <a:p>
            <a:pPr marL="87313" indent="-4763">
              <a:buNone/>
            </a:pPr>
            <a:endParaRPr lang="nl-N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3"/>
          <p:cNvSpPr>
            <a:spLocks noGrp="1"/>
          </p:cNvSpPr>
          <p:nvPr>
            <p:ph idx="1"/>
          </p:nvPr>
        </p:nvSpPr>
        <p:spPr>
          <a:xfrm>
            <a:off x="1403648" y="1556792"/>
            <a:ext cx="7498080" cy="4800600"/>
          </a:xfrm>
        </p:spPr>
        <p:txBody>
          <a:bodyPr/>
          <a:lstStyle/>
          <a:p>
            <a:pPr marL="87313" indent="-7938">
              <a:buNone/>
            </a:pPr>
            <a:r>
              <a:rPr lang="nl-NL" dirty="0" err="1" smtClean="0"/>
              <a:t>Resulullah</a:t>
            </a:r>
            <a:r>
              <a:rPr lang="nl-NL" dirty="0" smtClean="0"/>
              <a:t> (</a:t>
            </a:r>
            <a:r>
              <a:rPr lang="nl-NL" dirty="0" err="1" smtClean="0"/>
              <a:t>sav</a:t>
            </a:r>
            <a:r>
              <a:rPr lang="nl-NL" dirty="0" smtClean="0"/>
              <a:t>) </a:t>
            </a:r>
            <a:r>
              <a:rPr lang="nl-NL" dirty="0" err="1" smtClean="0"/>
              <a:t>buyurdular</a:t>
            </a:r>
            <a:r>
              <a:rPr lang="nl-NL" dirty="0" smtClean="0"/>
              <a:t> ki:</a:t>
            </a:r>
            <a:br>
              <a:rPr lang="nl-NL" dirty="0" smtClean="0"/>
            </a:br>
            <a:r>
              <a:rPr lang="nl-NL" b="1" dirty="0" smtClean="0">
                <a:solidFill>
                  <a:schemeClr val="accent1"/>
                </a:solidFill>
              </a:rPr>
              <a:t>“</a:t>
            </a:r>
            <a:r>
              <a:rPr lang="nl-NL" b="1" dirty="0" err="1" smtClean="0">
                <a:solidFill>
                  <a:schemeClr val="accent1"/>
                </a:solidFill>
              </a:rPr>
              <a:t>Gerçek</a:t>
            </a:r>
            <a:r>
              <a:rPr lang="nl-NL" b="1" dirty="0" smtClean="0">
                <a:solidFill>
                  <a:schemeClr val="accent1"/>
                </a:solidFill>
              </a:rPr>
              <a:t> </a:t>
            </a:r>
            <a:r>
              <a:rPr lang="nl-NL" b="1" dirty="0" err="1" smtClean="0">
                <a:solidFill>
                  <a:schemeClr val="accent1"/>
                </a:solidFill>
              </a:rPr>
              <a:t>pehlivan</a:t>
            </a:r>
            <a:r>
              <a:rPr lang="nl-NL" b="1" dirty="0" smtClean="0">
                <a:solidFill>
                  <a:schemeClr val="accent1"/>
                </a:solidFill>
              </a:rPr>
              <a:t> </a:t>
            </a:r>
            <a:r>
              <a:rPr lang="nl-NL" b="1" dirty="0" err="1" smtClean="0">
                <a:solidFill>
                  <a:schemeClr val="accent1"/>
                </a:solidFill>
              </a:rPr>
              <a:t>öfkelendiği</a:t>
            </a:r>
            <a:r>
              <a:rPr lang="nl-NL" b="1" dirty="0" smtClean="0">
                <a:solidFill>
                  <a:schemeClr val="accent1"/>
                </a:solidFill>
              </a:rPr>
              <a:t> </a:t>
            </a:r>
            <a:r>
              <a:rPr lang="nl-NL" b="1" dirty="0" err="1" smtClean="0">
                <a:solidFill>
                  <a:schemeClr val="accent1"/>
                </a:solidFill>
              </a:rPr>
              <a:t>zaman</a:t>
            </a:r>
            <a:r>
              <a:rPr lang="nl-NL" b="1" dirty="0" smtClean="0">
                <a:solidFill>
                  <a:schemeClr val="accent1"/>
                </a:solidFill>
              </a:rPr>
              <a:t> </a:t>
            </a:r>
            <a:r>
              <a:rPr lang="nl-NL" b="1" dirty="0" err="1" smtClean="0">
                <a:solidFill>
                  <a:schemeClr val="accent1"/>
                </a:solidFill>
              </a:rPr>
              <a:t>nefsine</a:t>
            </a:r>
            <a:r>
              <a:rPr lang="nl-NL" b="1" dirty="0" smtClean="0">
                <a:solidFill>
                  <a:schemeClr val="accent1"/>
                </a:solidFill>
              </a:rPr>
              <a:t> </a:t>
            </a:r>
            <a:r>
              <a:rPr lang="nl-NL" b="1" dirty="0" err="1" smtClean="0">
                <a:solidFill>
                  <a:schemeClr val="accent1"/>
                </a:solidFill>
              </a:rPr>
              <a:t>hakim</a:t>
            </a:r>
            <a:r>
              <a:rPr lang="nl-NL" b="1" dirty="0" smtClean="0">
                <a:solidFill>
                  <a:schemeClr val="accent1"/>
                </a:solidFill>
              </a:rPr>
              <a:t> </a:t>
            </a:r>
            <a:r>
              <a:rPr lang="nl-NL" b="1" dirty="0" err="1" smtClean="0">
                <a:solidFill>
                  <a:schemeClr val="accent1"/>
                </a:solidFill>
              </a:rPr>
              <a:t>olabilen</a:t>
            </a:r>
            <a:r>
              <a:rPr lang="nl-NL" b="1" dirty="0" smtClean="0">
                <a:solidFill>
                  <a:schemeClr val="accent1"/>
                </a:solidFill>
              </a:rPr>
              <a:t> </a:t>
            </a:r>
            <a:r>
              <a:rPr lang="nl-NL" b="1" dirty="0" err="1" smtClean="0">
                <a:solidFill>
                  <a:schemeClr val="accent1"/>
                </a:solidFill>
              </a:rPr>
              <a:t>kimsedir</a:t>
            </a:r>
            <a:r>
              <a:rPr lang="nl-NL" b="1" dirty="0" smtClean="0">
                <a:solidFill>
                  <a:schemeClr val="accent1"/>
                </a:solidFill>
              </a:rPr>
              <a:t>.“</a:t>
            </a:r>
          </a:p>
          <a:p>
            <a:pPr marL="87313" indent="-7938">
              <a:buNone/>
            </a:pPr>
            <a:endParaRPr lang="en-US" dirty="0" smtClean="0"/>
          </a:p>
          <a:p>
            <a:pPr marL="87313" indent="-7938">
              <a:buNone/>
            </a:pPr>
            <a:r>
              <a:rPr lang="en-US" dirty="0" smtClean="0"/>
              <a:t>(</a:t>
            </a:r>
            <a:r>
              <a:rPr lang="nl-NL" dirty="0" err="1" smtClean="0"/>
              <a:t>Ebu</a:t>
            </a:r>
            <a:r>
              <a:rPr lang="nl-NL" dirty="0" smtClean="0"/>
              <a:t> </a:t>
            </a:r>
            <a:r>
              <a:rPr lang="nl-NL" dirty="0" err="1" smtClean="0"/>
              <a:t>Davud</a:t>
            </a:r>
            <a:r>
              <a:rPr lang="nl-NL" dirty="0" smtClean="0"/>
              <a:t>, </a:t>
            </a:r>
            <a:r>
              <a:rPr lang="nl-NL" dirty="0" err="1" smtClean="0"/>
              <a:t>Edeb</a:t>
            </a:r>
            <a:r>
              <a:rPr lang="nl-NL" dirty="0" smtClean="0"/>
              <a:t> 3</a:t>
            </a:r>
            <a:r>
              <a:rPr lang="en-US" dirty="0" smtClean="0"/>
              <a:t>)</a:t>
            </a:r>
            <a:endParaRPr lang="nl-N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idx="1"/>
          </p:nvPr>
        </p:nvSpPr>
        <p:spPr/>
        <p:txBody>
          <a:bodyPr/>
          <a:lstStyle/>
          <a:p>
            <a:pPr marL="596646" indent="-514350">
              <a:buFont typeface="+mj-lt"/>
              <a:buAutoNum type="arabicPeriod"/>
            </a:pPr>
            <a:r>
              <a:rPr lang="tr-TR" dirty="0" smtClean="0"/>
              <a:t>Kızgınlığı yenmek Allah memnun eder.</a:t>
            </a:r>
          </a:p>
          <a:p>
            <a:pPr marL="596646" indent="-514350">
              <a:buFont typeface="+mj-lt"/>
              <a:buAutoNum type="arabicPeriod"/>
            </a:pPr>
            <a:r>
              <a:rPr lang="tr-TR" dirty="0" smtClean="0"/>
              <a:t>Sabrın en değerlisi gücü yeterken kızgınlığını bir tarafa bırakıp insanları affedebilmektir.</a:t>
            </a:r>
          </a:p>
          <a:p>
            <a:pPr marL="596646" indent="-514350">
              <a:buFont typeface="+mj-lt"/>
              <a:buAutoNum type="arabicPeriod"/>
            </a:pPr>
            <a:r>
              <a:rPr lang="tr-TR" dirty="0" smtClean="0"/>
              <a:t>Sabrın sonu selamettir.</a:t>
            </a:r>
            <a:endParaRPr lang="nl-N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644624"/>
            <a:ext cx="7498080" cy="5088632"/>
          </a:xfrm>
        </p:spPr>
        <p:txBody>
          <a:bodyPr>
            <a:normAutofit fontScale="92500" lnSpcReduction="20000"/>
          </a:bodyPr>
          <a:lstStyle/>
          <a:p>
            <a:pPr marL="87313" indent="-4763">
              <a:buNone/>
            </a:pPr>
            <a:r>
              <a:rPr lang="nl-NL" dirty="0" smtClean="0"/>
              <a:t>Resulullah (sav) buyurdular ki</a:t>
            </a:r>
            <a:r>
              <a:rPr lang="nl-NL" dirty="0" smtClean="0"/>
              <a:t>:</a:t>
            </a:r>
            <a:br>
              <a:rPr lang="nl-NL" dirty="0" smtClean="0"/>
            </a:br>
            <a:r>
              <a:rPr lang="tr-TR" b="1" dirty="0" smtClean="0">
                <a:solidFill>
                  <a:schemeClr val="accent2"/>
                </a:solidFill>
              </a:rPr>
              <a:t>- “</a:t>
            </a:r>
            <a:r>
              <a:rPr lang="nl-NL" b="1" dirty="0" smtClean="0">
                <a:solidFill>
                  <a:schemeClr val="accent2"/>
                </a:solidFill>
              </a:rPr>
              <a:t>H</a:t>
            </a:r>
            <a:r>
              <a:rPr lang="tr-TR" b="1" dirty="0" smtClean="0">
                <a:solidFill>
                  <a:schemeClr val="accent2"/>
                </a:solidFill>
              </a:rPr>
              <a:t>iç şüphesiz, benden sonra, adam kayırmalar ve yadırgayacağınız bazı işler olacaktır” buyurdu.  Ashabı Kiram </a:t>
            </a:r>
          </a:p>
          <a:p>
            <a:pPr marL="87313" indent="-4763">
              <a:buFontTx/>
              <a:buChar char="-"/>
            </a:pPr>
            <a:r>
              <a:rPr lang="tr-TR" b="1" dirty="0" smtClean="0">
                <a:solidFill>
                  <a:schemeClr val="accent2"/>
                </a:solidFill>
              </a:rPr>
              <a:t>Ey Allahın </a:t>
            </a:r>
            <a:r>
              <a:rPr lang="tr-TR" b="1" dirty="0" err="1" smtClean="0">
                <a:solidFill>
                  <a:schemeClr val="accent2"/>
                </a:solidFill>
              </a:rPr>
              <a:t>Rasulü</a:t>
            </a:r>
            <a:r>
              <a:rPr lang="tr-TR" b="1" dirty="0" smtClean="0">
                <a:solidFill>
                  <a:schemeClr val="accent2"/>
                </a:solidFill>
              </a:rPr>
              <a:t>! O zaman nasıl davranmamızı tavsiye edersiniz dediler.</a:t>
            </a:r>
            <a:br>
              <a:rPr lang="tr-TR" b="1" dirty="0" smtClean="0">
                <a:solidFill>
                  <a:schemeClr val="accent2"/>
                </a:solidFill>
              </a:rPr>
            </a:br>
            <a:r>
              <a:rPr lang="tr-TR" b="1" dirty="0" smtClean="0">
                <a:solidFill>
                  <a:schemeClr val="accent2"/>
                </a:solidFill>
              </a:rPr>
              <a:t>Peygamber </a:t>
            </a:r>
            <a:r>
              <a:rPr lang="tr-TR" b="1" dirty="0" err="1" smtClean="0">
                <a:solidFill>
                  <a:schemeClr val="accent2"/>
                </a:solidFill>
              </a:rPr>
              <a:t>sallallahu</a:t>
            </a:r>
            <a:r>
              <a:rPr lang="tr-TR" b="1" dirty="0" smtClean="0">
                <a:solidFill>
                  <a:schemeClr val="accent2"/>
                </a:solidFill>
              </a:rPr>
              <a:t> aleyhi ve </a:t>
            </a:r>
            <a:r>
              <a:rPr lang="tr-TR" b="1" dirty="0" err="1" smtClean="0">
                <a:solidFill>
                  <a:schemeClr val="accent2"/>
                </a:solidFill>
              </a:rPr>
              <a:t>sellem</a:t>
            </a:r>
            <a:r>
              <a:rPr lang="tr-TR" b="1" dirty="0" smtClean="0">
                <a:solidFill>
                  <a:schemeClr val="accent2"/>
                </a:solidFill>
              </a:rPr>
              <a:t> de:</a:t>
            </a:r>
            <a:br>
              <a:rPr lang="tr-TR" b="1" dirty="0" smtClean="0">
                <a:solidFill>
                  <a:schemeClr val="accent2"/>
                </a:solidFill>
              </a:rPr>
            </a:br>
            <a:r>
              <a:rPr lang="tr-TR" b="1" dirty="0" smtClean="0">
                <a:solidFill>
                  <a:schemeClr val="accent2"/>
                </a:solidFill>
              </a:rPr>
              <a:t>- “Siz üzerinize düşen görevleri yapar, kendi hakkınızı ise Allahtan beklersiniz” buyurdu</a:t>
            </a:r>
          </a:p>
          <a:p>
            <a:pPr marL="87313" indent="-4763">
              <a:buFontTx/>
              <a:buChar char="-"/>
            </a:pPr>
            <a:endParaRPr lang="tr-TR" b="1" dirty="0" smtClean="0">
              <a:solidFill>
                <a:schemeClr val="accent2"/>
              </a:solidFill>
            </a:endParaRPr>
          </a:p>
          <a:p>
            <a:pPr marL="87313" indent="-4763" algn="r">
              <a:buNone/>
            </a:pPr>
            <a:r>
              <a:rPr lang="tr-TR" dirty="0" smtClean="0"/>
              <a:t>(</a:t>
            </a:r>
            <a:r>
              <a:rPr lang="tr-TR" dirty="0" err="1" smtClean="0"/>
              <a:t>Buhari</a:t>
            </a:r>
            <a:r>
              <a:rPr lang="tr-TR" dirty="0" smtClean="0"/>
              <a:t> </a:t>
            </a:r>
            <a:r>
              <a:rPr lang="tr-TR" dirty="0" err="1" smtClean="0"/>
              <a:t>Fiten</a:t>
            </a:r>
            <a:r>
              <a:rPr lang="tr-TR" dirty="0" smtClean="0"/>
              <a:t> 2)</a:t>
            </a: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818072" cy="2002234"/>
          </a:xfrm>
        </p:spPr>
        <p:txBody>
          <a:bodyPr>
            <a:noAutofit/>
          </a:bodyPr>
          <a:lstStyle/>
          <a:p>
            <a:pPr algn="r"/>
            <a:r>
              <a:rPr lang="ar-SA" sz="5100" b="1" dirty="0" smtClean="0"/>
              <a:t>يَا أَيُّهَا الَّذِينَ آمَنُواْ اصْبِرُواْ وَصَابِرُواْ وَرَابِطُواْ وَاتَّقُواْ اللّهَ لَعَلَّكُمْ تُفْلِحُونَ</a:t>
            </a:r>
            <a:endParaRPr lang="nl-NL" sz="5100" b="1" dirty="0"/>
          </a:p>
        </p:txBody>
      </p:sp>
      <p:sp>
        <p:nvSpPr>
          <p:cNvPr id="3" name="2 İçerik Yer Tutucusu"/>
          <p:cNvSpPr>
            <a:spLocks noGrp="1"/>
          </p:cNvSpPr>
          <p:nvPr>
            <p:ph idx="1"/>
          </p:nvPr>
        </p:nvSpPr>
        <p:spPr>
          <a:xfrm>
            <a:off x="1435608" y="2516832"/>
            <a:ext cx="7498080" cy="4800600"/>
          </a:xfrm>
        </p:spPr>
        <p:txBody>
          <a:bodyPr>
            <a:normAutofit/>
          </a:bodyPr>
          <a:lstStyle/>
          <a:p>
            <a:pPr marL="87313" indent="-4763">
              <a:buNone/>
            </a:pPr>
            <a:r>
              <a:rPr lang="tr-TR" sz="4800" dirty="0" smtClean="0">
                <a:solidFill>
                  <a:schemeClr val="accent2"/>
                </a:solidFill>
              </a:rPr>
              <a:t>Ey iman edenler ! Sabredin, sabır yarışında (</a:t>
            </a:r>
            <a:r>
              <a:rPr lang="tr-TR" sz="4800" dirty="0" err="1" smtClean="0">
                <a:solidFill>
                  <a:schemeClr val="accent2"/>
                </a:solidFill>
              </a:rPr>
              <a:t>düşmanlarızı</a:t>
            </a:r>
            <a:r>
              <a:rPr lang="tr-TR" sz="4800" dirty="0" smtClean="0">
                <a:solidFill>
                  <a:schemeClr val="accent2"/>
                </a:solidFill>
              </a:rPr>
              <a:t>) geçin!</a:t>
            </a:r>
          </a:p>
          <a:p>
            <a:pPr marL="87313" indent="-4763">
              <a:buNone/>
            </a:pPr>
            <a:endParaRPr lang="tr-TR" sz="4800" dirty="0" smtClean="0">
              <a:solidFill>
                <a:schemeClr val="accent2"/>
              </a:solidFill>
            </a:endParaRPr>
          </a:p>
          <a:p>
            <a:pPr marL="87313" indent="-4763">
              <a:buNone/>
            </a:pPr>
            <a:r>
              <a:rPr lang="tr-TR" sz="4800" dirty="0" smtClean="0">
                <a:solidFill>
                  <a:schemeClr val="accent2"/>
                </a:solidFill>
              </a:rPr>
              <a:t>			Al-i İmran suresi 200</a:t>
            </a:r>
            <a:endParaRPr lang="nl-NL" sz="4800" dirty="0">
              <a:solidFill>
                <a:schemeClr val="accent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idx="1"/>
          </p:nvPr>
        </p:nvSpPr>
        <p:spPr/>
        <p:txBody>
          <a:bodyPr/>
          <a:lstStyle/>
          <a:p>
            <a:pPr marL="596646" indent="-514350">
              <a:buFont typeface="+mj-lt"/>
              <a:buAutoNum type="arabicPeriod"/>
            </a:pPr>
            <a:r>
              <a:rPr lang="tr-TR" dirty="0" smtClean="0"/>
              <a:t>Mevki ve makamın </a:t>
            </a:r>
            <a:r>
              <a:rPr lang="tr-TR" dirty="0" err="1" smtClean="0"/>
              <a:t>çekiciliğne</a:t>
            </a:r>
            <a:r>
              <a:rPr lang="tr-TR" dirty="0" smtClean="0"/>
              <a:t> karşı sabretmek, sabrın önemli bir boyutudur.</a:t>
            </a:r>
          </a:p>
          <a:p>
            <a:pPr marL="596646" indent="-514350">
              <a:buFont typeface="+mj-lt"/>
              <a:buAutoNum type="arabicPeriod"/>
            </a:pPr>
            <a:r>
              <a:rPr lang="tr-TR" dirty="0" smtClean="0"/>
              <a:t>İşler ehli olmayanların eline geçip birtakım yanlışlıklar yapıldığı zaman, doğruda sabır göstermek gerekir.</a:t>
            </a:r>
            <a:endParaRPr lang="nl-N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286000"/>
            <a:ext cx="7498080" cy="1143000"/>
          </a:xfrm>
          <a:noFill/>
        </p:spPr>
        <p:txBody>
          <a:bodyPr>
            <a:normAutofit/>
          </a:bodyPr>
          <a:lstStyle/>
          <a:p>
            <a:r>
              <a:rPr lang="tr-TR" sz="6000" b="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SORULARINIZ</a:t>
            </a:r>
            <a:endParaRPr lang="nl-NL" sz="6000" b="1"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557808"/>
            <a:ext cx="7498080" cy="1143000"/>
          </a:xfrm>
        </p:spPr>
        <p:txBody>
          <a:bodyPr>
            <a:noAutofit/>
          </a:bodyPr>
          <a:lstStyle/>
          <a:p>
            <a:pPr algn="r"/>
            <a:r>
              <a:rPr lang="ar-SA" sz="4000" b="1" dirty="0" smtClean="0"/>
              <a:t>وَلَنَبْلُوَنَّكُمْ بِشَيْءٍ مِّنَ الْخَوفْ وَالْجُوعِ وَنَقْصٍ مِّنَ الأَمَوَالِ وَالأنفُسِ وَالثَّمَرَاتِ وَبَشِّرِ الصَّابِرِينَ</a:t>
            </a:r>
            <a:endParaRPr lang="nl-NL" sz="4000" b="1" dirty="0"/>
          </a:p>
        </p:txBody>
      </p:sp>
      <p:sp>
        <p:nvSpPr>
          <p:cNvPr id="3" name="2 İçerik Yer Tutucusu"/>
          <p:cNvSpPr>
            <a:spLocks noGrp="1"/>
          </p:cNvSpPr>
          <p:nvPr>
            <p:ph idx="1"/>
          </p:nvPr>
        </p:nvSpPr>
        <p:spPr>
          <a:xfrm>
            <a:off x="1435608" y="2084784"/>
            <a:ext cx="7498080" cy="4800600"/>
          </a:xfrm>
        </p:spPr>
        <p:txBody>
          <a:bodyPr>
            <a:normAutofit/>
          </a:bodyPr>
          <a:lstStyle/>
          <a:p>
            <a:pPr marL="87313" indent="-4763">
              <a:buNone/>
            </a:pPr>
            <a:r>
              <a:rPr lang="tr-TR" sz="4800" dirty="0" smtClean="0">
                <a:solidFill>
                  <a:schemeClr val="accent2"/>
                </a:solidFill>
              </a:rPr>
              <a:t>Sizi korku, açlık, mallardan, canlardan ve ürünlerden biraz eksiltmekle elbette deneriz.  Sabredenleri müjdele!</a:t>
            </a:r>
          </a:p>
          <a:p>
            <a:pPr marL="87313" indent="-4763">
              <a:buNone/>
            </a:pPr>
            <a:r>
              <a:rPr lang="tr-TR" sz="4800" dirty="0" smtClean="0">
                <a:solidFill>
                  <a:schemeClr val="accent2"/>
                </a:solidFill>
              </a:rPr>
              <a:t>						Bakara 155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31640" y="476672"/>
            <a:ext cx="7498080" cy="4800600"/>
          </a:xfrm>
        </p:spPr>
        <p:txBody>
          <a:bodyPr/>
          <a:lstStyle/>
          <a:p>
            <a:pPr marL="87313" indent="-4763"/>
            <a:r>
              <a:rPr lang="tr-TR" dirty="0" smtClean="0"/>
              <a:t>Bu ayette: </a:t>
            </a:r>
            <a:r>
              <a:rPr lang="tr-TR" i="1" dirty="0" smtClean="0"/>
              <a:t>korku, açlık, mal, can </a:t>
            </a:r>
            <a:r>
              <a:rPr lang="tr-TR" dirty="0" smtClean="0"/>
              <a:t>ve</a:t>
            </a:r>
            <a:r>
              <a:rPr lang="tr-TR" i="1" dirty="0" smtClean="0"/>
              <a:t> ürün </a:t>
            </a:r>
            <a:r>
              <a:rPr lang="tr-TR" dirty="0" smtClean="0"/>
              <a:t>kaybı gibi Müslümanların tabi tutulacağı imtihan çeşitleri gösteriliyor.</a:t>
            </a:r>
          </a:p>
          <a:p>
            <a:pPr marL="361633" lvl="1" indent="-4763"/>
            <a:r>
              <a:rPr lang="tr-TR" dirty="0" smtClean="0"/>
              <a:t>Bütün bunlar karşısında sabırlı davranan ve Allaha karşı güvenini kaybetmeyen, teslimiyetini bozmayan mümin kazanacaktır.</a:t>
            </a:r>
            <a:endParaRPr lang="nl-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692696"/>
            <a:ext cx="7786112" cy="1143000"/>
          </a:xfrm>
        </p:spPr>
        <p:txBody>
          <a:bodyPr>
            <a:noAutofit/>
          </a:bodyPr>
          <a:lstStyle/>
          <a:p>
            <a:pPr algn="r"/>
            <a:r>
              <a:rPr lang="ar-SA" sz="4000" b="1" dirty="0" smtClean="0"/>
              <a:t>قُلْ يَا عِبَادِ الَّذِينَ آمَنُوا اتَّقُوا رَبَّكُمْ لِلَّذِينَ أَحْسَنُوا فِي هَذِهِ الدُّنْيَا حَسَنَةٌ وَأَرْضُ اللَّهِ وَاسِعَةٌ إِنَّمَا يُوَفَّى الصَّابِرُونَ أَجْرَهُم بِغَيْرِ حِسَابٍ</a:t>
            </a:r>
            <a:endParaRPr lang="nl-NL" sz="4000" b="1" dirty="0"/>
          </a:p>
        </p:txBody>
      </p:sp>
      <p:sp>
        <p:nvSpPr>
          <p:cNvPr id="3" name="2 İçerik Yer Tutucusu"/>
          <p:cNvSpPr>
            <a:spLocks noGrp="1"/>
          </p:cNvSpPr>
          <p:nvPr>
            <p:ph idx="1"/>
          </p:nvPr>
        </p:nvSpPr>
        <p:spPr>
          <a:xfrm>
            <a:off x="1435608" y="2204864"/>
            <a:ext cx="7498080" cy="4800600"/>
          </a:xfrm>
        </p:spPr>
        <p:txBody>
          <a:bodyPr>
            <a:normAutofit/>
          </a:bodyPr>
          <a:lstStyle/>
          <a:p>
            <a:pPr marL="0" indent="0">
              <a:buNone/>
            </a:pPr>
            <a:r>
              <a:rPr lang="tr-TR" sz="4800" dirty="0" smtClean="0">
                <a:solidFill>
                  <a:schemeClr val="accent2"/>
                </a:solidFill>
              </a:rPr>
              <a:t>Sabredenlere, felaketlere karşı dişlerini sıkıp göğüs gerenlere, mükafatları hesapsız ödenecektir.</a:t>
            </a:r>
          </a:p>
          <a:p>
            <a:pPr marL="0" indent="0">
              <a:buNone/>
            </a:pPr>
            <a:endParaRPr lang="tr-TR" sz="4800" dirty="0" smtClean="0">
              <a:solidFill>
                <a:schemeClr val="accent2"/>
              </a:solidFill>
            </a:endParaRPr>
          </a:p>
          <a:p>
            <a:pPr marL="0" indent="0">
              <a:buNone/>
            </a:pPr>
            <a:r>
              <a:rPr lang="tr-TR" sz="4800" dirty="0" smtClean="0">
                <a:solidFill>
                  <a:schemeClr val="accent2"/>
                </a:solidFill>
              </a:rPr>
              <a:t>					</a:t>
            </a:r>
            <a:r>
              <a:rPr lang="tr-TR" sz="4800" dirty="0" err="1" smtClean="0">
                <a:solidFill>
                  <a:schemeClr val="accent2"/>
                </a:solidFill>
              </a:rPr>
              <a:t>Zümer</a:t>
            </a:r>
            <a:r>
              <a:rPr lang="tr-TR" sz="4800" dirty="0" smtClean="0">
                <a:solidFill>
                  <a:schemeClr val="accent2"/>
                </a:solidFill>
              </a:rPr>
              <a:t> 10</a:t>
            </a:r>
            <a:endParaRPr lang="nl-NL" sz="4800" dirty="0">
              <a:solidFill>
                <a:schemeClr val="accent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212576"/>
            <a:ext cx="7498080" cy="4800600"/>
          </a:xfrm>
        </p:spPr>
        <p:txBody>
          <a:bodyPr/>
          <a:lstStyle/>
          <a:p>
            <a:r>
              <a:rPr lang="tr-TR" dirty="0" smtClean="0"/>
              <a:t>Ödülün hesapsız olması, sabrın ehemmiyetini göstermektedir. Felaketler karşısında gösterilecek sabır, pek büyük bir meziyet olmasaydı, hesapsız mükafat </a:t>
            </a:r>
            <a:r>
              <a:rPr lang="tr-TR" dirty="0" err="1" smtClean="0"/>
              <a:t>vadedilmezdi</a:t>
            </a:r>
            <a:r>
              <a:rPr lang="tr-TR" dirty="0" smtClean="0"/>
              <a:t>.</a:t>
            </a:r>
            <a:endParaRPr lang="nl-N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r"/>
            <a:r>
              <a:rPr lang="ar-SA" sz="4100" b="1" dirty="0" smtClean="0"/>
              <a:t>يَا أَيُّهَا الَّذِينَ آمَنُواْ اسْتَعِينُواْ بِالصَّبْرِ وَالصَّلاَةِ إِنَّ اللّهَ مَعَ الصَّابِرِينَ</a:t>
            </a:r>
            <a:endParaRPr lang="nl-NL" sz="4100" b="1" dirty="0"/>
          </a:p>
        </p:txBody>
      </p:sp>
      <p:sp>
        <p:nvSpPr>
          <p:cNvPr id="3" name="2 İçerik Yer Tutucusu"/>
          <p:cNvSpPr>
            <a:spLocks noGrp="1"/>
          </p:cNvSpPr>
          <p:nvPr>
            <p:ph idx="1"/>
          </p:nvPr>
        </p:nvSpPr>
        <p:spPr>
          <a:xfrm>
            <a:off x="1435608" y="1940768"/>
            <a:ext cx="7498080" cy="4800600"/>
          </a:xfrm>
        </p:spPr>
        <p:txBody>
          <a:bodyPr>
            <a:normAutofit lnSpcReduction="10000"/>
          </a:bodyPr>
          <a:lstStyle/>
          <a:p>
            <a:pPr marL="95250" indent="-19050">
              <a:buNone/>
            </a:pPr>
            <a:r>
              <a:rPr lang="tr-TR" sz="4400" dirty="0" smtClean="0">
                <a:solidFill>
                  <a:schemeClr val="accent2"/>
                </a:solidFill>
              </a:rPr>
              <a:t>Ey iman edenler! Başımıza gelecek her şeye sabretmekle ve namaz kılmakla Allah’tan yardım isteyin. Allah sabredenlerle beraberdir.</a:t>
            </a:r>
          </a:p>
          <a:p>
            <a:pPr marL="95250" indent="-19050">
              <a:buNone/>
            </a:pPr>
            <a:endParaRPr lang="tr-TR" sz="4400" dirty="0" smtClean="0">
              <a:solidFill>
                <a:schemeClr val="accent2"/>
              </a:solidFill>
            </a:endParaRPr>
          </a:p>
          <a:p>
            <a:pPr marL="95250" indent="-19050">
              <a:buNone/>
            </a:pPr>
            <a:r>
              <a:rPr lang="tr-TR" sz="4400" dirty="0" smtClean="0">
                <a:solidFill>
                  <a:schemeClr val="accent2"/>
                </a:solidFill>
              </a:rPr>
              <a:t>						Bakara 153</a:t>
            </a:r>
            <a:endParaRPr lang="nl-NL" sz="4400" dirty="0">
              <a:solidFill>
                <a:schemeClr val="accent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428600"/>
            <a:ext cx="7498080" cy="4800600"/>
          </a:xfrm>
        </p:spPr>
        <p:txBody>
          <a:bodyPr/>
          <a:lstStyle/>
          <a:p>
            <a:r>
              <a:rPr lang="tr-TR" dirty="0" smtClean="0"/>
              <a:t>Allahtan yardım </a:t>
            </a:r>
            <a:r>
              <a:rPr lang="tr-TR" dirty="0" err="1" smtClean="0"/>
              <a:t>sabr</a:t>
            </a:r>
            <a:r>
              <a:rPr lang="tr-TR" dirty="0" smtClean="0"/>
              <a:t> ve dua ile olmalıdır.</a:t>
            </a:r>
          </a:p>
          <a:p>
            <a:r>
              <a:rPr lang="tr-TR" dirty="0" smtClean="0"/>
              <a:t>Namaz, nasıl öteki ibadetlerin başı ise, sabır da bütün ahlaki davranışların başıdır.</a:t>
            </a:r>
          </a:p>
          <a:p>
            <a:pPr lvl="1"/>
            <a:r>
              <a:rPr lang="tr-TR" dirty="0" smtClean="0"/>
              <a:t>Bu </a:t>
            </a:r>
            <a:r>
              <a:rPr lang="tr-TR" dirty="0" err="1" smtClean="0"/>
              <a:t>sebeble</a:t>
            </a:r>
            <a:r>
              <a:rPr lang="tr-TR" dirty="0" smtClean="0"/>
              <a:t> Allahın yardımı ancak bu iki üstün halde istenilmelidir. </a:t>
            </a:r>
          </a:p>
          <a:p>
            <a:pPr lvl="2"/>
            <a:r>
              <a:rPr lang="tr-TR" dirty="0" smtClean="0"/>
              <a:t>Başarıya giden iki yol Sabır ve Namaz.</a:t>
            </a:r>
            <a:endParaRPr lang="nl-N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3068</TotalTime>
  <Words>1021</Words>
  <Application>Microsoft Office PowerPoint</Application>
  <PresentationFormat>Ekran Gösterisi (4:3)</PresentationFormat>
  <Paragraphs>106</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Gündönümü</vt:lpstr>
      <vt:lpstr>RIYAZU’S SALIHIN </vt:lpstr>
      <vt:lpstr>Sabır</vt:lpstr>
      <vt:lpstr>يَا أَيُّهَا الَّذِينَ آمَنُواْ اصْبِرُواْ وَصَابِرُواْ وَرَابِطُواْ وَاتَّقُواْ اللّهَ لَعَلَّكُمْ تُفْلِحُونَ</vt:lpstr>
      <vt:lpstr>وَلَنَبْلُوَنَّكُمْ بِشَيْءٍ مِّنَ الْخَوفْ وَالْجُوعِ وَنَقْصٍ مِّنَ الأَمَوَالِ وَالأنفُسِ وَالثَّمَرَاتِ وَبَشِّرِ الصَّابِرِينَ</vt:lpstr>
      <vt:lpstr>Slayt 5</vt:lpstr>
      <vt:lpstr>قُلْ يَا عِبَادِ الَّذِينَ آمَنُوا اتَّقُوا رَبَّكُمْ لِلَّذِينَ أَحْسَنُوا فِي هَذِهِ الدُّنْيَا حَسَنَةٌ وَأَرْضُ اللَّهِ وَاسِعَةٌ إِنَّمَا يُوَفَّى الصَّابِرُونَ أَجْرَهُم بِغَيْرِ حِسَابٍ</vt:lpstr>
      <vt:lpstr>Slayt 7</vt:lpstr>
      <vt:lpstr>يَا أَيُّهَا الَّذِينَ آمَنُواْ اسْتَعِينُواْ بِالصَّبْرِ وَالصَّلاَةِ إِنَّ اللّهَ مَعَ الصَّابِرِينَ</vt:lpstr>
      <vt:lpstr>Slayt 9</vt:lpstr>
      <vt:lpstr>Slayt 10</vt:lpstr>
      <vt:lpstr>Hadisten Öğrendiklerimiz</vt:lpstr>
      <vt:lpstr>Slayt 12</vt:lpstr>
      <vt:lpstr>Suheyb-i Rumi</vt:lpstr>
      <vt:lpstr>Slayt 14</vt:lpstr>
      <vt:lpstr>Slayt 15</vt:lpstr>
      <vt:lpstr>Slayt 16</vt:lpstr>
      <vt:lpstr>Hadisten öğrendiklerimiz</vt:lpstr>
      <vt:lpstr>Slayt 18</vt:lpstr>
      <vt:lpstr>Hadisten öğrendiklerimiz</vt:lpstr>
      <vt:lpstr>Abdullah İbni Mesud</vt:lpstr>
      <vt:lpstr>Slayt 21</vt:lpstr>
      <vt:lpstr>Slayt 22</vt:lpstr>
      <vt:lpstr>Slayt 23</vt:lpstr>
      <vt:lpstr>Slayt 24</vt:lpstr>
      <vt:lpstr>Hadisten öğrendiklerimiz</vt:lpstr>
      <vt:lpstr>Slayt 26</vt:lpstr>
      <vt:lpstr>Slayt 27</vt:lpstr>
      <vt:lpstr>Hadisten öğrendiklerimiz</vt:lpstr>
      <vt:lpstr>Slayt 29</vt:lpstr>
      <vt:lpstr>Hadisten öğrendiklerimiz</vt:lpstr>
      <vt:lpstr>SORULARINIZ</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bayram</dc:creator>
  <cp:lastModifiedBy>bayram</cp:lastModifiedBy>
  <cp:revision>62</cp:revision>
  <dcterms:created xsi:type="dcterms:W3CDTF">2013-06-12T11:44:18Z</dcterms:created>
  <dcterms:modified xsi:type="dcterms:W3CDTF">2013-07-18T16:54:37Z</dcterms:modified>
</cp:coreProperties>
</file>