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50" autoAdjust="0"/>
  </p:normalViewPr>
  <p:slideViewPr>
    <p:cSldViewPr>
      <p:cViewPr varScale="1">
        <p:scale>
          <a:sx n="44" d="100"/>
          <a:sy n="44" d="100"/>
        </p:scale>
        <p:origin x="-1182" y="-108"/>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20" name="19 Altbilgi Yer Tutucusu"/>
          <p:cNvSpPr>
            <a:spLocks noGrp="1"/>
          </p:cNvSpPr>
          <p:nvPr>
            <p:ph type="ftr" sz="quarter" idx="11"/>
          </p:nvPr>
        </p:nvSpPr>
        <p:spPr/>
        <p:txBody>
          <a:bodyPr/>
          <a:lstStyle>
            <a:extLst/>
          </a:lstStyle>
          <a:p>
            <a:endParaRPr lang="nl-NL"/>
          </a:p>
        </p:txBody>
      </p:sp>
      <p:sp>
        <p:nvSpPr>
          <p:cNvPr id="10" name="9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5" name="4 Altbilgi Yer Tutucusu"/>
          <p:cNvSpPr>
            <a:spLocks noGrp="1"/>
          </p:cNvSpPr>
          <p:nvPr>
            <p:ph type="ftr" sz="quarter" idx="11"/>
          </p:nvPr>
        </p:nvSpPr>
        <p:spPr>
          <a:xfrm>
            <a:off x="35496" y="6260926"/>
            <a:ext cx="513184" cy="552450"/>
          </a:xfrm>
        </p:spPr>
        <p:txBody>
          <a:bodyPr/>
          <a:lstStyle>
            <a:lvl1pPr>
              <a:defRPr sz="1600"/>
            </a:lvl1pPr>
            <a:extLst/>
          </a:lstStyle>
          <a:p>
            <a:endParaRPr lang="nl-NL" dirty="0"/>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8" name="7 Altbilgi Yer Tutucusu"/>
          <p:cNvSpPr>
            <a:spLocks noGrp="1"/>
          </p:cNvSpPr>
          <p:nvPr>
            <p:ph type="ftr" sz="quarter" idx="11"/>
          </p:nvPr>
        </p:nvSpPr>
        <p:spPr/>
        <p:txBody>
          <a:bodyPr/>
          <a:lstStyle>
            <a:extLst/>
          </a:lstStyle>
          <a:p>
            <a:endParaRPr lang="nl-NL"/>
          </a:p>
        </p:txBody>
      </p:sp>
      <p:sp>
        <p:nvSpPr>
          <p:cNvPr id="9" name="8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4" name="3 Altbilgi Yer Tutucusu"/>
          <p:cNvSpPr>
            <a:spLocks noGrp="1"/>
          </p:cNvSpPr>
          <p:nvPr>
            <p:ph type="ftr" sz="quarter" idx="11"/>
          </p:nvPr>
        </p:nvSpPr>
        <p:spPr/>
        <p:txBody>
          <a:bodyPr/>
          <a:lstStyle>
            <a:extLst/>
          </a:lstStyle>
          <a:p>
            <a:endParaRPr lang="nl-NL"/>
          </a:p>
        </p:txBody>
      </p:sp>
      <p:sp>
        <p:nvSpPr>
          <p:cNvPr id="5" name="4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3" name="2 Altbilgi Yer Tutucusu"/>
          <p:cNvSpPr>
            <a:spLocks noGrp="1"/>
          </p:cNvSpPr>
          <p:nvPr>
            <p:ph type="ftr" sz="quarter" idx="11"/>
          </p:nvPr>
        </p:nvSpPr>
        <p:spPr/>
        <p:txBody>
          <a:bodyPr/>
          <a:lstStyle>
            <a:extLst/>
          </a:lstStyle>
          <a:p>
            <a:endParaRPr lang="nl-NL"/>
          </a:p>
        </p:txBody>
      </p:sp>
      <p:sp>
        <p:nvSpPr>
          <p:cNvPr id="4" name="3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18-6-2013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dirty="0" smtClean="0"/>
              <a:t>Asıl metin stillerini düzenlemek için tıklatın</a:t>
            </a:r>
          </a:p>
          <a:p>
            <a:pPr lvl="1" eaLnBrk="1" latinLnBrk="0" hangingPunct="1"/>
            <a:r>
              <a:rPr kumimoji="0" lang="tr-TR" dirty="0" smtClean="0"/>
              <a:t>İkinci düzey</a:t>
            </a:r>
          </a:p>
          <a:p>
            <a:pPr lvl="2" eaLnBrk="1" latinLnBrk="0" hangingPunct="1"/>
            <a:r>
              <a:rPr kumimoji="0" lang="tr-TR" dirty="0" smtClean="0"/>
              <a:t>Üçüncü düzey</a:t>
            </a:r>
          </a:p>
          <a:p>
            <a:pPr lvl="3" eaLnBrk="1" latinLnBrk="0" hangingPunct="1"/>
            <a:r>
              <a:rPr kumimoji="0" lang="tr-TR" dirty="0" smtClean="0"/>
              <a:t>Dördüncü düzey</a:t>
            </a:r>
          </a:p>
          <a:p>
            <a:pPr lvl="4" eaLnBrk="1" latinLnBrk="0" hangingPunct="1"/>
            <a:r>
              <a:rPr kumimoji="0" lang="tr-TR" dirty="0" smtClean="0"/>
              <a:t>Beşinci düzey</a:t>
            </a:r>
            <a:endParaRPr kumimoji="0" lang="en-US" dirty="0"/>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5F0ED54-FE5D-4774-8FFB-096CA7769DE4}" type="datetimeFigureOut">
              <a:rPr lang="nl-NL" smtClean="0"/>
              <a:pPr/>
              <a:t>18-6-2013</a:t>
            </a:fld>
            <a:endParaRPr lang="nl-NL"/>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nl-NL"/>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1FD4DE-C21F-4E95-8F3F-55CCC08C8E21}" type="slidenum">
              <a:rPr lang="nl-NL" smtClean="0"/>
              <a:pPr/>
              <a:t>‹#›</a:t>
            </a:fld>
            <a:endParaRPr lang="nl-NL"/>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2760" y="2204864"/>
            <a:ext cx="4651608" cy="851354"/>
          </a:xfrm>
        </p:spPr>
        <p:txBody>
          <a:bodyPr/>
          <a:lstStyle/>
          <a:p>
            <a:r>
              <a:rPr lang="nl-NL" dirty="0" smtClean="0"/>
              <a:t>RIYAZU’S SALIHIN </a:t>
            </a:r>
            <a:endParaRPr lang="tr-TR" dirty="0"/>
          </a:p>
        </p:txBody>
      </p:sp>
      <p:sp>
        <p:nvSpPr>
          <p:cNvPr id="3" name="2 Alt Başlık"/>
          <p:cNvSpPr>
            <a:spLocks noGrp="1"/>
          </p:cNvSpPr>
          <p:nvPr>
            <p:ph type="subTitle" idx="1"/>
          </p:nvPr>
        </p:nvSpPr>
        <p:spPr>
          <a:xfrm>
            <a:off x="5580112" y="2996952"/>
            <a:ext cx="2347352" cy="642832"/>
          </a:xfrm>
        </p:spPr>
        <p:txBody>
          <a:bodyPr/>
          <a:lstStyle/>
          <a:p>
            <a:r>
              <a:rPr lang="nl-NL" dirty="0" smtClean="0"/>
              <a:t>(Imam Nevevi )</a:t>
            </a:r>
            <a:endParaRPr lang="nl-NL" dirty="0"/>
          </a:p>
        </p:txBody>
      </p:sp>
      <p:sp>
        <p:nvSpPr>
          <p:cNvPr id="4" name="3 Dikdörtgen"/>
          <p:cNvSpPr/>
          <p:nvPr/>
        </p:nvSpPr>
        <p:spPr>
          <a:xfrm>
            <a:off x="1187624" y="5733256"/>
            <a:ext cx="5616624" cy="830997"/>
          </a:xfrm>
          <a:prstGeom prst="rect">
            <a:avLst/>
          </a:prstGeom>
        </p:spPr>
        <p:txBody>
          <a:bodyPr wrap="square">
            <a:spAutoFit/>
          </a:bodyPr>
          <a:lstStyle/>
          <a:p>
            <a:pPr>
              <a:buNone/>
            </a:pPr>
            <a:r>
              <a:rPr lang="tr-TR" sz="2400" dirty="0" smtClean="0"/>
              <a:t>BÜNYAMİN YILDIZ </a:t>
            </a:r>
            <a:br>
              <a:rPr lang="tr-TR" sz="2400" dirty="0" smtClean="0"/>
            </a:br>
            <a:r>
              <a:rPr lang="tr-TR" sz="2400" dirty="0" smtClean="0"/>
              <a:t>Rotterdam Mevlana Camii Din Görevlisi</a:t>
            </a:r>
            <a:endParaRPr lang="nl-NL"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04664"/>
            <a:ext cx="7498080" cy="5843736"/>
          </a:xfrm>
        </p:spPr>
        <p:txBody>
          <a:bodyPr/>
          <a:lstStyle/>
          <a:p>
            <a:r>
              <a:rPr lang="tr-TR" dirty="0" smtClean="0"/>
              <a:t>Allahın bizden istediği tövbe, Dili ile tövbe ettiğini söylerken gönüldende gerçek anlamda pişmanlık duygusunun oluşması lazım.</a:t>
            </a: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2492896"/>
            <a:ext cx="7498080" cy="3888432"/>
          </a:xfrm>
        </p:spPr>
        <p:txBody>
          <a:bodyPr>
            <a:normAutofit fontScale="90000"/>
          </a:bodyPr>
          <a:lstStyle/>
          <a:p>
            <a:r>
              <a:rPr lang="nl-NL" sz="4400" i="1" dirty="0" smtClean="0"/>
              <a:t>	</a:t>
            </a:r>
            <a:br>
              <a:rPr lang="nl-NL" sz="4400" i="1" dirty="0" smtClean="0"/>
            </a:br>
            <a:r>
              <a:rPr lang="nl-NL" sz="4400" i="1" dirty="0" smtClean="0"/>
              <a:t/>
            </a:r>
            <a:br>
              <a:rPr lang="nl-NL" sz="4400" i="1" dirty="0" smtClean="0"/>
            </a:br>
            <a:r>
              <a:rPr lang="nl-NL" sz="5300" i="1" dirty="0" smtClean="0">
                <a:solidFill>
                  <a:schemeClr val="accent2"/>
                </a:solidFill>
              </a:rPr>
              <a:t>"Vallahi </a:t>
            </a:r>
            <a:r>
              <a:rPr lang="nl-NL" sz="5300" i="1" dirty="0" smtClean="0">
                <a:solidFill>
                  <a:schemeClr val="accent2"/>
                </a:solidFill>
              </a:rPr>
              <a:t>ben günde yetmiş defadan fazla Allah'tan beni bağışlamasını diler, tövbe ederim</a:t>
            </a:r>
            <a:r>
              <a:rPr lang="nl-NL" sz="5300" i="1" dirty="0" smtClean="0">
                <a:solidFill>
                  <a:schemeClr val="accent2"/>
                </a:solidFill>
              </a:rPr>
              <a:t>.“</a:t>
            </a:r>
            <a:r>
              <a:rPr lang="nl-NL" sz="4400" i="1" dirty="0" smtClean="0">
                <a:solidFill>
                  <a:schemeClr val="accent2"/>
                </a:solidFill>
              </a:rPr>
              <a:t/>
            </a:r>
            <a:br>
              <a:rPr lang="nl-NL" sz="4400" i="1" dirty="0" smtClean="0">
                <a:solidFill>
                  <a:schemeClr val="accent2"/>
                </a:solidFill>
              </a:rPr>
            </a:br>
            <a:r>
              <a:rPr lang="nl-NL" sz="4400" i="1" dirty="0" smtClean="0"/>
              <a:t/>
            </a:r>
            <a:br>
              <a:rPr lang="nl-NL" sz="4400" i="1" dirty="0" smtClean="0"/>
            </a:br>
            <a:r>
              <a:rPr lang="nl-NL" sz="4400" i="1" dirty="0" smtClean="0"/>
              <a:t> 								</a:t>
            </a:r>
            <a:br>
              <a:rPr lang="nl-NL" sz="4400" i="1" dirty="0" smtClean="0"/>
            </a:br>
            <a:r>
              <a:rPr lang="nl-NL" sz="4400" i="1" dirty="0" smtClean="0"/>
              <a:t/>
            </a:r>
            <a:br>
              <a:rPr lang="nl-NL" sz="4400" i="1" dirty="0" smtClean="0"/>
            </a:br>
            <a:r>
              <a:rPr lang="nl-NL" sz="4400" i="1" dirty="0" smtClean="0"/>
              <a:t/>
            </a:r>
            <a:br>
              <a:rPr lang="nl-NL" sz="4400" i="1" dirty="0" smtClean="0"/>
            </a:br>
            <a:r>
              <a:rPr lang="nl-NL" sz="4400" i="1" dirty="0" smtClean="0"/>
              <a:t>				Buhari, Daavat 3</a:t>
            </a:r>
            <a:br>
              <a:rPr lang="nl-NL" sz="4400" i="1" dirty="0" smtClean="0"/>
            </a:br>
            <a:r>
              <a:rPr lang="nl-NL" sz="4400" i="1" dirty="0" smtClean="0"/>
              <a:t/>
            </a:r>
            <a:br>
              <a:rPr lang="nl-NL" sz="4400" i="1" dirty="0" smtClean="0"/>
            </a:br>
            <a:r>
              <a:rPr lang="nl-NL" sz="4400" i="1" dirty="0" smtClean="0"/>
              <a:t/>
            </a:r>
            <a:br>
              <a:rPr lang="nl-NL" sz="4400" i="1" dirty="0" smtClean="0"/>
            </a:br>
            <a:r>
              <a:rPr lang="nl-NL" sz="4400" i="1" dirty="0" smtClean="0"/>
              <a:t/>
            </a:r>
            <a:br>
              <a:rPr lang="nl-NL" sz="4400" i="1" dirty="0" smtClean="0"/>
            </a:br>
            <a:endParaRPr lang="nl-NL"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nl-NL" dirty="0" smtClean="0"/>
              <a:t>A</a:t>
            </a:r>
            <a:r>
              <a:rPr lang="tr-TR" dirty="0" err="1" smtClean="0"/>
              <a:t>çıklama</a:t>
            </a:r>
            <a:endParaRPr lang="nl-NL" dirty="0"/>
          </a:p>
        </p:txBody>
      </p:sp>
      <p:sp>
        <p:nvSpPr>
          <p:cNvPr id="3" name="2 İçerik Yer Tutucusu"/>
          <p:cNvSpPr>
            <a:spLocks noGrp="1"/>
          </p:cNvSpPr>
          <p:nvPr>
            <p:ph idx="1"/>
          </p:nvPr>
        </p:nvSpPr>
        <p:spPr/>
        <p:txBody>
          <a:bodyPr/>
          <a:lstStyle/>
          <a:p>
            <a:r>
              <a:rPr lang="tr-TR" dirty="0" smtClean="0"/>
              <a:t>Tövbe sözlük anlamı dönmek demektir. İşlenen günahtan vazgeçmek manasına gelir. </a:t>
            </a:r>
          </a:p>
          <a:p>
            <a:pPr lvl="1"/>
            <a:r>
              <a:rPr lang="tr-TR" dirty="0" smtClean="0"/>
              <a:t>İşlenen bir suçu işledikten sonra pişmanlık duymak. Yapılan fiilin çirkinliğini bilmek ve ondan iğrenerek vazgeçmek gerek.</a:t>
            </a:r>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87313" indent="-4763">
              <a:buNone/>
            </a:pPr>
            <a:r>
              <a:rPr lang="tr-TR" sz="3600" dirty="0" smtClean="0">
                <a:solidFill>
                  <a:schemeClr val="accent2"/>
                </a:solidFill>
              </a:rPr>
              <a:t>Günahsız olan sevgili peygamberimiz günde 70 defa istiğfar ediyorsa.</a:t>
            </a:r>
            <a:br>
              <a:rPr lang="tr-TR" sz="3600" dirty="0" smtClean="0">
                <a:solidFill>
                  <a:schemeClr val="accent2"/>
                </a:solidFill>
              </a:rPr>
            </a:br>
            <a:r>
              <a:rPr lang="tr-TR" sz="3600" dirty="0" smtClean="0">
                <a:solidFill>
                  <a:schemeClr val="accent2"/>
                </a:solidFill>
              </a:rPr>
              <a:t>Günahkarlar olarak bizler ne yapmalıyız ?</a:t>
            </a:r>
          </a:p>
          <a:p>
            <a:pPr marL="87313" indent="-4763">
              <a:buNone/>
            </a:pPr>
            <a:endParaRPr lang="nl-NL" sz="3600" dirty="0">
              <a:solidFill>
                <a:schemeClr val="accent2"/>
              </a:solidFill>
            </a:endParaRPr>
          </a:p>
        </p:txBody>
      </p:sp>
      <p:sp>
        <p:nvSpPr>
          <p:cNvPr id="5" name="4 Başlık"/>
          <p:cNvSpPr>
            <a:spLocks noGrp="1"/>
          </p:cNvSpPr>
          <p:nvPr>
            <p:ph type="title"/>
          </p:nvPr>
        </p:nvSpPr>
        <p:spPr/>
        <p:txBody>
          <a:bodyPr/>
          <a:lstStyle/>
          <a:p>
            <a:r>
              <a:rPr lang="tr-TR" dirty="0" smtClean="0"/>
              <a:t>Soru ?</a:t>
            </a:r>
            <a:endParaRPr lang="nl-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normAutofit fontScale="92500" lnSpcReduction="20000"/>
          </a:bodyPr>
          <a:lstStyle/>
          <a:p>
            <a:pPr marL="596646" indent="-514350">
              <a:buFont typeface="+mj-lt"/>
              <a:buAutoNum type="arabicPeriod"/>
            </a:pPr>
            <a:r>
              <a:rPr lang="tr-TR" dirty="0" smtClean="0"/>
              <a:t>İnsan </a:t>
            </a:r>
            <a:r>
              <a:rPr lang="tr-TR" dirty="0" err="1" smtClean="0"/>
              <a:t>hergün</a:t>
            </a:r>
            <a:r>
              <a:rPr lang="tr-TR" dirty="0" smtClean="0"/>
              <a:t> kendini hesaba çekmeli, yaptığı hataları ve günahları bulmaya çalışmalıdır. Sonra günahları düşünerek Allaha yönelmeli ve ondan kendisini bağışlanmasını dilemelidir.</a:t>
            </a:r>
          </a:p>
          <a:p>
            <a:pPr marL="596646" indent="-514350">
              <a:buFont typeface="+mj-lt"/>
              <a:buAutoNum type="arabicPeriod"/>
            </a:pPr>
            <a:r>
              <a:rPr lang="tr-TR" dirty="0" smtClean="0"/>
              <a:t>Hz. Muhammed sav Allaha olan saygınlığını ve ümmetine örnekliğini.</a:t>
            </a:r>
          </a:p>
          <a:p>
            <a:pPr marL="596646" indent="-514350">
              <a:buFont typeface="+mj-lt"/>
              <a:buAutoNum type="arabicPeriod"/>
            </a:pPr>
            <a:r>
              <a:rPr lang="tr-TR" dirty="0" smtClean="0"/>
              <a:t>Hz. Muhammed sav günde 70 istiğfar çekerdi.</a:t>
            </a:r>
          </a:p>
          <a:p>
            <a:pPr marL="596646" indent="-514350">
              <a:buFont typeface="+mj-lt"/>
              <a:buAutoNum type="arabicPeriod"/>
            </a:pPr>
            <a:r>
              <a:rPr lang="tr-TR" dirty="0" smtClean="0"/>
              <a:t>Tövbe bir </a:t>
            </a:r>
            <a:r>
              <a:rPr lang="tr-TR" dirty="0" err="1" smtClean="0"/>
              <a:t>müslüman</a:t>
            </a:r>
            <a:r>
              <a:rPr lang="tr-TR" dirty="0" smtClean="0"/>
              <a:t> için temizlenme ve yenilenme imkanıdır. </a:t>
            </a:r>
            <a:endParaRPr lang="nl-N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6178698"/>
          </a:xfrm>
        </p:spPr>
        <p:txBody>
          <a:bodyPr>
            <a:normAutofit/>
          </a:bodyPr>
          <a:lstStyle/>
          <a:p>
            <a:r>
              <a:rPr lang="nl-NL" dirty="0" smtClean="0">
                <a:solidFill>
                  <a:schemeClr val="accent2"/>
                </a:solidFill>
              </a:rPr>
              <a:t>“Kulunun tövbe etmesinden dolayı Allah Teâlâ’nın duyduğu memnuniyet, sizden birinin ıssız çölde kaybettiği devesini bulduğu zamanki sevincinden çok daha fazladır.” </a:t>
            </a:r>
            <a:r>
              <a:rPr lang="nl-NL" dirty="0" smtClean="0"/>
              <a:t/>
            </a:r>
            <a:br>
              <a:rPr lang="nl-NL" dirty="0" smtClean="0"/>
            </a:br>
            <a:r>
              <a:rPr lang="nl-NL" dirty="0" smtClean="0"/>
              <a:t/>
            </a:r>
            <a:br>
              <a:rPr lang="nl-NL" dirty="0" smtClean="0"/>
            </a:br>
            <a:r>
              <a:rPr lang="tr-TR" dirty="0" smtClean="0"/>
              <a:t>				</a:t>
            </a:r>
            <a:r>
              <a:rPr lang="nl-NL" dirty="0" smtClean="0"/>
              <a:t>Buhârî</a:t>
            </a:r>
            <a:r>
              <a:rPr lang="nl-NL" dirty="0" smtClean="0"/>
              <a:t>, Daavât 4</a:t>
            </a:r>
            <a:endParaRPr lang="nl-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Açıklama </a:t>
            </a:r>
            <a:endParaRPr lang="nl-NL" dirty="0"/>
          </a:p>
        </p:txBody>
      </p:sp>
      <p:sp>
        <p:nvSpPr>
          <p:cNvPr id="3" name="2 İçerik Yer Tutucusu"/>
          <p:cNvSpPr>
            <a:spLocks noGrp="1"/>
          </p:cNvSpPr>
          <p:nvPr>
            <p:ph idx="1"/>
          </p:nvPr>
        </p:nvSpPr>
        <p:spPr/>
        <p:txBody>
          <a:bodyPr/>
          <a:lstStyle/>
          <a:p>
            <a:r>
              <a:rPr lang="tr-TR" dirty="0" smtClean="0"/>
              <a:t>Hadisi şerifte Allahın sonsuz merhameti gözükmekte.</a:t>
            </a:r>
          </a:p>
          <a:p>
            <a:r>
              <a:rPr lang="tr-TR" dirty="0" err="1" smtClean="0"/>
              <a:t>Hadisde</a:t>
            </a:r>
            <a:r>
              <a:rPr lang="tr-TR" dirty="0" smtClean="0"/>
              <a:t> geçen Allahın memnuniyeti, hoşnutluğu ve sevinmesi gibi ifadeler mecazidir.</a:t>
            </a:r>
          </a:p>
          <a:p>
            <a:r>
              <a:rPr lang="tr-TR" dirty="0" smtClean="0"/>
              <a:t>Günah işlemiş biri şeytanın komutası altındadır. Tövbe ederek hem </a:t>
            </a:r>
            <a:r>
              <a:rPr lang="tr-TR" dirty="0" err="1" smtClean="0"/>
              <a:t>burdan</a:t>
            </a:r>
            <a:r>
              <a:rPr lang="tr-TR" dirty="0" smtClean="0"/>
              <a:t> çıkıyor </a:t>
            </a:r>
            <a:r>
              <a:rPr lang="tr-TR" dirty="0" err="1" smtClean="0"/>
              <a:t>hemde</a:t>
            </a:r>
            <a:r>
              <a:rPr lang="tr-TR" dirty="0" smtClean="0"/>
              <a:t>  Allaha sığınıyor.</a:t>
            </a:r>
            <a:endParaRPr lang="nl-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lstStyle/>
          <a:p>
            <a:pPr marL="596646" indent="-514350">
              <a:buFont typeface="+mj-lt"/>
              <a:buAutoNum type="arabicPeriod"/>
            </a:pPr>
            <a:r>
              <a:rPr lang="tr-TR" dirty="0" smtClean="0"/>
              <a:t>Allah kullarına karşı son derece merhametlidir.</a:t>
            </a:r>
          </a:p>
          <a:p>
            <a:pPr marL="596646" indent="-514350">
              <a:buFont typeface="+mj-lt"/>
              <a:buAutoNum type="arabicPeriod"/>
            </a:pPr>
            <a:r>
              <a:rPr lang="tr-TR" dirty="0" smtClean="0"/>
              <a:t>Her zorluktan sonra bir kolaylık, her sıkıntıdan sonra bir ferahlık gelir. Bunun için asla Allahtan </a:t>
            </a:r>
            <a:r>
              <a:rPr lang="tr-TR" dirty="0" err="1" smtClean="0"/>
              <a:t>ümid</a:t>
            </a:r>
            <a:r>
              <a:rPr lang="tr-TR" dirty="0" smtClean="0"/>
              <a:t> kesmemek gerek.</a:t>
            </a:r>
          </a:p>
          <a:p>
            <a:pPr marL="596646" indent="-514350">
              <a:buFont typeface="+mj-lt"/>
              <a:buAutoNum type="arabicPeriod"/>
            </a:pPr>
            <a:r>
              <a:rPr lang="tr-TR" dirty="0" smtClean="0"/>
              <a:t>İnsan kendini hesaba çekmeli ve günahlarından tövbe etmelidir.</a:t>
            </a:r>
          </a:p>
          <a:p>
            <a:pPr marL="596646" indent="-514350">
              <a:buFont typeface="+mj-lt"/>
              <a:buAutoNum type="arabicPeriod"/>
            </a:pPr>
            <a:r>
              <a:rPr lang="tr-TR" dirty="0" smtClean="0"/>
              <a:t>Gerçek manada tövbe eden kişi hem kendisini </a:t>
            </a:r>
            <a:r>
              <a:rPr lang="tr-TR" dirty="0" err="1" smtClean="0"/>
              <a:t>hemde</a:t>
            </a:r>
            <a:r>
              <a:rPr lang="tr-TR" dirty="0" smtClean="0"/>
              <a:t> </a:t>
            </a:r>
            <a:r>
              <a:rPr lang="tr-TR" dirty="0" err="1" smtClean="0"/>
              <a:t>Allahı</a:t>
            </a:r>
            <a:r>
              <a:rPr lang="tr-TR" dirty="0" smtClean="0"/>
              <a:t> hoşnut edecektir.</a:t>
            </a:r>
            <a:endParaRPr lang="nl-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0"/>
            <a:ext cx="7498080" cy="3370386"/>
          </a:xfrm>
        </p:spPr>
        <p:txBody>
          <a:bodyPr>
            <a:normAutofit/>
          </a:bodyPr>
          <a:lstStyle/>
          <a:p>
            <a:pPr algn="r"/>
            <a:r>
              <a:rPr lang="ar-AE" dirty="0" smtClean="0"/>
              <a:t>وَلَيْسَتِ التَّوْبَةُ لِلَّذِينَ يَعْمَلُونَ السَّيِّئَاتِ حَتَّى إِذَا حَضَرَ أَحَدَهُمُ الْمَوْتُ قَالَ إِنِّي تُبْتُ الآنَ وَلاَ الَّذِينَ يَمُوتُونَ وَهُمْ كُفَّارٌ أُوْلَئِكَ أَعْتَدْنَا لَهُمْ عَذَابًا أَلِيمًا</a:t>
            </a:r>
            <a:endParaRPr lang="nl-NL" dirty="0"/>
          </a:p>
        </p:txBody>
      </p:sp>
      <p:sp>
        <p:nvSpPr>
          <p:cNvPr id="3" name="2 İçerik Yer Tutucusu"/>
          <p:cNvSpPr>
            <a:spLocks noGrp="1"/>
          </p:cNvSpPr>
          <p:nvPr>
            <p:ph idx="1"/>
          </p:nvPr>
        </p:nvSpPr>
        <p:spPr>
          <a:xfrm>
            <a:off x="1435608" y="3068960"/>
            <a:ext cx="7498080" cy="3456384"/>
          </a:xfrm>
        </p:spPr>
        <p:txBody>
          <a:bodyPr>
            <a:normAutofit fontScale="92500" lnSpcReduction="10000"/>
          </a:bodyPr>
          <a:lstStyle/>
          <a:p>
            <a:pPr marL="87313" indent="-4763">
              <a:buNone/>
            </a:pPr>
            <a:r>
              <a:rPr lang="nl-NL" sz="3600" dirty="0" smtClean="0">
                <a:solidFill>
                  <a:schemeClr val="accent2"/>
                </a:solidFill>
              </a:rPr>
              <a:t>Kötülükleri işleyip dururken, ölüm kendisine geldiği zaman; 'şimdi tevbe ettim' diyenler ile kafir olarak ölenlerin tevbesi makbul değildir. İşte onlara elem verici azab hazırlamışızdır</a:t>
            </a:r>
            <a:r>
              <a:rPr lang="nl-NL" sz="3600" dirty="0" smtClean="0">
                <a:solidFill>
                  <a:schemeClr val="accent2"/>
                </a:solidFill>
              </a:rPr>
              <a:t>.</a:t>
            </a:r>
            <a:endParaRPr lang="tr-TR" sz="3600" dirty="0" smtClean="0">
              <a:solidFill>
                <a:schemeClr val="accent2"/>
              </a:solidFill>
            </a:endParaRPr>
          </a:p>
          <a:p>
            <a:pPr marL="87313" indent="-4763">
              <a:buNone/>
            </a:pPr>
            <a:r>
              <a:rPr lang="tr-TR" sz="3600" dirty="0" smtClean="0">
                <a:solidFill>
                  <a:schemeClr val="accent2"/>
                </a:solidFill>
              </a:rPr>
              <a:t>							</a:t>
            </a:r>
          </a:p>
          <a:p>
            <a:pPr marL="87313" indent="-4763">
              <a:buNone/>
            </a:pPr>
            <a:r>
              <a:rPr lang="tr-TR" sz="3600" dirty="0" smtClean="0">
                <a:solidFill>
                  <a:schemeClr val="accent2"/>
                </a:solidFill>
              </a:rPr>
              <a:t>	</a:t>
            </a:r>
            <a:r>
              <a:rPr lang="tr-TR" sz="3600" dirty="0" smtClean="0">
                <a:solidFill>
                  <a:schemeClr val="accent2"/>
                </a:solidFill>
              </a:rPr>
              <a:t>						</a:t>
            </a:r>
            <a:r>
              <a:rPr lang="tr-TR" sz="3600" dirty="0" smtClean="0">
                <a:effectLst>
                  <a:outerShdw blurRad="38100" dist="38100" dir="2700000" algn="tl">
                    <a:srgbClr val="000000">
                      <a:alpha val="43137"/>
                    </a:srgbClr>
                  </a:outerShdw>
                </a:effectLst>
              </a:rPr>
              <a:t>Nisa 18</a:t>
            </a:r>
            <a:endParaRPr lang="tr-TR" sz="3600" dirty="0" smtClean="0">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Ayetten öğrendiğimiz</a:t>
            </a:r>
            <a:endParaRPr lang="nl-NL" dirty="0"/>
          </a:p>
        </p:txBody>
      </p:sp>
      <p:sp>
        <p:nvSpPr>
          <p:cNvPr id="3" name="2 İçerik Yer Tutucusu"/>
          <p:cNvSpPr>
            <a:spLocks noGrp="1"/>
          </p:cNvSpPr>
          <p:nvPr>
            <p:ph idx="1"/>
          </p:nvPr>
        </p:nvSpPr>
        <p:spPr/>
        <p:txBody>
          <a:bodyPr/>
          <a:lstStyle/>
          <a:p>
            <a:pPr marL="596646" indent="-514350">
              <a:buFont typeface="+mj-lt"/>
              <a:buAutoNum type="arabicPeriod"/>
            </a:pPr>
            <a:r>
              <a:rPr lang="tr-TR" dirty="0" smtClean="0"/>
              <a:t>Can boğaza gelmeden önce tövbe etmeliyiz.</a:t>
            </a:r>
          </a:p>
          <a:p>
            <a:pPr marL="596646" indent="-514350">
              <a:buFont typeface="+mj-lt"/>
              <a:buAutoNum type="arabicPeriod"/>
            </a:pPr>
            <a:r>
              <a:rPr lang="tr-TR" dirty="0" smtClean="0"/>
              <a:t>İnsan ilerde tövbe ederim diye düşünmemeli. Aklı başında iken tövbe etmeli.</a:t>
            </a:r>
          </a:p>
          <a:p>
            <a:pPr marL="596646" indent="-514350">
              <a:buFont typeface="+mj-lt"/>
              <a:buAutoNum type="arabicPeriod"/>
            </a:pPr>
            <a:r>
              <a:rPr lang="tr-TR" dirty="0" smtClean="0"/>
              <a:t>Tövbe hususunda tembel olmaması lazım.</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39952" y="2348880"/>
            <a:ext cx="7498080" cy="1143000"/>
          </a:xfrm>
        </p:spPr>
        <p:txBody>
          <a:bodyPr>
            <a:noAutofit/>
          </a:bodyPr>
          <a:lstStyle/>
          <a:p>
            <a:r>
              <a:rPr lang="tr-TR" sz="7200" b="1" dirty="0" smtClean="0">
                <a:solidFill>
                  <a:schemeClr val="accent2"/>
                </a:solidFill>
              </a:rPr>
              <a:t>Tövbe</a:t>
            </a:r>
            <a:endParaRPr lang="nl-NL" sz="7200" b="1" dirty="0">
              <a:solidFill>
                <a:schemeClr val="accent2"/>
              </a:solidFill>
            </a:endParaRPr>
          </a:p>
        </p:txBody>
      </p:sp>
      <p:sp>
        <p:nvSpPr>
          <p:cNvPr id="3" name="2 İçerik Yer Tutucusu"/>
          <p:cNvSpPr>
            <a:spLocks noGrp="1"/>
          </p:cNvSpPr>
          <p:nvPr>
            <p:ph idx="1"/>
          </p:nvPr>
        </p:nvSpPr>
        <p:spPr>
          <a:xfrm>
            <a:off x="4058696" y="3429000"/>
            <a:ext cx="7498080" cy="4800600"/>
          </a:xfrm>
        </p:spPr>
        <p:txBody>
          <a:bodyPr/>
          <a:lstStyle/>
          <a:p>
            <a:pPr>
              <a:buNone/>
            </a:pPr>
            <a:r>
              <a:rPr lang="tr-TR" dirty="0" smtClean="0"/>
              <a:t>(Allahtan af dilemek)</a:t>
            </a:r>
            <a:endParaRPr lang="nl-N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60648"/>
            <a:ext cx="7498080" cy="6192688"/>
          </a:xfrm>
        </p:spPr>
        <p:txBody>
          <a:bodyPr>
            <a:noAutofit/>
          </a:bodyPr>
          <a:lstStyle/>
          <a:p>
            <a:pPr fontAlgn="base">
              <a:buNone/>
            </a:pPr>
            <a:r>
              <a:rPr lang="nl-NL" sz="2000" i="1" dirty="0" smtClean="0"/>
              <a:t>Ebû Saîd el-Hudrî</a:t>
            </a:r>
            <a:r>
              <a:rPr lang="nl-NL" sz="2000" dirty="0" smtClean="0"/>
              <a:t> </a:t>
            </a:r>
            <a:r>
              <a:rPr lang="nl-NL" sz="2000" i="1" dirty="0" smtClean="0"/>
              <a:t>radıyallahu anh</a:t>
            </a:r>
            <a:r>
              <a:rPr lang="nl-NL" sz="2000" dirty="0" smtClean="0"/>
              <a:t>’ten rivayet edildiğine göre, </a:t>
            </a:r>
            <a:r>
              <a:rPr lang="nl-NL" sz="2000" b="1" dirty="0" smtClean="0"/>
              <a:t>Resûlullah </a:t>
            </a:r>
            <a:r>
              <a:rPr lang="nl-NL" sz="2000" b="1" i="1" dirty="0" smtClean="0"/>
              <a:t>sallallahu aleyhi ve sellem</a:t>
            </a:r>
            <a:r>
              <a:rPr lang="nl-NL" sz="2000" dirty="0" smtClean="0"/>
              <a:t> şöyle buyurdu: </a:t>
            </a:r>
          </a:p>
          <a:p>
            <a:pPr fontAlgn="base">
              <a:buNone/>
            </a:pPr>
            <a:r>
              <a:rPr lang="nl-NL" sz="2000" dirty="0" smtClean="0"/>
              <a:t>“Vaktiyle doksan dokuz kişiyi öldürmüş bir adam vardı. Bu adam, yeryüzündeki en büyük âlimin kim olduğunu sordu. Ona bir rahibi gösterdiler.</a:t>
            </a:r>
          </a:p>
          <a:p>
            <a:pPr fontAlgn="base">
              <a:buNone/>
            </a:pPr>
            <a:r>
              <a:rPr lang="nl-NL" sz="2000" dirty="0" smtClean="0"/>
              <a:t>Bu adam rahibe giderek:</a:t>
            </a:r>
          </a:p>
          <a:p>
            <a:pPr fontAlgn="base">
              <a:buNone/>
            </a:pPr>
            <a:r>
              <a:rPr lang="nl-NL" sz="2000" dirty="0" smtClean="0"/>
              <a:t>- Doksan dokuz adam öldürdüm. Tevbe etsem kabul olur mu? dedi.</a:t>
            </a:r>
          </a:p>
          <a:p>
            <a:pPr fontAlgn="base">
              <a:buNone/>
            </a:pPr>
            <a:r>
              <a:rPr lang="nl-NL" sz="2000" dirty="0" smtClean="0"/>
              <a:t>Rahip:</a:t>
            </a:r>
          </a:p>
          <a:p>
            <a:pPr fontAlgn="base">
              <a:buNone/>
            </a:pPr>
            <a:r>
              <a:rPr lang="nl-NL" sz="2000" dirty="0" smtClean="0"/>
              <a:t>- Hayır, kabul olmaz, deyince onu da öldürdü. Böylece öldürdüğü adamların sayısını yüz’e tamamladı. Sonra yine yeryüzündeki en büyük âlimin kim olduğunu sordu. Ona bir âlimi tavsiye ettiler. Onun yanına gitti ve yüz kişiyi öldürdüğünü, tevbesinin kabul edilip edilmeyeceğini sordu.</a:t>
            </a:r>
          </a:p>
          <a:p>
            <a:pPr fontAlgn="base">
              <a:buNone/>
            </a:pPr>
            <a:r>
              <a:rPr lang="nl-NL" sz="2000" dirty="0" smtClean="0"/>
              <a:t>Âlim:</a:t>
            </a:r>
          </a:p>
          <a:p>
            <a:pPr fontAlgn="base">
              <a:buNone/>
            </a:pPr>
            <a:r>
              <a:rPr lang="nl-NL" sz="2000" dirty="0" smtClean="0"/>
              <a:t>- Elbette kabul edilir. İnsanla tevbe arasına kim girebilir ki! Sen falan yere git. Orada Allah Teâlâ’ya ibadet eden insanlar var. Sen de onlarla birlikte Allah’a ibadet et. Sakın memleketine dönme. Zira orası fena bir yerdir, dedi</a:t>
            </a:r>
            <a:r>
              <a:rPr lang="nl-NL" sz="2000" dirty="0" smtClean="0"/>
              <a:t>.</a:t>
            </a:r>
            <a:endParaRPr lang="nl-NL"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332656"/>
            <a:ext cx="7498080" cy="6264696"/>
          </a:xfrm>
        </p:spPr>
        <p:txBody>
          <a:bodyPr>
            <a:normAutofit fontScale="70000" lnSpcReduction="20000"/>
          </a:bodyPr>
          <a:lstStyle/>
          <a:p>
            <a:pPr fontAlgn="base">
              <a:buNone/>
            </a:pPr>
            <a:r>
              <a:rPr lang="nl-NL" dirty="0" smtClean="0"/>
              <a:t>Adam</a:t>
            </a:r>
            <a:r>
              <a:rPr lang="nl-NL" dirty="0" smtClean="0"/>
              <a:t>, denilen yere gitmek üzere yola çıktı. Yolu yarıladığında eceli geldi.</a:t>
            </a:r>
          </a:p>
          <a:p>
            <a:pPr fontAlgn="base">
              <a:buNone/>
            </a:pPr>
            <a:r>
              <a:rPr lang="nl-NL" dirty="0" smtClean="0"/>
              <a:t>Rahmet melekleriyle azap melekleri o adamı kimin alıp götüreceği konusunda tartışmaya başladılar.</a:t>
            </a:r>
          </a:p>
          <a:p>
            <a:pPr fontAlgn="base">
              <a:buNone/>
            </a:pPr>
            <a:r>
              <a:rPr lang="nl-NL" dirty="0" smtClean="0"/>
              <a:t>Rahmet melekleri:</a:t>
            </a:r>
          </a:p>
          <a:p>
            <a:pPr fontAlgn="base">
              <a:buNone/>
            </a:pPr>
            <a:r>
              <a:rPr lang="nl-NL" dirty="0" smtClean="0"/>
              <a:t>- O adam tevbe ederek ve kalbiyle Allah’a yönelerek yola düştü, dediler.</a:t>
            </a:r>
          </a:p>
          <a:p>
            <a:pPr fontAlgn="base">
              <a:buNone/>
            </a:pPr>
            <a:r>
              <a:rPr lang="nl-NL" dirty="0" smtClean="0"/>
              <a:t>Azap melekleri ise:</a:t>
            </a:r>
          </a:p>
          <a:p>
            <a:pPr fontAlgn="base">
              <a:buNone/>
            </a:pPr>
            <a:r>
              <a:rPr lang="nl-NL" dirty="0" smtClean="0"/>
              <a:t>- O adam hayatında hiç bir iyilik yapmadı ki, dediler.</a:t>
            </a:r>
          </a:p>
          <a:p>
            <a:pPr fontAlgn="base">
              <a:buNone/>
            </a:pPr>
            <a:r>
              <a:rPr lang="nl-NL" dirty="0" smtClean="0"/>
              <a:t>Bu sırada insan kılığına girmiş bir melek çıkageldi. Melekler onu aralarında hakem tayin ettiler.</a:t>
            </a:r>
          </a:p>
          <a:p>
            <a:pPr fontAlgn="base">
              <a:buNone/>
            </a:pPr>
            <a:r>
              <a:rPr lang="nl-NL" dirty="0" smtClean="0"/>
              <a:t>Hakem olan melek:</a:t>
            </a:r>
          </a:p>
          <a:p>
            <a:pPr fontAlgn="base">
              <a:buNone/>
            </a:pPr>
            <a:r>
              <a:rPr lang="nl-NL" dirty="0" smtClean="0"/>
              <a:t>- Geldiği yerle, gittiği yeri ölçün. Hangisine daha yakınsa adam o tarafa aittir, dedi.</a:t>
            </a:r>
          </a:p>
          <a:p>
            <a:pPr fontAlgn="base">
              <a:buNone/>
            </a:pPr>
            <a:r>
              <a:rPr lang="nl-NL" dirty="0" smtClean="0"/>
              <a:t>Melekler iki mesafeyi de ölçtüler. Gitmek istediği yerin daha yakın olduğunu gördüler. Bunun üzerine rahmet melekleri onu alıp götürdü</a:t>
            </a:r>
            <a:r>
              <a:rPr lang="nl-NL" dirty="0" smtClean="0"/>
              <a:t>.”</a:t>
            </a:r>
            <a:endParaRPr lang="tr-TR" dirty="0" smtClean="0"/>
          </a:p>
          <a:p>
            <a:pPr fontAlgn="base">
              <a:buNone/>
            </a:pPr>
            <a:endParaRPr lang="nl-NL" dirty="0" smtClean="0"/>
          </a:p>
          <a:p>
            <a:pPr fontAlgn="base">
              <a:buNone/>
            </a:pPr>
            <a:r>
              <a:rPr lang="tr-TR" b="1" dirty="0" smtClean="0">
                <a:solidFill>
                  <a:schemeClr val="accent2"/>
                </a:solidFill>
              </a:rPr>
              <a:t>		     </a:t>
            </a:r>
            <a:r>
              <a:rPr lang="nl-NL" b="1" dirty="0" smtClean="0">
                <a:solidFill>
                  <a:schemeClr val="accent2"/>
                </a:solidFill>
              </a:rPr>
              <a:t>(</a:t>
            </a:r>
            <a:r>
              <a:rPr lang="nl-NL" b="1" dirty="0" smtClean="0">
                <a:solidFill>
                  <a:schemeClr val="accent2"/>
                </a:solidFill>
              </a:rPr>
              <a:t>Buharî, Enbiyâ 54; Müslim, Tevbe 46, 47, 48)</a:t>
            </a:r>
          </a:p>
          <a:p>
            <a:endParaRPr lang="nl-N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nl-NL"/>
          </a:p>
        </p:txBody>
      </p:sp>
      <p:sp>
        <p:nvSpPr>
          <p:cNvPr id="3" name="2 İçerik Yer Tutucusu"/>
          <p:cNvSpPr>
            <a:spLocks noGrp="1"/>
          </p:cNvSpPr>
          <p:nvPr>
            <p:ph idx="1"/>
          </p:nvPr>
        </p:nvSpPr>
        <p:spPr/>
        <p:txBody>
          <a:bodyPr/>
          <a:lstStyle/>
          <a:p>
            <a:endParaRPr lang="nl-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932656"/>
            <a:ext cx="7498080" cy="4800600"/>
          </a:xfrm>
        </p:spPr>
        <p:txBody>
          <a:bodyPr/>
          <a:lstStyle/>
          <a:p>
            <a:r>
              <a:rPr lang="tr-TR" dirty="0" err="1" smtClean="0"/>
              <a:t>Kur’an</a:t>
            </a:r>
            <a:r>
              <a:rPr lang="tr-TR" dirty="0" smtClean="0"/>
              <a:t> ayetleri, hadisler ve </a:t>
            </a:r>
            <a:r>
              <a:rPr lang="tr-TR" dirty="0" err="1" smtClean="0"/>
              <a:t>islam</a:t>
            </a:r>
            <a:r>
              <a:rPr lang="tr-TR" dirty="0" smtClean="0"/>
              <a:t> alimleri tövbe etmenin gerekli olduğunu bizlere gösterirler.</a:t>
            </a:r>
          </a:p>
          <a:p>
            <a:r>
              <a:rPr lang="tr-TR" dirty="0" smtClean="0"/>
              <a:t>İnsan yaptığı her günahtan dolayı tövbe etmelidir.  Bu ise ikiye ayrılır …</a:t>
            </a:r>
          </a:p>
          <a:p>
            <a:pPr>
              <a:buNone/>
            </a:pPr>
            <a:r>
              <a:rPr lang="tr-TR" dirty="0" smtClean="0"/>
              <a:t/>
            </a:r>
            <a:br>
              <a:rPr lang="tr-TR" dirty="0" smtClean="0"/>
            </a:b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İşlenen günah sadece Allaha karşı olup kulu ilgilendirmiyorsa</a:t>
            </a:r>
            <a:endParaRPr lang="nl-NL" dirty="0"/>
          </a:p>
        </p:txBody>
      </p:sp>
      <p:sp>
        <p:nvSpPr>
          <p:cNvPr id="3" name="2 İçerik Yer Tutucusu"/>
          <p:cNvSpPr>
            <a:spLocks noGrp="1"/>
          </p:cNvSpPr>
          <p:nvPr>
            <p:ph idx="1"/>
          </p:nvPr>
        </p:nvSpPr>
        <p:spPr>
          <a:xfrm>
            <a:off x="1403648" y="1652736"/>
            <a:ext cx="7498080" cy="4800600"/>
          </a:xfrm>
        </p:spPr>
        <p:txBody>
          <a:bodyPr/>
          <a:lstStyle/>
          <a:p>
            <a:pPr marL="596646" indent="-514350">
              <a:buFont typeface="+mj-lt"/>
              <a:buAutoNum type="arabicPeriod"/>
            </a:pPr>
            <a:r>
              <a:rPr lang="tr-TR" dirty="0" smtClean="0"/>
              <a:t>O günahı </a:t>
            </a:r>
            <a:r>
              <a:rPr lang="tr-TR" dirty="0" err="1" smtClean="0"/>
              <a:t>terketmek</a:t>
            </a:r>
            <a:r>
              <a:rPr lang="tr-TR" dirty="0" smtClean="0"/>
              <a:t>.</a:t>
            </a:r>
          </a:p>
          <a:p>
            <a:pPr marL="596646" indent="-514350">
              <a:buFont typeface="+mj-lt"/>
              <a:buAutoNum type="arabicPeriod"/>
            </a:pPr>
            <a:r>
              <a:rPr lang="tr-TR" dirty="0" smtClean="0"/>
              <a:t>Onu yaptığına pişman olmak.</a:t>
            </a:r>
          </a:p>
          <a:p>
            <a:pPr marL="596646" indent="-514350">
              <a:buFont typeface="+mj-lt"/>
              <a:buAutoNum type="arabicPeriod"/>
            </a:pPr>
            <a:r>
              <a:rPr lang="tr-TR" dirty="0" smtClean="0"/>
              <a:t>Bir daha yapmamaya karar vermek.</a:t>
            </a:r>
          </a:p>
          <a:p>
            <a:pPr marL="596646" indent="-514350">
              <a:buFont typeface="+mj-lt"/>
              <a:buAutoNum type="arabicPeriod"/>
            </a:pPr>
            <a:endParaRPr lang="tr-TR" dirty="0" smtClean="0"/>
          </a:p>
          <a:p>
            <a:pPr marL="87313" indent="-6350">
              <a:buNone/>
            </a:pPr>
            <a:r>
              <a:rPr lang="tr-TR" i="1" dirty="0" smtClean="0"/>
              <a:t>Şayet bu üç şarttan biri eksikse, tövbe edilmiş olmaz</a:t>
            </a:r>
            <a:endParaRPr lang="nl-NL"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İşlenen günah kul hakkını </a:t>
            </a:r>
            <a:r>
              <a:rPr lang="tr-TR" dirty="0" err="1" smtClean="0"/>
              <a:t>ilgilendiryorsa</a:t>
            </a:r>
            <a:endParaRPr lang="nl-NL" dirty="0"/>
          </a:p>
        </p:txBody>
      </p:sp>
      <p:sp>
        <p:nvSpPr>
          <p:cNvPr id="3" name="2 İçerik Yer Tutucusu"/>
          <p:cNvSpPr>
            <a:spLocks noGrp="1"/>
          </p:cNvSpPr>
          <p:nvPr>
            <p:ph idx="1"/>
          </p:nvPr>
        </p:nvSpPr>
        <p:spPr>
          <a:xfrm>
            <a:off x="1435608" y="1580728"/>
            <a:ext cx="7498080" cy="4800600"/>
          </a:xfrm>
        </p:spPr>
        <p:txBody>
          <a:bodyPr/>
          <a:lstStyle/>
          <a:p>
            <a:pPr marL="596646" indent="-514350">
              <a:buFont typeface="+mj-lt"/>
              <a:buAutoNum type="arabicPeriod"/>
            </a:pPr>
            <a:r>
              <a:rPr lang="tr-TR" dirty="0" smtClean="0"/>
              <a:t>O günahı </a:t>
            </a:r>
            <a:r>
              <a:rPr lang="tr-TR" dirty="0" err="1" smtClean="0"/>
              <a:t>terketmek</a:t>
            </a:r>
            <a:r>
              <a:rPr lang="tr-TR" dirty="0" smtClean="0"/>
              <a:t>.</a:t>
            </a:r>
          </a:p>
          <a:p>
            <a:pPr marL="596646" indent="-514350">
              <a:buFont typeface="+mj-lt"/>
              <a:buAutoNum type="arabicPeriod"/>
            </a:pPr>
            <a:r>
              <a:rPr lang="tr-TR" dirty="0" smtClean="0"/>
              <a:t>Onu yaptığına pişman olmak.</a:t>
            </a:r>
          </a:p>
          <a:p>
            <a:pPr marL="596646" indent="-514350">
              <a:buFont typeface="+mj-lt"/>
              <a:buAutoNum type="arabicPeriod"/>
            </a:pPr>
            <a:r>
              <a:rPr lang="tr-TR" dirty="0" smtClean="0"/>
              <a:t>Bir daha yapmamaya karar vermek.</a:t>
            </a:r>
          </a:p>
          <a:p>
            <a:pPr marL="596646" indent="-514350">
              <a:buFont typeface="+mj-lt"/>
              <a:buAutoNum type="arabicPeriod"/>
            </a:pPr>
            <a:r>
              <a:rPr lang="tr-TR" u="sng" dirty="0" smtClean="0"/>
              <a:t>Kul hakkından arınıp kurtulmak</a:t>
            </a:r>
          </a:p>
          <a:p>
            <a:pPr marL="596646" indent="-514350">
              <a:buNone/>
            </a:pPr>
            <a:endParaRPr lang="tr-TR" dirty="0" smtClean="0"/>
          </a:p>
          <a:p>
            <a:pPr marL="596646" indent="-514350">
              <a:buNone/>
            </a:pPr>
            <a:endParaRPr lang="tr-T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22392" y="188640"/>
            <a:ext cx="7498080" cy="1642194"/>
          </a:xfrm>
        </p:spPr>
        <p:txBody>
          <a:bodyPr>
            <a:normAutofit/>
          </a:bodyPr>
          <a:lstStyle/>
          <a:p>
            <a:pPr algn="r"/>
            <a:r>
              <a:rPr lang="ar-AE" sz="4000" b="1" dirty="0" smtClean="0"/>
              <a:t> وَتُوبُوا إِلَى اللَّهِ جَمِيعًا أَيُّهَا الْمُؤْمِنُونَ لَعَلَّكُمْ تُفْلِحُونَ</a:t>
            </a:r>
            <a:endParaRPr lang="nl-NL" sz="4000" b="1" dirty="0"/>
          </a:p>
        </p:txBody>
      </p:sp>
      <p:sp>
        <p:nvSpPr>
          <p:cNvPr id="3" name="2 İçerik Yer Tutucusu"/>
          <p:cNvSpPr>
            <a:spLocks noGrp="1"/>
          </p:cNvSpPr>
          <p:nvPr>
            <p:ph idx="1"/>
          </p:nvPr>
        </p:nvSpPr>
        <p:spPr>
          <a:xfrm>
            <a:off x="1691680" y="1700808"/>
            <a:ext cx="7452320" cy="4800600"/>
          </a:xfrm>
        </p:spPr>
        <p:txBody>
          <a:bodyPr>
            <a:normAutofit/>
          </a:bodyPr>
          <a:lstStyle/>
          <a:p>
            <a:pPr marL="87313" indent="-4763">
              <a:buNone/>
            </a:pPr>
            <a:r>
              <a:rPr lang="nl-NL" sz="4800" dirty="0" smtClean="0">
                <a:solidFill>
                  <a:schemeClr val="accent2"/>
                </a:solidFill>
              </a:rPr>
              <a:t>Ey mü’minler, hep birlikte tövbe ediniz ki kurtuluşa eresiniz!</a:t>
            </a:r>
            <a:endParaRPr lang="tr-TR" sz="4800" dirty="0" smtClean="0">
              <a:solidFill>
                <a:schemeClr val="accent2"/>
              </a:solidFill>
            </a:endParaRPr>
          </a:p>
          <a:p>
            <a:pPr marL="87313" indent="-4763">
              <a:buNone/>
            </a:pPr>
            <a:endParaRPr lang="tr-TR" sz="4800" dirty="0" smtClean="0"/>
          </a:p>
          <a:p>
            <a:pPr marL="87313" indent="-4763">
              <a:buNone/>
            </a:pPr>
            <a:endParaRPr lang="tr-TR" sz="4800" dirty="0" smtClean="0"/>
          </a:p>
          <a:p>
            <a:pPr marL="87313" indent="-4763">
              <a:buNone/>
            </a:pPr>
            <a:r>
              <a:rPr lang="tr-TR" sz="4800" dirty="0" smtClean="0"/>
              <a:t>					   </a:t>
            </a:r>
            <a:r>
              <a:rPr lang="nl-NL" sz="4000" dirty="0" smtClean="0"/>
              <a:t>24 / NÛR - 31</a:t>
            </a:r>
            <a:endParaRPr lang="nl-NL"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0" y="404664"/>
            <a:ext cx="7498080" cy="5843736"/>
          </a:xfrm>
        </p:spPr>
        <p:txBody>
          <a:bodyPr/>
          <a:lstStyle/>
          <a:p>
            <a:r>
              <a:rPr lang="tr-TR" dirty="0" smtClean="0"/>
              <a:t>Bütün müminlerin tövbe etmesi emredilmekte. </a:t>
            </a:r>
          </a:p>
          <a:p>
            <a:r>
              <a:rPr lang="tr-TR" dirty="0" smtClean="0"/>
              <a:t>Günahlardan kurtulma yolu tövbe olduğu ve tövbesi kabul olunanın ise kurtuluşa ereceği haber verilmekte.</a:t>
            </a:r>
          </a:p>
          <a:p>
            <a:r>
              <a:rPr lang="tr-TR" dirty="0" smtClean="0"/>
              <a:t>Kusursuz bir kul yoktur.</a:t>
            </a:r>
          </a:p>
          <a:p>
            <a:r>
              <a:rPr lang="tr-TR" dirty="0" smtClean="0"/>
              <a:t>Allahın yegane bağışlayıcı olduğunu daha iyi kavrayabilmek.</a:t>
            </a:r>
          </a:p>
          <a:p>
            <a:pPr>
              <a:buNone/>
            </a:pPr>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r"/>
            <a:r>
              <a:rPr lang="ar-AE" sz="4800" b="1" dirty="0" smtClean="0"/>
              <a:t>وَأَنِ اسْتَغْفِرُواْ رَبَّكُمْ ثُمَّ تُوبُواْ إِلَيْهِ</a:t>
            </a:r>
            <a:endParaRPr lang="nl-NL" sz="4800" b="1" dirty="0"/>
          </a:p>
        </p:txBody>
      </p:sp>
      <p:sp>
        <p:nvSpPr>
          <p:cNvPr id="3" name="2 İçerik Yer Tutucusu"/>
          <p:cNvSpPr>
            <a:spLocks noGrp="1"/>
          </p:cNvSpPr>
          <p:nvPr>
            <p:ph idx="1"/>
          </p:nvPr>
        </p:nvSpPr>
        <p:spPr>
          <a:xfrm>
            <a:off x="1435608" y="1580728"/>
            <a:ext cx="7498080" cy="4800600"/>
          </a:xfrm>
        </p:spPr>
        <p:txBody>
          <a:bodyPr>
            <a:normAutofit/>
          </a:bodyPr>
          <a:lstStyle/>
          <a:p>
            <a:pPr marL="87313" indent="-22225">
              <a:buNone/>
            </a:pPr>
            <a:r>
              <a:rPr lang="nl-NL" sz="4800" dirty="0" smtClean="0">
                <a:solidFill>
                  <a:schemeClr val="accent2"/>
                </a:solidFill>
              </a:rPr>
              <a:t>Rabbinizden bağışlanma dileyin, sonra da O’na tövbe edin</a:t>
            </a:r>
            <a:endParaRPr lang="tr-TR" sz="4800" dirty="0" smtClean="0">
              <a:solidFill>
                <a:schemeClr val="accent2"/>
              </a:solidFill>
            </a:endParaRPr>
          </a:p>
          <a:p>
            <a:pPr marL="87313" indent="-22225">
              <a:buNone/>
            </a:pPr>
            <a:endParaRPr lang="tr-TR" sz="4800" dirty="0" smtClean="0">
              <a:solidFill>
                <a:schemeClr val="accent2"/>
              </a:solidFill>
            </a:endParaRPr>
          </a:p>
          <a:p>
            <a:pPr marL="87313" indent="-22225">
              <a:buNone/>
            </a:pPr>
            <a:endParaRPr lang="tr-TR" sz="4800" dirty="0" smtClean="0">
              <a:solidFill>
                <a:schemeClr val="accent2"/>
              </a:solidFill>
            </a:endParaRPr>
          </a:p>
          <a:p>
            <a:pPr marL="87313" indent="-22225" algn="r">
              <a:buNone/>
            </a:pPr>
            <a:r>
              <a:rPr lang="tr-TR" sz="4800" dirty="0" smtClean="0">
                <a:solidFill>
                  <a:schemeClr val="accent2"/>
                </a:solidFill>
              </a:rPr>
              <a:t>				    	</a:t>
            </a:r>
            <a:r>
              <a:rPr lang="nl-NL" sz="4000" dirty="0" smtClean="0"/>
              <a:t>11 / HÛD – 3 </a:t>
            </a:r>
            <a:endParaRPr lang="nl-NL" sz="4000" dirty="0">
              <a:solidFill>
                <a:schemeClr val="accent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8100392" cy="1143000"/>
          </a:xfrm>
        </p:spPr>
        <p:txBody>
          <a:bodyPr>
            <a:noAutofit/>
          </a:bodyPr>
          <a:lstStyle/>
          <a:p>
            <a:pPr algn="r"/>
            <a:r>
              <a:rPr lang="ar-AE" b="1" dirty="0" smtClean="0"/>
              <a:t>يَا أَيُّهَا الَّذِينَ آمَنُوا تُوبُوا إِلَى اللَّهِ تَوْبَةً نَّصُوحًا</a:t>
            </a:r>
            <a:endParaRPr lang="nl-NL" b="1" dirty="0"/>
          </a:p>
        </p:txBody>
      </p:sp>
      <p:sp>
        <p:nvSpPr>
          <p:cNvPr id="3" name="2 İçerik Yer Tutucusu"/>
          <p:cNvSpPr>
            <a:spLocks noGrp="1"/>
          </p:cNvSpPr>
          <p:nvPr>
            <p:ph idx="1"/>
          </p:nvPr>
        </p:nvSpPr>
        <p:spPr/>
        <p:txBody>
          <a:bodyPr>
            <a:normAutofit/>
          </a:bodyPr>
          <a:lstStyle/>
          <a:p>
            <a:pPr marL="87313" indent="-4763">
              <a:buNone/>
            </a:pPr>
            <a:r>
              <a:rPr lang="nl-NL" sz="4800" dirty="0" smtClean="0">
                <a:solidFill>
                  <a:schemeClr val="accent2"/>
                </a:solidFill>
              </a:rPr>
              <a:t>Ey iman edenler! Allah’a içtenlikle tövbe edin.</a:t>
            </a:r>
            <a:endParaRPr lang="tr-TR" sz="4800" dirty="0" smtClean="0">
              <a:solidFill>
                <a:schemeClr val="accent2"/>
              </a:solidFill>
            </a:endParaRPr>
          </a:p>
          <a:p>
            <a:pPr marL="87313" indent="-4763">
              <a:buNone/>
            </a:pPr>
            <a:endParaRPr lang="tr-TR" sz="4800" dirty="0" smtClean="0">
              <a:solidFill>
                <a:schemeClr val="accent2"/>
              </a:solidFill>
            </a:endParaRPr>
          </a:p>
          <a:p>
            <a:pPr marL="87313" indent="-4763">
              <a:buNone/>
            </a:pPr>
            <a:endParaRPr lang="tr-TR" sz="4800" dirty="0" smtClean="0">
              <a:solidFill>
                <a:schemeClr val="accent2"/>
              </a:solidFill>
            </a:endParaRPr>
          </a:p>
          <a:p>
            <a:pPr marL="87313" indent="-4763">
              <a:buNone/>
            </a:pPr>
            <a:endParaRPr lang="tr-TR" sz="4800" dirty="0" smtClean="0">
              <a:solidFill>
                <a:schemeClr val="accent2"/>
              </a:solidFill>
            </a:endParaRPr>
          </a:p>
          <a:p>
            <a:pPr marL="87313" indent="-4763" algn="r">
              <a:buNone/>
            </a:pPr>
            <a:r>
              <a:rPr lang="nl-NL" sz="4000" dirty="0" smtClean="0"/>
              <a:t>66 / TAHRÎM - 8</a:t>
            </a:r>
            <a:endParaRPr lang="nl-NL" sz="4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1242</TotalTime>
  <Words>612</Words>
  <Application>Microsoft Office PowerPoint</Application>
  <PresentationFormat>Ekran Gösterisi (4:3)</PresentationFormat>
  <Paragraphs>89</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Gündönümü</vt:lpstr>
      <vt:lpstr>RIYAZU’S SALIHIN </vt:lpstr>
      <vt:lpstr>Tövbe</vt:lpstr>
      <vt:lpstr>Slayt 3</vt:lpstr>
      <vt:lpstr>İşlenen günah sadece Allaha karşı olup kulu ilgilendirmiyorsa</vt:lpstr>
      <vt:lpstr>İşlenen günah kul hakkını ilgilendiryorsa</vt:lpstr>
      <vt:lpstr> وَتُوبُوا إِلَى اللَّهِ جَمِيعًا أَيُّهَا الْمُؤْمِنُونَ لَعَلَّكُمْ تُفْلِحُونَ</vt:lpstr>
      <vt:lpstr>Slayt 7</vt:lpstr>
      <vt:lpstr>وَأَنِ اسْتَغْفِرُواْ رَبَّكُمْ ثُمَّ تُوبُواْ إِلَيْهِ</vt:lpstr>
      <vt:lpstr>يَا أَيُّهَا الَّذِينَ آمَنُوا تُوبُوا إِلَى اللَّهِ تَوْبَةً نَّصُوحًا</vt:lpstr>
      <vt:lpstr>Slayt 10</vt:lpstr>
      <vt:lpstr>   "Vallahi ben günde yetmiş defadan fazla Allah'tan beni bağışlamasını diler, tövbe ederim.“                  Buhari, Daavat 3    </vt:lpstr>
      <vt:lpstr>Açıklama</vt:lpstr>
      <vt:lpstr>Soru ?</vt:lpstr>
      <vt:lpstr>Hadisten Öğrendiklerimiz</vt:lpstr>
      <vt:lpstr>“Kulunun tövbe etmesinden dolayı Allah Teâlâ’nın duyduğu memnuniyet, sizden birinin ıssız çölde kaybettiği devesini bulduğu zamanki sevincinden çok daha fazladır.”       Buhârî, Daavât 4</vt:lpstr>
      <vt:lpstr>Açıklama </vt:lpstr>
      <vt:lpstr>Hadisten Öğrendiklerimiz</vt:lpstr>
      <vt:lpstr>وَلَيْسَتِ التَّوْبَةُ لِلَّذِينَ يَعْمَلُونَ السَّيِّئَاتِ حَتَّى إِذَا حَضَرَ أَحَدَهُمُ الْمَوْتُ قَالَ إِنِّي تُبْتُ الآنَ وَلاَ الَّذِينَ يَمُوتُونَ وَهُمْ كُفَّارٌ أُوْلَئِكَ أَعْتَدْنَا لَهُمْ عَذَابًا أَلِيمًا</vt:lpstr>
      <vt:lpstr>Ayetten öğrendiğimiz</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bayram</dc:creator>
  <cp:lastModifiedBy>bayram</cp:lastModifiedBy>
  <cp:revision>51</cp:revision>
  <dcterms:created xsi:type="dcterms:W3CDTF">2013-06-12T11:44:18Z</dcterms:created>
  <dcterms:modified xsi:type="dcterms:W3CDTF">2013-06-18T16:05:53Z</dcterms:modified>
</cp:coreProperties>
</file>