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9" r:id="rId8"/>
    <p:sldId id="262" r:id="rId9"/>
    <p:sldId id="263" r:id="rId10"/>
    <p:sldId id="270" r:id="rId11"/>
    <p:sldId id="271" r:id="rId12"/>
    <p:sldId id="264" r:id="rId13"/>
    <p:sldId id="265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1870BF-556E-48EC-BFD1-C55FEAE068A3}" type="datetimeFigureOut">
              <a:rPr lang="tr-TR" smtClean="0"/>
              <a:pPr/>
              <a:t>08.10.2013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0D7E9C-45EF-4136-AE47-BD41DB52097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RIYAZU’S SALIHIN</a:t>
            </a:r>
          </a:p>
          <a:p>
            <a:pPr algn="r"/>
            <a:r>
              <a:rPr lang="en-US" b="1" dirty="0" smtClean="0"/>
              <a:t>BUNYAMIN YILDIZ</a:t>
            </a:r>
            <a:endParaRPr lang="tr-TR" b="1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tr-TR" dirty="0">
                <a:effectLst/>
              </a:rPr>
              <a:t>DOĞRU SÖZLÜLÜK</a:t>
            </a:r>
            <a:br>
              <a:rPr lang="tr-TR" dirty="0">
                <a:effectLst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7789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58000" cy="5745480"/>
          </a:xfrm>
        </p:spPr>
        <p:txBody>
          <a:bodyPr/>
          <a:lstStyle/>
          <a:p>
            <a:pPr marL="45720" indent="0">
              <a:buNone/>
            </a:pPr>
            <a:r>
              <a:rPr lang="tr-TR" sz="3600" b="1" dirty="0" smtClean="0"/>
              <a:t>Açıklama</a:t>
            </a:r>
            <a:endParaRPr lang="tr-TR" sz="3600" dirty="0"/>
          </a:p>
          <a:p>
            <a:pPr marL="45720" indent="0">
              <a:buNone/>
            </a:pPr>
            <a:r>
              <a:rPr lang="tr-TR" sz="2400" dirty="0" smtClean="0"/>
              <a:t>Sıdk</a:t>
            </a:r>
            <a:r>
              <a:rPr lang="tr-TR" sz="2400" dirty="0"/>
              <a:t>, sadece söz ve </a:t>
            </a:r>
            <a:r>
              <a:rPr lang="tr-TR" sz="2400" dirty="0" smtClean="0"/>
              <a:t>davranışlarda doğruluk değildir</a:t>
            </a:r>
            <a:r>
              <a:rPr lang="tr-TR" sz="2400" dirty="0"/>
              <a:t>. Kalbin samimiyeti de </a:t>
            </a:r>
            <a:r>
              <a:rPr lang="tr-TR" sz="2400" dirty="0" smtClean="0"/>
              <a:t>doğruluk anlamındadır</a:t>
            </a:r>
            <a:r>
              <a:rPr lang="tr-TR" sz="2400" dirty="0"/>
              <a:t>.</a:t>
            </a:r>
          </a:p>
          <a:p>
            <a:pPr marL="45720" indent="0">
              <a:buNone/>
            </a:pPr>
            <a:r>
              <a:rPr lang="tr-TR" sz="2400" dirty="0" smtClean="0"/>
              <a:t>Dürüst </a:t>
            </a:r>
            <a:r>
              <a:rPr lang="tr-TR" sz="2400" dirty="0"/>
              <a:t>bir niyet ve dilek </a:t>
            </a:r>
            <a:r>
              <a:rPr lang="tr-TR" sz="2400" dirty="0" smtClean="0"/>
              <a:t>kişiyi</a:t>
            </a:r>
            <a:r>
              <a:rPr lang="tr-TR" sz="2400" dirty="0"/>
              <a:t>, fiilen olmasa bile hükmen isteklerine </a:t>
            </a:r>
            <a:r>
              <a:rPr lang="tr-TR" sz="2400" dirty="0" smtClean="0"/>
              <a:t>kavuşturur</a:t>
            </a:r>
            <a:r>
              <a:rPr lang="tr-TR" sz="2400" dirty="0"/>
              <a:t>.</a:t>
            </a:r>
          </a:p>
          <a:p>
            <a:pPr marL="45720" indent="0">
              <a:buNone/>
            </a:pPr>
            <a:r>
              <a:rPr lang="tr-TR" sz="2400" dirty="0" smtClean="0"/>
              <a:t>Dinimizde </a:t>
            </a:r>
            <a:r>
              <a:rPr lang="tr-TR" sz="2400" dirty="0"/>
              <a:t>ölümü temenni etmek </a:t>
            </a:r>
            <a:r>
              <a:rPr lang="tr-TR" sz="2400" dirty="0" smtClean="0"/>
              <a:t>yasaktır</a:t>
            </a:r>
            <a:r>
              <a:rPr lang="tr-TR" sz="2400" dirty="0"/>
              <a:t>. 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>Ancak </a:t>
            </a:r>
            <a:r>
              <a:rPr lang="tr-TR" sz="2400" dirty="0" err="1"/>
              <a:t>ş</a:t>
            </a:r>
            <a:r>
              <a:rPr lang="tr-TR" sz="2400" dirty="0" err="1" smtClean="0"/>
              <a:t>ehid</a:t>
            </a:r>
            <a:r>
              <a:rPr lang="tr-TR" sz="2400" dirty="0" smtClean="0"/>
              <a:t> olmayı </a:t>
            </a:r>
            <a:r>
              <a:rPr lang="tr-TR" sz="2400" dirty="0"/>
              <a:t>temenni etmek, güzel </a:t>
            </a:r>
            <a:r>
              <a:rPr lang="tr-TR" sz="2400" dirty="0" smtClean="0"/>
              <a:t>görülmüştür</a:t>
            </a:r>
            <a:r>
              <a:rPr lang="tr-TR" sz="2400" dirty="0"/>
              <a:t>. </a:t>
            </a:r>
            <a:r>
              <a:rPr lang="tr-TR" sz="2400" dirty="0" err="1"/>
              <a:t>Hayr</a:t>
            </a:r>
            <a:r>
              <a:rPr lang="tr-TR" sz="2400" dirty="0"/>
              <a:t> olan ş</a:t>
            </a:r>
            <a:r>
              <a:rPr lang="tr-TR" sz="2400" dirty="0" smtClean="0"/>
              <a:t>eyleri </a:t>
            </a:r>
            <a:r>
              <a:rPr lang="tr-TR" sz="2400" dirty="0"/>
              <a:t>istemek güzeldir.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1512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62800" cy="5440680"/>
          </a:xfrm>
        </p:spPr>
        <p:txBody>
          <a:bodyPr/>
          <a:lstStyle/>
          <a:p>
            <a:pPr marL="45720" indent="0">
              <a:buNone/>
            </a:pPr>
            <a:r>
              <a:rPr lang="tr-TR" sz="4000" b="1" dirty="0"/>
              <a:t>Hadisten </a:t>
            </a:r>
            <a:r>
              <a:rPr lang="tr-TR" sz="4000" b="1" dirty="0" smtClean="0"/>
              <a:t>Öğrendiklerimiz</a:t>
            </a:r>
            <a:endParaRPr lang="tr-TR" sz="4000" dirty="0"/>
          </a:p>
          <a:p>
            <a:pPr marL="45720" indent="0">
              <a:buNone/>
            </a:pPr>
            <a:r>
              <a:rPr lang="tr-TR" sz="2800" dirty="0" smtClean="0"/>
              <a:t>1</a:t>
            </a:r>
            <a:r>
              <a:rPr lang="tr-TR" sz="2800" dirty="0"/>
              <a:t>. Bir ş</a:t>
            </a:r>
            <a:r>
              <a:rPr lang="tr-TR" sz="2800" dirty="0" smtClean="0"/>
              <a:t>eyi </a:t>
            </a:r>
            <a:r>
              <a:rPr lang="tr-TR" sz="2800" dirty="0"/>
              <a:t>gönülden arzu etmek, hükmen de olsa ona </a:t>
            </a:r>
            <a:r>
              <a:rPr lang="tr-TR" sz="2800" dirty="0" smtClean="0"/>
              <a:t>kavuşmak </a:t>
            </a:r>
            <a:r>
              <a:rPr lang="tr-TR" sz="2800" dirty="0"/>
              <a:t>için bir yoldur.</a:t>
            </a:r>
          </a:p>
          <a:p>
            <a:pPr marL="45720" indent="0">
              <a:buNone/>
            </a:pPr>
            <a:r>
              <a:rPr lang="tr-TR" sz="2800" dirty="0"/>
              <a:t>2. Ş</a:t>
            </a:r>
            <a:r>
              <a:rPr lang="tr-TR" sz="2800" dirty="0" smtClean="0"/>
              <a:t>ehitlik</a:t>
            </a:r>
            <a:r>
              <a:rPr lang="tr-TR" sz="2800" dirty="0"/>
              <a:t>, her </a:t>
            </a:r>
            <a:r>
              <a:rPr lang="tr-TR" sz="2800" dirty="0" err="1" smtClean="0"/>
              <a:t>müslümanın</a:t>
            </a:r>
            <a:r>
              <a:rPr lang="tr-TR" sz="2800" dirty="0" smtClean="0"/>
              <a:t> ulaşmak </a:t>
            </a:r>
            <a:r>
              <a:rPr lang="tr-TR" sz="2800" dirty="0"/>
              <a:t>istemesi gerekli fevkalâde büyük ve ş</a:t>
            </a:r>
            <a:r>
              <a:rPr lang="tr-TR" sz="2800" dirty="0" smtClean="0"/>
              <a:t>erefli </a:t>
            </a:r>
            <a:r>
              <a:rPr lang="tr-TR" sz="2800" dirty="0"/>
              <a:t>bir rütbedir. Çünkü </a:t>
            </a:r>
            <a:r>
              <a:rPr lang="tr-TR" sz="2800" dirty="0" err="1"/>
              <a:t>ş</a:t>
            </a:r>
            <a:r>
              <a:rPr lang="tr-TR" sz="2800" dirty="0" err="1" smtClean="0"/>
              <a:t>ehidler</a:t>
            </a:r>
            <a:r>
              <a:rPr lang="tr-TR" sz="2800" dirty="0"/>
              <a:t>, cennette peygamberler ve </a:t>
            </a:r>
            <a:r>
              <a:rPr lang="tr-TR" sz="2800" dirty="0" err="1" smtClean="0"/>
              <a:t>sıddıklarla</a:t>
            </a:r>
            <a:r>
              <a:rPr lang="tr-TR" sz="2800" dirty="0" smtClean="0"/>
              <a:t> </a:t>
            </a:r>
            <a:r>
              <a:rPr lang="tr-TR" sz="2800" dirty="0"/>
              <a:t>beraberdirler.</a:t>
            </a:r>
          </a:p>
          <a:p>
            <a:pPr marL="45720" indent="0">
              <a:buNone/>
            </a:pPr>
            <a:r>
              <a:rPr lang="tr-TR" sz="2800" dirty="0" smtClean="0"/>
              <a:t>3.Şehid olmayı </a:t>
            </a:r>
            <a:r>
              <a:rPr lang="tr-TR" sz="2800" dirty="0"/>
              <a:t>temenni etmek güzel </a:t>
            </a:r>
            <a:r>
              <a:rPr lang="tr-TR" sz="2800" dirty="0" smtClean="0"/>
              <a:t>görülmüştür</a:t>
            </a:r>
            <a:r>
              <a:rPr lang="tr-TR" sz="2800" dirty="0"/>
              <a:t>.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3154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34200" cy="5516880"/>
          </a:xfrm>
        </p:spPr>
        <p:txBody>
          <a:bodyPr/>
          <a:lstStyle/>
          <a:p>
            <a:pPr marL="45720" indent="0">
              <a:buNone/>
            </a:pP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Halid</a:t>
            </a:r>
            <a:r>
              <a:rPr lang="tr-TR" dirty="0"/>
              <a:t> Hakîm </a:t>
            </a:r>
            <a:r>
              <a:rPr lang="tr-TR" dirty="0" err="1"/>
              <a:t>ibn</a:t>
            </a:r>
            <a:r>
              <a:rPr lang="tr-TR" dirty="0"/>
              <a:t> </a:t>
            </a:r>
            <a:r>
              <a:rPr lang="tr-TR" dirty="0" err="1"/>
              <a:t>Hizâm</a:t>
            </a:r>
            <a:r>
              <a:rPr lang="tr-TR" dirty="0"/>
              <a:t> (Allah Ondan razı olsun)’den rivayet edildiğine göre </a:t>
            </a:r>
            <a:r>
              <a:rPr lang="tr-TR" dirty="0" err="1" smtClean="0"/>
              <a:t>Rasûlullah</a:t>
            </a:r>
            <a:r>
              <a:rPr lang="tr-TR" dirty="0" smtClean="0"/>
              <a:t> (</a:t>
            </a:r>
            <a:r>
              <a:rPr lang="en-US" dirty="0" err="1" smtClean="0"/>
              <a:t>s.a.v</a:t>
            </a:r>
            <a:r>
              <a:rPr lang="tr-TR" dirty="0" smtClean="0"/>
              <a:t>) </a:t>
            </a:r>
            <a:r>
              <a:rPr lang="tr-TR" dirty="0"/>
              <a:t>şöyle buyurdu: </a:t>
            </a:r>
            <a:endParaRPr lang="en-US" dirty="0" smtClean="0"/>
          </a:p>
          <a:p>
            <a:pPr marL="45720" indent="0">
              <a:buNone/>
            </a:pPr>
            <a:r>
              <a:rPr lang="tr-TR" dirty="0" smtClean="0"/>
              <a:t>“</a:t>
            </a:r>
            <a:r>
              <a:rPr lang="tr-TR" dirty="0"/>
              <a:t>Alıcı ve satıcı pazarlığı bitirip birbirlerinden ayrılmadıkları müddetçe alışverişi bozup bozmamakta serbesttirler. Eğer alıcı ve satıcı karşılıklı olarak </a:t>
            </a:r>
            <a:r>
              <a:rPr lang="tr-TR" b="1" dirty="0"/>
              <a:t>doğru olurlar </a:t>
            </a:r>
            <a:r>
              <a:rPr lang="tr-TR" dirty="0"/>
              <a:t>malın durumunu ve paranın ödeme zamanını güzelce açıklarlar ise alışverişleri bereketli olur. Eğer malın ayıbını gizler ve ödemeyi aldatarak yapıp yalan söylerlerse alış- verişlerinin bereketi kalmaz.” 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 algn="r">
              <a:buNone/>
            </a:pPr>
            <a:r>
              <a:rPr lang="tr-TR" dirty="0" smtClean="0"/>
              <a:t>(</a:t>
            </a:r>
            <a:r>
              <a:rPr lang="tr-TR" dirty="0" err="1"/>
              <a:t>Buhârî</a:t>
            </a:r>
            <a:r>
              <a:rPr lang="tr-TR" dirty="0"/>
              <a:t>, </a:t>
            </a:r>
            <a:r>
              <a:rPr lang="tr-TR" dirty="0" err="1"/>
              <a:t>Büyu</a:t>
            </a:r>
            <a:r>
              <a:rPr lang="tr-TR" dirty="0"/>
              <a:t>’ 19; Müslim, </a:t>
            </a:r>
            <a:r>
              <a:rPr lang="tr-TR" dirty="0" err="1"/>
              <a:t>Büyu</a:t>
            </a:r>
            <a:r>
              <a:rPr lang="tr-TR" dirty="0"/>
              <a:t>’ 47)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3947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34200" cy="5516880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373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10400" cy="48310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tr-TR" sz="4400" b="1" dirty="0" smtClean="0"/>
              <a:t>“</a:t>
            </a:r>
            <a:r>
              <a:rPr lang="tr-TR" sz="4400" b="1" dirty="0"/>
              <a:t>Ey iman edenler! Allahtan korkunuz! doğrulardan olun ve hem de doğrularla beraber olun.” </a:t>
            </a:r>
            <a:endParaRPr lang="en-US" sz="4400" b="1" dirty="0" smtClean="0"/>
          </a:p>
          <a:p>
            <a:pPr marL="45720" indent="0" algn="r">
              <a:buNone/>
            </a:pPr>
            <a:r>
              <a:rPr lang="tr-T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tr-T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</a:t>
            </a:r>
            <a:r>
              <a:rPr lang="tr-TR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evbe</a:t>
            </a:r>
            <a:r>
              <a:rPr lang="tr-T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119)</a:t>
            </a:r>
          </a:p>
          <a:p>
            <a:pPr marL="45720" indent="0">
              <a:buNone/>
            </a:pPr>
            <a:endParaRPr lang="tr-TR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345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10400" cy="483108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tr-TR" sz="3600" b="1" dirty="0" smtClean="0"/>
              <a:t>“(</a:t>
            </a:r>
            <a:r>
              <a:rPr lang="tr-TR" sz="3600" b="1" dirty="0"/>
              <a:t>Onların vazifesi) Allah’ın çağrısına uymak ve güzel söz söylemektir. İş ciddiye bindiği zaman, </a:t>
            </a:r>
            <a:r>
              <a:rPr lang="tr-TR" sz="3600" b="1" dirty="0" err="1"/>
              <a:t>cihad</a:t>
            </a:r>
            <a:r>
              <a:rPr lang="tr-TR" sz="3600" b="1" dirty="0"/>
              <a:t> işlerinde Allah’a karşı verdikleri </a:t>
            </a:r>
            <a:r>
              <a:rPr lang="tr-TR" sz="3600" b="1" dirty="0">
                <a:solidFill>
                  <a:srgbClr val="FF0000"/>
                </a:solidFill>
              </a:rPr>
              <a:t>sözde sadık kalsalardı</a:t>
            </a:r>
            <a:r>
              <a:rPr lang="tr-TR" sz="3600" b="1" dirty="0"/>
              <a:t>, elbette </a:t>
            </a:r>
            <a:r>
              <a:rPr lang="tr-TR" sz="3600" b="1" dirty="0" smtClean="0"/>
              <a:t>kendileri </a:t>
            </a:r>
            <a:r>
              <a:rPr lang="tr-TR" sz="3600" b="1" dirty="0"/>
              <a:t>için daha hayırlı olurdu.” </a:t>
            </a:r>
            <a:endParaRPr lang="en-US" sz="3600" b="1" dirty="0" smtClean="0"/>
          </a:p>
          <a:p>
            <a:pPr marL="45720" indent="0">
              <a:buNone/>
            </a:pPr>
            <a:endParaRPr lang="en-US" sz="3600" dirty="0"/>
          </a:p>
          <a:p>
            <a:pPr marL="45720" indent="0" algn="r">
              <a:buNone/>
            </a:pPr>
            <a:r>
              <a:rPr lang="tr-TR" sz="2600" dirty="0" smtClean="0"/>
              <a:t>(47 Muhammed 21)</a:t>
            </a:r>
            <a:endParaRPr lang="tr-TR" sz="2600" dirty="0"/>
          </a:p>
          <a:p>
            <a:pPr marL="45720" indent="0">
              <a:buNone/>
            </a:pPr>
            <a:endParaRPr lang="tr-TR" sz="36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736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86600" cy="536448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tr-TR" sz="2400" dirty="0"/>
              <a:t>Abdullah </a:t>
            </a:r>
            <a:r>
              <a:rPr lang="tr-TR" sz="2400" dirty="0" err="1"/>
              <a:t>ibn</a:t>
            </a:r>
            <a:r>
              <a:rPr lang="tr-TR" sz="2400" dirty="0"/>
              <a:t> </a:t>
            </a:r>
            <a:r>
              <a:rPr lang="tr-TR" sz="2400" dirty="0" err="1"/>
              <a:t>Mes’ûd</a:t>
            </a:r>
            <a:r>
              <a:rPr lang="tr-TR" sz="2400" dirty="0"/>
              <a:t> (Allah Ondan razı olsun)’den rivayet edildiğine göre Peygamber </a:t>
            </a:r>
            <a:r>
              <a:rPr lang="tr-TR" sz="2400" dirty="0" smtClean="0"/>
              <a:t>(</a:t>
            </a:r>
            <a:r>
              <a:rPr lang="en-US" sz="2400" dirty="0" err="1" smtClean="0"/>
              <a:t>s.a.v</a:t>
            </a:r>
            <a:r>
              <a:rPr lang="tr-TR" sz="2400" dirty="0" smtClean="0"/>
              <a:t>) </a:t>
            </a:r>
            <a:r>
              <a:rPr lang="tr-TR" sz="2400" dirty="0"/>
              <a:t>şöyle buyurdu: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tr-TR" sz="2400" dirty="0" smtClean="0"/>
              <a:t>“</a:t>
            </a:r>
            <a:r>
              <a:rPr lang="tr-TR" sz="2400" dirty="0"/>
              <a:t>Şüphesiz </a:t>
            </a:r>
            <a:r>
              <a:rPr lang="tr-TR" sz="2400" u="sng" dirty="0"/>
              <a:t>sözde</a:t>
            </a:r>
            <a:r>
              <a:rPr lang="tr-TR" sz="2400" dirty="0"/>
              <a:t> ve </a:t>
            </a:r>
            <a:r>
              <a:rPr lang="tr-TR" sz="2400" u="sng" dirty="0"/>
              <a:t>işte</a:t>
            </a:r>
            <a:r>
              <a:rPr lang="tr-TR" sz="2400" dirty="0"/>
              <a:t> </a:t>
            </a:r>
            <a:r>
              <a:rPr lang="tr-TR" sz="2400" b="1" dirty="0"/>
              <a:t>doğruluk</a:t>
            </a:r>
            <a:r>
              <a:rPr lang="tr-TR" sz="2400" dirty="0"/>
              <a:t> </a:t>
            </a:r>
            <a:r>
              <a:rPr lang="tr-TR" sz="2400" b="1" dirty="0"/>
              <a:t>iyiliğe</a:t>
            </a:r>
            <a:r>
              <a:rPr lang="tr-TR" sz="2400" dirty="0"/>
              <a:t> götürür, </a:t>
            </a:r>
            <a:r>
              <a:rPr lang="tr-TR" sz="2400" u="sng" dirty="0"/>
              <a:t>iyilik</a:t>
            </a:r>
            <a:r>
              <a:rPr lang="tr-TR" sz="2400" dirty="0"/>
              <a:t> te </a:t>
            </a:r>
            <a:r>
              <a:rPr lang="tr-TR" sz="2400" b="1" dirty="0"/>
              <a:t>cennete</a:t>
            </a:r>
            <a:r>
              <a:rPr lang="tr-TR" sz="2400" dirty="0"/>
              <a:t> götürür.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tr-TR" sz="2400" dirty="0" smtClean="0"/>
              <a:t>Kişi </a:t>
            </a:r>
            <a:r>
              <a:rPr lang="tr-TR" sz="2400" dirty="0"/>
              <a:t>doğru söyleye söyleye Allah katında çok doğru kişi diye yazılır. Yalancılık insanı kötülüklere, kötülükler de cehenneme götürür ki kişi yalan söyleye söyleye Allah katında çok yalancı diye yazılır.” </a:t>
            </a:r>
            <a:endParaRPr lang="en-US" sz="2400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 algn="r">
              <a:buNone/>
            </a:pPr>
            <a:r>
              <a:rPr lang="tr-TR" dirty="0" smtClean="0"/>
              <a:t>(</a:t>
            </a:r>
            <a:r>
              <a:rPr lang="tr-TR" dirty="0" err="1"/>
              <a:t>Buhârî</a:t>
            </a:r>
            <a:r>
              <a:rPr lang="tr-TR" dirty="0"/>
              <a:t>, </a:t>
            </a:r>
            <a:r>
              <a:rPr lang="tr-TR" dirty="0" err="1"/>
              <a:t>Edeb</a:t>
            </a:r>
            <a:r>
              <a:rPr lang="tr-TR" dirty="0"/>
              <a:t> 69; Müslim, </a:t>
            </a:r>
            <a:r>
              <a:rPr lang="tr-TR" dirty="0" err="1"/>
              <a:t>Birr</a:t>
            </a:r>
            <a:r>
              <a:rPr lang="tr-TR" dirty="0"/>
              <a:t> 103) 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9596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288280"/>
          </a:xfrm>
        </p:spPr>
        <p:txBody>
          <a:bodyPr/>
          <a:lstStyle/>
          <a:p>
            <a:pPr marL="45720" indent="0">
              <a:buNone/>
            </a:pPr>
            <a:r>
              <a:rPr lang="tr-TR" sz="4000" b="1" dirty="0"/>
              <a:t>Hadisten </a:t>
            </a:r>
            <a:r>
              <a:rPr lang="tr-TR" sz="4000" b="1" dirty="0" smtClean="0"/>
              <a:t>Öğrendiklerimiz</a:t>
            </a:r>
            <a:endParaRPr lang="tr-TR" sz="4000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tr-TR" dirty="0" smtClean="0"/>
              <a:t>1</a:t>
            </a:r>
            <a:r>
              <a:rPr lang="tr-TR" dirty="0"/>
              <a:t>. Her </a:t>
            </a:r>
            <a:r>
              <a:rPr lang="tr-TR" dirty="0" smtClean="0"/>
              <a:t>hayrın </a:t>
            </a:r>
            <a:r>
              <a:rPr lang="tr-TR" dirty="0"/>
              <a:t>sebebi olan </a:t>
            </a:r>
            <a:r>
              <a:rPr lang="tr-TR" dirty="0" smtClean="0"/>
              <a:t>doğruluk teşvik </a:t>
            </a:r>
            <a:r>
              <a:rPr lang="tr-TR" dirty="0"/>
              <a:t>edilmekte, her </a:t>
            </a:r>
            <a:r>
              <a:rPr lang="tr-TR" dirty="0" smtClean="0"/>
              <a:t>kötülüğün </a:t>
            </a:r>
            <a:r>
              <a:rPr lang="tr-TR" dirty="0"/>
              <a:t>sebebi olan yalandan uzak </a:t>
            </a:r>
            <a:r>
              <a:rPr lang="tr-TR" dirty="0" smtClean="0"/>
              <a:t>kalınması </a:t>
            </a:r>
            <a:r>
              <a:rPr lang="tr-TR" dirty="0"/>
              <a:t>istenmektedir.</a:t>
            </a:r>
          </a:p>
          <a:p>
            <a:pPr marL="45720" indent="0">
              <a:buNone/>
            </a:pPr>
            <a:r>
              <a:rPr lang="tr-TR" dirty="0" smtClean="0"/>
              <a:t>2</a:t>
            </a:r>
            <a:r>
              <a:rPr lang="tr-TR" dirty="0"/>
              <a:t>. Mükâfat ve </a:t>
            </a:r>
            <a:r>
              <a:rPr lang="tr-TR" dirty="0" err="1"/>
              <a:t>cezâ</a:t>
            </a:r>
            <a:r>
              <a:rPr lang="tr-TR" dirty="0"/>
              <a:t>, kulun </a:t>
            </a:r>
            <a:r>
              <a:rPr lang="tr-TR" dirty="0" smtClean="0"/>
              <a:t>yaptığı </a:t>
            </a:r>
            <a:r>
              <a:rPr lang="tr-TR" dirty="0"/>
              <a:t>iyi ve kötü amellere göre söz konusu olur.</a:t>
            </a:r>
          </a:p>
          <a:p>
            <a:pPr marL="45720" indent="0">
              <a:buNone/>
            </a:pPr>
            <a:r>
              <a:rPr lang="tr-TR" dirty="0" smtClean="0"/>
              <a:t>3</a:t>
            </a:r>
            <a:r>
              <a:rPr lang="tr-TR" dirty="0"/>
              <a:t>. </a:t>
            </a:r>
            <a:r>
              <a:rPr lang="tr-TR" dirty="0" smtClean="0"/>
              <a:t>Doğrularla </a:t>
            </a:r>
            <a:r>
              <a:rPr lang="tr-TR" dirty="0"/>
              <a:t>beraber olmak insanda “</a:t>
            </a:r>
            <a:r>
              <a:rPr lang="tr-TR" dirty="0" err="1"/>
              <a:t>takvâ</a:t>
            </a:r>
            <a:r>
              <a:rPr lang="tr-TR" dirty="0"/>
              <a:t>” duygusunu </a:t>
            </a:r>
            <a:r>
              <a:rPr lang="tr-TR" dirty="0" smtClean="0"/>
              <a:t>geliştirir</a:t>
            </a:r>
            <a:r>
              <a:rPr lang="tr-TR" dirty="0"/>
              <a:t>.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170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34200" cy="5516880"/>
          </a:xfrm>
        </p:spPr>
        <p:txBody>
          <a:bodyPr/>
          <a:lstStyle/>
          <a:p>
            <a:pPr marL="45720" indent="0">
              <a:buNone/>
            </a:pPr>
            <a:r>
              <a:rPr lang="tr-TR" sz="2800" dirty="0" err="1"/>
              <a:t>Ebû</a:t>
            </a:r>
            <a:r>
              <a:rPr lang="tr-TR" sz="2800" dirty="0"/>
              <a:t> Muhammed el </a:t>
            </a:r>
            <a:r>
              <a:rPr lang="tr-TR" sz="2800" dirty="0" err="1"/>
              <a:t>Hasen</a:t>
            </a:r>
            <a:r>
              <a:rPr lang="tr-TR" sz="2800" dirty="0"/>
              <a:t> </a:t>
            </a:r>
            <a:r>
              <a:rPr lang="tr-TR" sz="2800" dirty="0" err="1"/>
              <a:t>ibn</a:t>
            </a:r>
            <a:r>
              <a:rPr lang="tr-TR" sz="2800" dirty="0"/>
              <a:t> Ali </a:t>
            </a:r>
            <a:r>
              <a:rPr lang="tr-TR" sz="2800" dirty="0" err="1"/>
              <a:t>ibn</a:t>
            </a:r>
            <a:r>
              <a:rPr lang="tr-TR" sz="2800" dirty="0"/>
              <a:t> </a:t>
            </a:r>
            <a:r>
              <a:rPr lang="tr-TR" sz="2800" dirty="0" err="1"/>
              <a:t>Ebû</a:t>
            </a:r>
            <a:r>
              <a:rPr lang="tr-TR" sz="2800" dirty="0"/>
              <a:t> </a:t>
            </a:r>
            <a:r>
              <a:rPr lang="tr-TR" sz="2800" dirty="0" err="1"/>
              <a:t>Tâlib</a:t>
            </a:r>
            <a:r>
              <a:rPr lang="tr-TR" sz="2800" dirty="0"/>
              <a:t> (Allah Onlardan razı olsun) şöyle demiştir: </a:t>
            </a:r>
            <a:r>
              <a:rPr lang="tr-TR" sz="2800" dirty="0" smtClean="0"/>
              <a:t>Ben </a:t>
            </a:r>
            <a:r>
              <a:rPr lang="tr-TR" sz="2800" dirty="0" err="1"/>
              <a:t>Rasûlullah</a:t>
            </a:r>
            <a:r>
              <a:rPr lang="tr-TR" sz="2800" dirty="0"/>
              <a:t> (</a:t>
            </a:r>
            <a:r>
              <a:rPr lang="tr-TR" sz="2800" dirty="0" err="1"/>
              <a:t>sallallahu</a:t>
            </a:r>
            <a:r>
              <a:rPr lang="tr-TR" sz="2800" dirty="0"/>
              <a:t> aleyhi </a:t>
            </a:r>
            <a:r>
              <a:rPr lang="tr-TR" sz="2800" dirty="0" err="1"/>
              <a:t>vesellem</a:t>
            </a:r>
            <a:r>
              <a:rPr lang="tr-TR" sz="2800" dirty="0"/>
              <a:t>)’den: </a:t>
            </a:r>
            <a:endParaRPr lang="en-US" sz="2800" dirty="0" smtClean="0"/>
          </a:p>
          <a:p>
            <a:pPr marL="45720" indent="0">
              <a:buNone/>
            </a:pPr>
            <a:endParaRPr lang="en-US" sz="2800" dirty="0"/>
          </a:p>
          <a:p>
            <a:pPr marL="45720" indent="0">
              <a:buNone/>
            </a:pPr>
            <a:r>
              <a:rPr lang="tr-TR" sz="2800" dirty="0" smtClean="0"/>
              <a:t>“</a:t>
            </a:r>
            <a:r>
              <a:rPr lang="tr-TR" sz="2800" dirty="0"/>
              <a:t>Sana şüphe veren şeyleri bırak şüphe vermeyene bak.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tr-TR" sz="2800" dirty="0" smtClean="0"/>
              <a:t>Çünkü </a:t>
            </a:r>
            <a:r>
              <a:rPr lang="tr-TR" sz="2800" b="1" dirty="0"/>
              <a:t>doğruluk</a:t>
            </a:r>
            <a:r>
              <a:rPr lang="tr-TR" sz="2800" dirty="0"/>
              <a:t> </a:t>
            </a:r>
            <a:r>
              <a:rPr lang="tr-TR" sz="2800" u="sng" dirty="0"/>
              <a:t>kalbin huzurudur</a:t>
            </a:r>
            <a:r>
              <a:rPr lang="tr-TR" sz="2800" dirty="0"/>
              <a:t>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tr-TR" sz="2800" dirty="0" smtClean="0"/>
              <a:t>yalan </a:t>
            </a:r>
            <a:r>
              <a:rPr lang="tr-TR" sz="2800" dirty="0"/>
              <a:t>ise kalbi şüphe ve kuşkuya yöneltir.” </a:t>
            </a:r>
            <a:endParaRPr lang="en-US" sz="2800" dirty="0" smtClean="0"/>
          </a:p>
          <a:p>
            <a:pPr marL="45720" indent="0">
              <a:buNone/>
            </a:pPr>
            <a:endParaRPr lang="en-US" dirty="0"/>
          </a:p>
          <a:p>
            <a:pPr marL="45720" indent="0" algn="r">
              <a:buNone/>
            </a:pPr>
            <a:r>
              <a:rPr lang="tr-TR" dirty="0" smtClean="0"/>
              <a:t>(</a:t>
            </a:r>
            <a:r>
              <a:rPr lang="en-US" dirty="0" err="1"/>
              <a:t>T</a:t>
            </a:r>
            <a:r>
              <a:rPr lang="tr-TR" dirty="0" err="1" smtClean="0"/>
              <a:t>irmîzî</a:t>
            </a:r>
            <a:r>
              <a:rPr lang="tr-TR" dirty="0"/>
              <a:t>, </a:t>
            </a:r>
            <a:r>
              <a:rPr lang="tr-TR" dirty="0" err="1"/>
              <a:t>Kıyame</a:t>
            </a:r>
            <a:r>
              <a:rPr lang="tr-TR" dirty="0"/>
              <a:t> 60) </a:t>
            </a:r>
          </a:p>
        </p:txBody>
      </p:sp>
    </p:spTree>
    <p:extLst>
      <p:ext uri="{BB962C8B-B14F-4D97-AF65-F5344CB8AC3E}">
        <p14:creationId xmlns:p14="http://schemas.microsoft.com/office/powerpoint/2010/main" xmlns="" val="283947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629400" cy="56692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tr-TR" sz="4000" b="1" dirty="0"/>
              <a:t>Hadisten </a:t>
            </a:r>
            <a:r>
              <a:rPr lang="tr-TR" sz="4000" b="1" dirty="0" smtClean="0"/>
              <a:t>Öğrendiklerimiz</a:t>
            </a:r>
          </a:p>
          <a:p>
            <a:pPr marL="45720" indent="0">
              <a:buNone/>
            </a:pPr>
            <a:endParaRPr lang="tr-TR" sz="1800" dirty="0"/>
          </a:p>
          <a:p>
            <a:pPr marL="45720" indent="0">
              <a:buNone/>
            </a:pPr>
            <a:r>
              <a:rPr lang="tr-TR" sz="2300" dirty="0"/>
              <a:t>1. Ş</a:t>
            </a:r>
            <a:r>
              <a:rPr lang="tr-TR" sz="2300" dirty="0" smtClean="0"/>
              <a:t>üphelilerden </a:t>
            </a:r>
            <a:r>
              <a:rPr lang="tr-TR" sz="2300" dirty="0"/>
              <a:t>uzak durup helâl olanlara yönelmek gerekir. Harama </a:t>
            </a:r>
            <a:r>
              <a:rPr lang="tr-TR" sz="2300" dirty="0" smtClean="0"/>
              <a:t>düşmekten </a:t>
            </a:r>
            <a:r>
              <a:rPr lang="tr-TR" sz="2300" dirty="0"/>
              <a:t>korunmak böylece </a:t>
            </a:r>
            <a:r>
              <a:rPr lang="tr-TR" sz="2300" dirty="0" smtClean="0"/>
              <a:t>sağlanmış </a:t>
            </a:r>
            <a:r>
              <a:rPr lang="tr-TR" sz="2300" dirty="0"/>
              <a:t>olur.</a:t>
            </a:r>
          </a:p>
          <a:p>
            <a:pPr marL="45720" indent="0">
              <a:buNone/>
            </a:pPr>
            <a:r>
              <a:rPr lang="tr-TR" sz="2300" dirty="0"/>
              <a:t>2. İ</a:t>
            </a:r>
            <a:r>
              <a:rPr lang="tr-TR" sz="2300" dirty="0" smtClean="0"/>
              <a:t>nsan </a:t>
            </a:r>
            <a:r>
              <a:rPr lang="tr-TR" sz="2300" dirty="0"/>
              <a:t>“içine sinmeyen” veya “ içinin </a:t>
            </a:r>
            <a:r>
              <a:rPr lang="tr-TR" sz="2300" dirty="0" smtClean="0"/>
              <a:t>ısınmadığı” </a:t>
            </a:r>
            <a:r>
              <a:rPr lang="tr-TR" sz="2300" dirty="0"/>
              <a:t>konulardan uzak </a:t>
            </a:r>
            <a:r>
              <a:rPr lang="tr-TR" sz="2300" dirty="0" smtClean="0"/>
              <a:t>kalmalıdır</a:t>
            </a:r>
            <a:r>
              <a:rPr lang="tr-TR" sz="2300" dirty="0"/>
              <a:t>. Gönül </a:t>
            </a:r>
            <a:r>
              <a:rPr lang="tr-TR" sz="2300" dirty="0" smtClean="0"/>
              <a:t>yatkınlığı </a:t>
            </a:r>
            <a:r>
              <a:rPr lang="tr-TR" sz="2300" dirty="0"/>
              <a:t>herkes için özel ölçüdür.</a:t>
            </a:r>
            <a:r>
              <a:rPr lang="tr-TR" sz="2300" i="1" dirty="0"/>
              <a:t> “</a:t>
            </a:r>
            <a:r>
              <a:rPr lang="tr-TR" sz="2300" i="1" dirty="0" smtClean="0"/>
              <a:t>Müftüler </a:t>
            </a:r>
            <a:r>
              <a:rPr lang="tr-TR" sz="2300" i="1" dirty="0" err="1"/>
              <a:t>fetvâ</a:t>
            </a:r>
            <a:r>
              <a:rPr lang="tr-TR" sz="2300" i="1" dirty="0"/>
              <a:t> verse de sen gönlüne bak</a:t>
            </a:r>
            <a:r>
              <a:rPr lang="tr-TR" sz="2300" i="1" dirty="0" smtClean="0"/>
              <a:t>!”</a:t>
            </a:r>
            <a:br>
              <a:rPr lang="tr-TR" sz="2300" i="1" dirty="0" smtClean="0"/>
            </a:br>
            <a:r>
              <a:rPr lang="tr-TR" sz="2000" dirty="0" smtClean="0"/>
              <a:t>(</a:t>
            </a:r>
            <a:r>
              <a:rPr lang="tr-TR" sz="2000" dirty="0" err="1"/>
              <a:t>Ahmed</a:t>
            </a:r>
            <a:r>
              <a:rPr lang="tr-TR" sz="2000" dirty="0"/>
              <a:t> </a:t>
            </a:r>
            <a:r>
              <a:rPr lang="tr-TR" sz="2000" dirty="0" err="1"/>
              <a:t>Ýbni</a:t>
            </a:r>
            <a:r>
              <a:rPr lang="tr-TR" sz="2000" dirty="0"/>
              <a:t> </a:t>
            </a:r>
            <a:r>
              <a:rPr lang="tr-TR" sz="2000" dirty="0" err="1"/>
              <a:t>Hanbel</a:t>
            </a:r>
            <a:r>
              <a:rPr lang="tr-TR" sz="2000" dirty="0"/>
              <a:t>, </a:t>
            </a:r>
            <a:r>
              <a:rPr lang="tr-TR" sz="2000" i="1" dirty="0" err="1"/>
              <a:t>Müsned</a:t>
            </a:r>
            <a:r>
              <a:rPr lang="tr-TR" sz="2000" dirty="0"/>
              <a:t> IV, 194) </a:t>
            </a:r>
          </a:p>
          <a:p>
            <a:pPr marL="45720" indent="0">
              <a:buNone/>
            </a:pPr>
            <a:r>
              <a:rPr lang="tr-TR" sz="2300" dirty="0" smtClean="0"/>
              <a:t>3</a:t>
            </a:r>
            <a:r>
              <a:rPr lang="tr-TR" sz="2300" dirty="0"/>
              <a:t>. Allah </a:t>
            </a:r>
            <a:r>
              <a:rPr lang="tr-TR" sz="2300" dirty="0" smtClean="0"/>
              <a:t>saygısı </a:t>
            </a:r>
            <a:r>
              <a:rPr lang="tr-TR" sz="2300" dirty="0"/>
              <a:t>ile dolu olan </a:t>
            </a:r>
            <a:r>
              <a:rPr lang="tr-TR" sz="2300" dirty="0" err="1"/>
              <a:t>müslümanlar</a:t>
            </a:r>
            <a:r>
              <a:rPr lang="tr-TR" sz="2300" dirty="0"/>
              <a:t>, büyük günahlara </a:t>
            </a:r>
            <a:r>
              <a:rPr lang="tr-TR" sz="2300" dirty="0" smtClean="0"/>
              <a:t>düşme endişesi </a:t>
            </a:r>
            <a:r>
              <a:rPr lang="tr-TR" sz="2300" dirty="0"/>
              <a:t>ile küçük günahlardan uzak dururlar.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8494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34200" cy="5516880"/>
          </a:xfrm>
        </p:spPr>
        <p:txBody>
          <a:bodyPr/>
          <a:lstStyle/>
          <a:p>
            <a:pPr marL="45720" indent="0">
              <a:buNone/>
            </a:pP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Süfyân</a:t>
            </a:r>
            <a:r>
              <a:rPr lang="tr-TR" dirty="0"/>
              <a:t> </a:t>
            </a:r>
            <a:r>
              <a:rPr lang="tr-TR" dirty="0" err="1"/>
              <a:t>Sahr</a:t>
            </a:r>
            <a:r>
              <a:rPr lang="tr-TR" dirty="0"/>
              <a:t> </a:t>
            </a:r>
            <a:r>
              <a:rPr lang="tr-TR" dirty="0" err="1"/>
              <a:t>ibn</a:t>
            </a:r>
            <a:r>
              <a:rPr lang="tr-TR" dirty="0"/>
              <a:t> </a:t>
            </a:r>
            <a:r>
              <a:rPr lang="tr-TR" dirty="0" err="1"/>
              <a:t>Harb</a:t>
            </a:r>
            <a:r>
              <a:rPr lang="tr-TR" dirty="0"/>
              <a:t> (Allah Ondan razı olsun) Bizans Kralı </a:t>
            </a:r>
            <a:r>
              <a:rPr lang="tr-TR" dirty="0" err="1"/>
              <a:t>Herakliyus</a:t>
            </a:r>
            <a:r>
              <a:rPr lang="tr-TR" dirty="0"/>
              <a:t> ile aralarında geçen uzun konuşmayı naklederken şöyle demiştir: </a:t>
            </a:r>
            <a:endParaRPr lang="en-US" dirty="0" smtClean="0"/>
          </a:p>
          <a:p>
            <a:pPr marL="45720" indent="0">
              <a:buNone/>
            </a:pPr>
            <a:r>
              <a:rPr lang="tr-TR" dirty="0" err="1" smtClean="0"/>
              <a:t>Herakliyus</a:t>
            </a:r>
            <a:r>
              <a:rPr lang="tr-TR" dirty="0"/>
              <a:t>: O peygamber olduğunu söyleyen adam size neler emrediyor? diye sordu. </a:t>
            </a:r>
            <a:endParaRPr lang="en-US" dirty="0" smtClean="0"/>
          </a:p>
          <a:p>
            <a:pPr marL="45720" indent="0">
              <a:buNone/>
            </a:pPr>
            <a:r>
              <a:rPr lang="tr-TR" dirty="0" smtClean="0"/>
              <a:t>Ben </a:t>
            </a:r>
            <a:r>
              <a:rPr lang="tr-TR" dirty="0"/>
              <a:t>de: Sadece Allah’a kulluk etmeye, O’na hiç </a:t>
            </a:r>
            <a:r>
              <a:rPr lang="tr-TR" dirty="0" err="1"/>
              <a:t>birşeyi</a:t>
            </a:r>
            <a:r>
              <a:rPr lang="tr-TR" dirty="0"/>
              <a:t> ortak koşmamaya, atalarımızın din olarak kabul ettiklerini </a:t>
            </a:r>
            <a:r>
              <a:rPr lang="tr-TR" dirty="0" err="1"/>
              <a:t>terketmeyi</a:t>
            </a:r>
            <a:r>
              <a:rPr lang="tr-TR" dirty="0"/>
              <a:t> söylüyor ve bize </a:t>
            </a:r>
            <a:r>
              <a:rPr lang="tr-TR" b="1" dirty="0">
                <a:solidFill>
                  <a:srgbClr val="FF0000"/>
                </a:solidFill>
              </a:rPr>
              <a:t>namaz</a:t>
            </a:r>
            <a:r>
              <a:rPr lang="tr-TR" dirty="0"/>
              <a:t> kılmayı,</a:t>
            </a:r>
            <a:r>
              <a:rPr lang="tr-TR" b="1" dirty="0"/>
              <a:t> </a:t>
            </a:r>
            <a:r>
              <a:rPr lang="tr-TR" u="sng" dirty="0"/>
              <a:t>söz</a:t>
            </a:r>
            <a:r>
              <a:rPr lang="tr-TR" b="1" dirty="0"/>
              <a:t> </a:t>
            </a:r>
            <a:r>
              <a:rPr lang="tr-TR" dirty="0"/>
              <a:t>ve </a:t>
            </a:r>
            <a:r>
              <a:rPr lang="tr-TR" u="sng" dirty="0"/>
              <a:t>işlerimizde</a:t>
            </a:r>
            <a:r>
              <a:rPr lang="tr-TR" dirty="0"/>
              <a:t> </a:t>
            </a:r>
            <a:r>
              <a:rPr lang="tr-TR" b="1" dirty="0"/>
              <a:t>doğru</a:t>
            </a:r>
            <a:r>
              <a:rPr lang="tr-TR" dirty="0"/>
              <a:t> olmayı, </a:t>
            </a:r>
            <a:r>
              <a:rPr lang="tr-TR" b="1" dirty="0">
                <a:solidFill>
                  <a:srgbClr val="FF0000"/>
                </a:solidFill>
              </a:rPr>
              <a:t>iffetli</a:t>
            </a:r>
            <a:r>
              <a:rPr lang="tr-TR" dirty="0"/>
              <a:t> yaşamayı ve akrabayla ilgilenmeyi emrediyor dedim. 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 algn="r">
              <a:buNone/>
            </a:pPr>
            <a:r>
              <a:rPr lang="tr-TR" dirty="0" smtClean="0"/>
              <a:t>(</a:t>
            </a:r>
            <a:r>
              <a:rPr lang="tr-TR" dirty="0" err="1"/>
              <a:t>Buhârî</a:t>
            </a:r>
            <a:r>
              <a:rPr lang="tr-TR" dirty="0"/>
              <a:t>, Salât 1; Müslim, </a:t>
            </a:r>
            <a:r>
              <a:rPr lang="tr-TR" dirty="0" err="1"/>
              <a:t>Cihad</a:t>
            </a:r>
            <a:r>
              <a:rPr lang="tr-TR" dirty="0"/>
              <a:t> 74).</a:t>
            </a:r>
          </a:p>
        </p:txBody>
      </p:sp>
    </p:spTree>
    <p:extLst>
      <p:ext uri="{BB962C8B-B14F-4D97-AF65-F5344CB8AC3E}">
        <p14:creationId xmlns:p14="http://schemas.microsoft.com/office/powerpoint/2010/main" xmlns="" val="283947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34200" cy="5516880"/>
          </a:xfrm>
        </p:spPr>
        <p:txBody>
          <a:bodyPr/>
          <a:lstStyle/>
          <a:p>
            <a:pPr marL="45720" indent="0">
              <a:buNone/>
            </a:pPr>
            <a:r>
              <a:rPr lang="tr-TR" sz="2400" dirty="0" err="1"/>
              <a:t>Ebû</a:t>
            </a:r>
            <a:r>
              <a:rPr lang="tr-TR" sz="2400" dirty="0"/>
              <a:t> Sabit, </a:t>
            </a:r>
            <a:r>
              <a:rPr lang="tr-TR" sz="2400" dirty="0" err="1"/>
              <a:t>Ebû</a:t>
            </a:r>
            <a:r>
              <a:rPr lang="tr-TR" sz="2400" dirty="0"/>
              <a:t> Saîd ve </a:t>
            </a:r>
            <a:r>
              <a:rPr lang="tr-TR" sz="2400" dirty="0" err="1"/>
              <a:t>Ebû</a:t>
            </a:r>
            <a:r>
              <a:rPr lang="tr-TR" sz="2400" dirty="0"/>
              <a:t> </a:t>
            </a:r>
            <a:r>
              <a:rPr lang="tr-TR" sz="2400" dirty="0" err="1"/>
              <a:t>Velîd</a:t>
            </a:r>
            <a:r>
              <a:rPr lang="tr-TR" sz="2400" dirty="0"/>
              <a:t> künyeleriyle tanınan Bedir </a:t>
            </a:r>
            <a:r>
              <a:rPr lang="tr-TR" sz="2400" dirty="0" err="1"/>
              <a:t>mücahidlerinden</a:t>
            </a:r>
            <a:r>
              <a:rPr lang="tr-TR" sz="2400" dirty="0"/>
              <a:t> </a:t>
            </a:r>
            <a:r>
              <a:rPr lang="tr-TR" sz="2400" dirty="0" err="1"/>
              <a:t>Sehl</a:t>
            </a:r>
            <a:r>
              <a:rPr lang="tr-TR" sz="2400" dirty="0"/>
              <a:t> </a:t>
            </a:r>
            <a:r>
              <a:rPr lang="tr-TR" sz="2400" dirty="0" err="1"/>
              <a:t>ibn</a:t>
            </a:r>
            <a:r>
              <a:rPr lang="tr-TR" sz="2400" dirty="0"/>
              <a:t> </a:t>
            </a:r>
            <a:r>
              <a:rPr lang="tr-TR" sz="2400" dirty="0" err="1"/>
              <a:t>Huneyf</a:t>
            </a:r>
            <a:r>
              <a:rPr lang="tr-TR" sz="2400" dirty="0"/>
              <a:t> (Allah Ondan razı olsun)’den rivayet edildiğine göre Peygamberimiz </a:t>
            </a:r>
            <a:r>
              <a:rPr lang="tr-TR" sz="2400" dirty="0" smtClean="0"/>
              <a:t>(</a:t>
            </a:r>
            <a:r>
              <a:rPr lang="en-US" sz="2400" dirty="0" err="1" smtClean="0"/>
              <a:t>s.a.v</a:t>
            </a:r>
            <a:r>
              <a:rPr lang="tr-TR" sz="2400" dirty="0" smtClean="0"/>
              <a:t>) </a:t>
            </a:r>
            <a:r>
              <a:rPr lang="tr-TR" sz="2400" dirty="0"/>
              <a:t>şöyle buyurdu</a:t>
            </a:r>
            <a:r>
              <a:rPr lang="tr-TR" sz="2400" dirty="0" smtClean="0"/>
              <a:t>:</a:t>
            </a:r>
            <a:endParaRPr lang="en-US" sz="2400" dirty="0" smtClean="0"/>
          </a:p>
          <a:p>
            <a:pPr marL="45720" indent="0">
              <a:buNone/>
            </a:pPr>
            <a:endParaRPr lang="en-US" sz="2400" dirty="0" smtClean="0"/>
          </a:p>
          <a:p>
            <a:pPr marL="45720" indent="0">
              <a:buNone/>
            </a:pPr>
            <a:r>
              <a:rPr lang="tr-TR" sz="2400" dirty="0" smtClean="0"/>
              <a:t>“</a:t>
            </a:r>
            <a:r>
              <a:rPr lang="tr-TR" sz="2400" dirty="0"/>
              <a:t>Bütün kalbiyle, samimiyetle </a:t>
            </a:r>
            <a:r>
              <a:rPr lang="tr-TR" sz="2400" dirty="0" err="1"/>
              <a:t>şehid</a:t>
            </a:r>
            <a:r>
              <a:rPr lang="tr-TR" sz="2400" dirty="0"/>
              <a:t> olmayı isteyen kişi; yatağında ölse bile Allah onu şehitler mertebesine ulaştırır.” </a:t>
            </a:r>
            <a:endParaRPr lang="en-US" sz="2400" dirty="0" smtClean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 algn="r">
              <a:buNone/>
            </a:pPr>
            <a:endParaRPr lang="en-US" dirty="0" smtClean="0"/>
          </a:p>
          <a:p>
            <a:pPr marL="45720" indent="0" algn="r">
              <a:buNone/>
            </a:pPr>
            <a:r>
              <a:rPr lang="tr-TR" dirty="0" smtClean="0"/>
              <a:t>(</a:t>
            </a:r>
            <a:r>
              <a:rPr lang="tr-TR" dirty="0"/>
              <a:t>Müslim, </a:t>
            </a:r>
            <a:r>
              <a:rPr lang="tr-TR" dirty="0" err="1"/>
              <a:t>İmâra</a:t>
            </a:r>
            <a:r>
              <a:rPr lang="tr-TR" dirty="0"/>
              <a:t> 157)</a:t>
            </a:r>
          </a:p>
        </p:txBody>
      </p:sp>
    </p:spTree>
    <p:extLst>
      <p:ext uri="{BB962C8B-B14F-4D97-AF65-F5344CB8AC3E}">
        <p14:creationId xmlns:p14="http://schemas.microsoft.com/office/powerpoint/2010/main" xmlns="" val="283947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126</TotalTime>
  <Words>533</Words>
  <Application>Microsoft Office PowerPoint</Application>
  <PresentationFormat>Ekran Gösterisi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Hava Akımı</vt:lpstr>
      <vt:lpstr>DOĞRU SÖZLÜLÜK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</vt:vector>
  </TitlesOfParts>
  <Company>By NeC ® 2010 | Katilimsiz.Com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DOĞRU SÖZLÜLÜK</dc:title>
  <dc:creator>Buny</dc:creator>
  <cp:lastModifiedBy>bayram</cp:lastModifiedBy>
  <cp:revision>11</cp:revision>
  <dcterms:created xsi:type="dcterms:W3CDTF">2013-10-07T18:22:55Z</dcterms:created>
  <dcterms:modified xsi:type="dcterms:W3CDTF">2013-10-08T16:55:29Z</dcterms:modified>
</cp:coreProperties>
</file>