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handoutMasterIdLst>
    <p:handoutMasterId r:id="rId19"/>
  </p:handoutMasterIdLst>
  <p:sldIdLst>
    <p:sldId id="256" r:id="rId3"/>
    <p:sldId id="257" r:id="rId4"/>
    <p:sldId id="258" r:id="rId5"/>
    <p:sldId id="259" r:id="rId6"/>
    <p:sldId id="260" r:id="rId7"/>
    <p:sldId id="261" r:id="rId8"/>
    <p:sldId id="262" r:id="rId9"/>
    <p:sldId id="266" r:id="rId10"/>
    <p:sldId id="263" r:id="rId11"/>
    <p:sldId id="267" r:id="rId12"/>
    <p:sldId id="268" r:id="rId13"/>
    <p:sldId id="269" r:id="rId14"/>
    <p:sldId id="264" r:id="rId15"/>
    <p:sldId id="270" r:id="rId16"/>
    <p:sldId id="265" r:id="rId17"/>
    <p:sldId id="271"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236" y="-10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7D86A6-895D-43EF-BF34-EB77C3D4E2F7}" type="datetimeFigureOut">
              <a:rPr lang="nl-NL" smtClean="0"/>
              <a:pPr/>
              <a:t>26-11-2013</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FF175BF-C3C6-4650-9B6E-0432272DDAC5}" type="slidenum">
              <a:rPr lang="nl-NL" smtClean="0"/>
              <a:pPr/>
              <a:t>‹#›</a:t>
            </a:fld>
            <a:endParaRPr lang="nl-N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p:txBody>
          <a:bodyPr/>
          <a:lstStyle/>
          <a:p>
            <a:r>
              <a:rPr lang="tr-TR" dirty="0" smtClean="0"/>
              <a:t>Bünyamin YILDIZ</a:t>
            </a:r>
            <a:endParaRPr lang="nl-NL" dirty="0"/>
          </a:p>
        </p:txBody>
      </p:sp>
      <p:sp>
        <p:nvSpPr>
          <p:cNvPr id="17" name="Tijdelijke aanduiding voor voettekst 16"/>
          <p:cNvSpPr>
            <a:spLocks noGrp="1"/>
          </p:cNvSpPr>
          <p:nvPr>
            <p:ph type="ftr" sz="quarter" idx="11"/>
          </p:nvPr>
        </p:nvSpPr>
        <p:spPr/>
        <p:txBody>
          <a:bodyPr/>
          <a:lstStyle/>
          <a:p>
            <a:r>
              <a:rPr lang="tr-TR" dirty="0" smtClean="0"/>
              <a:t>Riyazu’s Salihin ( Allahın Kullarını denetimi ve kontrolu )</a:t>
            </a:r>
            <a:endParaRPr lang="nl-NL" dirty="0" smtClean="0"/>
          </a:p>
          <a:p>
            <a:endParaRPr lang="nl-NL" dirty="0"/>
          </a:p>
        </p:txBody>
      </p:sp>
      <p:sp>
        <p:nvSpPr>
          <p:cNvPr id="7" name="Rechte verbindingslijn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ijdelijke aanduiding voor dianumm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E36E09-48F1-4E23-9C18-49D5D5B40AD1}" type="slidenum">
              <a:rPr lang="nl-NL" smtClean="0"/>
              <a:pPr/>
              <a:t>‹#›</a:t>
            </a:fld>
            <a:endParaRPr lang="nl-NL"/>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E36E09-48F1-4E23-9C18-49D5D5B40AD1}" type="slidenum">
              <a:rPr lang="nl-NL" smtClean="0"/>
              <a:pPr/>
              <a:t>‹#›</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2"/>
      </p:bgRef>
    </p:b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hte verbindingslijn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6915912" y="3009901"/>
            <a:ext cx="457200" cy="441325"/>
          </a:xfrm>
        </p:spPr>
        <p:txBody>
          <a:bodyPr/>
          <a:lstStyle/>
          <a:p>
            <a:fld id="{19E36E09-48F1-4E23-9C18-49D5D5B40AD1}" type="slidenum">
              <a:rPr lang="nl-NL" smtClean="0"/>
              <a:pPr/>
              <a:t>‹#›</a:t>
            </a:fld>
            <a:endParaRPr lang="nl-NL"/>
          </a:p>
        </p:txBody>
      </p:sp>
      <p:sp>
        <p:nvSpPr>
          <p:cNvPr id="3" name="Tijdelijke aanduiding voor verticale tekst 2"/>
          <p:cNvSpPr>
            <a:spLocks noGrp="1"/>
          </p:cNvSpPr>
          <p:nvPr>
            <p:ph type="body" orient="vert" idx="1"/>
          </p:nvPr>
        </p:nvSpPr>
        <p:spPr>
          <a:xfrm>
            <a:off x="304800" y="304800"/>
            <a:ext cx="6553200" cy="5821366"/>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2" name="Verticale titel 1"/>
          <p:cNvSpPr>
            <a:spLocks noGrp="1"/>
          </p:cNvSpPr>
          <p:nvPr>
            <p:ph type="title" orient="vert"/>
          </p:nvPr>
        </p:nvSpPr>
        <p:spPr>
          <a:xfrm>
            <a:off x="7391400" y="304801"/>
            <a:ext cx="1447800" cy="5851525"/>
          </a:xfrm>
        </p:spPr>
        <p:txBody>
          <a:bodyPr vert="eaVert"/>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r>
              <a:rPr lang="tr-TR" dirty="0" smtClean="0"/>
              <a:t>Bünyamin YILDIZ</a:t>
            </a:r>
            <a:endParaRPr lang="nl-NL" dirty="0"/>
          </a:p>
        </p:txBody>
      </p:sp>
      <p:sp>
        <p:nvSpPr>
          <p:cNvPr id="5" name="Tijdelijke aanduiding voor voettekst 4"/>
          <p:cNvSpPr>
            <a:spLocks noGrp="1"/>
          </p:cNvSpPr>
          <p:nvPr>
            <p:ph type="ftr" sz="quarter" idx="11"/>
          </p:nvPr>
        </p:nvSpPr>
        <p:spPr/>
        <p:txBody>
          <a:bodyPr/>
          <a:lstStyle/>
          <a:p>
            <a:r>
              <a:rPr lang="tr-TR" dirty="0" smtClean="0"/>
              <a:t>Riyazu’s Salihin ( Allahın Kullarını Denetlemesi ve Kontrolu</a:t>
            </a:r>
            <a:endParaRPr lang="nl-NL" dirty="0"/>
          </a:p>
        </p:txBody>
      </p:sp>
      <p:sp>
        <p:nvSpPr>
          <p:cNvPr id="6" name="Tijdelijke aanduiding voor dianummer 5"/>
          <p:cNvSpPr>
            <a:spLocks noGrp="1"/>
          </p:cNvSpPr>
          <p:nvPr>
            <p:ph type="sldNum" sz="quarter" idx="12"/>
          </p:nvPr>
        </p:nvSpPr>
        <p:spPr>
          <a:xfrm>
            <a:off x="4361688" y="1026372"/>
            <a:ext cx="457200" cy="441325"/>
          </a:xfrm>
        </p:spPr>
        <p:txBody>
          <a:bodyPr/>
          <a:lstStyle/>
          <a:p>
            <a:fld id="{19E36E09-48F1-4E23-9C18-49D5D5B40AD1}" type="slidenum">
              <a:rPr lang="nl-NL" smtClean="0"/>
              <a:pPr/>
              <a:t>‹#›</a:t>
            </a:fld>
            <a:endParaRPr lang="nl-NL"/>
          </a:p>
        </p:txBody>
      </p:sp>
      <p:sp>
        <p:nvSpPr>
          <p:cNvPr id="8" name="Tijdelijke aanduiding voor inhoud 7"/>
          <p:cNvSpPr>
            <a:spLocks noGrp="1"/>
          </p:cNvSpPr>
          <p:nvPr>
            <p:ph sz="quarter" idx="1"/>
          </p:nvPr>
        </p:nvSpPr>
        <p:spPr>
          <a:xfrm>
            <a:off x="301752" y="1527048"/>
            <a:ext cx="8503920" cy="4572000"/>
          </a:xfrm>
        </p:spPr>
        <p:txBody>
          <a:bodyPr/>
          <a:lstStyle/>
          <a:p>
            <a:pPr lvl="0" eaLnBrk="1" latinLnBrk="0" hangingPunct="1"/>
            <a:r>
              <a:rPr lang="nl-NL" dirty="0" smtClean="0"/>
              <a:t>Klik om de modelstijlen te bewerken</a:t>
            </a:r>
          </a:p>
          <a:p>
            <a:pPr lvl="1" eaLnBrk="1" latinLnBrk="0" hangingPunct="1"/>
            <a:r>
              <a:rPr lang="nl-NL" dirty="0" smtClean="0"/>
              <a:t>Tweede niveau</a:t>
            </a:r>
          </a:p>
          <a:p>
            <a:pPr lvl="2" eaLnBrk="1" latinLnBrk="0" hangingPunct="1"/>
            <a:r>
              <a:rPr lang="nl-NL" dirty="0" smtClean="0"/>
              <a:t>Derde niveau</a:t>
            </a:r>
          </a:p>
          <a:p>
            <a:pPr lvl="3" eaLnBrk="1" latinLnBrk="0" hangingPunct="1"/>
            <a:r>
              <a:rPr lang="nl-NL" dirty="0" smtClean="0"/>
              <a:t>Vierde niveau</a:t>
            </a:r>
          </a:p>
          <a:p>
            <a:pPr lvl="4" eaLnBrk="1" latinLnBrk="0" hangingPunct="1"/>
            <a:r>
              <a:rPr lang="nl-NL" dirty="0" smtClean="0"/>
              <a:t>Vijfde niveau</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3425827-4C8B-4118-9177-385925536C23}"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3" name="Rechthoe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hoe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Tijdelijke aanduiding voor voettekst 4"/>
          <p:cNvSpPr>
            <a:spLocks noGrp="1"/>
          </p:cNvSpPr>
          <p:nvPr>
            <p:ph type="ftr" sz="quarter" idx="11"/>
          </p:nvPr>
        </p:nvSpPr>
        <p:spPr/>
        <p:txBody>
          <a:bodyPr/>
          <a:lstStyle/>
          <a:p>
            <a:endParaRPr lang="nl-NL"/>
          </a:p>
        </p:txBody>
      </p:sp>
      <p:sp>
        <p:nvSpPr>
          <p:cNvPr id="4" name="Tijdelijke aanduiding voor datum 3"/>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8" name="Rechte verbindingslijn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E36E09-48F1-4E23-9C18-49D5D5B40AD1}" type="slidenum">
              <a:rPr lang="nl-NL" smtClean="0"/>
              <a:pPr/>
              <a:t>‹#›</a:t>
            </a:fld>
            <a:endParaRPr lang="nl-NL"/>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a:xfrm>
            <a:off x="5791200" y="6409944"/>
            <a:ext cx="3044952" cy="365760"/>
          </a:xfrm>
        </p:spPr>
        <p:txBody>
          <a:bodyPr/>
          <a:lstStyle/>
          <a:p>
            <a:fld id="{E42C5DDF-7B1D-4618-8F4E-23B0EF777FD6}" type="datetimeFigureOut">
              <a:rPr lang="nl-NL" smtClean="0"/>
              <a:pPr/>
              <a:t>26-11-2013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E36E09-48F1-4E23-9C18-49D5D5B40AD1}" type="slidenum">
              <a:rPr lang="nl-NL" smtClean="0"/>
              <a:pPr/>
              <a:t>‹#›</a:t>
            </a:fld>
            <a:endParaRPr lang="nl-NL"/>
          </a:p>
        </p:txBody>
      </p:sp>
      <p:sp>
        <p:nvSpPr>
          <p:cNvPr id="8" name="Rechte verbindingslijn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Tijdelijke aanduiding voor inhoud 9"/>
          <p:cNvSpPr>
            <a:spLocks noGrp="1"/>
          </p:cNvSpPr>
          <p:nvPr>
            <p:ph sz="half" idx="1"/>
          </p:nvPr>
        </p:nvSpPr>
        <p:spPr>
          <a:xfrm>
            <a:off x="301752"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inhoud 11"/>
          <p:cNvSpPr>
            <a:spLocks noGrp="1"/>
          </p:cNvSpPr>
          <p:nvPr>
            <p:ph sz="half" idx="2"/>
          </p:nvPr>
        </p:nvSpPr>
        <p:spPr>
          <a:xfrm>
            <a:off x="4800600"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1">
        <a:schemeClr val="bg2"/>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hoe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hoe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hoe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hoe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8" name="Tijdelijke aanduiding voor voettekst 7"/>
          <p:cNvSpPr>
            <a:spLocks noGrp="1"/>
          </p:cNvSpPr>
          <p:nvPr>
            <p:ph type="ftr" sz="quarter" idx="11"/>
          </p:nvPr>
        </p:nvSpPr>
        <p:spPr>
          <a:xfrm>
            <a:off x="304800" y="6409944"/>
            <a:ext cx="3581400" cy="365760"/>
          </a:xfrm>
        </p:spPr>
        <p:txBody>
          <a:bodyPr/>
          <a:lstStyle/>
          <a:p>
            <a:endParaRPr lang="nl-NL"/>
          </a:p>
        </p:txBody>
      </p:sp>
      <p:sp>
        <p:nvSpPr>
          <p:cNvPr id="15" name="Rechte verbindingslijn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Tijdelijke aanduiding voor inhoud 23"/>
          <p:cNvSpPr>
            <a:spLocks noGrp="1"/>
          </p:cNvSpPr>
          <p:nvPr>
            <p:ph sz="quarter" idx="2"/>
          </p:nvPr>
        </p:nvSpPr>
        <p:spPr>
          <a:xfrm>
            <a:off x="301752" y="2471383"/>
            <a:ext cx="4041648" cy="3818404"/>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inhoud 25"/>
          <p:cNvSpPr>
            <a:spLocks noGrp="1"/>
          </p:cNvSpPr>
          <p:nvPr>
            <p:ph sz="quarter" idx="4"/>
          </p:nvPr>
        </p:nvSpPr>
        <p:spPr>
          <a:xfrm>
            <a:off x="4800600" y="2471383"/>
            <a:ext cx="4038600" cy="382219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Ova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jdelijke aanduiding voor dianummer 8"/>
          <p:cNvSpPr>
            <a:spLocks noGrp="1"/>
          </p:cNvSpPr>
          <p:nvPr>
            <p:ph type="sldNum" sz="quarter" idx="12"/>
          </p:nvPr>
        </p:nvSpPr>
        <p:spPr>
          <a:xfrm>
            <a:off x="4343400" y="1042416"/>
            <a:ext cx="457200" cy="441325"/>
          </a:xfrm>
        </p:spPr>
        <p:txBody>
          <a:bodyPr/>
          <a:lstStyle>
            <a:lvl1pPr algn="ctr">
              <a:defRPr/>
            </a:lvl1pPr>
          </a:lstStyle>
          <a:p>
            <a:fld id="{19E36E09-48F1-4E23-9C18-49D5D5B40AD1}" type="slidenum">
              <a:rPr lang="nl-NL" smtClean="0"/>
              <a:pPr/>
              <a:t>‹#›</a:t>
            </a:fld>
            <a:endParaRPr lang="nl-NL"/>
          </a:p>
        </p:txBody>
      </p:sp>
      <p:sp>
        <p:nvSpPr>
          <p:cNvPr id="23" name="Titel 22"/>
          <p:cNvSpPr>
            <a:spLocks noGrp="1"/>
          </p:cNvSpPr>
          <p:nvPr>
            <p:ph type="title"/>
          </p:nvPr>
        </p:nvSpPr>
        <p:spPr/>
        <p:txBody>
          <a:bodyPr rtlCol="0" anchor="b" anchorCtr="0"/>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a:xfrm>
            <a:off x="4343400" y="1036020"/>
            <a:ext cx="457200" cy="441325"/>
          </a:xfrm>
        </p:spPr>
        <p:txBody>
          <a:bodyPr/>
          <a:lstStyle/>
          <a:p>
            <a:fld id="{19E36E09-48F1-4E23-9C18-49D5D5B40AD1}"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hoe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hoe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Tijdelijke aanduiding voor datum 1"/>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9E36E09-48F1-4E23-9C18-49D5D5B40AD1}"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9" name="Rechthoe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hoe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hoe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hte verbindingslijn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Tijdelijke aanduiding voor inhoud 19"/>
          <p:cNvSpPr>
            <a:spLocks noGrp="1"/>
          </p:cNvSpPr>
          <p:nvPr>
            <p:ph sz="quarter" idx="1"/>
          </p:nvPr>
        </p:nvSpPr>
        <p:spPr>
          <a:xfrm>
            <a:off x="3124200" y="685800"/>
            <a:ext cx="5638800" cy="5410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Ova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9E36E09-48F1-4E23-9C18-49D5D5B40AD1}" type="slidenum">
              <a:rPr lang="nl-NL" smtClean="0"/>
              <a:pPr/>
              <a:t>‹#›</a:t>
            </a:fld>
            <a:endParaRPr lang="nl-NL"/>
          </a:p>
        </p:txBody>
      </p:sp>
      <p:sp>
        <p:nvSpPr>
          <p:cNvPr id="21" name="Rechthoe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p:txBody>
          <a:bodyPr/>
          <a:lstStyle/>
          <a:p>
            <a:fld id="{E42C5DDF-7B1D-4618-8F4E-23B0EF777FD6}" type="datetimeFigureOut">
              <a:rPr lang="nl-NL" smtClean="0"/>
              <a:pPr/>
              <a:t>26-11-2013</a:t>
            </a:fld>
            <a:endParaRPr lang="nl-NL"/>
          </a:p>
        </p:txBody>
      </p:sp>
      <p:sp>
        <p:nvSpPr>
          <p:cNvPr id="6" name="Tijdelijke aanduiding voor voettekst 5"/>
          <p:cNvSpPr>
            <a:spLocks noGrp="1"/>
          </p:cNvSpPr>
          <p:nvPr>
            <p:ph type="ftr" sz="quarter" idx="11"/>
          </p:nvPr>
        </p:nvSpPr>
        <p:spPr>
          <a:xfrm>
            <a:off x="301752" y="6410848"/>
            <a:ext cx="3383280" cy="365760"/>
          </a:xfrm>
        </p:spPr>
        <p:txBody>
          <a:bodyPr/>
          <a:lstStyle/>
          <a:p>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1" name="Rechte verbindingslijn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hoe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hoe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p>
            <a:fld id="{19E36E09-48F1-4E23-9C18-49D5D5B40AD1}" type="slidenum">
              <a:rPr lang="nl-NL" smtClean="0"/>
              <a:pPr/>
              <a:t>‹#›</a:t>
            </a:fld>
            <a:endParaRPr lang="nl-NL"/>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3000375" y="609600"/>
            <a:ext cx="5867400" cy="4267200"/>
          </a:xfrm>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22" name="Rechthoe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a:xfrm>
            <a:off x="5788152" y="6404984"/>
            <a:ext cx="3044952" cy="365760"/>
          </a:xfrm>
        </p:spPr>
        <p:txBody>
          <a:bodyPr/>
          <a:lstStyle/>
          <a:p>
            <a:fld id="{E42C5DDF-7B1D-4618-8F4E-23B0EF777FD6}" type="datetimeFigureOut">
              <a:rPr lang="nl-NL" smtClean="0"/>
              <a:pPr/>
              <a:t>26-11-2013</a:t>
            </a:fld>
            <a:endParaRPr lang="nl-NL"/>
          </a:p>
        </p:txBody>
      </p:sp>
      <p:sp>
        <p:nvSpPr>
          <p:cNvPr id="6" name="Tijdelijke aanduiding voor voettekst 5"/>
          <p:cNvSpPr>
            <a:spLocks noGrp="1"/>
          </p:cNvSpPr>
          <p:nvPr>
            <p:ph type="ftr" sz="quarter" idx="11"/>
          </p:nvPr>
        </p:nvSpPr>
        <p:spPr>
          <a:xfrm>
            <a:off x="301752" y="6410848"/>
            <a:ext cx="3584448" cy="365760"/>
          </a:xfrm>
        </p:spPr>
        <p:txBody>
          <a:bodyPr/>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Tijdelijke aanduiding voor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tr-TR" dirty="0" smtClean="0"/>
              <a:t>Bünyamin YILDIZ</a:t>
            </a:r>
            <a:endParaRPr lang="nl-NL" dirty="0"/>
          </a:p>
        </p:txBody>
      </p:sp>
      <p:sp>
        <p:nvSpPr>
          <p:cNvPr id="3" name="Tijdelijke aanduiding voor voettekst 2"/>
          <p:cNvSpPr>
            <a:spLocks noGrp="1"/>
          </p:cNvSpPr>
          <p:nvPr>
            <p:ph type="ftr" sz="quarter" idx="3"/>
          </p:nvPr>
        </p:nvSpPr>
        <p:spPr>
          <a:xfrm>
            <a:off x="304800" y="6410848"/>
            <a:ext cx="4699248" cy="365760"/>
          </a:xfrm>
          <a:prstGeom prst="rect">
            <a:avLst/>
          </a:prstGeom>
        </p:spPr>
        <p:txBody>
          <a:bodyPr vert="horz"/>
          <a:lstStyle>
            <a:lvl1pPr algn="l" eaLnBrk="1" latinLnBrk="0" hangingPunct="1">
              <a:defRPr kumimoji="0" sz="1200">
                <a:solidFill>
                  <a:srgbClr val="FFFFFF"/>
                </a:solidFill>
              </a:defRPr>
            </a:lvl1pPr>
          </a:lstStyle>
          <a:p>
            <a:r>
              <a:rPr lang="tr-TR" dirty="0" smtClean="0"/>
              <a:t>Riyazu’s Salihin ( Allahın Kullarını denetimi ve kontrolu )</a:t>
            </a:r>
            <a:endParaRPr lang="nl-NL" dirty="0"/>
          </a:p>
        </p:txBody>
      </p:sp>
      <p:sp>
        <p:nvSpPr>
          <p:cNvPr id="8" name="Rechthoe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hte verbindingslijn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9E36E09-48F1-4E23-9C18-49D5D5B40AD1}" type="slidenum">
              <a:rPr lang="nl-NL" smtClean="0"/>
              <a:pPr/>
              <a:t>‹#›</a:t>
            </a:fld>
            <a:endParaRPr lang="nl-NL"/>
          </a:p>
        </p:txBody>
      </p:sp>
      <p:sp>
        <p:nvSpPr>
          <p:cNvPr id="22" name="Tijdelijke aanduiding voor titel 21"/>
          <p:cNvSpPr>
            <a:spLocks noGrp="1"/>
          </p:cNvSpPr>
          <p:nvPr>
            <p:ph type="title"/>
          </p:nvPr>
        </p:nvSpPr>
        <p:spPr>
          <a:xfrm>
            <a:off x="301752" y="228600"/>
            <a:ext cx="8534400" cy="758952"/>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nl-NL" dirty="0" smtClean="0"/>
              <a:t>Klik om de modelstijlen te bewerken</a:t>
            </a:r>
          </a:p>
          <a:p>
            <a:pPr lvl="1" eaLnBrk="1" latinLnBrk="0" hangingPunct="1"/>
            <a:r>
              <a:rPr kumimoji="0" lang="nl-NL" dirty="0" smtClean="0"/>
              <a:t>Tweede niveau</a:t>
            </a:r>
          </a:p>
          <a:p>
            <a:pPr lvl="2" eaLnBrk="1" latinLnBrk="0" hangingPunct="1"/>
            <a:r>
              <a:rPr kumimoji="0" lang="nl-NL" dirty="0" smtClean="0"/>
              <a:t>Derde niveau</a:t>
            </a:r>
          </a:p>
          <a:p>
            <a:pPr lvl="3" eaLnBrk="1" latinLnBrk="0" hangingPunct="1"/>
            <a:r>
              <a:rPr kumimoji="0" lang="nl-NL" dirty="0" smtClean="0"/>
              <a:t>Vierde niveau</a:t>
            </a:r>
          </a:p>
          <a:p>
            <a:pPr lvl="4" eaLnBrk="1" latinLnBrk="0" hangingPunct="1"/>
            <a:r>
              <a:rPr kumimoji="0" lang="nl-NL" dirty="0" smtClean="0"/>
              <a:t>Vijfde niveau</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9F58E-93E1-4F75-A358-A384F9181593}" type="datetimeFigureOut">
              <a:rPr lang="nl-NL" smtClean="0"/>
              <a:pPr/>
              <a:t>26-11-2013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25827-4C8B-4118-9177-385925536C23}"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31640" y="5445224"/>
            <a:ext cx="6400800" cy="1752600"/>
          </a:xfrm>
        </p:spPr>
        <p:txBody>
          <a:bodyPr/>
          <a:lstStyle/>
          <a:p>
            <a:r>
              <a:rPr lang="tr-TR" dirty="0" smtClean="0"/>
              <a:t>Bünyamin YILDIZ,</a:t>
            </a:r>
            <a:br>
              <a:rPr lang="tr-TR" dirty="0" smtClean="0"/>
            </a:br>
            <a:r>
              <a:rPr lang="tr-TR" dirty="0" smtClean="0"/>
              <a:t> Rotterdam </a:t>
            </a:r>
            <a:r>
              <a:rPr lang="tr-TR" dirty="0" err="1" smtClean="0"/>
              <a:t>mevlana</a:t>
            </a:r>
            <a:r>
              <a:rPr lang="tr-TR" dirty="0" smtClean="0"/>
              <a:t> </a:t>
            </a:r>
            <a:r>
              <a:rPr lang="tr-TR" dirty="0" err="1" smtClean="0"/>
              <a:t>camİİ</a:t>
            </a:r>
            <a:r>
              <a:rPr lang="tr-TR" dirty="0" smtClean="0"/>
              <a:t> </a:t>
            </a:r>
            <a:r>
              <a:rPr lang="tr-TR" dirty="0" err="1" smtClean="0"/>
              <a:t>dİn</a:t>
            </a:r>
            <a:r>
              <a:rPr lang="tr-TR" dirty="0" smtClean="0"/>
              <a:t> </a:t>
            </a:r>
            <a:r>
              <a:rPr lang="tr-TR" dirty="0" smtClean="0"/>
              <a:t>gorevlisi</a:t>
            </a:r>
            <a:endParaRPr lang="nl-NL" dirty="0"/>
          </a:p>
        </p:txBody>
      </p:sp>
      <p:sp>
        <p:nvSpPr>
          <p:cNvPr id="2" name="Titel 1"/>
          <p:cNvSpPr>
            <a:spLocks noGrp="1"/>
          </p:cNvSpPr>
          <p:nvPr>
            <p:ph type="ctrTitle"/>
          </p:nvPr>
        </p:nvSpPr>
        <p:spPr/>
        <p:txBody>
          <a:bodyPr>
            <a:normAutofit/>
          </a:bodyPr>
          <a:lstStyle/>
          <a:p>
            <a:r>
              <a:rPr lang="tr-TR" b="1" dirty="0" smtClean="0"/>
              <a:t>ALLAH’IN KULLARINI KONTROL ve DENETİMİ</a:t>
            </a:r>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sz="quarter" idx="1"/>
          </p:nvPr>
        </p:nvSpPr>
        <p:spPr/>
        <p:txBody>
          <a:bodyPr/>
          <a:lstStyle/>
          <a:p>
            <a:r>
              <a:rPr lang="tr-TR" dirty="0" err="1" smtClean="0"/>
              <a:t>Ashab</a:t>
            </a:r>
            <a:r>
              <a:rPr lang="tr-TR" dirty="0" smtClean="0"/>
              <a:t>-ı Kiram, Allah’a karşı duydukları derin saygıdan dolayı, küçük günahları bile helak sebebi sayarlardı. Çünkü onlar hatanın küçüklüğünü değil, emrine karşı gelinen Allahın büyüklüğünü dikkate alırlardı.</a:t>
            </a:r>
          </a:p>
          <a:p>
            <a:r>
              <a:rPr lang="tr-TR" dirty="0" smtClean="0"/>
              <a:t>Kendini kontrol etme melekesi gelişmiş </a:t>
            </a:r>
            <a:r>
              <a:rPr lang="tr-TR" dirty="0" err="1" smtClean="0"/>
              <a:t>müslümanlar</a:t>
            </a:r>
            <a:r>
              <a:rPr lang="tr-TR" dirty="0" smtClean="0"/>
              <a:t>, hataları değerlendirmede daha titiz ve daha derin bir anlayış sahibidirler.</a:t>
            </a:r>
          </a:p>
          <a:p>
            <a:r>
              <a:rPr lang="tr-TR" dirty="0" smtClean="0"/>
              <a:t>Günahları küçümsemek, Allah saygısının azlığına delildir</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Buhari</a:t>
            </a:r>
            <a:r>
              <a:rPr lang="tr-TR" dirty="0" smtClean="0"/>
              <a:t>, Nikah 107</a:t>
            </a:r>
            <a:endParaRPr lang="nl-NL" dirty="0"/>
          </a:p>
        </p:txBody>
      </p:sp>
      <p:sp>
        <p:nvSpPr>
          <p:cNvPr id="3" name="2 İçerik Yer Tutucusu"/>
          <p:cNvSpPr>
            <a:spLocks noGrp="1"/>
          </p:cNvSpPr>
          <p:nvPr>
            <p:ph sz="quarter" idx="1"/>
          </p:nvPr>
        </p:nvSpPr>
        <p:spPr>
          <a:xfrm>
            <a:off x="301752" y="1671064"/>
            <a:ext cx="8503920" cy="2550024"/>
          </a:xfrm>
        </p:spPr>
        <p:txBody>
          <a:bodyPr/>
          <a:lstStyle/>
          <a:p>
            <a:pPr marL="0" indent="0">
              <a:buNone/>
            </a:pPr>
            <a:r>
              <a:rPr lang="tr-TR" i="1" dirty="0" smtClean="0"/>
              <a:t>Rivayet edildiğine göre </a:t>
            </a:r>
            <a:r>
              <a:rPr lang="tr-TR" i="1" dirty="0" err="1" smtClean="0"/>
              <a:t>Rasulullah</a:t>
            </a:r>
            <a:r>
              <a:rPr lang="tr-TR" i="1" dirty="0" smtClean="0"/>
              <a:t> (s.a.v) </a:t>
            </a:r>
            <a:r>
              <a:rPr lang="tr-TR" i="1" dirty="0" smtClean="0"/>
              <a:t>şöyle buyurmuştur:</a:t>
            </a:r>
          </a:p>
          <a:p>
            <a:pPr marL="0" indent="0">
              <a:buNone/>
            </a:pPr>
            <a:r>
              <a:rPr lang="tr-TR" dirty="0" smtClean="0"/>
              <a:t>Allah kıskanır. Allahın kıskanması, haram kıldığı şeyi kulun işlemesidir.</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sz="quarter" idx="1"/>
          </p:nvPr>
        </p:nvSpPr>
        <p:spPr/>
        <p:txBody>
          <a:bodyPr/>
          <a:lstStyle/>
          <a:p>
            <a:r>
              <a:rPr lang="tr-TR" dirty="0" smtClean="0"/>
              <a:t>Allah </a:t>
            </a:r>
            <a:r>
              <a:rPr lang="tr-TR" dirty="0" err="1" smtClean="0"/>
              <a:t>koduğu</a:t>
            </a:r>
            <a:r>
              <a:rPr lang="tr-TR" dirty="0" smtClean="0"/>
              <a:t> sınırları, müminleri korumak için koymuştur. Bu sebeple de sınırların çiğnenmesine razı değildir.</a:t>
            </a:r>
          </a:p>
          <a:p>
            <a:r>
              <a:rPr lang="tr-TR" dirty="0" smtClean="0"/>
              <a:t>Haramları işlemek, Allahın gazabına uğramaya sebeptir.</a:t>
            </a:r>
          </a:p>
          <a:p>
            <a:r>
              <a:rPr lang="tr-TR" dirty="0" err="1" smtClean="0"/>
              <a:t>Murakebe</a:t>
            </a:r>
            <a:r>
              <a:rPr lang="tr-TR" dirty="0" smtClean="0"/>
              <a:t> bilincinin canlı tutulması, </a:t>
            </a:r>
            <a:r>
              <a:rPr lang="tr-TR" dirty="0" err="1" smtClean="0"/>
              <a:t>müslümanı</a:t>
            </a:r>
            <a:r>
              <a:rPr lang="tr-TR" dirty="0" smtClean="0"/>
              <a:t> haramları işlemekten ve sonuçta ceza görmekten </a:t>
            </a:r>
            <a:r>
              <a:rPr lang="tr-TR" dirty="0" err="1" smtClean="0"/>
              <a:t>alıkor</a:t>
            </a:r>
            <a:r>
              <a:rPr lang="tr-TR" dirty="0" smtClean="0"/>
              <a:t>.</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sz="3600" dirty="0" smtClean="0"/>
              <a:t>Tirmîzî, Kıyâme 25</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tr-TR" i="1" dirty="0" smtClean="0"/>
              <a:t>Rivayet edildiğine göre Rasulullah (s.a.v) şöyle buyurmuştur: </a:t>
            </a:r>
            <a:r>
              <a:rPr lang="tr-TR" sz="2800" i="1" dirty="0" smtClean="0"/>
              <a:t/>
            </a:r>
            <a:br>
              <a:rPr lang="tr-TR" sz="2800" i="1" dirty="0" smtClean="0"/>
            </a:br>
            <a:r>
              <a:rPr lang="tr-TR" sz="3000" dirty="0" smtClean="0"/>
              <a:t>“Akıllı kişi nefsini hesaba çekerek, nefsine hâkim olup ölüm sonrası için çalışandır. Âciz ve zayıf kimse ise nefsini arzularının peşine takıp ta kurtuluşunu hiçbir iş yapmaksızın Allah beni bağışlar diye hayal kurarak Allah’ tan bekleyen kimsedir.”</a:t>
            </a:r>
            <a:endParaRPr lang="nl-NL" sz="3000" dirty="0" smtClean="0"/>
          </a:p>
          <a:p>
            <a:endParaRPr lang="nl-NL"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sz="quarter" idx="1"/>
          </p:nvPr>
        </p:nvSpPr>
        <p:spPr/>
        <p:txBody>
          <a:bodyPr/>
          <a:lstStyle/>
          <a:p>
            <a:r>
              <a:rPr lang="tr-TR" dirty="0" smtClean="0"/>
              <a:t>Akıllılık ve ileri görüşlülük, davranışlardan belli olur.</a:t>
            </a:r>
          </a:p>
          <a:p>
            <a:r>
              <a:rPr lang="tr-TR" dirty="0" smtClean="0"/>
              <a:t>Akıllı-akılsız </a:t>
            </a:r>
            <a:r>
              <a:rPr lang="tr-TR" dirty="0" err="1" smtClean="0"/>
              <a:t>tesbiti</a:t>
            </a:r>
            <a:r>
              <a:rPr lang="tr-TR" dirty="0" smtClean="0"/>
              <a:t> ve tarifi, dünya ve </a:t>
            </a:r>
            <a:r>
              <a:rPr lang="tr-TR" dirty="0" err="1" smtClean="0"/>
              <a:t>ahireti</a:t>
            </a:r>
            <a:r>
              <a:rPr lang="tr-TR" dirty="0" smtClean="0"/>
              <a:t> algılama ve </a:t>
            </a:r>
            <a:r>
              <a:rPr lang="tr-TR" dirty="0" err="1" smtClean="0"/>
              <a:t>değerlendşrme</a:t>
            </a:r>
            <a:r>
              <a:rPr lang="tr-TR" dirty="0" smtClean="0"/>
              <a:t>, dünyada iken </a:t>
            </a:r>
            <a:r>
              <a:rPr lang="tr-TR" dirty="0" err="1" smtClean="0"/>
              <a:t>ahirete</a:t>
            </a:r>
            <a:r>
              <a:rPr lang="tr-TR" dirty="0" smtClean="0"/>
              <a:t> hazırlanma durumuna göre yapılır. İddialara veya temennilere göre değil.</a:t>
            </a:r>
          </a:p>
          <a:p>
            <a:r>
              <a:rPr lang="tr-TR" dirty="0" smtClean="0"/>
              <a:t>Nefsi her zaman denetleyip hesaba çekmek gerek.</a:t>
            </a:r>
          </a:p>
          <a:p>
            <a:r>
              <a:rPr lang="tr-TR" dirty="0" smtClean="0"/>
              <a:t>Allah amellere sevap verir , amelsiz temennilere değil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Tirmîzî, Zühd 11</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tr-TR" i="1" dirty="0" smtClean="0"/>
              <a:t>Rivayet edildiğine göre Rasulullah (s.a.v) şöyle buyurmuştur:</a:t>
            </a:r>
            <a:endParaRPr lang="tr-TR" dirty="0" smtClean="0"/>
          </a:p>
          <a:p>
            <a:pPr marL="0" indent="0">
              <a:buNone/>
            </a:pPr>
            <a:r>
              <a:rPr lang="tr-TR" sz="3000" dirty="0" smtClean="0"/>
              <a:t>“Kendisine faydalı olmayan ve kendisini ilgilendirmeyen şeyleri terketmesi kişinin iyi ve güzel müslüman olmasındandır.”</a:t>
            </a:r>
            <a:endParaRPr lang="nl-NL" sz="3000" dirty="0" smtClean="0"/>
          </a:p>
          <a:p>
            <a:pPr>
              <a:buNone/>
            </a:pPr>
            <a:endParaRPr lang="nl-NL"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sz="quarter" idx="1"/>
          </p:nvPr>
        </p:nvSpPr>
        <p:spPr/>
        <p:txBody>
          <a:bodyPr/>
          <a:lstStyle/>
          <a:p>
            <a:r>
              <a:rPr lang="tr-TR" dirty="0" smtClean="0"/>
              <a:t>Kendisini doğrudan ilgilendirmeyen söz ve işlerle meşgul olmamak, </a:t>
            </a:r>
            <a:r>
              <a:rPr lang="tr-TR" dirty="0" err="1" smtClean="0"/>
              <a:t>müslümanın</a:t>
            </a:r>
            <a:r>
              <a:rPr lang="tr-TR" dirty="0" smtClean="0"/>
              <a:t> iyi bir seçim bilincine sahip olduğuna ve imanının olgunluğuna işarettir.</a:t>
            </a:r>
          </a:p>
          <a:p>
            <a:r>
              <a:rPr lang="tr-TR" dirty="0" smtClean="0"/>
              <a:t>İnsan, dünya ve </a:t>
            </a:r>
            <a:r>
              <a:rPr lang="tr-TR" dirty="0" err="1" smtClean="0"/>
              <a:t>ahireti</a:t>
            </a:r>
            <a:r>
              <a:rPr lang="tr-TR" dirty="0" smtClean="0"/>
              <a:t> için gerekli ve lüzumlu olan işlerle meşgul olmalıdır.</a:t>
            </a:r>
          </a:p>
          <a:p>
            <a:r>
              <a:rPr lang="tr-TR" dirty="0" smtClean="0"/>
              <a:t>Malayaniyi terk, sürekli ilahi denetim altında bulunduğu şuurunun bir sonuncudur. </a:t>
            </a:r>
            <a:r>
              <a:rPr lang="tr-TR" dirty="0" err="1" smtClean="0"/>
              <a:t>Murakebenin</a:t>
            </a:r>
            <a:r>
              <a:rPr lang="tr-TR" dirty="0" smtClean="0"/>
              <a:t> en büyük pratik </a:t>
            </a:r>
            <a:r>
              <a:rPr lang="tr-TR" smtClean="0"/>
              <a:t>faydası budur.</a:t>
            </a:r>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26/Şuarâ 218-219</a:t>
            </a:r>
            <a:endParaRPr lang="nl-NL" dirty="0" smtClean="0"/>
          </a:p>
        </p:txBody>
      </p:sp>
      <p:sp>
        <p:nvSpPr>
          <p:cNvPr id="3" name="Tijdelijke aanduiding voor inhoud 2"/>
          <p:cNvSpPr>
            <a:spLocks noGrp="1"/>
          </p:cNvSpPr>
          <p:nvPr>
            <p:ph sz="quarter" idx="1"/>
          </p:nvPr>
        </p:nvSpPr>
        <p:spPr>
          <a:xfrm>
            <a:off x="323528" y="1700808"/>
            <a:ext cx="8503920" cy="4572000"/>
          </a:xfrm>
        </p:spPr>
        <p:txBody>
          <a:bodyPr>
            <a:normAutofit/>
          </a:bodyPr>
          <a:lstStyle/>
          <a:p>
            <a:pPr algn="ctr">
              <a:buNone/>
            </a:pPr>
            <a:r>
              <a:rPr lang="tr-TR" sz="4000" dirty="0" smtClean="0"/>
              <a:t> “O ki, gece namazına kalktığın zaman, seni görüyor.</a:t>
            </a:r>
            <a:br>
              <a:rPr lang="tr-TR" sz="4000" dirty="0" smtClean="0"/>
            </a:br>
            <a:r>
              <a:rPr lang="tr-TR" sz="4000" dirty="0" smtClean="0"/>
              <a:t>O’nun huzurunda saygıyla, yere kapananlar arasında yer aldığını da görmektedir.” </a:t>
            </a:r>
          </a:p>
          <a:p>
            <a:pPr algn="ctr">
              <a:buNone/>
            </a:pPr>
            <a:endParaRPr lang="tr-TR" sz="4000" dirty="0" smtClean="0"/>
          </a:p>
          <a:p>
            <a:pPr algn="ctr"/>
            <a:endParaRPr lang="nl-NL"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57/Hadîd 4</a:t>
            </a:r>
            <a:endParaRPr lang="nl-NL" dirty="0"/>
          </a:p>
        </p:txBody>
      </p:sp>
      <p:sp>
        <p:nvSpPr>
          <p:cNvPr id="3" name="Tijdelijke aanduiding voor inhoud 2"/>
          <p:cNvSpPr>
            <a:spLocks noGrp="1"/>
          </p:cNvSpPr>
          <p:nvPr>
            <p:ph sz="quarter" idx="1"/>
          </p:nvPr>
        </p:nvSpPr>
        <p:spPr/>
        <p:txBody>
          <a:bodyPr>
            <a:normAutofit/>
          </a:bodyPr>
          <a:lstStyle/>
          <a:p>
            <a:pPr algn="ctr">
              <a:buNone/>
            </a:pPr>
            <a:endParaRPr lang="tr-TR" sz="4000" dirty="0" smtClean="0"/>
          </a:p>
          <a:p>
            <a:pPr algn="ctr">
              <a:buNone/>
            </a:pPr>
            <a:r>
              <a:rPr lang="tr-TR" sz="4000" dirty="0" smtClean="0"/>
              <a:t>“Nerede olursanız olun, O sizinle beraberdir.”</a:t>
            </a:r>
            <a:endParaRPr lang="nl-NL"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3/Âl i İmrân 5</a:t>
            </a:r>
            <a:endParaRPr lang="nl-NL" dirty="0"/>
          </a:p>
        </p:txBody>
      </p:sp>
      <p:sp>
        <p:nvSpPr>
          <p:cNvPr id="3" name="Tijdelijke aanduiding voor inhoud 2"/>
          <p:cNvSpPr>
            <a:spLocks noGrp="1"/>
          </p:cNvSpPr>
          <p:nvPr>
            <p:ph sz="quarter" idx="1"/>
          </p:nvPr>
        </p:nvSpPr>
        <p:spPr/>
        <p:txBody>
          <a:bodyPr/>
          <a:lstStyle/>
          <a:p>
            <a:pPr algn="ctr">
              <a:buNone/>
            </a:pPr>
            <a:endParaRPr lang="tr-TR" sz="4800" dirty="0" smtClean="0"/>
          </a:p>
          <a:p>
            <a:pPr algn="ctr">
              <a:buNone/>
            </a:pPr>
            <a:r>
              <a:rPr lang="tr-TR" sz="4800" dirty="0" smtClean="0"/>
              <a:t>“Göklerde ve yerde hiçbir şey Allah’a gizli kalmaz.”</a:t>
            </a:r>
            <a:endParaRPr lang="nl-NL" sz="4800" dirty="0" smtClean="0"/>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89/Fecr 14</a:t>
            </a:r>
            <a:endParaRPr lang="nl-NL" dirty="0"/>
          </a:p>
        </p:txBody>
      </p:sp>
      <p:sp>
        <p:nvSpPr>
          <p:cNvPr id="3" name="Tijdelijke aanduiding voor inhoud 2"/>
          <p:cNvSpPr>
            <a:spLocks noGrp="1"/>
          </p:cNvSpPr>
          <p:nvPr>
            <p:ph sz="quarter" idx="1"/>
          </p:nvPr>
        </p:nvSpPr>
        <p:spPr/>
        <p:txBody>
          <a:bodyPr/>
          <a:lstStyle/>
          <a:p>
            <a:pPr algn="ctr">
              <a:buNone/>
            </a:pPr>
            <a:endParaRPr lang="tr-TR" sz="4800" dirty="0" smtClean="0"/>
          </a:p>
          <a:p>
            <a:pPr algn="ctr">
              <a:buNone/>
            </a:pPr>
            <a:r>
              <a:rPr lang="tr-TR" sz="4800" dirty="0" smtClean="0"/>
              <a:t>“Çünkü Rabbin her zaman gözetleyip durmaktadır.”</a:t>
            </a:r>
            <a:endParaRPr lang="nl-NL" sz="4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tr-TR" dirty="0" smtClean="0"/>
              <a:t>40/Mü’min 19</a:t>
            </a:r>
            <a:endParaRPr lang="nl-NL" dirty="0"/>
          </a:p>
        </p:txBody>
      </p:sp>
      <p:sp>
        <p:nvSpPr>
          <p:cNvPr id="3" name="Tijdelijke aanduiding voor inhoud 2"/>
          <p:cNvSpPr>
            <a:spLocks noGrp="1"/>
          </p:cNvSpPr>
          <p:nvPr>
            <p:ph sz="quarter" idx="1"/>
          </p:nvPr>
        </p:nvSpPr>
        <p:spPr>
          <a:xfrm>
            <a:off x="251520" y="1340768"/>
            <a:ext cx="8503920" cy="4572000"/>
          </a:xfrm>
        </p:spPr>
        <p:txBody>
          <a:bodyPr>
            <a:normAutofit/>
          </a:bodyPr>
          <a:lstStyle/>
          <a:p>
            <a:pPr algn="ctr">
              <a:buNone/>
            </a:pPr>
            <a:endParaRPr lang="tr-TR" sz="4600" dirty="0" smtClean="0"/>
          </a:p>
          <a:p>
            <a:pPr algn="ctr">
              <a:buNone/>
            </a:pPr>
            <a:r>
              <a:rPr lang="tr-TR" sz="4600" dirty="0" smtClean="0"/>
              <a:t>“Çünkü Allaha art niyetli bakışların ve kalplerin gizlediği düşüncenin farkındadır.”</a:t>
            </a:r>
            <a:endParaRPr lang="nl-NL" sz="4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Tirmîzî, Birr 55</a:t>
            </a:r>
            <a:endParaRPr lang="nl-NL" dirty="0"/>
          </a:p>
        </p:txBody>
      </p:sp>
      <p:sp>
        <p:nvSpPr>
          <p:cNvPr id="3" name="Tijdelijke aanduiding voor inhoud 2"/>
          <p:cNvSpPr>
            <a:spLocks noGrp="1"/>
          </p:cNvSpPr>
          <p:nvPr>
            <p:ph sz="quarter" idx="1"/>
          </p:nvPr>
        </p:nvSpPr>
        <p:spPr/>
        <p:txBody>
          <a:bodyPr/>
          <a:lstStyle/>
          <a:p>
            <a:pPr marL="0" indent="0">
              <a:buNone/>
            </a:pPr>
            <a:r>
              <a:rPr lang="tr-TR" i="1" dirty="0" smtClean="0"/>
              <a:t>Rivayet edildiğine göre Rasulullah (s.a.v) şöyle buyurmuştur: </a:t>
            </a:r>
          </a:p>
          <a:p>
            <a:pPr marL="0" indent="0">
              <a:buNone/>
            </a:pPr>
            <a:r>
              <a:rPr lang="tr-TR" sz="3000" dirty="0" smtClean="0"/>
              <a:t>“Nerede ve nasıl olursan ol </a:t>
            </a:r>
            <a:r>
              <a:rPr lang="tr-TR" sz="3000" b="1" dirty="0" smtClean="0"/>
              <a:t>Allahtan kork</a:t>
            </a:r>
            <a:r>
              <a:rPr lang="tr-TR" sz="3000" dirty="0" smtClean="0"/>
              <a:t>!</a:t>
            </a:r>
            <a:br>
              <a:rPr lang="tr-TR" sz="3000" dirty="0" smtClean="0"/>
            </a:br>
            <a:r>
              <a:rPr lang="tr-TR" sz="3000" dirty="0" smtClean="0"/>
              <a:t>yolunu Allah’ın kitabıyla bulmaya çalış, kötülük yaparsan arkasından hemen bir iyilik yap ki, o kötülüğü silip götürsün. İnsanlara güzel huy ve iyilikle muamele et.”</a:t>
            </a:r>
            <a:endParaRPr lang="nl-NL" sz="3000" dirty="0" smtClean="0"/>
          </a:p>
          <a:p>
            <a:pPr>
              <a:buNone/>
            </a:pP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sz="quarter" idx="1"/>
          </p:nvPr>
        </p:nvSpPr>
        <p:spPr>
          <a:xfrm>
            <a:off x="301752" y="1412776"/>
            <a:ext cx="8503920" cy="4896544"/>
          </a:xfrm>
        </p:spPr>
        <p:txBody>
          <a:bodyPr>
            <a:normAutofit/>
          </a:bodyPr>
          <a:lstStyle/>
          <a:p>
            <a:r>
              <a:rPr lang="tr-TR" dirty="0" smtClean="0"/>
              <a:t>İyilikler kötülükleri ya büsbütün ortadan kaldırmak ya da iyiliğe dönüştürmek suretiyle yok eder.</a:t>
            </a:r>
          </a:p>
          <a:p>
            <a:r>
              <a:rPr lang="tr-TR" dirty="0" smtClean="0"/>
              <a:t>Güler yüz göstermek, zarar vermemek, iyiliklerin yaygınlaşmasına gayret etmek ve kendisine yapılmasını istemediğini başkalarına yapmak, insanlarla güzel geçinmek.</a:t>
            </a:r>
          </a:p>
          <a:p>
            <a:r>
              <a:rPr lang="tr-TR" dirty="0" smtClean="0"/>
              <a:t>Takva ya da Allah’a karşı saygılı olmak, </a:t>
            </a:r>
            <a:r>
              <a:rPr lang="tr-TR" dirty="0" err="1" smtClean="0"/>
              <a:t>müslümanı</a:t>
            </a:r>
            <a:r>
              <a:rPr lang="tr-TR" dirty="0" smtClean="0"/>
              <a:t> her türlü kötülüklerden koruyacak üstün bir meziyettir.</a:t>
            </a:r>
          </a:p>
          <a:p>
            <a:r>
              <a:rPr lang="tr-TR" dirty="0" smtClean="0"/>
              <a:t>Her yer ver şartta Allah’a karşı saygılı olmak, murakabe şuurunun göstergesidir.</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Buharî, Rikâk 32</a:t>
            </a:r>
            <a:endParaRPr lang="nl-NL" dirty="0"/>
          </a:p>
        </p:txBody>
      </p:sp>
      <p:sp>
        <p:nvSpPr>
          <p:cNvPr id="3" name="Tijdelijke aanduiding voor inhoud 2"/>
          <p:cNvSpPr>
            <a:spLocks noGrp="1"/>
          </p:cNvSpPr>
          <p:nvPr>
            <p:ph sz="quarter" idx="1"/>
          </p:nvPr>
        </p:nvSpPr>
        <p:spPr/>
        <p:txBody>
          <a:bodyPr/>
          <a:lstStyle/>
          <a:p>
            <a:pPr marL="0" indent="0">
              <a:buNone/>
            </a:pPr>
            <a:r>
              <a:rPr lang="tr-TR" i="1" dirty="0" smtClean="0"/>
              <a:t>Enes ibn Mâlik (Allah Ondan razı olsun) şöyle demiştir: </a:t>
            </a:r>
          </a:p>
          <a:p>
            <a:pPr marL="0" indent="0">
              <a:buNone/>
            </a:pPr>
            <a:r>
              <a:rPr lang="tr-TR" sz="3000" dirty="0" smtClean="0"/>
              <a:t>Siz gözünüzde kıldan daha küçük ve önemsiz görünen bazı işler yapıyorsunuz ki; biz bu tür işleri Rasûlullah (s.a.v) zamanında büyük günahlar dan sayardık</a:t>
            </a:r>
            <a:r>
              <a:rPr lang="tr-TR" dirty="0" smtClean="0"/>
              <a:t>. </a:t>
            </a:r>
            <a:endParaRPr lang="nl-N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e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e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e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129</TotalTime>
  <Words>484</Words>
  <Application>Microsoft Office PowerPoint</Application>
  <PresentationFormat>Ekran Gösterisi (4:3)</PresentationFormat>
  <Paragraphs>52</Paragraphs>
  <Slides>16</Slides>
  <Notes>0</Notes>
  <HiddenSlides>0</HiddenSlides>
  <MMClips>0</MMClips>
  <ScaleCrop>false</ScaleCrop>
  <HeadingPairs>
    <vt:vector size="4" baseType="variant">
      <vt:variant>
        <vt:lpstr>Tema</vt:lpstr>
      </vt:variant>
      <vt:variant>
        <vt:i4>2</vt:i4>
      </vt:variant>
      <vt:variant>
        <vt:lpstr>Slayt Başlıkları</vt:lpstr>
      </vt:variant>
      <vt:variant>
        <vt:i4>16</vt:i4>
      </vt:variant>
    </vt:vector>
  </HeadingPairs>
  <TitlesOfParts>
    <vt:vector size="18" baseType="lpstr">
      <vt:lpstr>Civiel</vt:lpstr>
      <vt:lpstr>Aangepast ontwerp</vt:lpstr>
      <vt:lpstr>ALLAH’IN KULLARINI KONTROL ve DENETİMİ</vt:lpstr>
      <vt:lpstr>26/Şuarâ 218-219</vt:lpstr>
      <vt:lpstr>57/Hadîd 4</vt:lpstr>
      <vt:lpstr>3/Âl i İmrân 5</vt:lpstr>
      <vt:lpstr>89/Fecr 14</vt:lpstr>
      <vt:lpstr>40/Mü’min 19</vt:lpstr>
      <vt:lpstr>Tirmîzî, Birr 55</vt:lpstr>
      <vt:lpstr>HADİSTEN ÖĞRENDİKLERİMİZ</vt:lpstr>
      <vt:lpstr>Buharî, Rikâk 32</vt:lpstr>
      <vt:lpstr>HADİSTEN ÖĞRENDİKLERİMİZ</vt:lpstr>
      <vt:lpstr>Buhari, Nikah 107</vt:lpstr>
      <vt:lpstr>HADİSTEN ÖĞRENDİKLERİMİZ</vt:lpstr>
      <vt:lpstr>Tirmîzî, Kıyâme 25</vt:lpstr>
      <vt:lpstr>HADİSTEN ÖĞRENDİKLERİMİZ</vt:lpstr>
      <vt:lpstr>Tirmîzî, Zühd 11</vt:lpstr>
      <vt:lpstr>HADİSTEN ÖĞRENDİKLERİMİZ</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ALLAH’IN KULLARINI KONTROL ve DENETİMİ</dc:title>
  <dc:creator>Mevlana 1</dc:creator>
  <cp:lastModifiedBy>bayram</cp:lastModifiedBy>
  <cp:revision>7</cp:revision>
  <dcterms:created xsi:type="dcterms:W3CDTF">2013-11-19T12:58:58Z</dcterms:created>
  <dcterms:modified xsi:type="dcterms:W3CDTF">2013-11-26T15:28:05Z</dcterms:modified>
</cp:coreProperties>
</file>