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52"/>
  </p:notesMasterIdLst>
  <p:sldIdLst>
    <p:sldId id="787" r:id="rId2"/>
    <p:sldId id="1293" r:id="rId3"/>
    <p:sldId id="1588" r:id="rId4"/>
    <p:sldId id="1294" r:id="rId5"/>
    <p:sldId id="1302" r:id="rId6"/>
    <p:sldId id="1303" r:id="rId7"/>
    <p:sldId id="1584" r:id="rId8"/>
    <p:sldId id="1304" r:id="rId9"/>
    <p:sldId id="1592" r:id="rId10"/>
    <p:sldId id="1591" r:id="rId11"/>
    <p:sldId id="1593" r:id="rId12"/>
    <p:sldId id="1605" r:id="rId13"/>
    <p:sldId id="1612" r:id="rId14"/>
    <p:sldId id="1599" r:id="rId15"/>
    <p:sldId id="1596" r:id="rId16"/>
    <p:sldId id="1598" r:id="rId17"/>
    <p:sldId id="1615" r:id="rId18"/>
    <p:sldId id="1600" r:id="rId19"/>
    <p:sldId id="1601" r:id="rId20"/>
    <p:sldId id="1602" r:id="rId21"/>
    <p:sldId id="790" r:id="rId22"/>
    <p:sldId id="827" r:id="rId23"/>
    <p:sldId id="1280" r:id="rId24"/>
    <p:sldId id="824" r:id="rId25"/>
    <p:sldId id="1609" r:id="rId26"/>
    <p:sldId id="1649" r:id="rId27"/>
    <p:sldId id="1613" r:id="rId28"/>
    <p:sldId id="1614" r:id="rId29"/>
    <p:sldId id="1621" r:id="rId30"/>
    <p:sldId id="1617" r:id="rId31"/>
    <p:sldId id="1616" r:id="rId32"/>
    <p:sldId id="1618" r:id="rId33"/>
    <p:sldId id="1619" r:id="rId34"/>
    <p:sldId id="1623" r:id="rId35"/>
    <p:sldId id="1624" r:id="rId36"/>
    <p:sldId id="1627" r:id="rId37"/>
    <p:sldId id="1628" r:id="rId38"/>
    <p:sldId id="1630" r:id="rId39"/>
    <p:sldId id="1631" r:id="rId40"/>
    <p:sldId id="1632" r:id="rId41"/>
    <p:sldId id="1643" r:id="rId42"/>
    <p:sldId id="757" r:id="rId43"/>
    <p:sldId id="768" r:id="rId44"/>
    <p:sldId id="797" r:id="rId45"/>
    <p:sldId id="1637" r:id="rId46"/>
    <p:sldId id="802" r:id="rId47"/>
    <p:sldId id="1677" r:id="rId48"/>
    <p:sldId id="1642" r:id="rId49"/>
    <p:sldId id="1644" r:id="rId50"/>
    <p:sldId id="1707"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66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58" autoAdjust="0"/>
  </p:normalViewPr>
  <p:slideViewPr>
    <p:cSldViewPr>
      <p:cViewPr>
        <p:scale>
          <a:sx n="66" d="100"/>
          <a:sy n="66" d="100"/>
        </p:scale>
        <p:origin x="-1452"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6DE0D-B8FD-4892-8A5E-2494C23FA999}" type="doc">
      <dgm:prSet loTypeId="urn:microsoft.com/office/officeart/2005/8/layout/vList2" loCatId="list" qsTypeId="urn:microsoft.com/office/officeart/2005/8/quickstyle/simple3" qsCatId="simple" csTypeId="urn:microsoft.com/office/officeart/2005/8/colors/accent2_5" csCatId="accent2" phldr="1"/>
      <dgm:spPr/>
      <dgm:t>
        <a:bodyPr/>
        <a:lstStyle/>
        <a:p>
          <a:endParaRPr lang="tr-TR"/>
        </a:p>
      </dgm:t>
    </dgm:pt>
    <dgm:pt modelId="{68DDD249-FBE7-41FE-913D-2F6145533AFD}">
      <dgm:prSet/>
      <dgm:spPr/>
      <dgm:t>
        <a:bodyPr/>
        <a:lstStyle/>
        <a:p>
          <a:pPr rtl="1"/>
          <a:r>
            <a:rPr lang="ar-SA" dirty="0" smtClean="0">
              <a:latin typeface="Arial" pitchFamily="34" charset="0"/>
              <a:cs typeface="Arial" pitchFamily="34" charset="0"/>
            </a:rPr>
            <a:t>مَنْ كَانَ يُؤْمِنُ بِاللَّهِ وَاليَوْمِ الآخِرِ فَليقُلْ خَيْراً ، أوْ ليَصْمُتْ   </a:t>
          </a:r>
          <a:endParaRPr lang="tr-TR" dirty="0">
            <a:latin typeface="Arial" pitchFamily="34" charset="0"/>
            <a:cs typeface="Arial" pitchFamily="34" charset="0"/>
          </a:endParaRPr>
        </a:p>
      </dgm:t>
    </dgm:pt>
    <dgm:pt modelId="{D48DCE44-77A4-4CE5-AB18-4BF0D93BAFEC}" type="parTrans" cxnId="{25E67FDA-90EC-4748-8DEF-F0D80A7AE134}">
      <dgm:prSet/>
      <dgm:spPr/>
      <dgm:t>
        <a:bodyPr/>
        <a:lstStyle/>
        <a:p>
          <a:endParaRPr lang="tr-TR"/>
        </a:p>
      </dgm:t>
    </dgm:pt>
    <dgm:pt modelId="{4735B7FA-2D97-4FB3-8EF8-DC7A8CC7794B}" type="sibTrans" cxnId="{25E67FDA-90EC-4748-8DEF-F0D80A7AE134}">
      <dgm:prSet/>
      <dgm:spPr/>
      <dgm:t>
        <a:bodyPr/>
        <a:lstStyle/>
        <a:p>
          <a:endParaRPr lang="tr-TR"/>
        </a:p>
      </dgm:t>
    </dgm:pt>
    <dgm:pt modelId="{ECBF949D-F2B3-490A-8812-4058CD7978A2}">
      <dgm:prSet/>
      <dgm:spPr/>
      <dgm:t>
        <a:bodyPr/>
        <a:lstStyle/>
        <a:p>
          <a:pPr rtl="0"/>
          <a:r>
            <a:rPr lang="tr-TR" dirty="0" smtClean="0"/>
            <a:t>Allah'a ve </a:t>
          </a:r>
          <a:r>
            <a:rPr lang="tr-TR" dirty="0" err="1" smtClean="0"/>
            <a:t>âhiret</a:t>
          </a:r>
          <a:r>
            <a:rPr lang="tr-TR" dirty="0" smtClean="0"/>
            <a:t> gününe inanan, ya hayır söylesin ya da sussun. </a:t>
          </a:r>
          <a:endParaRPr lang="tr-TR" dirty="0"/>
        </a:p>
      </dgm:t>
    </dgm:pt>
    <dgm:pt modelId="{6C6F10AB-4EAE-41D5-8050-AAC178037845}" type="parTrans" cxnId="{083AA8BF-2859-40A0-BA73-FE920D97964F}">
      <dgm:prSet/>
      <dgm:spPr/>
      <dgm:t>
        <a:bodyPr/>
        <a:lstStyle/>
        <a:p>
          <a:endParaRPr lang="tr-TR"/>
        </a:p>
      </dgm:t>
    </dgm:pt>
    <dgm:pt modelId="{0C7437D0-1097-4766-85D2-B443E7FF4A86}" type="sibTrans" cxnId="{083AA8BF-2859-40A0-BA73-FE920D97964F}">
      <dgm:prSet/>
      <dgm:spPr/>
      <dgm:t>
        <a:bodyPr/>
        <a:lstStyle/>
        <a:p>
          <a:endParaRPr lang="tr-TR"/>
        </a:p>
      </dgm:t>
    </dgm:pt>
    <dgm:pt modelId="{1D5125A4-75A0-43F8-9F58-DA2406F91354}" type="pres">
      <dgm:prSet presAssocID="{6FA6DE0D-B8FD-4892-8A5E-2494C23FA999}" presName="linear" presStyleCnt="0">
        <dgm:presLayoutVars>
          <dgm:animLvl val="lvl"/>
          <dgm:resizeHandles val="exact"/>
        </dgm:presLayoutVars>
      </dgm:prSet>
      <dgm:spPr/>
      <dgm:t>
        <a:bodyPr/>
        <a:lstStyle/>
        <a:p>
          <a:endParaRPr lang="tr-TR"/>
        </a:p>
      </dgm:t>
    </dgm:pt>
    <dgm:pt modelId="{A74EDEB0-601A-4E6A-B8B4-D1BF5F59D77D}" type="pres">
      <dgm:prSet presAssocID="{68DDD249-FBE7-41FE-913D-2F6145533AFD}" presName="parentText" presStyleLbl="node1" presStyleIdx="0" presStyleCnt="1">
        <dgm:presLayoutVars>
          <dgm:chMax val="0"/>
          <dgm:bulletEnabled val="1"/>
        </dgm:presLayoutVars>
      </dgm:prSet>
      <dgm:spPr/>
      <dgm:t>
        <a:bodyPr/>
        <a:lstStyle/>
        <a:p>
          <a:endParaRPr lang="tr-TR"/>
        </a:p>
      </dgm:t>
    </dgm:pt>
    <dgm:pt modelId="{308756BF-CA2D-47DC-9F8E-EF4018608627}" type="pres">
      <dgm:prSet presAssocID="{68DDD249-FBE7-41FE-913D-2F6145533AFD}" presName="childText" presStyleLbl="revTx" presStyleIdx="0" presStyleCnt="1">
        <dgm:presLayoutVars>
          <dgm:bulletEnabled val="1"/>
        </dgm:presLayoutVars>
      </dgm:prSet>
      <dgm:spPr/>
      <dgm:t>
        <a:bodyPr/>
        <a:lstStyle/>
        <a:p>
          <a:endParaRPr lang="tr-TR"/>
        </a:p>
      </dgm:t>
    </dgm:pt>
  </dgm:ptLst>
  <dgm:cxnLst>
    <dgm:cxn modelId="{083AA8BF-2859-40A0-BA73-FE920D97964F}" srcId="{68DDD249-FBE7-41FE-913D-2F6145533AFD}" destId="{ECBF949D-F2B3-490A-8812-4058CD7978A2}" srcOrd="0" destOrd="0" parTransId="{6C6F10AB-4EAE-41D5-8050-AAC178037845}" sibTransId="{0C7437D0-1097-4766-85D2-B443E7FF4A86}"/>
    <dgm:cxn modelId="{D10B8D58-F75C-4CA1-B99A-BEF899CFE152}" type="presOf" srcId="{68DDD249-FBE7-41FE-913D-2F6145533AFD}" destId="{A74EDEB0-601A-4E6A-B8B4-D1BF5F59D77D}" srcOrd="0" destOrd="0" presId="urn:microsoft.com/office/officeart/2005/8/layout/vList2"/>
    <dgm:cxn modelId="{E0A2FE46-1BE0-42F2-895B-7AD4621066B1}" type="presOf" srcId="{ECBF949D-F2B3-490A-8812-4058CD7978A2}" destId="{308756BF-CA2D-47DC-9F8E-EF4018608627}" srcOrd="0" destOrd="0" presId="urn:microsoft.com/office/officeart/2005/8/layout/vList2"/>
    <dgm:cxn modelId="{89BF2343-3849-4402-98A4-F596211DFA12}" type="presOf" srcId="{6FA6DE0D-B8FD-4892-8A5E-2494C23FA999}" destId="{1D5125A4-75A0-43F8-9F58-DA2406F91354}" srcOrd="0" destOrd="0" presId="urn:microsoft.com/office/officeart/2005/8/layout/vList2"/>
    <dgm:cxn modelId="{25E67FDA-90EC-4748-8DEF-F0D80A7AE134}" srcId="{6FA6DE0D-B8FD-4892-8A5E-2494C23FA999}" destId="{68DDD249-FBE7-41FE-913D-2F6145533AFD}" srcOrd="0" destOrd="0" parTransId="{D48DCE44-77A4-4CE5-AB18-4BF0D93BAFEC}" sibTransId="{4735B7FA-2D97-4FB3-8EF8-DC7A8CC7794B}"/>
    <dgm:cxn modelId="{FB9BD84F-3E4A-4E23-AB4C-5C61A8458767}" type="presParOf" srcId="{1D5125A4-75A0-43F8-9F58-DA2406F91354}" destId="{A74EDEB0-601A-4E6A-B8B4-D1BF5F59D77D}" srcOrd="0" destOrd="0" presId="urn:microsoft.com/office/officeart/2005/8/layout/vList2"/>
    <dgm:cxn modelId="{7A9CE755-3011-4E92-A727-164E2DDB1E08}" type="presParOf" srcId="{1D5125A4-75A0-43F8-9F58-DA2406F91354}" destId="{308756BF-CA2D-47DC-9F8E-EF401860862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EDEB0-601A-4E6A-B8B4-D1BF5F59D77D}">
      <dsp:nvSpPr>
        <dsp:cNvPr id="0" name=""/>
        <dsp:cNvSpPr/>
      </dsp:nvSpPr>
      <dsp:spPr>
        <a:xfrm>
          <a:off x="0" y="27309"/>
          <a:ext cx="4038600" cy="2211299"/>
        </a:xfrm>
        <a:prstGeom prst="roundRect">
          <a:avLst/>
        </a:prstGeom>
        <a:gradFill rotWithShape="0">
          <a:gsLst>
            <a:gs pos="0">
              <a:schemeClr val="accent2">
                <a:alpha val="90000"/>
                <a:hueOff val="0"/>
                <a:satOff val="0"/>
                <a:lumOff val="0"/>
                <a:alphaOff val="0"/>
                <a:tint val="70000"/>
                <a:satMod val="130000"/>
              </a:schemeClr>
            </a:gs>
            <a:gs pos="43000">
              <a:schemeClr val="accent2">
                <a:alpha val="90000"/>
                <a:hueOff val="0"/>
                <a:satOff val="0"/>
                <a:lumOff val="0"/>
                <a:alphaOff val="0"/>
                <a:tint val="44000"/>
                <a:satMod val="165000"/>
              </a:schemeClr>
            </a:gs>
            <a:gs pos="93000">
              <a:schemeClr val="accent2">
                <a:alpha val="90000"/>
                <a:hueOff val="0"/>
                <a:satOff val="0"/>
                <a:lumOff val="0"/>
                <a:alphaOff val="0"/>
                <a:tint val="15000"/>
                <a:satMod val="165000"/>
              </a:schemeClr>
            </a:gs>
            <a:gs pos="100000">
              <a:schemeClr val="accent2">
                <a:alpha val="90000"/>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alpha val="90000"/>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r" defTabSz="1866900" rtl="1">
            <a:lnSpc>
              <a:spcPct val="90000"/>
            </a:lnSpc>
            <a:spcBef>
              <a:spcPct val="0"/>
            </a:spcBef>
            <a:spcAft>
              <a:spcPct val="35000"/>
            </a:spcAft>
          </a:pPr>
          <a:r>
            <a:rPr lang="ar-SA" sz="4200" kern="1200" dirty="0" smtClean="0">
              <a:latin typeface="Arial" pitchFamily="34" charset="0"/>
              <a:cs typeface="Arial" pitchFamily="34" charset="0"/>
            </a:rPr>
            <a:t>مَنْ كَانَ يُؤْمِنُ بِاللَّهِ وَاليَوْمِ الآخِرِ فَليقُلْ خَيْراً ، أوْ ليَصْمُتْ   </a:t>
          </a:r>
          <a:endParaRPr lang="tr-TR" sz="4200" kern="1200" dirty="0">
            <a:latin typeface="Arial" pitchFamily="34" charset="0"/>
            <a:cs typeface="Arial" pitchFamily="34" charset="0"/>
          </a:endParaRPr>
        </a:p>
      </dsp:txBody>
      <dsp:txXfrm>
        <a:off x="107947" y="135256"/>
        <a:ext cx="3822706" cy="1995405"/>
      </dsp:txXfrm>
    </dsp:sp>
    <dsp:sp modelId="{308756BF-CA2D-47DC-9F8E-EF4018608627}">
      <dsp:nvSpPr>
        <dsp:cNvPr id="0" name=""/>
        <dsp:cNvSpPr/>
      </dsp:nvSpPr>
      <dsp:spPr>
        <a:xfrm>
          <a:off x="0" y="2238609"/>
          <a:ext cx="4038600" cy="195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53340" rIns="298704" bIns="53340" numCol="1" spcCol="1270" anchor="t" anchorCtr="0">
          <a:noAutofit/>
        </a:bodyPr>
        <a:lstStyle/>
        <a:p>
          <a:pPr marL="285750" lvl="1" indent="-285750" algn="l" defTabSz="1466850" rtl="0">
            <a:lnSpc>
              <a:spcPct val="90000"/>
            </a:lnSpc>
            <a:spcBef>
              <a:spcPct val="0"/>
            </a:spcBef>
            <a:spcAft>
              <a:spcPct val="20000"/>
            </a:spcAft>
            <a:buChar char="••"/>
          </a:pPr>
          <a:r>
            <a:rPr lang="tr-TR" sz="3300" kern="1200" dirty="0" smtClean="0"/>
            <a:t>Allah'a ve </a:t>
          </a:r>
          <a:r>
            <a:rPr lang="tr-TR" sz="3300" kern="1200" dirty="0" err="1" smtClean="0"/>
            <a:t>âhiret</a:t>
          </a:r>
          <a:r>
            <a:rPr lang="tr-TR" sz="3300" kern="1200" dirty="0" smtClean="0"/>
            <a:t> gününe inanan, ya hayır söylesin ya da sussun. </a:t>
          </a:r>
          <a:endParaRPr lang="tr-TR" sz="3300" kern="1200" dirty="0"/>
        </a:p>
      </dsp:txBody>
      <dsp:txXfrm>
        <a:off x="0" y="2238609"/>
        <a:ext cx="4038600" cy="19561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D26BF7-45FD-4D43-8257-385911FCF241}" type="datetimeFigureOut">
              <a:rPr lang="tr-TR" smtClean="0"/>
              <a:pPr/>
              <a:t>10.06.2014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A76B3-7336-4BE7-A586-2F2C8620AF87}" type="slidenum">
              <a:rPr lang="tr-TR" smtClean="0"/>
              <a:pPr/>
              <a:t>‹#›</a:t>
            </a:fld>
            <a:endParaRPr lang="tr-TR"/>
          </a:p>
        </p:txBody>
      </p:sp>
    </p:spTree>
    <p:extLst>
      <p:ext uri="{BB962C8B-B14F-4D97-AF65-F5344CB8AC3E}">
        <p14:creationId xmlns:p14="http://schemas.microsoft.com/office/powerpoint/2010/main" val="312072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1A8F6489-03CF-4C63-A6F4-67AC5E020728}" type="slidenum">
              <a:rPr lang="tr-TR" smtClean="0"/>
              <a:pPr/>
              <a:t>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4BEB9376-2267-49EE-98CB-714E8CF2C274}" type="slidenum">
              <a:rPr lang="tr-TR" smtClean="0"/>
              <a:pPr/>
              <a:t>40</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26E63430-66B8-4CEC-BC11-DC948ACE2188}" type="slidenum">
              <a:rPr lang="tr-TR" smtClean="0"/>
              <a:pPr/>
              <a:t>50</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C718879-4BE9-43C5-99AB-ED2230BABAB4}" type="slidenum">
              <a:rPr lang="tr-TR" smtClean="0"/>
              <a:pPr/>
              <a:t>14</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ar-SA" dirty="0" smtClean="0"/>
              <a:t>ولا</a:t>
            </a:r>
            <a:endParaRPr lang="tr-TR" dirty="0"/>
          </a:p>
        </p:txBody>
      </p:sp>
      <p:sp>
        <p:nvSpPr>
          <p:cNvPr id="4" name="3 Slayt Numarası Yer Tutucusu"/>
          <p:cNvSpPr>
            <a:spLocks noGrp="1"/>
          </p:cNvSpPr>
          <p:nvPr>
            <p:ph type="sldNum" sz="quarter" idx="10"/>
          </p:nvPr>
        </p:nvSpPr>
        <p:spPr/>
        <p:txBody>
          <a:bodyPr/>
          <a:lstStyle/>
          <a:p>
            <a:fld id="{7B9A76B3-7336-4BE7-A586-2F2C8620AF87}" type="slidenum">
              <a:rPr lang="tr-TR" smtClean="0"/>
              <a:pPr/>
              <a:t>24</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C718879-4BE9-43C5-99AB-ED2230BABAB4}" type="slidenum">
              <a:rPr lang="tr-TR" smtClean="0"/>
              <a:pPr/>
              <a:t>25</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FFB0BCD-F442-422F-80A3-F290B65A63D3}" type="slidenum">
              <a:rPr lang="tr-TR" smtClean="0"/>
              <a:pPr/>
              <a:t>26</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C718879-4BE9-43C5-99AB-ED2230BABAB4}" type="slidenum">
              <a:rPr lang="tr-TR" smtClean="0"/>
              <a:pPr/>
              <a:t>27</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C718879-4BE9-43C5-99AB-ED2230BABAB4}" type="slidenum">
              <a:rPr lang="tr-TR" smtClean="0"/>
              <a:pPr/>
              <a:t>34</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C718879-4BE9-43C5-99AB-ED2230BABAB4}" type="slidenum">
              <a:rPr lang="tr-TR" smtClean="0"/>
              <a:pPr/>
              <a:t>35</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C718879-4BE9-43C5-99AB-ED2230BABAB4}" type="slidenum">
              <a:rPr lang="tr-TR" smtClean="0"/>
              <a:pPr/>
              <a:t>36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10.06.2014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pPr/>
              <a:t>10.06.2014</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tx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srcRect/>
          <a:stretch>
            <a:fillRect/>
          </a:stretch>
        </p:blipFill>
        <p:spPr bwMode="auto">
          <a:xfrm>
            <a:off x="230060" y="428604"/>
            <a:ext cx="8799996" cy="58959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a:p>
        </p:txBody>
      </p:sp>
      <p:pic>
        <p:nvPicPr>
          <p:cNvPr id="9218" name="Picture 2" descr="G:\Mekke\1222163013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59734"/>
            <a:ext cx="8568952" cy="5998266"/>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3"/>
          <p:cNvSpPr/>
          <p:nvPr/>
        </p:nvSpPr>
        <p:spPr>
          <a:xfrm>
            <a:off x="323528" y="116632"/>
            <a:ext cx="8568952" cy="648072"/>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FF00"/>
                </a:solidFill>
              </a:rPr>
              <a:t>Kutlu iklimin yolcularına yararımız olsun </a:t>
            </a:r>
            <a:r>
              <a:rPr lang="tr-TR" sz="2400" dirty="0" smtClean="0">
                <a:solidFill>
                  <a:srgbClr val="FFFF00"/>
                </a:solidFill>
              </a:rPr>
              <a:t>diye çıktık ise yola…</a:t>
            </a:r>
            <a:endParaRPr lang="tr-TR" sz="2400" dirty="0">
              <a:solidFill>
                <a:srgbClr val="FFFF00"/>
              </a:solidFill>
            </a:endParaRPr>
          </a:p>
        </p:txBody>
      </p:sp>
    </p:spTree>
    <p:extLst>
      <p:ext uri="{BB962C8B-B14F-4D97-AF65-F5344CB8AC3E}">
        <p14:creationId xmlns:p14="http://schemas.microsoft.com/office/powerpoint/2010/main" val="2552882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3074" name="Picture 2" descr="G:\Mekke\122216318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24" y="1340768"/>
            <a:ext cx="8044322" cy="5631026"/>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3"/>
          <p:cNvSpPr/>
          <p:nvPr/>
        </p:nvSpPr>
        <p:spPr>
          <a:xfrm>
            <a:off x="455577" y="263634"/>
            <a:ext cx="8153402" cy="936104"/>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rgbClr val="FFFF00"/>
                </a:solidFill>
              </a:rPr>
              <a:t>İnsanlar için en yararlı iş, onların </a:t>
            </a:r>
            <a:r>
              <a:rPr lang="tr-TR" sz="3200" dirty="0" smtClean="0">
                <a:solidFill>
                  <a:srgbClr val="FFFF00"/>
                </a:solidFill>
              </a:rPr>
              <a:t>hayatına </a:t>
            </a:r>
            <a:r>
              <a:rPr lang="tr-TR" sz="3200" dirty="0">
                <a:solidFill>
                  <a:srgbClr val="FFFF00"/>
                </a:solidFill>
              </a:rPr>
              <a:t>sağlanacak </a:t>
            </a:r>
            <a:r>
              <a:rPr lang="tr-TR" sz="3200" dirty="0" smtClean="0">
                <a:solidFill>
                  <a:srgbClr val="FFFF00"/>
                </a:solidFill>
              </a:rPr>
              <a:t>katkıdır.</a:t>
            </a:r>
            <a:endParaRPr lang="tr-TR" sz="3200" dirty="0">
              <a:solidFill>
                <a:srgbClr val="FFFF00"/>
              </a:solidFill>
            </a:endParaRPr>
          </a:p>
        </p:txBody>
      </p:sp>
    </p:spTree>
    <p:extLst>
      <p:ext uri="{BB962C8B-B14F-4D97-AF65-F5344CB8AC3E}">
        <p14:creationId xmlns:p14="http://schemas.microsoft.com/office/powerpoint/2010/main" val="601985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1560" y="188640"/>
            <a:ext cx="8208912" cy="1368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lumMod val="95000"/>
                    <a:lumOff val="5000"/>
                  </a:schemeClr>
                </a:solidFill>
              </a:rPr>
              <a:t>Aklını Kur’an ve Sünnetin ışığında ve bunların çizdiği ölçüler içinde </a:t>
            </a:r>
            <a:r>
              <a:rPr lang="tr-TR" sz="2400" dirty="0" smtClean="0">
                <a:solidFill>
                  <a:schemeClr val="tx1">
                    <a:lumMod val="95000"/>
                    <a:lumOff val="5000"/>
                  </a:schemeClr>
                </a:solidFill>
              </a:rPr>
              <a:t>kullan </a:t>
            </a:r>
          </a:p>
          <a:p>
            <a:pPr algn="ctr"/>
            <a:r>
              <a:rPr lang="tr-TR" sz="4000" dirty="0" smtClean="0">
                <a:solidFill>
                  <a:schemeClr val="tx1">
                    <a:lumMod val="95000"/>
                    <a:lumOff val="5000"/>
                  </a:schemeClr>
                </a:solidFill>
              </a:rPr>
              <a:t>Aklı kullanarak sınırları aşmama </a:t>
            </a:r>
            <a:endParaRPr lang="tr-TR" sz="4000" dirty="0">
              <a:solidFill>
                <a:schemeClr val="tx1">
                  <a:lumMod val="95000"/>
                  <a:lumOff val="5000"/>
                </a:schemeClr>
              </a:solidFill>
            </a:endParaRPr>
          </a:p>
        </p:txBody>
      </p:sp>
      <p:sp>
        <p:nvSpPr>
          <p:cNvPr id="6" name="Yuvarlatılmış Dikdörtgen 5"/>
          <p:cNvSpPr/>
          <p:nvPr/>
        </p:nvSpPr>
        <p:spPr>
          <a:xfrm>
            <a:off x="2786878" y="1712325"/>
            <a:ext cx="3744416"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dirty="0">
                <a:solidFill>
                  <a:schemeClr val="tx1">
                    <a:lumMod val="95000"/>
                    <a:lumOff val="5000"/>
                  </a:schemeClr>
                </a:solidFill>
              </a:rPr>
              <a:t>Şehvet kontrolü</a:t>
            </a:r>
          </a:p>
        </p:txBody>
      </p:sp>
      <p:sp>
        <p:nvSpPr>
          <p:cNvPr id="7" name="Yuvarlatılmış Dikdörtgen 6"/>
          <p:cNvSpPr/>
          <p:nvPr/>
        </p:nvSpPr>
        <p:spPr>
          <a:xfrm>
            <a:off x="755576" y="2708920"/>
            <a:ext cx="8064896" cy="39604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lumMod val="95000"/>
                    <a:lumOff val="5000"/>
                  </a:schemeClr>
                </a:solidFill>
              </a:rPr>
              <a:t>Öfke </a:t>
            </a:r>
            <a:r>
              <a:rPr lang="tr-TR" sz="4000" dirty="0" smtClean="0">
                <a:solidFill>
                  <a:schemeClr val="tx1">
                    <a:lumMod val="95000"/>
                    <a:lumOff val="5000"/>
                  </a:schemeClr>
                </a:solidFill>
              </a:rPr>
              <a:t>kontrolü</a:t>
            </a:r>
          </a:p>
          <a:p>
            <a:r>
              <a:rPr lang="tr-TR" sz="2400" dirty="0">
                <a:solidFill>
                  <a:schemeClr val="tx1">
                    <a:lumMod val="95000"/>
                    <a:lumOff val="5000"/>
                  </a:schemeClr>
                </a:solidFill>
              </a:rPr>
              <a:t>Kimseyle münakaşa etme. </a:t>
            </a:r>
          </a:p>
          <a:p>
            <a:r>
              <a:rPr lang="tr-TR" sz="2400" dirty="0">
                <a:solidFill>
                  <a:schemeClr val="tx1">
                    <a:lumMod val="95000"/>
                    <a:lumOff val="5000"/>
                  </a:schemeClr>
                </a:solidFill>
              </a:rPr>
              <a:t>Anlatacaklarını münakaşa ortamı doğurmadan anlatmaya çalış.	</a:t>
            </a:r>
          </a:p>
          <a:p>
            <a:r>
              <a:rPr lang="tr-TR" sz="2400" dirty="0">
                <a:solidFill>
                  <a:schemeClr val="tx1">
                    <a:lumMod val="95000"/>
                    <a:lumOff val="5000"/>
                  </a:schemeClr>
                </a:solidFill>
              </a:rPr>
              <a:t>Tartışma başlamışsa artık karşınızdakini inandırmanız imkânsızdır. </a:t>
            </a:r>
          </a:p>
          <a:p>
            <a:r>
              <a:rPr lang="tr-TR" sz="2400" dirty="0">
                <a:solidFill>
                  <a:schemeClr val="tx1">
                    <a:lumMod val="95000"/>
                    <a:lumOff val="5000"/>
                  </a:schemeClr>
                </a:solidFill>
              </a:rPr>
              <a:t>Münakaşada kazanan yoktur. Kazanırsanız karşınızdakini kaybedersiniz. Kaybederseniz hem münakaşayı hem karşınızdakini kaybedersiniz.</a:t>
            </a:r>
          </a:p>
          <a:p>
            <a:endParaRPr lang="tr-TR" dirty="0">
              <a:solidFill>
                <a:schemeClr val="tx1">
                  <a:lumMod val="95000"/>
                  <a:lumOff val="5000"/>
                </a:schemeClr>
              </a:solidFill>
            </a:endParaRPr>
          </a:p>
        </p:txBody>
      </p:sp>
    </p:spTree>
    <p:extLst>
      <p:ext uri="{BB962C8B-B14F-4D97-AF65-F5344CB8AC3E}">
        <p14:creationId xmlns:p14="http://schemas.microsoft.com/office/powerpoint/2010/main" val="110618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Öfke kontrolü</a:t>
            </a:r>
            <a:endParaRPr lang="tr-TR" dirty="0"/>
          </a:p>
        </p:txBody>
      </p:sp>
      <p:sp>
        <p:nvSpPr>
          <p:cNvPr id="3" name="2 İçerik Yer Tutucusu"/>
          <p:cNvSpPr>
            <a:spLocks noGrp="1"/>
          </p:cNvSpPr>
          <p:nvPr>
            <p:ph sz="half" idx="1"/>
          </p:nvPr>
        </p:nvSpPr>
        <p:spPr>
          <a:ln w="57150">
            <a:solidFill>
              <a:srgbClr val="92D050"/>
            </a:solidFill>
          </a:ln>
        </p:spPr>
        <p:txBody>
          <a:bodyPr>
            <a:normAutofit lnSpcReduction="10000"/>
          </a:bodyPr>
          <a:lstStyle/>
          <a:p>
            <a:pPr marL="0" indent="0">
              <a:buNone/>
            </a:pPr>
            <a:r>
              <a:rPr lang="tr-TR" dirty="0" smtClean="0"/>
              <a:t>Ali İmran Suresi 134:</a:t>
            </a:r>
            <a:br>
              <a:rPr lang="tr-TR" dirty="0" smtClean="0"/>
            </a:br>
            <a:r>
              <a:rPr lang="tr-TR" dirty="0" smtClean="0"/>
              <a:t>“İnancı güçlü olanlar, bollukta da darlıkta da Allah yolun da muhtaç olanlara yardımcı olurlar. Kızdıklarında kızgınlıklarını yenerler; insanların kusurlarını bağışlarlar.. Allah böyle davrananları, güzel ahlaklıları sever...”</a:t>
            </a:r>
            <a:br>
              <a:rPr lang="tr-TR" dirty="0" smtClean="0"/>
            </a:br>
            <a:endParaRPr lang="tr-TR" dirty="0"/>
          </a:p>
        </p:txBody>
      </p:sp>
      <p:pic>
        <p:nvPicPr>
          <p:cNvPr id="10242" name="Picture 2"/>
          <p:cNvPicPr>
            <a:picLocks noGrp="1" noChangeAspect="1" noChangeArrowheads="1"/>
          </p:cNvPicPr>
          <p:nvPr>
            <p:ph sz="half" idx="2"/>
          </p:nvPr>
        </p:nvPicPr>
        <p:blipFill>
          <a:blip r:embed="rId2"/>
          <a:srcRect/>
          <a:stretch>
            <a:fillRect/>
          </a:stretch>
        </p:blipFill>
        <p:spPr bwMode="auto">
          <a:xfrm>
            <a:off x="4786314" y="3143248"/>
            <a:ext cx="3814937" cy="2857520"/>
          </a:xfrm>
          <a:prstGeom prst="rect">
            <a:avLst/>
          </a:prstGeom>
          <a:noFill/>
          <a:ln w="9525">
            <a:noFill/>
            <a:miter lim="800000"/>
            <a:headEnd/>
            <a:tailEnd/>
          </a:ln>
          <a:effectLst/>
        </p:spPr>
      </p:pic>
    </p:spTree>
    <p:extLst>
      <p:ext uri="{BB962C8B-B14F-4D97-AF65-F5344CB8AC3E}">
        <p14:creationId xmlns:p14="http://schemas.microsoft.com/office/powerpoint/2010/main" val="2632582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Sevgi saygı</a:t>
            </a:r>
            <a:endParaRPr lang="tr-TR" dirty="0"/>
          </a:p>
        </p:txBody>
      </p:sp>
      <p:pic>
        <p:nvPicPr>
          <p:cNvPr id="12290" name="Picture 2" descr="H:\Dindarlığın Sosyal Boyutu\saygi.jpg"/>
          <p:cNvPicPr>
            <a:picLocks noGrp="1" noChangeAspect="1" noChangeArrowheads="1"/>
          </p:cNvPicPr>
          <p:nvPr>
            <p:ph idx="1"/>
          </p:nvPr>
        </p:nvPicPr>
        <p:blipFill>
          <a:blip r:embed="rId3" cstate="print"/>
          <a:stretch>
            <a:fillRect/>
          </a:stretch>
        </p:blipFill>
        <p:spPr bwMode="auto">
          <a:xfrm>
            <a:off x="5500694" y="1928802"/>
            <a:ext cx="3163558" cy="4389437"/>
          </a:xfrm>
          <a:prstGeom prst="rect">
            <a:avLst/>
          </a:prstGeom>
          <a:noFill/>
        </p:spPr>
      </p:pic>
      <p:sp>
        <p:nvSpPr>
          <p:cNvPr id="4" name="3 Metin kutusu"/>
          <p:cNvSpPr txBox="1"/>
          <p:nvPr/>
        </p:nvSpPr>
        <p:spPr>
          <a:xfrm>
            <a:off x="642910" y="3429000"/>
            <a:ext cx="4577162" cy="2831544"/>
          </a:xfrm>
          <a:prstGeom prst="rect">
            <a:avLst/>
          </a:prstGeom>
          <a:noFill/>
        </p:spPr>
        <p:txBody>
          <a:bodyPr wrap="square" rtlCol="0">
            <a:spAutoFit/>
          </a:bodyPr>
          <a:lstStyle/>
          <a:p>
            <a:pPr>
              <a:buNone/>
            </a:pPr>
            <a:r>
              <a:rPr lang="tr-TR" sz="4000" dirty="0" smtClean="0"/>
              <a:t>Döndü mü vücuduyla dönerdi</a:t>
            </a:r>
          </a:p>
          <a:p>
            <a:pPr>
              <a:buNone/>
            </a:pPr>
            <a:r>
              <a:rPr lang="tr-TR" sz="4000" dirty="0" smtClean="0"/>
              <a:t>Anlayamadılar, bir anlayabilselerdi</a:t>
            </a:r>
          </a:p>
          <a:p>
            <a:endParaRPr lang="tr-TR" dirty="0"/>
          </a:p>
        </p:txBody>
      </p:sp>
    </p:spTree>
    <p:extLst>
      <p:ext uri="{BB962C8B-B14F-4D97-AF65-F5344CB8AC3E}">
        <p14:creationId xmlns:p14="http://schemas.microsoft.com/office/powerpoint/2010/main" val="2565797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Nezaket</a:t>
            </a:r>
            <a:endParaRPr lang="tr-TR" dirty="0"/>
          </a:p>
        </p:txBody>
      </p:sp>
      <p:pic>
        <p:nvPicPr>
          <p:cNvPr id="7" name="Picture 2" descr="C:\Users\Ekrem\Desktop\Okuyanlar\38fm2.jpg"/>
          <p:cNvPicPr>
            <a:picLocks noGrp="1" noChangeAspect="1" noChangeArrowheads="1"/>
          </p:cNvPicPr>
          <p:nvPr>
            <p:ph idx="1"/>
          </p:nvPr>
        </p:nvPicPr>
        <p:blipFill>
          <a:blip r:embed="rId2" cstate="print"/>
          <a:stretch>
            <a:fillRect/>
          </a:stretch>
        </p:blipFill>
        <p:spPr bwMode="auto">
          <a:xfrm>
            <a:off x="4643438" y="1028684"/>
            <a:ext cx="3941907" cy="5360994"/>
          </a:xfrm>
          <a:prstGeom prst="rect">
            <a:avLst/>
          </a:prstGeom>
          <a:noFill/>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32856"/>
            <a:ext cx="424847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681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355976" y="404664"/>
            <a:ext cx="4330824" cy="1143000"/>
          </a:xfrm>
        </p:spPr>
        <p:txBody>
          <a:bodyPr/>
          <a:lstStyle/>
          <a:p>
            <a:r>
              <a:rPr lang="tr-TR" dirty="0" smtClean="0"/>
              <a:t>Merhamet</a:t>
            </a:r>
            <a:endParaRPr lang="tr-TR" dirty="0"/>
          </a:p>
        </p:txBody>
      </p:sp>
      <p:pic>
        <p:nvPicPr>
          <p:cNvPr id="5122" name="Picture 2" descr="C:\Users\Ekrem\Desktop\Okuyanlar\7.jpg"/>
          <p:cNvPicPr>
            <a:picLocks noGrp="1" noChangeAspect="1" noChangeArrowheads="1"/>
          </p:cNvPicPr>
          <p:nvPr>
            <p:ph idx="1"/>
          </p:nvPr>
        </p:nvPicPr>
        <p:blipFill>
          <a:blip r:embed="rId2" cstate="print"/>
          <a:stretch>
            <a:fillRect/>
          </a:stretch>
        </p:blipFill>
        <p:spPr bwMode="auto">
          <a:xfrm>
            <a:off x="3619500" y="2708920"/>
            <a:ext cx="5363435" cy="4022576"/>
          </a:xfrm>
          <a:prstGeom prst="rect">
            <a:avLst/>
          </a:prstGeom>
          <a:noFill/>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1150"/>
            <a:ext cx="36195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367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1266" name="Picture 2" descr="G:\Mekke\1222162929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05474"/>
            <a:ext cx="8496944" cy="59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64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6146" name="Picture 2" descr="G:\Mekke\122216323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4096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61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1214422"/>
            <a:ext cx="8229600" cy="1143000"/>
          </a:xfrm>
        </p:spPr>
        <p:txBody>
          <a:bodyPr>
            <a:normAutofit fontScale="90000"/>
          </a:bodyPr>
          <a:lstStyle/>
          <a:p>
            <a:r>
              <a:rPr lang="tr-TR" dirty="0" smtClean="0"/>
              <a:t>Başkaları hakkında kötü düşünceye sahip </a:t>
            </a:r>
            <a:br>
              <a:rPr lang="tr-TR" dirty="0" smtClean="0"/>
            </a:br>
            <a:r>
              <a:rPr lang="tr-TR" dirty="0" smtClean="0"/>
              <a:t>olmama</a:t>
            </a:r>
            <a:endParaRPr lang="tr-TR" dirty="0"/>
          </a:p>
        </p:txBody>
      </p:sp>
      <p:pic>
        <p:nvPicPr>
          <p:cNvPr id="9218" name="Picture 2" descr="C:\Users\Ekrem\Desktop\Okuyanlar\10.jpg"/>
          <p:cNvPicPr>
            <a:picLocks noGrp="1" noChangeAspect="1" noChangeArrowheads="1"/>
          </p:cNvPicPr>
          <p:nvPr>
            <p:ph idx="1"/>
          </p:nvPr>
        </p:nvPicPr>
        <p:blipFill>
          <a:blip r:embed="rId2" cstate="print"/>
          <a:stretch>
            <a:fillRect/>
          </a:stretch>
        </p:blipFill>
        <p:spPr bwMode="auto">
          <a:xfrm>
            <a:off x="2357422" y="1571612"/>
            <a:ext cx="6477045" cy="4857784"/>
          </a:xfrm>
          <a:prstGeom prst="rect">
            <a:avLst/>
          </a:prstGeom>
          <a:noFill/>
        </p:spPr>
      </p:pic>
      <p:sp>
        <p:nvSpPr>
          <p:cNvPr id="4" name="3 Dikey Kaydırma"/>
          <p:cNvSpPr/>
          <p:nvPr/>
        </p:nvSpPr>
        <p:spPr>
          <a:xfrm>
            <a:off x="142844" y="2857496"/>
            <a:ext cx="2214578" cy="3500462"/>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5" name="4 Metin kutusu"/>
          <p:cNvSpPr txBox="1"/>
          <p:nvPr/>
        </p:nvSpPr>
        <p:spPr>
          <a:xfrm>
            <a:off x="714348" y="3429000"/>
            <a:ext cx="1143008" cy="2643206"/>
          </a:xfrm>
          <a:prstGeom prst="rect">
            <a:avLst/>
          </a:prstGeom>
          <a:noFill/>
        </p:spPr>
        <p:txBody>
          <a:bodyPr wrap="square" rtlCol="0">
            <a:prstTxWarp prst="textArchUp">
              <a:avLst/>
            </a:prstTxWarp>
            <a:spAutoFit/>
          </a:bodyPr>
          <a:lstStyle/>
          <a:p>
            <a:r>
              <a:rPr lang="tr-TR" sz="4800" dirty="0" smtClean="0">
                <a:ln>
                  <a:solidFill>
                    <a:schemeClr val="bg1"/>
                  </a:solidFill>
                </a:ln>
                <a:solidFill>
                  <a:schemeClr val="bg1"/>
                </a:solidFill>
              </a:rPr>
              <a:t>Hüsnü zan</a:t>
            </a:r>
            <a:endParaRPr lang="tr-TR" sz="4800" dirty="0">
              <a:ln>
                <a:solidFill>
                  <a:schemeClr val="bg1"/>
                </a:solidFill>
              </a:ln>
              <a:solidFill>
                <a:schemeClr val="bg1"/>
              </a:solidFill>
            </a:endParaRPr>
          </a:p>
        </p:txBody>
      </p:sp>
    </p:spTree>
    <p:extLst>
      <p:ext uri="{BB962C8B-B14F-4D97-AF65-F5344CB8AC3E}">
        <p14:creationId xmlns:p14="http://schemas.microsoft.com/office/powerpoint/2010/main" val="3343425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krem\Desktop\Hac sunum\_70974_z.jpg"/>
          <p:cNvPicPr>
            <a:picLocks noChangeAspect="1" noChangeArrowheads="1"/>
          </p:cNvPicPr>
          <p:nvPr/>
        </p:nvPicPr>
        <p:blipFill>
          <a:blip r:embed="rId3" cstate="print"/>
          <a:srcRect/>
          <a:stretch>
            <a:fillRect/>
          </a:stretch>
        </p:blipFill>
        <p:spPr bwMode="auto">
          <a:xfrm>
            <a:off x="5486400" y="0"/>
            <a:ext cx="3657600" cy="3933825"/>
          </a:xfrm>
          <a:prstGeom prst="rect">
            <a:avLst/>
          </a:prstGeom>
          <a:noFill/>
        </p:spPr>
      </p:pic>
      <p:pic>
        <p:nvPicPr>
          <p:cNvPr id="5" name="Picture 2"/>
          <p:cNvPicPr>
            <a:picLocks noGrp="1" noChangeAspect="1" noChangeArrowheads="1"/>
          </p:cNvPicPr>
          <p:nvPr>
            <p:ph idx="1"/>
          </p:nvPr>
        </p:nvPicPr>
        <p:blipFill>
          <a:blip r:embed="rId4" cstate="print"/>
          <a:srcRect/>
          <a:stretch>
            <a:fillRect/>
          </a:stretch>
        </p:blipFill>
        <p:spPr bwMode="auto">
          <a:xfrm>
            <a:off x="0" y="3105685"/>
            <a:ext cx="5715063" cy="3752315"/>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3339859" y="3068960"/>
            <a:ext cx="5824766" cy="3789040"/>
          </a:xfrm>
          <a:prstGeom prst="rect">
            <a:avLst/>
          </a:prstGeom>
          <a:noFill/>
          <a:ln w="9525">
            <a:noFill/>
            <a:miter lim="800000"/>
            <a:headEnd/>
            <a:tailEnd/>
          </a:ln>
          <a:effectLst/>
        </p:spPr>
      </p:pic>
      <p:pic>
        <p:nvPicPr>
          <p:cNvPr id="2" name="Picture 2" descr="C:\Users\ABDULLAH\Documents\Dosyalar\Sait taşıma\orhan durgut\Jamarat 2009-11-29 A123521 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737"/>
            <a:ext cx="2780680" cy="370938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DULLAH\Documents\Dosyalar\Sait taşıma\orhan durgut\Kabe 2009-07-15 - 006 cop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3139" y="62163"/>
            <a:ext cx="3308396" cy="22147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BDULLAH\Desktop\IMG_007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4476" y="2276872"/>
            <a:ext cx="2791923" cy="81401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267744" y="1873428"/>
            <a:ext cx="3528392" cy="1854692"/>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FF00"/>
                </a:solidFill>
              </a:rPr>
              <a:t>Hac ve Umrede </a:t>
            </a:r>
            <a:r>
              <a:rPr lang="tr-TR" sz="3600" dirty="0">
                <a:solidFill>
                  <a:srgbClr val="FFFF00"/>
                </a:solidFill>
              </a:rPr>
              <a:t>İnsani İlişkiler</a:t>
            </a:r>
          </a:p>
        </p:txBody>
      </p:sp>
    </p:spTree>
    <p:extLst>
      <p:ext uri="{BB962C8B-B14F-4D97-AF65-F5344CB8AC3E}">
        <p14:creationId xmlns:p14="http://schemas.microsoft.com/office/powerpoint/2010/main" val="1053329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Önceleme/</a:t>
            </a:r>
            <a:r>
              <a:rPr lang="tr-TR" dirty="0" err="1" smtClean="0"/>
              <a:t>Îsar</a:t>
            </a:r>
            <a:endParaRPr lang="tr-TR" dirty="0"/>
          </a:p>
        </p:txBody>
      </p:sp>
      <p:sp>
        <p:nvSpPr>
          <p:cNvPr id="3" name="2 İçerik Yer Tutucusu"/>
          <p:cNvSpPr>
            <a:spLocks noGrp="1"/>
          </p:cNvSpPr>
          <p:nvPr>
            <p:ph sz="half" idx="1"/>
          </p:nvPr>
        </p:nvSpPr>
        <p:spPr>
          <a:xfrm>
            <a:off x="457200" y="2348880"/>
            <a:ext cx="4038600" cy="4006044"/>
          </a:xfrm>
        </p:spPr>
        <p:style>
          <a:lnRef idx="2">
            <a:schemeClr val="accent2"/>
          </a:lnRef>
          <a:fillRef idx="1">
            <a:schemeClr val="lt1"/>
          </a:fillRef>
          <a:effectRef idx="0">
            <a:schemeClr val="accent2"/>
          </a:effectRef>
          <a:fontRef idx="minor">
            <a:schemeClr val="dk1"/>
          </a:fontRef>
        </p:style>
        <p:txBody>
          <a:bodyPr/>
          <a:lstStyle/>
          <a:p>
            <a:r>
              <a:rPr lang="tr-TR" dirty="0" smtClean="0"/>
              <a:t>Odada lavabo kullanımı sırasında</a:t>
            </a:r>
          </a:p>
          <a:p>
            <a:endParaRPr lang="tr-TR" dirty="0" smtClean="0"/>
          </a:p>
          <a:p>
            <a:endParaRPr lang="tr-TR"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4716016" y="3861048"/>
            <a:ext cx="4038600" cy="2447636"/>
          </a:xfrm>
          <a:prstGeom prst="rect">
            <a:avLst/>
          </a:prstGeom>
          <a:noFill/>
          <a:ln w="9525">
            <a:noFill/>
            <a:miter lim="800000"/>
            <a:headEnd/>
            <a:tailEnd/>
          </a:ln>
          <a:effectLst/>
        </p:spPr>
      </p:pic>
      <p:pic>
        <p:nvPicPr>
          <p:cNvPr id="16386" name="Picture 2" descr="C:\Users\ABDULLAH\Documents\Dosyalar\Sait taşıma\orhan durgut\Cennetu Bakia 2008-12-14 - 00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390" y="1872114"/>
            <a:ext cx="3984066" cy="177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375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1928794" y="4286256"/>
            <a:ext cx="7215206" cy="1143000"/>
          </a:xfrm>
        </p:spPr>
        <p:txBody>
          <a:bodyPr>
            <a:normAutofit fontScale="90000"/>
          </a:bodyPr>
          <a:lstStyle/>
          <a:p>
            <a:r>
              <a:rPr lang="tr-TR" i="1" dirty="0" smtClean="0">
                <a:solidFill>
                  <a:srgbClr val="FFFF00"/>
                </a:solidFill>
              </a:rPr>
              <a:t/>
            </a:r>
            <a:br>
              <a:rPr lang="tr-TR" i="1" dirty="0" smtClean="0">
                <a:solidFill>
                  <a:srgbClr val="FFFF00"/>
                </a:solidFill>
              </a:rPr>
            </a:br>
            <a:r>
              <a:rPr lang="tr-TR" i="1" dirty="0" smtClean="0">
                <a:solidFill>
                  <a:srgbClr val="FFFF00"/>
                </a:solidFill>
              </a:rPr>
              <a:t/>
            </a:r>
            <a:br>
              <a:rPr lang="tr-TR" i="1" dirty="0" smtClean="0">
                <a:solidFill>
                  <a:srgbClr val="FFFF00"/>
                </a:solidFill>
              </a:rPr>
            </a:br>
            <a:r>
              <a:rPr lang="tr-TR" i="1" dirty="0" smtClean="0">
                <a:solidFill>
                  <a:srgbClr val="FFFF00"/>
                </a:solidFill>
              </a:rPr>
              <a:t/>
            </a:r>
            <a:br>
              <a:rPr lang="tr-TR" i="1" dirty="0" smtClean="0">
                <a:solidFill>
                  <a:srgbClr val="FFFF00"/>
                </a:solidFill>
              </a:rPr>
            </a:br>
            <a:r>
              <a:rPr lang="tr-TR" b="1" i="1" dirty="0" smtClean="0">
                <a:solidFill>
                  <a:srgbClr val="FFFF00"/>
                </a:solidFill>
              </a:rPr>
              <a:t>Kabe </a:t>
            </a:r>
            <a:r>
              <a:rPr lang="tr-TR" b="1" i="1" dirty="0" err="1" smtClean="0">
                <a:solidFill>
                  <a:srgbClr val="FFFF00"/>
                </a:solidFill>
              </a:rPr>
              <a:t>bünyad</a:t>
            </a:r>
            <a:r>
              <a:rPr lang="tr-TR" b="1" i="1" dirty="0" smtClean="0">
                <a:solidFill>
                  <a:srgbClr val="FFFF00"/>
                </a:solidFill>
              </a:rPr>
              <a:t>-ı Halil-i </a:t>
            </a:r>
            <a:r>
              <a:rPr lang="tr-TR" b="1" i="1" dirty="0" err="1" smtClean="0">
                <a:solidFill>
                  <a:srgbClr val="FFFF00"/>
                </a:solidFill>
              </a:rPr>
              <a:t>Âzerest</a:t>
            </a:r>
            <a:r>
              <a:rPr lang="tr-TR" b="1" i="1" dirty="0" smtClean="0">
                <a:solidFill>
                  <a:srgbClr val="FFFF00"/>
                </a:solidFill>
              </a:rPr>
              <a:t>      </a:t>
            </a:r>
            <a:r>
              <a:rPr lang="tr-TR" b="1" dirty="0" smtClean="0">
                <a:solidFill>
                  <a:srgbClr val="FFFF00"/>
                </a:solidFill>
              </a:rPr>
              <a:t/>
            </a:r>
            <a:br>
              <a:rPr lang="tr-TR" b="1" dirty="0" smtClean="0">
                <a:solidFill>
                  <a:srgbClr val="FFFF00"/>
                </a:solidFill>
              </a:rPr>
            </a:br>
            <a:r>
              <a:rPr lang="tr-TR" b="1" i="1" dirty="0" err="1" smtClean="0">
                <a:solidFill>
                  <a:srgbClr val="FFFF00"/>
                </a:solidFill>
              </a:rPr>
              <a:t>Dîl</a:t>
            </a:r>
            <a:r>
              <a:rPr lang="tr-TR" b="1" i="1" dirty="0" smtClean="0">
                <a:solidFill>
                  <a:srgbClr val="FFFF00"/>
                </a:solidFill>
              </a:rPr>
              <a:t> </a:t>
            </a:r>
            <a:r>
              <a:rPr lang="tr-TR" b="1" i="1" dirty="0" err="1" smtClean="0">
                <a:solidFill>
                  <a:srgbClr val="FFFF00"/>
                </a:solidFill>
              </a:rPr>
              <a:t>nazargah</a:t>
            </a:r>
            <a:r>
              <a:rPr lang="tr-TR" b="1" i="1" dirty="0" smtClean="0">
                <a:solidFill>
                  <a:srgbClr val="FFFF00"/>
                </a:solidFill>
              </a:rPr>
              <a:t>-ı Celil-i </a:t>
            </a:r>
            <a:r>
              <a:rPr lang="tr-TR" b="1" i="1" dirty="0" err="1" smtClean="0">
                <a:solidFill>
                  <a:srgbClr val="FFFF00"/>
                </a:solidFill>
              </a:rPr>
              <a:t>ekberest</a:t>
            </a:r>
            <a:r>
              <a:rPr lang="tr-TR" b="1" i="1" dirty="0" smtClean="0">
                <a:solidFill>
                  <a:srgbClr val="FFFF00"/>
                </a:solidFill>
              </a:rPr>
              <a:t>.</a:t>
            </a:r>
            <a:r>
              <a:rPr lang="tr-TR" dirty="0" smtClean="0"/>
              <a:t/>
            </a:r>
            <a:br>
              <a:rPr lang="tr-TR" dirty="0" smtClean="0"/>
            </a:br>
            <a:endParaRPr lang="tr-TR" dirty="0"/>
          </a:p>
        </p:txBody>
      </p:sp>
      <p:sp>
        <p:nvSpPr>
          <p:cNvPr id="7" name="Yatay Kaydırma 6"/>
          <p:cNvSpPr/>
          <p:nvPr/>
        </p:nvSpPr>
        <p:spPr>
          <a:xfrm>
            <a:off x="683568" y="332656"/>
            <a:ext cx="7776864" cy="1296144"/>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rgbClr val="FFFF00"/>
                </a:solidFill>
              </a:rPr>
              <a:t>Kalp kırmama gönül yıkmama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buNone/>
            </a:pPr>
            <a:r>
              <a:rPr lang="tr-TR" dirty="0"/>
              <a:t/>
            </a:r>
            <a:br>
              <a:rPr lang="tr-TR" dirty="0"/>
            </a:br>
            <a:r>
              <a:rPr lang="tr-TR" dirty="0"/>
              <a:t/>
            </a:r>
            <a:br>
              <a:rPr lang="tr-TR" dirty="0"/>
            </a:br>
            <a:endParaRPr lang="tr-TR" dirty="0"/>
          </a:p>
        </p:txBody>
      </p:sp>
      <p:pic>
        <p:nvPicPr>
          <p:cNvPr id="1026" name="Picture 2" descr="C:\Users\ABDULLAH\Desktop\Mekke\ff84724c689167854c40e125f533010c_1302715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4" y="1052736"/>
            <a:ext cx="8386905" cy="532859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701819" y="3826784"/>
            <a:ext cx="6120680" cy="2554545"/>
          </a:xfrm>
          <a:prstGeom prst="rect">
            <a:avLst/>
          </a:prstGeom>
          <a:solidFill>
            <a:srgbClr val="FF00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000" b="1" dirty="0">
                <a:solidFill>
                  <a:srgbClr val="FFFF00"/>
                </a:solidFill>
              </a:rPr>
              <a:t>Bir kez gönül yıktın ise</a:t>
            </a:r>
            <a:br>
              <a:rPr lang="tr-TR" sz="4000" b="1" dirty="0">
                <a:solidFill>
                  <a:srgbClr val="FFFF00"/>
                </a:solidFill>
              </a:rPr>
            </a:br>
            <a:r>
              <a:rPr lang="tr-TR" sz="4000" b="1" dirty="0">
                <a:solidFill>
                  <a:srgbClr val="FFFF00"/>
                </a:solidFill>
              </a:rPr>
              <a:t>Bu kıldığın namaz değil </a:t>
            </a:r>
            <a:br>
              <a:rPr lang="tr-TR" sz="4000" b="1" dirty="0">
                <a:solidFill>
                  <a:srgbClr val="FFFF00"/>
                </a:solidFill>
              </a:rPr>
            </a:br>
            <a:r>
              <a:rPr lang="tr-TR" sz="4000" b="1" dirty="0">
                <a:solidFill>
                  <a:srgbClr val="FFFF00"/>
                </a:solidFill>
              </a:rPr>
              <a:t>Yetmiş iki millet dahi </a:t>
            </a:r>
            <a:br>
              <a:rPr lang="tr-TR" sz="4000" b="1" dirty="0">
                <a:solidFill>
                  <a:srgbClr val="FFFF00"/>
                </a:solidFill>
              </a:rPr>
            </a:br>
            <a:r>
              <a:rPr lang="tr-TR" sz="4000" b="1" dirty="0">
                <a:solidFill>
                  <a:srgbClr val="FFFF00"/>
                </a:solidFill>
              </a:rPr>
              <a:t>Elin yüzün </a:t>
            </a:r>
            <a:r>
              <a:rPr lang="tr-TR" sz="4000" b="1" dirty="0" err="1">
                <a:solidFill>
                  <a:srgbClr val="FFFF00"/>
                </a:solidFill>
              </a:rPr>
              <a:t>yumaz</a:t>
            </a:r>
            <a:r>
              <a:rPr lang="tr-TR" sz="4000" b="1" dirty="0">
                <a:solidFill>
                  <a:srgbClr val="FFFF00"/>
                </a:solidFill>
              </a:rPr>
              <a:t> değil</a:t>
            </a:r>
          </a:p>
        </p:txBody>
      </p:sp>
      <p:pic>
        <p:nvPicPr>
          <p:cNvPr id="1028" name="Picture 4" descr="http://www.kchristieh.com/blog/images/broken_he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4" y="3826784"/>
            <a:ext cx="2284255" cy="2554545"/>
          </a:xfrm>
          <a:prstGeom prst="rect">
            <a:avLst/>
          </a:prstGeom>
          <a:extLst/>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329860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32656"/>
            <a:ext cx="4042792" cy="1143000"/>
          </a:xfrm>
        </p:spPr>
        <p:txBody>
          <a:bodyPr/>
          <a:lstStyle/>
          <a:p>
            <a:r>
              <a:rPr lang="tr-TR" dirty="0" smtClean="0"/>
              <a:t>Gönül yıkma!</a:t>
            </a:r>
            <a:endParaRPr lang="tr-TR" dirty="0"/>
          </a:p>
        </p:txBody>
      </p:sp>
      <p:pic>
        <p:nvPicPr>
          <p:cNvPr id="1030" name="Picture 6" descr="C:\Users\ABDULLAH\Desktop\Mekke\254360_223129807704946_464647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14" y="1578224"/>
            <a:ext cx="2821325" cy="2307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BDULLAH\Documents\Dosyalar\Sait taşıma\orhan durgut\Kabe 2007-12-18 - 119 Ortu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28" y="4005063"/>
            <a:ext cx="2253687" cy="270442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139952" y="4005063"/>
            <a:ext cx="4392488" cy="2339102"/>
          </a:xfrm>
          <a:prstGeom prst="rect">
            <a:avLst/>
          </a:prstGeom>
          <a:noFill/>
          <a:ln w="76200">
            <a:solidFill>
              <a:schemeClr val="tx1"/>
            </a:solidFill>
          </a:ln>
        </p:spPr>
        <p:txBody>
          <a:bodyPr wrap="square" rtlCol="0">
            <a:spAutoFit/>
          </a:bodyPr>
          <a:lstStyle/>
          <a:p>
            <a:r>
              <a:rPr lang="tr-TR" sz="3200" dirty="0"/>
              <a:t>Ak sakallı pir koca</a:t>
            </a:r>
          </a:p>
          <a:p>
            <a:r>
              <a:rPr lang="tr-TR" sz="3200" dirty="0" smtClean="0"/>
              <a:t>Bilinmez </a:t>
            </a:r>
            <a:r>
              <a:rPr lang="tr-TR" sz="3200" dirty="0"/>
              <a:t>hâli nice</a:t>
            </a:r>
            <a:br>
              <a:rPr lang="tr-TR" sz="3200" dirty="0"/>
            </a:br>
            <a:r>
              <a:rPr lang="tr-TR" sz="3200" dirty="0" smtClean="0"/>
              <a:t>Emek </a:t>
            </a:r>
            <a:r>
              <a:rPr lang="tr-TR" sz="3200" dirty="0"/>
              <a:t>vermesin hacca</a:t>
            </a:r>
          </a:p>
          <a:p>
            <a:r>
              <a:rPr lang="tr-TR" sz="3200" dirty="0" smtClean="0"/>
              <a:t>Bir </a:t>
            </a:r>
            <a:r>
              <a:rPr lang="tr-TR" sz="3200" dirty="0"/>
              <a:t>gönül yıkar ise. </a:t>
            </a:r>
            <a:r>
              <a:rPr lang="tr-TR" dirty="0"/>
              <a:t/>
            </a:r>
            <a:br>
              <a:rPr lang="tr-TR" dirty="0"/>
            </a:br>
            <a:endParaRPr lang="tr-TR" dirty="0"/>
          </a:p>
        </p:txBody>
      </p:sp>
    </p:spTree>
    <p:extLst>
      <p:ext uri="{BB962C8B-B14F-4D97-AF65-F5344CB8AC3E}">
        <p14:creationId xmlns:p14="http://schemas.microsoft.com/office/powerpoint/2010/main" val="1193565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marL="0" indent="0">
              <a:buNone/>
            </a:pPr>
            <a:endParaRPr lang="tr-TR" sz="1200" dirty="0" smtClean="0"/>
          </a:p>
          <a:p>
            <a:pPr marL="0" indent="0">
              <a:buNone/>
            </a:pPr>
            <a:endParaRPr lang="tr-TR" sz="12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7" y="0"/>
            <a:ext cx="9263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51520" y="89624"/>
            <a:ext cx="3384376" cy="5447645"/>
          </a:xfrm>
          <a:prstGeom prst="rect">
            <a:avLst/>
          </a:prstGeom>
          <a:noFill/>
        </p:spPr>
        <p:txBody>
          <a:bodyPr wrap="square" rtlCol="0">
            <a:spAutoFit/>
          </a:bodyPr>
          <a:lstStyle/>
          <a:p>
            <a:r>
              <a:rPr lang="tr-TR" sz="4000" i="1" dirty="0">
                <a:solidFill>
                  <a:srgbClr val="FFFF00"/>
                </a:solidFill>
              </a:rPr>
              <a:t>Ey peygamber eğer onlara karşı kırıcı, katı yürekli ve sert olsaydın etrafından dağılır giderlerdi.”</a:t>
            </a:r>
            <a:r>
              <a:rPr lang="tr-TR" sz="4000" dirty="0">
                <a:solidFill>
                  <a:srgbClr val="FFFF00"/>
                </a:solidFill>
              </a:rPr>
              <a:t> </a:t>
            </a:r>
            <a:r>
              <a:rPr lang="tr-TR" sz="1000" dirty="0">
                <a:solidFill>
                  <a:srgbClr val="FFFF00"/>
                </a:solidFill>
              </a:rPr>
              <a:t>(Al-i İmran: 3/159)</a:t>
            </a:r>
          </a:p>
          <a:p>
            <a:endParaRPr lang="tr-TR" dirty="0"/>
          </a:p>
        </p:txBody>
      </p:sp>
    </p:spTree>
    <p:extLst>
      <p:ext uri="{BB962C8B-B14F-4D97-AF65-F5344CB8AC3E}">
        <p14:creationId xmlns:p14="http://schemas.microsoft.com/office/powerpoint/2010/main" val="4091125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Başkalarının derdini dert edinme bilinci </a:t>
            </a:r>
            <a:endParaRPr lang="tr-TR" dirty="0"/>
          </a:p>
        </p:txBody>
      </p:sp>
      <p:sp>
        <p:nvSpPr>
          <p:cNvPr id="3" name="2 İçerik Yer Tutucusu"/>
          <p:cNvSpPr>
            <a:spLocks noGrp="1"/>
          </p:cNvSpPr>
          <p:nvPr>
            <p:ph idx="1"/>
          </p:nvPr>
        </p:nvSpPr>
        <p:spPr>
          <a:xfrm>
            <a:off x="323528" y="2858049"/>
            <a:ext cx="2630666" cy="3500462"/>
          </a:xfrm>
        </p:spPr>
        <p:txBody>
          <a:bodyPr>
            <a:normAutofit/>
          </a:bodyPr>
          <a:lstStyle/>
          <a:p>
            <a:pPr algn="r" rtl="1">
              <a:buNone/>
            </a:pPr>
            <a:endParaRPr lang="tr-TR" dirty="0"/>
          </a:p>
        </p:txBody>
      </p:sp>
      <p:pic>
        <p:nvPicPr>
          <p:cNvPr id="5" name="Picture 2" descr="C:\Users\Ekrem\Desktop\Okuyanlar\6.jpg"/>
          <p:cNvPicPr>
            <a:picLocks noChangeAspect="1" noChangeArrowheads="1"/>
          </p:cNvPicPr>
          <p:nvPr/>
        </p:nvPicPr>
        <p:blipFill>
          <a:blip r:embed="rId3" cstate="print"/>
          <a:stretch>
            <a:fillRect/>
          </a:stretch>
        </p:blipFill>
        <p:spPr bwMode="auto">
          <a:xfrm>
            <a:off x="3131840" y="1988840"/>
            <a:ext cx="5852583" cy="4389437"/>
          </a:xfrm>
          <a:prstGeom prst="rect">
            <a:avLst/>
          </a:prstGeom>
          <a:noFill/>
        </p:spPr>
      </p:pic>
    </p:spTree>
    <p:extLst>
      <p:ext uri="{BB962C8B-B14F-4D97-AF65-F5344CB8AC3E}">
        <p14:creationId xmlns:p14="http://schemas.microsoft.com/office/powerpoint/2010/main" val="3080288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israftan kaçınma</a:t>
            </a:r>
            <a:endParaRPr lang="tr-TR" dirty="0"/>
          </a:p>
        </p:txBody>
      </p:sp>
      <p:sp>
        <p:nvSpPr>
          <p:cNvPr id="3" name="2 İçerik Yer Tutucusu"/>
          <p:cNvSpPr>
            <a:spLocks noGrp="1"/>
          </p:cNvSpPr>
          <p:nvPr>
            <p:ph idx="1"/>
          </p:nvPr>
        </p:nvSpPr>
        <p:spPr>
          <a:xfrm>
            <a:off x="457200" y="2571744"/>
            <a:ext cx="8229600" cy="3752856"/>
          </a:xfrm>
        </p:spPr>
        <p:txBody>
          <a:bodyPr>
            <a:normAutofit fontScale="92500" lnSpcReduction="10000"/>
          </a:bodyPr>
          <a:lstStyle/>
          <a:p>
            <a:r>
              <a:rPr lang="tr-TR" sz="3600" i="1" dirty="0" smtClean="0"/>
              <a:t>“Yiyin için fakat israf etmeyin. Çünkü Allah, israf edenleri sevmez.”</a:t>
            </a:r>
            <a:r>
              <a:rPr lang="tr-TR" sz="3600" dirty="0" smtClean="0"/>
              <a:t>  </a:t>
            </a:r>
            <a:r>
              <a:rPr lang="tr-TR" dirty="0" smtClean="0"/>
              <a:t>					 		</a:t>
            </a:r>
            <a:r>
              <a:rPr lang="tr-TR" sz="2000" dirty="0" smtClean="0"/>
              <a:t>Ayeti kerime </a:t>
            </a:r>
            <a:r>
              <a:rPr lang="tr-TR" sz="2000" dirty="0" err="1" smtClean="0"/>
              <a:t>A’râf</a:t>
            </a:r>
            <a:r>
              <a:rPr lang="tr-TR" sz="2000" dirty="0" smtClean="0"/>
              <a:t> </a:t>
            </a:r>
            <a:r>
              <a:rPr lang="tr-TR" sz="2000" dirty="0" err="1" smtClean="0"/>
              <a:t>Sûresi</a:t>
            </a:r>
            <a:r>
              <a:rPr lang="tr-TR" sz="2000" dirty="0" smtClean="0"/>
              <a:t> </a:t>
            </a:r>
            <a:r>
              <a:rPr lang="tr-TR" sz="2000" b="1" dirty="0" smtClean="0"/>
              <a:t> </a:t>
            </a:r>
            <a:r>
              <a:rPr lang="tr-TR" sz="2000" dirty="0" smtClean="0"/>
              <a:t>7/31</a:t>
            </a:r>
          </a:p>
          <a:p>
            <a:endParaRPr lang="tr-TR" dirty="0" smtClean="0"/>
          </a:p>
          <a:p>
            <a:pPr>
              <a:buNone/>
            </a:pPr>
            <a:r>
              <a:rPr lang="tr-TR" dirty="0" smtClean="0"/>
              <a:t>	</a:t>
            </a:r>
            <a:r>
              <a:rPr lang="tr-TR" sz="3600" dirty="0" smtClean="0"/>
              <a:t>“</a:t>
            </a:r>
            <a:r>
              <a:rPr lang="tr-TR" sz="3600" i="1" dirty="0" smtClean="0"/>
              <a:t>Yiyiniz, </a:t>
            </a:r>
            <a:r>
              <a:rPr lang="tr-TR" sz="3600" i="1" dirty="0" err="1" smtClean="0"/>
              <a:t>tasadduk</a:t>
            </a:r>
            <a:r>
              <a:rPr lang="tr-TR" sz="3600" i="1" dirty="0" smtClean="0"/>
              <a:t> ediniz, giyiniz. Fakat bunları yaparken israfa ve tekebbüre kaçmayınız."</a:t>
            </a:r>
            <a:endParaRPr lang="tr-TR" sz="3600" dirty="0" smtClean="0"/>
          </a:p>
          <a:p>
            <a:pPr>
              <a:buNone/>
            </a:pPr>
            <a:r>
              <a:rPr lang="tr-TR" sz="1400" dirty="0" smtClean="0"/>
              <a:t>					</a:t>
            </a:r>
            <a:r>
              <a:rPr lang="tr-TR" sz="2000" dirty="0" err="1" smtClean="0"/>
              <a:t>Buhari</a:t>
            </a:r>
            <a:r>
              <a:rPr lang="tr-TR" sz="2000" dirty="0" smtClean="0"/>
              <a:t>, Libas 1;</a:t>
            </a:r>
            <a:r>
              <a:rPr lang="tr-TR" sz="2000" dirty="0" err="1" smtClean="0"/>
              <a:t>Nesâi</a:t>
            </a:r>
            <a:r>
              <a:rPr lang="tr-TR" sz="2000" dirty="0" smtClean="0"/>
              <a:t>, Zekat 66 (V/ 79)  </a:t>
            </a:r>
            <a:r>
              <a:rPr lang="tr-TR" sz="1400" dirty="0" smtClean="0"/>
              <a:t>  </a:t>
            </a:r>
            <a:r>
              <a:rPr lang="tr-TR" dirty="0" smtClean="0"/>
              <a:t>                                     </a:t>
            </a:r>
          </a:p>
          <a:p>
            <a:endParaRPr lang="tr-TR" dirty="0"/>
          </a:p>
        </p:txBody>
      </p:sp>
      <p:pic>
        <p:nvPicPr>
          <p:cNvPr id="4" name="Picture 6" descr="ROSE_MOVPIC"/>
          <p:cNvPicPr>
            <a:picLocks noChangeAspect="1" noChangeArrowheads="1" noCrop="1"/>
          </p:cNvPicPr>
          <p:nvPr/>
        </p:nvPicPr>
        <p:blipFill>
          <a:blip r:embed="rId3" cstate="print"/>
          <a:srcRect/>
          <a:stretch>
            <a:fillRect/>
          </a:stretch>
        </p:blipFill>
        <p:spPr bwMode="auto">
          <a:xfrm>
            <a:off x="7715272" y="285728"/>
            <a:ext cx="962025" cy="1905000"/>
          </a:xfrm>
          <a:prstGeom prst="rect">
            <a:avLst/>
          </a:prstGeom>
          <a:noFill/>
        </p:spPr>
      </p:pic>
    </p:spTree>
    <p:extLst>
      <p:ext uri="{BB962C8B-B14F-4D97-AF65-F5344CB8AC3E}">
        <p14:creationId xmlns:p14="http://schemas.microsoft.com/office/powerpoint/2010/main" val="38755273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Sabır ve dua</a:t>
            </a:r>
            <a:endParaRPr lang="tr-TR" dirty="0"/>
          </a:p>
        </p:txBody>
      </p:sp>
      <p:pic>
        <p:nvPicPr>
          <p:cNvPr id="10242" name="Picture 2" descr="H:\Dindarlığın Sosyal Boyutu\saburvedua.jpg"/>
          <p:cNvPicPr>
            <a:picLocks noGrp="1" noChangeAspect="1" noChangeArrowheads="1"/>
          </p:cNvPicPr>
          <p:nvPr>
            <p:ph sz="half" idx="1"/>
          </p:nvPr>
        </p:nvPicPr>
        <p:blipFill>
          <a:blip r:embed="rId3" cstate="print"/>
          <a:stretch>
            <a:fillRect/>
          </a:stretch>
        </p:blipFill>
        <p:spPr bwMode="auto">
          <a:xfrm>
            <a:off x="878702" y="1920875"/>
            <a:ext cx="3195595" cy="4433888"/>
          </a:xfrm>
          <a:prstGeom prst="rect">
            <a:avLst/>
          </a:prstGeom>
          <a:noFill/>
        </p:spPr>
      </p:pic>
      <p:pic>
        <p:nvPicPr>
          <p:cNvPr id="4" name="Picture 2" descr="C:\Users\Ekrem\Documents\ek\Documents\Documents\USB4\Hac sunum\3K25NCAYGBUP3CAAZ2SI4CAUGW27DCAK30YOBCAAZ8ZIHCA8P71MFCA8BPT9NCAPEZU1CCAWR6THTCAP3TRE9CA4KXIP0CAH8O4IXCAIA3J4ACALCIKU1CAKKUI5MCA4THLNICAQ69XMFCA4IJQ5Y.jpg"/>
          <p:cNvPicPr>
            <a:picLocks noChangeAspect="1" noChangeArrowheads="1"/>
          </p:cNvPicPr>
          <p:nvPr/>
        </p:nvPicPr>
        <p:blipFill>
          <a:blip r:embed="rId4" cstate="print"/>
          <a:srcRect/>
          <a:stretch>
            <a:fillRect/>
          </a:stretch>
        </p:blipFill>
        <p:spPr bwMode="auto">
          <a:xfrm>
            <a:off x="5143504" y="3357562"/>
            <a:ext cx="3528392" cy="2720363"/>
          </a:xfrm>
          <a:prstGeom prst="rect">
            <a:avLst/>
          </a:prstGeom>
          <a:noFill/>
        </p:spPr>
      </p:pic>
      <p:pic>
        <p:nvPicPr>
          <p:cNvPr id="3074" name="Picture 2" descr="H:\ekrem\Pictures\Hac\h01_25851875.jpg"/>
          <p:cNvPicPr>
            <a:picLocks noGrp="1" noChangeAspect="1" noChangeArrowheads="1"/>
          </p:cNvPicPr>
          <p:nvPr>
            <p:ph sz="half" idx="2"/>
          </p:nvPr>
        </p:nvPicPr>
        <p:blipFill>
          <a:blip r:embed="rId5" cstate="print"/>
          <a:srcRect/>
          <a:stretch>
            <a:fillRect/>
          </a:stretch>
        </p:blipFill>
        <p:spPr bwMode="auto">
          <a:xfrm>
            <a:off x="4857752" y="571480"/>
            <a:ext cx="4038600" cy="2582256"/>
          </a:xfrm>
          <a:prstGeom prst="rect">
            <a:avLst/>
          </a:prstGeom>
          <a:noFill/>
        </p:spPr>
      </p:pic>
    </p:spTree>
    <p:extLst>
      <p:ext uri="{BB962C8B-B14F-4D97-AF65-F5344CB8AC3E}">
        <p14:creationId xmlns:p14="http://schemas.microsoft.com/office/powerpoint/2010/main" val="251223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352928" cy="584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Yuvarlatılmış Dikdörtgen 4"/>
          <p:cNvSpPr/>
          <p:nvPr/>
        </p:nvSpPr>
        <p:spPr>
          <a:xfrm>
            <a:off x="1907704" y="188640"/>
            <a:ext cx="4608512" cy="6480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FFFF00"/>
                </a:solidFill>
              </a:rPr>
              <a:t>Hıfzı lisan</a:t>
            </a:r>
          </a:p>
        </p:txBody>
      </p:sp>
    </p:spTree>
    <p:extLst>
      <p:ext uri="{BB962C8B-B14F-4D97-AF65-F5344CB8AC3E}">
        <p14:creationId xmlns:p14="http://schemas.microsoft.com/office/powerpoint/2010/main" val="97471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Söz taşımamak</a:t>
            </a:r>
            <a:endParaRPr lang="tr-TR" dirty="0"/>
          </a:p>
        </p:txBody>
      </p:sp>
      <p:pic>
        <p:nvPicPr>
          <p:cNvPr id="10242" name="Picture 2" descr="C:\Users\Ekrem\Desktop\Okuyanlar\11.jpg"/>
          <p:cNvPicPr>
            <a:picLocks noGrp="1" noChangeAspect="1" noChangeArrowheads="1"/>
          </p:cNvPicPr>
          <p:nvPr>
            <p:ph idx="1"/>
          </p:nvPr>
        </p:nvPicPr>
        <p:blipFill>
          <a:blip r:embed="rId2" cstate="print"/>
          <a:stretch>
            <a:fillRect/>
          </a:stretch>
        </p:blipFill>
        <p:spPr bwMode="auto">
          <a:xfrm>
            <a:off x="2500298" y="2143116"/>
            <a:ext cx="5852583" cy="4389437"/>
          </a:xfrm>
          <a:prstGeom prst="rect">
            <a:avLst/>
          </a:prstGeom>
          <a:noFill/>
        </p:spPr>
      </p:pic>
    </p:spTree>
    <p:extLst>
      <p:ext uri="{BB962C8B-B14F-4D97-AF65-F5344CB8AC3E}">
        <p14:creationId xmlns:p14="http://schemas.microsoft.com/office/powerpoint/2010/main" val="4024728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Anlatılmalı ki…</a:t>
            </a:r>
            <a:endParaRPr lang="tr-TR" dirty="0"/>
          </a:p>
        </p:txBody>
      </p:sp>
      <p:sp>
        <p:nvSpPr>
          <p:cNvPr id="3" name="2 İçerik Yer Tutucusu"/>
          <p:cNvSpPr>
            <a:spLocks noGrp="1"/>
          </p:cNvSpPr>
          <p:nvPr>
            <p:ph idx="1"/>
          </p:nvPr>
        </p:nvSpPr>
        <p:spPr>
          <a:xfrm>
            <a:off x="457200" y="2204864"/>
            <a:ext cx="8229600" cy="4320480"/>
          </a:xfrm>
        </p:spPr>
        <p:txBody>
          <a:bodyPr>
            <a:normAutofit fontScale="92500"/>
          </a:bodyPr>
          <a:lstStyle/>
          <a:p>
            <a:r>
              <a:rPr lang="tr-TR" dirty="0" smtClean="0"/>
              <a:t>Hacda insani ilişkiler ibadet kadar önemlidir.</a:t>
            </a:r>
          </a:p>
          <a:p>
            <a:r>
              <a:rPr lang="tr-TR" dirty="0" smtClean="0"/>
              <a:t>Hac ve umre ibadetlerinin toplumsal yönü daha ağırdır. </a:t>
            </a:r>
          </a:p>
          <a:p>
            <a:r>
              <a:rPr lang="tr-TR" dirty="0" smtClean="0"/>
              <a:t>Başkalarına yardımcı olmanın kazandıracakları ibadetin kazandıracaklarından daha fazladır.</a:t>
            </a:r>
          </a:p>
          <a:p>
            <a:r>
              <a:rPr lang="tr-TR" dirty="0" smtClean="0"/>
              <a:t>Diğer müminlerle bir vücudun uzuvları gibi olmak gerekir.</a:t>
            </a:r>
          </a:p>
          <a:p>
            <a:r>
              <a:rPr lang="tr-TR" dirty="0" smtClean="0"/>
              <a:t>Hac ve umre yardımlaşma ve dayanışma şuuru kazandırmalıdır.</a:t>
            </a:r>
            <a:endParaRPr lang="tr-TR" sz="3900" dirty="0" smtClean="0">
              <a:latin typeface="Times New Roman" pitchFamily="18" charset="0"/>
              <a:cs typeface="Times New Roman" pitchFamily="18" charset="0"/>
            </a:endParaRPr>
          </a:p>
          <a:p>
            <a:pPr marL="0" indent="0" algn="r">
              <a:buNone/>
            </a:pPr>
            <a:r>
              <a:rPr lang="ar-SA" sz="3900" dirty="0" smtClean="0">
                <a:latin typeface="Times New Roman" pitchFamily="18" charset="0"/>
                <a:cs typeface="Times New Roman" pitchFamily="18" charset="0"/>
              </a:rPr>
              <a:t>وَتَعَاوَنُوا عَلَى الْبِرِّ وَالتَّقْوى</a:t>
            </a:r>
            <a:endParaRPr lang="tr-TR" sz="3900" dirty="0" smtClean="0">
              <a:latin typeface="Times New Roman" pitchFamily="18" charset="0"/>
              <a:cs typeface="Times New Roman" pitchFamily="18" charset="0"/>
            </a:endParaRPr>
          </a:p>
          <a:p>
            <a:pPr marL="0" indent="0" algn="r">
              <a:buNone/>
            </a:pPr>
            <a:r>
              <a:rPr lang="ar-SA" sz="3900" dirty="0" smtClean="0">
                <a:latin typeface="Times New Roman" pitchFamily="18" charset="0"/>
                <a:cs typeface="Times New Roman" pitchFamily="18" charset="0"/>
              </a:rPr>
              <a:t>وَلَا تَعَاوَنُوا عَلَى الْاِثْمِ وَالْعُدْوَانِ</a:t>
            </a:r>
            <a:endParaRPr lang="tr-TR" sz="3900" dirty="0" smtClean="0">
              <a:latin typeface="Times New Roman" pitchFamily="18" charset="0"/>
              <a:cs typeface="Times New Roman" pitchFamily="18" charset="0"/>
            </a:endParaRPr>
          </a:p>
          <a:p>
            <a:endParaRPr lang="tr-T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518" y="5214996"/>
            <a:ext cx="1944216"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106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762000" y="3855244"/>
            <a:ext cx="7620000" cy="1971675"/>
          </a:xfrm>
          <a:prstGeom prst="rect">
            <a:avLst/>
          </a:prstGeom>
          <a:noFill/>
          <a:ln w="9525">
            <a:noFill/>
            <a:miter lim="800000"/>
            <a:headEnd/>
            <a:tailEnd/>
          </a:ln>
          <a:effectLst/>
        </p:spPr>
      </p:pic>
      <p:sp>
        <p:nvSpPr>
          <p:cNvPr id="5" name="Yatay Kaydırma 4"/>
          <p:cNvSpPr/>
          <p:nvPr/>
        </p:nvSpPr>
        <p:spPr>
          <a:xfrm>
            <a:off x="683568" y="620688"/>
            <a:ext cx="7776864" cy="2664296"/>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latin typeface="Arial" pitchFamily="34" charset="0"/>
                <a:cs typeface="Arial" pitchFamily="34" charset="0"/>
              </a:rPr>
              <a:t>و</a:t>
            </a:r>
            <a:r>
              <a:rPr lang="ar-SA" sz="4000" dirty="0" smtClean="0">
                <a:solidFill>
                  <a:schemeClr val="tx1">
                    <a:lumMod val="95000"/>
                    <a:lumOff val="5000"/>
                  </a:schemeClr>
                </a:solidFill>
                <a:latin typeface="Arial" pitchFamily="34" charset="0"/>
                <a:cs typeface="Arial" pitchFamily="34" charset="0"/>
              </a:rPr>
              <a:t>ولاَ </a:t>
            </a:r>
            <a:r>
              <a:rPr lang="ar-SA" sz="4000" dirty="0">
                <a:solidFill>
                  <a:schemeClr val="tx1">
                    <a:lumMod val="95000"/>
                    <a:lumOff val="5000"/>
                  </a:schemeClr>
                </a:solidFill>
                <a:latin typeface="Arial" pitchFamily="34" charset="0"/>
                <a:cs typeface="Arial" pitchFamily="34" charset="0"/>
              </a:rPr>
              <a:t>تَقْفُ مَا لَيْسَ لَكَ بِهِ عِلْمٌ إِنَّ السَّمْعَ وَالْبَصَرَ وَالْفُؤَادَ كُلُّ أُولـئِكَ كَانَ عَنْهُ مَسْؤُولاً </a:t>
            </a:r>
            <a:endParaRPr lang="tr-TR" sz="4000" dirty="0">
              <a:solidFill>
                <a:schemeClr val="tx1">
                  <a:lumMod val="95000"/>
                  <a:lumOff val="5000"/>
                </a:schemeClr>
              </a:solidFill>
            </a:endParaRPr>
          </a:p>
        </p:txBody>
      </p:sp>
    </p:spTree>
    <p:extLst>
      <p:ext uri="{BB962C8B-B14F-4D97-AF65-F5344CB8AC3E}">
        <p14:creationId xmlns:p14="http://schemas.microsoft.com/office/powerpoint/2010/main" val="554240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Güzel söz</a:t>
            </a:r>
            <a:endParaRPr lang="tr-TR" dirty="0"/>
          </a:p>
        </p:txBody>
      </p:sp>
      <p:pic>
        <p:nvPicPr>
          <p:cNvPr id="11266" name="Picture 2" descr="C:\Users\Ekrem\Desktop\Okuyanlar\28rn6.jpg"/>
          <p:cNvPicPr>
            <a:picLocks noGrp="1" noChangeAspect="1" noChangeArrowheads="1"/>
          </p:cNvPicPr>
          <p:nvPr>
            <p:ph idx="1"/>
          </p:nvPr>
        </p:nvPicPr>
        <p:blipFill>
          <a:blip r:embed="rId2" cstate="print"/>
          <a:stretch>
            <a:fillRect/>
          </a:stretch>
        </p:blipFill>
        <p:spPr bwMode="auto">
          <a:xfrm>
            <a:off x="4357686" y="571480"/>
            <a:ext cx="4429156" cy="6053180"/>
          </a:xfrm>
          <a:prstGeom prst="rect">
            <a:avLst/>
          </a:prstGeom>
          <a:noFill/>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34290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361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Ağzına kötü söz almama duyarlılığı</a:t>
            </a:r>
            <a:endParaRPr lang="tr-TR" dirty="0"/>
          </a:p>
        </p:txBody>
      </p:sp>
      <p:sp>
        <p:nvSpPr>
          <p:cNvPr id="3" name="2 İçerik Yer Tutucusu"/>
          <p:cNvSpPr>
            <a:spLocks noGrp="1"/>
          </p:cNvSpPr>
          <p:nvPr>
            <p:ph sz="half" idx="1"/>
          </p:nvPr>
        </p:nvSpPr>
        <p:spPr/>
        <p:txBody>
          <a:bodyPr>
            <a:normAutofit fontScale="92500"/>
          </a:bodyPr>
          <a:lstStyle/>
          <a:p>
            <a:r>
              <a:rPr lang="tr-TR" i="1" dirty="0" smtClean="0"/>
              <a:t>"</a:t>
            </a:r>
            <a:r>
              <a:rPr lang="tr-TR" i="1" dirty="0" err="1" smtClean="0"/>
              <a:t>Kıyâmet</a:t>
            </a:r>
            <a:r>
              <a:rPr lang="tr-TR" i="1" dirty="0" smtClean="0"/>
              <a:t> günü, </a:t>
            </a:r>
            <a:r>
              <a:rPr lang="tr-TR" i="1" dirty="0" err="1" smtClean="0"/>
              <a:t>Mü'minin</a:t>
            </a:r>
            <a:r>
              <a:rPr lang="tr-TR" i="1" dirty="0" smtClean="0"/>
              <a:t> mizanında güzel ahlaktan daha ağır basan bir şey yoktur. Allah Teâla hazretleri, çirkin, düşük söz (ve davranış) sahiplerine </a:t>
            </a:r>
            <a:r>
              <a:rPr lang="tr-TR" i="1" dirty="0" err="1" smtClean="0"/>
              <a:t>buğzeder</a:t>
            </a:r>
            <a:r>
              <a:rPr lang="tr-TR" i="1" dirty="0" smtClean="0"/>
              <a:t>."</a:t>
            </a:r>
            <a:endParaRPr lang="tr-TR" dirty="0" smtClean="0"/>
          </a:p>
          <a:p>
            <a:r>
              <a:rPr lang="tr-TR" i="1" dirty="0" smtClean="0"/>
              <a:t>“Doğru ve dürüst bir kişiye, lanet edici olmak yaraşmaz." </a:t>
            </a:r>
            <a:endParaRPr lang="tr-TR" dirty="0" smtClean="0"/>
          </a:p>
          <a:p>
            <a:r>
              <a:rPr lang="tr-TR" sz="1100" dirty="0" err="1" smtClean="0"/>
              <a:t>Tirmizî</a:t>
            </a:r>
            <a:r>
              <a:rPr lang="tr-TR" sz="1100" dirty="0" smtClean="0"/>
              <a:t>, </a:t>
            </a:r>
            <a:r>
              <a:rPr lang="tr-TR" sz="1100" dirty="0" err="1" smtClean="0"/>
              <a:t>Birr</a:t>
            </a:r>
            <a:r>
              <a:rPr lang="tr-TR" sz="1100" dirty="0" smtClean="0"/>
              <a:t> 62(Hadis No:2003); Bk. Ebu </a:t>
            </a:r>
            <a:r>
              <a:rPr lang="tr-TR" sz="1100" dirty="0" err="1" smtClean="0"/>
              <a:t>Dâvud</a:t>
            </a:r>
            <a:r>
              <a:rPr lang="tr-TR" sz="1100" dirty="0" smtClean="0"/>
              <a:t>, </a:t>
            </a:r>
            <a:r>
              <a:rPr lang="tr-TR" sz="1100" dirty="0" err="1" smtClean="0"/>
              <a:t>Edeb</a:t>
            </a:r>
            <a:r>
              <a:rPr lang="tr-TR" sz="1100" dirty="0" smtClean="0"/>
              <a:t> 8(Hadis No:4799);</a:t>
            </a:r>
          </a:p>
          <a:p>
            <a:r>
              <a:rPr lang="tr-TR" sz="1100" dirty="0" smtClean="0"/>
              <a:t>Müslim, </a:t>
            </a:r>
            <a:r>
              <a:rPr lang="tr-TR" sz="1100" dirty="0" err="1" smtClean="0"/>
              <a:t>Birr</a:t>
            </a:r>
            <a:r>
              <a:rPr lang="tr-TR" sz="1100" dirty="0" smtClean="0"/>
              <a:t> 84(Hadis No: 2597)</a:t>
            </a:r>
          </a:p>
          <a:p>
            <a:endParaRPr lang="tr-TR" dirty="0"/>
          </a:p>
        </p:txBody>
      </p:sp>
      <p:pic>
        <p:nvPicPr>
          <p:cNvPr id="12290" name="Picture 2"/>
          <p:cNvPicPr>
            <a:picLocks noGrp="1" noChangeAspect="1" noChangeArrowheads="1"/>
          </p:cNvPicPr>
          <p:nvPr>
            <p:ph sz="half" idx="2"/>
          </p:nvPr>
        </p:nvPicPr>
        <p:blipFill>
          <a:blip r:embed="rId2"/>
          <a:srcRect/>
          <a:stretch>
            <a:fillRect/>
          </a:stretch>
        </p:blipFill>
        <p:spPr bwMode="auto">
          <a:xfrm>
            <a:off x="4714876" y="3357562"/>
            <a:ext cx="4038600" cy="2688554"/>
          </a:xfrm>
          <a:prstGeom prst="rect">
            <a:avLst/>
          </a:prstGeom>
          <a:noFill/>
          <a:ln w="9525">
            <a:noFill/>
            <a:miter lim="800000"/>
            <a:headEnd/>
            <a:tailEnd/>
          </a:ln>
          <a:effectLst/>
        </p:spPr>
      </p:pic>
    </p:spTree>
    <p:extLst>
      <p:ext uri="{BB962C8B-B14F-4D97-AF65-F5344CB8AC3E}">
        <p14:creationId xmlns:p14="http://schemas.microsoft.com/office/powerpoint/2010/main" val="3699912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 hayır söyle ya da sus</a:t>
            </a:r>
            <a:endParaRPr lang="tr-TR" dirty="0"/>
          </a:p>
        </p:txBody>
      </p:sp>
      <p:graphicFrame>
        <p:nvGraphicFramePr>
          <p:cNvPr id="7" name="6 İçerik Yer Tutucusu"/>
          <p:cNvGraphicFramePr>
            <a:graphicFrameLocks noGrp="1"/>
          </p:cNvGraphicFramePr>
          <p:nvPr>
            <p:ph sz="half" idx="1"/>
            <p:extLst>
              <p:ext uri="{D42A27DB-BD31-4B8C-83A1-F6EECF244321}">
                <p14:modId xmlns:p14="http://schemas.microsoft.com/office/powerpoint/2010/main" val="3810501453"/>
              </p:ext>
            </p:extLst>
          </p:nvPr>
        </p:nvGraphicFramePr>
        <p:xfrm>
          <a:off x="457200" y="2132856"/>
          <a:ext cx="4038600" cy="4222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K:\Kabe\11795alsh3er.jpg"/>
          <p:cNvPicPr>
            <a:picLocks noGrp="1" noChangeAspect="1" noChangeArrowheads="1"/>
          </p:cNvPicPr>
          <p:nvPr>
            <p:ph sz="half" idx="2"/>
          </p:nvPr>
        </p:nvPicPr>
        <p:blipFill>
          <a:blip r:embed="rId7"/>
          <a:srcRect/>
          <a:stretch>
            <a:fillRect/>
          </a:stretch>
        </p:blipFill>
        <p:spPr bwMode="auto">
          <a:xfrm>
            <a:off x="5190461" y="1920875"/>
            <a:ext cx="2954078" cy="4433888"/>
          </a:xfrm>
          <a:prstGeom prst="rect">
            <a:avLst/>
          </a:prstGeom>
          <a:noFill/>
        </p:spPr>
      </p:pic>
    </p:spTree>
    <p:extLst>
      <p:ext uri="{BB962C8B-B14F-4D97-AF65-F5344CB8AC3E}">
        <p14:creationId xmlns:p14="http://schemas.microsoft.com/office/powerpoint/2010/main" val="3438214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3143248"/>
            <a:ext cx="3971924" cy="3010664"/>
          </a:xfrm>
        </p:spPr>
        <p:txBody>
          <a:bodyPr>
            <a:normAutofit/>
          </a:bodyPr>
          <a:lstStyle/>
          <a:p>
            <a:r>
              <a:rPr lang="tr-TR" dirty="0" smtClean="0"/>
              <a:t>Eşitlenme Bilinci</a:t>
            </a:r>
            <a:br>
              <a:rPr lang="tr-TR" dirty="0" smtClean="0"/>
            </a:br>
            <a:endParaRPr lang="tr-TR" dirty="0"/>
          </a:p>
        </p:txBody>
      </p:sp>
      <p:pic>
        <p:nvPicPr>
          <p:cNvPr id="16386" name="Picture 2" descr="H:\Dindarlığın Sosyal Boyutu\denklik.jpg"/>
          <p:cNvPicPr>
            <a:picLocks noGrp="1" noChangeAspect="1" noChangeArrowheads="1"/>
          </p:cNvPicPr>
          <p:nvPr>
            <p:ph idx="1"/>
          </p:nvPr>
        </p:nvPicPr>
        <p:blipFill>
          <a:blip r:embed="rId3" cstate="print"/>
          <a:stretch>
            <a:fillRect/>
          </a:stretch>
        </p:blipFill>
        <p:spPr bwMode="auto">
          <a:xfrm>
            <a:off x="4643438" y="1000108"/>
            <a:ext cx="3952594" cy="5484224"/>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285720" y="5786454"/>
            <a:ext cx="4264297" cy="586623"/>
          </a:xfrm>
          <a:prstGeom prst="rect">
            <a:avLst/>
          </a:prstGeom>
          <a:noFill/>
          <a:ln w="9525">
            <a:noFill/>
            <a:miter lim="800000"/>
            <a:headEnd/>
            <a:tailEnd/>
          </a:ln>
          <a:effectLst/>
        </p:spPr>
      </p:pic>
    </p:spTree>
    <p:extLst>
      <p:ext uri="{BB962C8B-B14F-4D97-AF65-F5344CB8AC3E}">
        <p14:creationId xmlns:p14="http://schemas.microsoft.com/office/powerpoint/2010/main" val="1525155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27984" y="1000108"/>
            <a:ext cx="4230212" cy="5381220"/>
          </a:xfrm>
        </p:spPr>
        <p:txBody>
          <a:bodyPr>
            <a:noAutofit/>
          </a:bodyPr>
          <a:lstStyle/>
          <a:p>
            <a:r>
              <a:rPr lang="tr-TR" sz="6000" dirty="0" smtClean="0"/>
              <a:t>Tahakküm zihniyetinden kurtulmuş</a:t>
            </a:r>
            <a:endParaRPr lang="tr-TR" sz="6000" dirty="0"/>
          </a:p>
        </p:txBody>
      </p:sp>
      <p:pic>
        <p:nvPicPr>
          <p:cNvPr id="2050" name="Picture 2" descr="H:\Dindarlığın Sosyal Boyutu\kibir.jpg"/>
          <p:cNvPicPr>
            <a:picLocks noGrp="1" noChangeAspect="1" noChangeArrowheads="1"/>
          </p:cNvPicPr>
          <p:nvPr>
            <p:ph idx="1"/>
          </p:nvPr>
        </p:nvPicPr>
        <p:blipFill>
          <a:blip r:embed="rId3" cstate="print"/>
          <a:srcRect/>
          <a:stretch>
            <a:fillRect/>
          </a:stretch>
        </p:blipFill>
        <p:spPr bwMode="auto">
          <a:xfrm>
            <a:off x="357158" y="1357298"/>
            <a:ext cx="3261955" cy="4525963"/>
          </a:xfrm>
          <a:prstGeom prst="rect">
            <a:avLst/>
          </a:prstGeom>
          <a:noFill/>
        </p:spPr>
      </p:pic>
    </p:spTree>
    <p:extLst>
      <p:ext uri="{BB962C8B-B14F-4D97-AF65-F5344CB8AC3E}">
        <p14:creationId xmlns:p14="http://schemas.microsoft.com/office/powerpoint/2010/main" val="1203223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Mümin Müminin aynası</a:t>
            </a:r>
            <a:endParaRPr lang="tr-TR" dirty="0"/>
          </a:p>
        </p:txBody>
      </p:sp>
      <p:pic>
        <p:nvPicPr>
          <p:cNvPr id="17410" name="Picture 2" descr="H:\Dindarlığın Sosyal Boyutu\ayna.jpg"/>
          <p:cNvPicPr>
            <a:picLocks noGrp="1" noChangeAspect="1" noChangeArrowheads="1"/>
          </p:cNvPicPr>
          <p:nvPr>
            <p:ph idx="1"/>
          </p:nvPr>
        </p:nvPicPr>
        <p:blipFill>
          <a:blip r:embed="rId3" cstate="print"/>
          <a:stretch>
            <a:fillRect/>
          </a:stretch>
        </p:blipFill>
        <p:spPr bwMode="auto">
          <a:xfrm>
            <a:off x="4786314" y="1928802"/>
            <a:ext cx="3163558" cy="4389437"/>
          </a:xfrm>
          <a:prstGeom prst="rect">
            <a:avLst/>
          </a:prstGeom>
          <a:noFill/>
        </p:spPr>
      </p:pic>
      <p:sp>
        <p:nvSpPr>
          <p:cNvPr id="4" name="3 Metin kutusu"/>
          <p:cNvSpPr txBox="1"/>
          <p:nvPr/>
        </p:nvSpPr>
        <p:spPr>
          <a:xfrm>
            <a:off x="755576" y="2636912"/>
            <a:ext cx="4176464" cy="3046988"/>
          </a:xfrm>
          <a:prstGeom prst="rect">
            <a:avLst/>
          </a:prstGeom>
          <a:noFill/>
        </p:spPr>
        <p:txBody>
          <a:bodyPr wrap="square" rtlCol="0">
            <a:spAutoFit/>
          </a:bodyPr>
          <a:lstStyle/>
          <a:p>
            <a:r>
              <a:rPr lang="tr-TR" sz="4800" dirty="0" smtClean="0"/>
              <a:t>Birbirimize ayna olabilme şuurunu kaybetmeden</a:t>
            </a:r>
            <a:endParaRPr lang="tr-TR" sz="4800" dirty="0"/>
          </a:p>
        </p:txBody>
      </p:sp>
    </p:spTree>
    <p:extLst>
      <p:ext uri="{BB962C8B-B14F-4D97-AF65-F5344CB8AC3E}">
        <p14:creationId xmlns:p14="http://schemas.microsoft.com/office/powerpoint/2010/main" val="32083788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3568" y="1700808"/>
            <a:ext cx="3168352" cy="1143000"/>
          </a:xfrm>
        </p:spPr>
        <p:txBody>
          <a:bodyPr>
            <a:normAutofit fontScale="90000"/>
          </a:bodyPr>
          <a:lstStyle/>
          <a:p>
            <a:r>
              <a:rPr lang="tr-TR" dirty="0" smtClean="0"/>
              <a:t>Kötülüğe karşı iyilik</a:t>
            </a:r>
            <a:endParaRPr lang="tr-TR" dirty="0"/>
          </a:p>
        </p:txBody>
      </p:sp>
      <p:sp>
        <p:nvSpPr>
          <p:cNvPr id="3" name="2 İçerik Yer Tutucusu"/>
          <p:cNvSpPr>
            <a:spLocks noGrp="1"/>
          </p:cNvSpPr>
          <p:nvPr>
            <p:ph idx="1"/>
          </p:nvPr>
        </p:nvSpPr>
        <p:spPr>
          <a:xfrm>
            <a:off x="385192" y="3501008"/>
            <a:ext cx="8229600" cy="3039616"/>
          </a:xfrm>
          <a:ln w="76200">
            <a:solidFill>
              <a:schemeClr val="tx1"/>
            </a:solidFill>
          </a:ln>
        </p:spPr>
        <p:txBody>
          <a:bodyPr>
            <a:normAutofit fontScale="92500" lnSpcReduction="10000"/>
          </a:bodyPr>
          <a:lstStyle/>
          <a:p>
            <a:pPr>
              <a:buNone/>
            </a:pPr>
            <a:r>
              <a:rPr lang="tr-TR" dirty="0" smtClean="0"/>
              <a:t/>
            </a:r>
            <a:br>
              <a:rPr lang="tr-TR" dirty="0" smtClean="0"/>
            </a:br>
            <a:r>
              <a:rPr lang="tr-TR" sz="2800" dirty="0" smtClean="0">
                <a:latin typeface="Comic Sans MS" pitchFamily="66" charset="0"/>
              </a:rPr>
              <a:t>“İyilikle kötülük bir olmaz. Öyleyse sen kötülüğü en güzel şekil de uzaklaştırmaya çalış. Bir de bakarsın ki seninle arasında düşmanlık olan kişi sıcak bir dost oluvermiş. Ama, kötülüğüne karşı iyilik yapmak özelliği, ancak sabırlıların ve erdemden yana nasibi olanların yapabileceği bir iştir.”  </a:t>
            </a:r>
            <a:r>
              <a:rPr lang="tr-TR" sz="1200" dirty="0" smtClean="0"/>
              <a:t>(</a:t>
            </a:r>
            <a:r>
              <a:rPr lang="tr-TR" sz="1200" dirty="0" err="1" smtClean="0"/>
              <a:t>Fussılet</a:t>
            </a:r>
            <a:r>
              <a:rPr lang="tr-TR" sz="1200" dirty="0" smtClean="0"/>
              <a:t> Suresi 34-35)</a:t>
            </a:r>
            <a:endParaRPr lang="tr-TR" sz="1200" dirty="0"/>
          </a:p>
        </p:txBody>
      </p:sp>
      <p:pic>
        <p:nvPicPr>
          <p:cNvPr id="6147" name="Picture 3" descr="G:\FOLDER\hat örn\RENKLİ\HPIM06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16631"/>
            <a:ext cx="4355975" cy="326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65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Güler Yüz Tatlı Dil</a:t>
            </a:r>
            <a:r>
              <a:rPr lang="tr-TR" b="1" dirty="0" smtClean="0"/>
              <a:t/>
            </a:r>
            <a:br>
              <a:rPr lang="tr-TR" b="1" dirty="0" smtClean="0"/>
            </a:br>
            <a:endParaRPr lang="tr-TR" dirty="0"/>
          </a:p>
        </p:txBody>
      </p:sp>
      <p:sp>
        <p:nvSpPr>
          <p:cNvPr id="6" name="2 İçerik Yer Tutucusu"/>
          <p:cNvSpPr>
            <a:spLocks noGrp="1"/>
          </p:cNvSpPr>
          <p:nvPr>
            <p:ph idx="1"/>
          </p:nvPr>
        </p:nvSpPr>
        <p:spPr>
          <a:xfrm>
            <a:off x="457200" y="1357298"/>
            <a:ext cx="8229600" cy="4967302"/>
          </a:xfr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buNone/>
            </a:pPr>
            <a:r>
              <a:rPr lang="tr-TR" sz="1200" dirty="0" err="1" smtClean="0"/>
              <a:t>Ebû</a:t>
            </a:r>
            <a:r>
              <a:rPr lang="tr-TR" sz="1200" dirty="0" smtClean="0"/>
              <a:t> Zer </a:t>
            </a:r>
            <a:r>
              <a:rPr lang="tr-TR" sz="1200" i="1" dirty="0" err="1" smtClean="0"/>
              <a:t>radıyallahu</a:t>
            </a:r>
            <a:r>
              <a:rPr lang="tr-TR" sz="1200" i="1" dirty="0" smtClean="0"/>
              <a:t> </a:t>
            </a:r>
            <a:r>
              <a:rPr lang="tr-TR" sz="1200" i="1" dirty="0" err="1" smtClean="0"/>
              <a:t>anh</a:t>
            </a:r>
            <a:r>
              <a:rPr lang="tr-TR" sz="1200" dirty="0" err="1" smtClean="0"/>
              <a:t>’den</a:t>
            </a:r>
            <a:r>
              <a:rPr lang="tr-TR" sz="1200" dirty="0" smtClean="0"/>
              <a:t> rivayet edildiğine göre </a:t>
            </a:r>
            <a:r>
              <a:rPr lang="tr-TR" sz="1200" dirty="0" err="1" smtClean="0"/>
              <a:t>Resûlullah</a:t>
            </a:r>
            <a:r>
              <a:rPr lang="tr-TR" sz="1200" dirty="0" smtClean="0"/>
              <a:t> </a:t>
            </a:r>
            <a:r>
              <a:rPr lang="tr-TR" sz="1200" i="1" dirty="0" err="1" smtClean="0"/>
              <a:t>sallallahu</a:t>
            </a:r>
            <a:r>
              <a:rPr lang="tr-TR" sz="1200" i="1" dirty="0" smtClean="0"/>
              <a:t> aleyhi ve </a:t>
            </a:r>
            <a:r>
              <a:rPr lang="tr-TR" sz="1200" i="1" dirty="0" err="1" smtClean="0"/>
              <a:t>sellem</a:t>
            </a:r>
            <a:r>
              <a:rPr lang="tr-TR" sz="1200" dirty="0" smtClean="0"/>
              <a:t> şöyle buyurdu:</a:t>
            </a:r>
          </a:p>
          <a:p>
            <a:pPr>
              <a:buNone/>
            </a:pPr>
            <a:r>
              <a:rPr lang="tr-TR" sz="7100" i="1" dirty="0" smtClean="0"/>
              <a:t>“Din kardeşini güler yüzle karşılamaktan ibaret bile olsa, hiçbir iyiliği küçümseme.”</a:t>
            </a:r>
            <a:endParaRPr lang="tr-TR" sz="7100" dirty="0" smtClean="0"/>
          </a:p>
          <a:p>
            <a:endParaRPr lang="tr-TR" dirty="0" smtClean="0"/>
          </a:p>
          <a:p>
            <a:pPr>
              <a:buNone/>
            </a:pPr>
            <a:endParaRPr lang="tr-TR" dirty="0"/>
          </a:p>
        </p:txBody>
      </p:sp>
    </p:spTree>
    <p:extLst>
      <p:ext uri="{BB962C8B-B14F-4D97-AF65-F5344CB8AC3E}">
        <p14:creationId xmlns:p14="http://schemas.microsoft.com/office/powerpoint/2010/main" val="2962754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500042"/>
            <a:ext cx="8229600" cy="1143000"/>
          </a:xfrm>
        </p:spPr>
        <p:txBody>
          <a:bodyPr>
            <a:normAutofit fontScale="90000"/>
          </a:bodyPr>
          <a:lstStyle/>
          <a:p>
            <a:r>
              <a:rPr lang="tr-TR" dirty="0" smtClean="0"/>
              <a:t>Elinden ve dilinden kimsenin zarar görmemesi</a:t>
            </a:r>
            <a:endParaRPr lang="tr-TR" dirty="0"/>
          </a:p>
        </p:txBody>
      </p:sp>
      <p:pic>
        <p:nvPicPr>
          <p:cNvPr id="2050" name="Picture 2" descr="C:\Users\Ekrem\Desktop\Okuyanlar\9.jpg"/>
          <p:cNvPicPr>
            <a:picLocks noGrp="1" noChangeAspect="1" noChangeArrowheads="1"/>
          </p:cNvPicPr>
          <p:nvPr>
            <p:ph idx="1"/>
          </p:nvPr>
        </p:nvPicPr>
        <p:blipFill>
          <a:blip r:embed="rId2" cstate="print"/>
          <a:stretch>
            <a:fillRect/>
          </a:stretch>
        </p:blipFill>
        <p:spPr bwMode="auto">
          <a:xfrm>
            <a:off x="2214545" y="1714488"/>
            <a:ext cx="6760131" cy="5070098"/>
          </a:xfrm>
          <a:prstGeom prst="rect">
            <a:avLst/>
          </a:prstGeom>
          <a:noFill/>
        </p:spPr>
      </p:pic>
    </p:spTree>
    <p:extLst>
      <p:ext uri="{BB962C8B-B14F-4D97-AF65-F5344CB8AC3E}">
        <p14:creationId xmlns:p14="http://schemas.microsoft.com/office/powerpoint/2010/main" val="261786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4214818"/>
            <a:ext cx="8401080" cy="2143140"/>
          </a:xfrm>
          <a:ln w="76200"/>
        </p:spPr>
        <p:style>
          <a:lnRef idx="1">
            <a:schemeClr val="accent2"/>
          </a:lnRef>
          <a:fillRef idx="2">
            <a:schemeClr val="accent2"/>
          </a:fillRef>
          <a:effectRef idx="1">
            <a:schemeClr val="accent2"/>
          </a:effectRef>
          <a:fontRef idx="minor">
            <a:schemeClr val="dk1"/>
          </a:fontRef>
        </p:style>
        <p:txBody>
          <a:bodyPr>
            <a:normAutofit lnSpcReduction="10000"/>
          </a:bodyPr>
          <a:lstStyle/>
          <a:p>
            <a:r>
              <a:rPr lang="tr-TR" sz="4000" dirty="0" smtClean="0">
                <a:solidFill>
                  <a:schemeClr val="tx2"/>
                </a:solidFill>
                <a:latin typeface="+mj-lt"/>
                <a:ea typeface="+mj-ea"/>
                <a:cs typeface="+mj-cs"/>
              </a:rPr>
              <a:t>Bilgi donanımı</a:t>
            </a:r>
          </a:p>
          <a:p>
            <a:r>
              <a:rPr lang="tr-TR" sz="4000" dirty="0" smtClean="0">
                <a:solidFill>
                  <a:schemeClr val="tx2"/>
                </a:solidFill>
                <a:latin typeface="+mj-lt"/>
                <a:ea typeface="+mj-ea"/>
                <a:cs typeface="+mj-cs"/>
              </a:rPr>
              <a:t>İşe sarılma/ İhmal göstermeme</a:t>
            </a:r>
          </a:p>
          <a:p>
            <a:r>
              <a:rPr lang="tr-TR" sz="4000" dirty="0" smtClean="0">
                <a:solidFill>
                  <a:schemeClr val="tx2"/>
                </a:solidFill>
                <a:latin typeface="+mj-lt"/>
                <a:ea typeface="+mj-ea"/>
                <a:cs typeface="+mj-cs"/>
              </a:rPr>
              <a:t>İhlas  ve ihsan</a:t>
            </a:r>
          </a:p>
          <a:p>
            <a:pPr>
              <a:buNone/>
            </a:pPr>
            <a:endParaRPr lang="tr-TR" sz="5000" dirty="0" smtClean="0">
              <a:solidFill>
                <a:schemeClr val="tx2"/>
              </a:solidFill>
              <a:latin typeface="+mj-lt"/>
              <a:ea typeface="+mj-ea"/>
              <a:cs typeface="+mj-cs"/>
            </a:endParaRPr>
          </a:p>
          <a:p>
            <a:pPr>
              <a:buNone/>
            </a:pPr>
            <a:endParaRPr lang="tr-TR" sz="5000" dirty="0" smtClean="0">
              <a:solidFill>
                <a:schemeClr val="tx2"/>
              </a:solidFill>
              <a:latin typeface="+mj-lt"/>
              <a:ea typeface="+mj-ea"/>
              <a:cs typeface="+mj-cs"/>
            </a:endParaRPr>
          </a:p>
        </p:txBody>
      </p:sp>
      <p:sp>
        <p:nvSpPr>
          <p:cNvPr id="4" name="3 Dikdörtgen"/>
          <p:cNvSpPr/>
          <p:nvPr/>
        </p:nvSpPr>
        <p:spPr>
          <a:xfrm>
            <a:off x="395536" y="3244334"/>
            <a:ext cx="8424936" cy="76944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buNone/>
            </a:pPr>
            <a:r>
              <a:rPr lang="tr-TR" sz="4400" dirty="0" smtClean="0"/>
              <a:t>“... Müminlere kol kanat ger.”</a:t>
            </a:r>
            <a:r>
              <a:rPr lang="tr-TR" dirty="0" smtClean="0"/>
              <a:t> </a:t>
            </a:r>
            <a:r>
              <a:rPr lang="tr-TR" sz="800" dirty="0" smtClean="0"/>
              <a:t>(</a:t>
            </a:r>
            <a:r>
              <a:rPr lang="tr-TR" sz="800" dirty="0" err="1" smtClean="0"/>
              <a:t>Hıcr</a:t>
            </a:r>
            <a:r>
              <a:rPr lang="tr-TR" sz="800" dirty="0" smtClean="0"/>
              <a:t>: 15/88)</a:t>
            </a:r>
          </a:p>
        </p:txBody>
      </p:sp>
      <p:sp>
        <p:nvSpPr>
          <p:cNvPr id="7" name="Metin kutusu 6"/>
          <p:cNvSpPr txBox="1"/>
          <p:nvPr/>
        </p:nvSpPr>
        <p:spPr>
          <a:xfrm>
            <a:off x="395536" y="404664"/>
            <a:ext cx="8424936" cy="2677656"/>
          </a:xfrm>
          <a:prstGeom prst="rect">
            <a:avLst/>
          </a:prstGeom>
          <a:solidFill>
            <a:schemeClr val="accent2">
              <a:lumMod val="20000"/>
              <a:lumOff val="80000"/>
            </a:schemeClr>
          </a:solidFill>
          <a:ln w="76200" cmpd="thinThick">
            <a:solidFill>
              <a:schemeClr val="accent6">
                <a:lumMod val="75000"/>
              </a:schemeClr>
            </a:solidFill>
          </a:ln>
        </p:spPr>
        <p:txBody>
          <a:bodyPr wrap="square" rtlCol="0">
            <a:spAutoFit/>
          </a:bodyPr>
          <a:lstStyle/>
          <a:p>
            <a:r>
              <a:rPr lang="tr-TR" sz="4000" b="1" dirty="0" smtClean="0"/>
              <a:t>Emanet ve Ehliyet</a:t>
            </a:r>
            <a:r>
              <a:rPr lang="tr-TR" sz="4000" dirty="0"/>
              <a:t/>
            </a:r>
            <a:br>
              <a:rPr lang="tr-TR" sz="4000" dirty="0"/>
            </a:br>
            <a:r>
              <a:rPr lang="tr-TR" sz="3200" dirty="0">
                <a:solidFill>
                  <a:schemeClr val="tx2">
                    <a:lumMod val="50000"/>
                  </a:schemeClr>
                </a:solidFill>
              </a:rPr>
              <a:t>Güzel niyet ve duyguların zayi edilmemesi </a:t>
            </a:r>
            <a:br>
              <a:rPr lang="tr-TR" sz="3200" dirty="0">
                <a:solidFill>
                  <a:schemeClr val="tx2">
                    <a:lumMod val="50000"/>
                  </a:schemeClr>
                </a:solidFill>
              </a:rPr>
            </a:br>
            <a:r>
              <a:rPr lang="tr-TR" sz="3200" dirty="0">
                <a:solidFill>
                  <a:schemeClr val="tx2">
                    <a:lumMod val="50000"/>
                  </a:schemeClr>
                </a:solidFill>
              </a:rPr>
              <a:t>Ehliyet kesp etmeye çalışmak</a:t>
            </a:r>
            <a:br>
              <a:rPr lang="tr-TR" sz="3200" dirty="0">
                <a:solidFill>
                  <a:schemeClr val="tx2">
                    <a:lumMod val="50000"/>
                  </a:schemeClr>
                </a:solidFill>
              </a:rPr>
            </a:br>
            <a:r>
              <a:rPr lang="tr-TR" sz="3200" dirty="0">
                <a:solidFill>
                  <a:schemeClr val="tx2">
                    <a:lumMod val="50000"/>
                  </a:schemeClr>
                </a:solidFill>
              </a:rPr>
              <a:t>Hakkımızdaki güzel düşünceleri boşa çıkarmama duyarlılığı</a:t>
            </a:r>
          </a:p>
        </p:txBody>
      </p:sp>
    </p:spTree>
    <p:extLst>
      <p:ext uri="{BB962C8B-B14F-4D97-AF65-F5344CB8AC3E}">
        <p14:creationId xmlns:p14="http://schemas.microsoft.com/office/powerpoint/2010/main" val="2484790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Mekke\1222163452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908" y="1484784"/>
            <a:ext cx="5513380" cy="3859366"/>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95536" y="332656"/>
            <a:ext cx="8424936" cy="1354217"/>
          </a:xfrm>
          <a:prstGeom prst="rect">
            <a:avLst/>
          </a:prstGeom>
          <a:noFill/>
        </p:spPr>
        <p:txBody>
          <a:bodyPr wrap="square" rtlCol="0">
            <a:spAutoFit/>
          </a:bodyPr>
          <a:lstStyle/>
          <a:p>
            <a:r>
              <a:rPr lang="tr-TR" sz="3200" dirty="0">
                <a:solidFill>
                  <a:schemeClr val="bg1">
                    <a:lumMod val="50000"/>
                  </a:schemeClr>
                </a:solidFill>
              </a:rPr>
              <a:t>Başkalarının eksik ve kusurlarıyla uğraşmaya ayıracak hiç vaktimiz olmamalıdır.</a:t>
            </a:r>
          </a:p>
          <a:p>
            <a:endParaRPr lang="tr-TR" dirty="0"/>
          </a:p>
        </p:txBody>
      </p:sp>
      <p:sp>
        <p:nvSpPr>
          <p:cNvPr id="7" name="Metin kutusu 6"/>
          <p:cNvSpPr txBox="1"/>
          <p:nvPr/>
        </p:nvSpPr>
        <p:spPr>
          <a:xfrm>
            <a:off x="215516" y="5103674"/>
            <a:ext cx="8784976" cy="2123658"/>
          </a:xfrm>
          <a:prstGeom prst="rect">
            <a:avLst/>
          </a:prstGeom>
          <a:noFill/>
        </p:spPr>
        <p:txBody>
          <a:bodyPr wrap="square" rtlCol="0">
            <a:spAutoFit/>
          </a:bodyPr>
          <a:lstStyle/>
          <a:p>
            <a:pPr>
              <a:buNone/>
            </a:pPr>
            <a:endParaRPr lang="ar-SA" sz="2400" dirty="0" smtClean="0">
              <a:solidFill>
                <a:schemeClr val="bg1">
                  <a:lumMod val="50000"/>
                </a:schemeClr>
              </a:solidFill>
              <a:latin typeface="Comic Sans MS" pitchFamily="66" charset="0"/>
            </a:endParaRPr>
          </a:p>
          <a:p>
            <a:pPr algn="ctr">
              <a:buNone/>
            </a:pPr>
            <a:r>
              <a:rPr lang="tr-TR" sz="2400" dirty="0" smtClean="0">
                <a:solidFill>
                  <a:schemeClr val="bg1">
                    <a:lumMod val="50000"/>
                  </a:schemeClr>
                </a:solidFill>
                <a:latin typeface="Comic Sans MS" pitchFamily="66" charset="0"/>
              </a:rPr>
              <a:t>Kendi </a:t>
            </a:r>
            <a:r>
              <a:rPr lang="tr-TR" sz="2400" dirty="0">
                <a:solidFill>
                  <a:schemeClr val="bg1">
                    <a:lumMod val="50000"/>
                  </a:schemeClr>
                </a:solidFill>
                <a:latin typeface="Comic Sans MS" pitchFamily="66" charset="0"/>
              </a:rPr>
              <a:t>eksikliklerini ve kusurlarını düzeltmek için uğraşmaktan başkalarının eksiklik ve kusurlarıyla uğraşmaya vakit bulamayan kişiye ne mutlu!</a:t>
            </a:r>
          </a:p>
          <a:p>
            <a:endParaRPr lang="tr-TR" dirty="0"/>
          </a:p>
          <a:p>
            <a:endParaRPr lang="tr-TR" dirty="0"/>
          </a:p>
        </p:txBody>
      </p:sp>
    </p:spTree>
    <p:extLst>
      <p:ext uri="{BB962C8B-B14F-4D97-AF65-F5344CB8AC3E}">
        <p14:creationId xmlns:p14="http://schemas.microsoft.com/office/powerpoint/2010/main" val="9858919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5122" name="Picture 2" descr="G:\Mekke\122216342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87407" cy="608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02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İlgi ve alakada eşit davranma</a:t>
            </a:r>
            <a:endParaRPr lang="tr-TR" dirty="0"/>
          </a:p>
        </p:txBody>
      </p:sp>
      <p:sp>
        <p:nvSpPr>
          <p:cNvPr id="3" name="2 İçerik Yer Tutucusu"/>
          <p:cNvSpPr>
            <a:spLocks noGrp="1"/>
          </p:cNvSpPr>
          <p:nvPr>
            <p:ph idx="1"/>
          </p:nvPr>
        </p:nvSpPr>
        <p:spPr/>
        <p:txBody>
          <a:bodyPr/>
          <a:lstStyle/>
          <a:p>
            <a:pPr marL="0" indent="0">
              <a:buNone/>
            </a:pPr>
            <a:r>
              <a:rPr lang="tr-TR" dirty="0" smtClean="0"/>
              <a:t>‘Kırmızı güllere koşarken ezdiği kır çiçeklerinin farkında olabilmek’</a:t>
            </a:r>
          </a:p>
          <a:p>
            <a:pPr marL="0" indent="0">
              <a:buNone/>
            </a:pPr>
            <a:r>
              <a:rPr lang="tr-TR" dirty="0" smtClean="0"/>
              <a:t>Zengin ve itibarlı </a:t>
            </a:r>
          </a:p>
          <a:p>
            <a:pPr marL="0" indent="0">
              <a:buNone/>
            </a:pPr>
            <a:r>
              <a:rPr lang="tr-TR" dirty="0" smtClean="0"/>
              <a:t>kişilerle </a:t>
            </a:r>
          </a:p>
          <a:p>
            <a:pPr marL="0" indent="0">
              <a:buNone/>
            </a:pPr>
            <a:r>
              <a:rPr lang="tr-TR" dirty="0" smtClean="0"/>
              <a:t>ilgilenmekten</a:t>
            </a:r>
          </a:p>
          <a:p>
            <a:pPr marL="0" indent="0">
              <a:buNone/>
            </a:pPr>
            <a:r>
              <a:rPr lang="tr-TR" dirty="0" smtClean="0"/>
              <a:t> esas ilgiye </a:t>
            </a:r>
          </a:p>
          <a:p>
            <a:pPr marL="0" indent="0">
              <a:buNone/>
            </a:pPr>
            <a:r>
              <a:rPr lang="tr-TR" dirty="0" smtClean="0"/>
              <a:t>muhtaç </a:t>
            </a:r>
          </a:p>
          <a:p>
            <a:pPr marL="0" indent="0">
              <a:buNone/>
            </a:pPr>
            <a:r>
              <a:rPr lang="tr-TR" dirty="0" smtClean="0"/>
              <a:t>olanları ihmal </a:t>
            </a:r>
          </a:p>
          <a:p>
            <a:pPr marL="0" indent="0">
              <a:buNone/>
            </a:pPr>
            <a:r>
              <a:rPr lang="tr-TR" dirty="0" smtClean="0"/>
              <a:t>etmemek.</a:t>
            </a:r>
            <a:endParaRPr lang="tr-TR" dirty="0"/>
          </a:p>
        </p:txBody>
      </p:sp>
      <p:pic>
        <p:nvPicPr>
          <p:cNvPr id="2051" name="Picture 3" descr="C:\Users\ABDULLAH\Desktop\Mekke\plate-1-tr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582349"/>
            <a:ext cx="5562600"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Hacıyı dinle</a:t>
            </a:r>
            <a:endParaRPr lang="tr-TR" dirty="0"/>
          </a:p>
        </p:txBody>
      </p:sp>
      <p:pic>
        <p:nvPicPr>
          <p:cNvPr id="7170" name="Picture 2" descr="C:\Users\Ekrem\Desktop\Okuyanlar\8.jpg"/>
          <p:cNvPicPr>
            <a:picLocks noGrp="1" noChangeAspect="1" noChangeArrowheads="1"/>
          </p:cNvPicPr>
          <p:nvPr>
            <p:ph idx="1"/>
          </p:nvPr>
        </p:nvPicPr>
        <p:blipFill>
          <a:blip r:embed="rId2" cstate="print"/>
          <a:stretch>
            <a:fillRect/>
          </a:stretch>
        </p:blipFill>
        <p:spPr bwMode="auto">
          <a:xfrm>
            <a:off x="2714612" y="1960522"/>
            <a:ext cx="6000792" cy="450059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1823921"/>
            <a:ext cx="8229600" cy="1143000"/>
          </a:xfrm>
        </p:spPr>
        <p:txBody>
          <a:bodyPr>
            <a:normAutofit fontScale="90000"/>
          </a:bodyPr>
          <a:lstStyle/>
          <a:p>
            <a:r>
              <a:rPr lang="tr-TR" dirty="0" smtClean="0"/>
              <a:t>Hacıya değer </a:t>
            </a:r>
            <a:br>
              <a:rPr lang="tr-TR" dirty="0" smtClean="0"/>
            </a:br>
            <a:r>
              <a:rPr lang="tr-TR" dirty="0" smtClean="0"/>
              <a:t>verdiğini </a:t>
            </a:r>
            <a:br>
              <a:rPr lang="tr-TR" dirty="0" smtClean="0"/>
            </a:br>
            <a:r>
              <a:rPr lang="tr-TR" dirty="0" smtClean="0"/>
              <a:t>hissettir</a:t>
            </a:r>
            <a:endParaRPr lang="tr-TR" dirty="0"/>
          </a:p>
        </p:txBody>
      </p:sp>
      <p:sp>
        <p:nvSpPr>
          <p:cNvPr id="3" name="2 İçerik Yer Tutucusu"/>
          <p:cNvSpPr>
            <a:spLocks noGrp="1"/>
          </p:cNvSpPr>
          <p:nvPr>
            <p:ph idx="1"/>
          </p:nvPr>
        </p:nvSpPr>
        <p:spPr>
          <a:xfrm>
            <a:off x="467544" y="3770040"/>
            <a:ext cx="8229600" cy="2736304"/>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tr-TR" dirty="0" smtClean="0"/>
              <a:t>Ona içtenlikle ilgi göster</a:t>
            </a:r>
          </a:p>
          <a:p>
            <a:r>
              <a:rPr lang="tr-TR" dirty="0" smtClean="0"/>
              <a:t>Hacıya  Allah katındaki değerini anlat</a:t>
            </a:r>
          </a:p>
          <a:p>
            <a:r>
              <a:rPr lang="tr-TR" dirty="0" smtClean="0"/>
              <a:t>Ona selam ver, selamlaşmasını sağla</a:t>
            </a:r>
          </a:p>
          <a:p>
            <a:endParaRPr lang="tr-TR" dirty="0" smtClean="0"/>
          </a:p>
          <a:p>
            <a:pPr>
              <a:buNone/>
            </a:pPr>
            <a:r>
              <a:rPr lang="tr-TR" dirty="0" smtClean="0"/>
              <a:t>Hoşça bak zatına kim </a:t>
            </a:r>
            <a:r>
              <a:rPr lang="tr-TR" dirty="0" err="1" smtClean="0"/>
              <a:t>zübdei</a:t>
            </a:r>
            <a:r>
              <a:rPr lang="tr-TR" dirty="0" smtClean="0"/>
              <a:t> alemsin sen</a:t>
            </a:r>
          </a:p>
          <a:p>
            <a:pPr>
              <a:buNone/>
            </a:pPr>
            <a:r>
              <a:rPr lang="tr-TR" dirty="0" err="1" smtClean="0"/>
              <a:t>Merdumi</a:t>
            </a:r>
            <a:r>
              <a:rPr lang="tr-TR" dirty="0" smtClean="0"/>
              <a:t> </a:t>
            </a:r>
            <a:r>
              <a:rPr lang="tr-TR" dirty="0" err="1" smtClean="0"/>
              <a:t>didei</a:t>
            </a:r>
            <a:r>
              <a:rPr lang="tr-TR" dirty="0" smtClean="0"/>
              <a:t> </a:t>
            </a:r>
            <a:r>
              <a:rPr lang="tr-TR" dirty="0" err="1" smtClean="0"/>
              <a:t>ekvan</a:t>
            </a:r>
            <a:r>
              <a:rPr lang="tr-TR" dirty="0" smtClean="0"/>
              <a:t> olan ademsin sen</a:t>
            </a:r>
          </a:p>
          <a:p>
            <a:pPr>
              <a:buNone/>
            </a:pPr>
            <a:endParaRPr lang="tr-TR" dirty="0" smtClean="0"/>
          </a:p>
          <a:p>
            <a:pPr>
              <a:buNone/>
            </a:pP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434521"/>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Hacıyı suçlama</a:t>
            </a:r>
            <a:endParaRPr lang="tr-TR" dirty="0"/>
          </a:p>
        </p:txBody>
      </p:sp>
      <p:sp>
        <p:nvSpPr>
          <p:cNvPr id="3" name="2 İçerik Yer Tutucusu"/>
          <p:cNvSpPr>
            <a:spLocks noGrp="1"/>
          </p:cNvSpPr>
          <p:nvPr>
            <p:ph idx="1"/>
          </p:nvPr>
        </p:nvSpPr>
        <p:spPr>
          <a:xfrm>
            <a:off x="457200" y="3929066"/>
            <a:ext cx="4114800" cy="2395534"/>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a:buNone/>
            </a:pPr>
            <a:r>
              <a:rPr lang="tr-TR" sz="4800" dirty="0" smtClean="0"/>
              <a:t>Hacı </a:t>
            </a:r>
          </a:p>
          <a:p>
            <a:pPr>
              <a:buNone/>
            </a:pPr>
            <a:r>
              <a:rPr lang="tr-TR" sz="4800" dirty="0" smtClean="0"/>
              <a:t>daima </a:t>
            </a:r>
          </a:p>
          <a:p>
            <a:pPr>
              <a:buNone/>
            </a:pPr>
            <a:r>
              <a:rPr lang="tr-TR" sz="4800" dirty="0" smtClean="0"/>
              <a:t>haklıdır.</a:t>
            </a:r>
            <a:endParaRPr lang="tr-TR" sz="4800" dirty="0"/>
          </a:p>
        </p:txBody>
      </p:sp>
      <p:pic>
        <p:nvPicPr>
          <p:cNvPr id="4" name="Picture 2" descr="H:\Dindarlığın Sosyal Boyutu\kibir.jpg"/>
          <p:cNvPicPr>
            <a:picLocks noChangeAspect="1" noChangeArrowheads="1"/>
          </p:cNvPicPr>
          <p:nvPr/>
        </p:nvPicPr>
        <p:blipFill>
          <a:blip r:embed="rId2" cstate="print"/>
          <a:srcRect/>
          <a:stretch>
            <a:fillRect/>
          </a:stretch>
        </p:blipFill>
        <p:spPr bwMode="auto">
          <a:xfrm>
            <a:off x="4917606" y="1857364"/>
            <a:ext cx="3416416" cy="4740277"/>
          </a:xfrm>
          <a:prstGeom prst="rect">
            <a:avLst/>
          </a:prstGeom>
          <a:noFill/>
        </p:spPr>
      </p:pic>
    </p:spTree>
    <p:extLst>
      <p:ext uri="{BB962C8B-B14F-4D97-AF65-F5344CB8AC3E}">
        <p14:creationId xmlns:p14="http://schemas.microsoft.com/office/powerpoint/2010/main" val="42937335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Asla…</a:t>
            </a:r>
            <a:endParaRPr lang="tr-TR" dirty="0"/>
          </a:p>
        </p:txBody>
      </p:sp>
      <p:sp>
        <p:nvSpPr>
          <p:cNvPr id="3" name="2 İçerik Yer Tutucusu"/>
          <p:cNvSpPr>
            <a:spLocks noGrp="1"/>
          </p:cNvSpPr>
          <p:nvPr>
            <p:ph idx="1"/>
          </p:nvPr>
        </p:nvSpPr>
        <p:spPr>
          <a:xfrm>
            <a:off x="457200" y="1928802"/>
            <a:ext cx="4900618" cy="4714908"/>
          </a:xfrm>
        </p:spPr>
        <p:txBody>
          <a:bodyPr>
            <a:normAutofit fontScale="47500" lnSpcReduction="20000"/>
          </a:bodyPr>
          <a:lstStyle/>
          <a:p>
            <a:pPr>
              <a:buNone/>
            </a:pPr>
            <a:r>
              <a:rPr lang="tr-TR" dirty="0" smtClean="0"/>
              <a:t>	</a:t>
            </a:r>
          </a:p>
          <a:p>
            <a:pPr>
              <a:buNone/>
            </a:pPr>
            <a:r>
              <a:rPr lang="tr-TR" dirty="0" smtClean="0"/>
              <a:t>	</a:t>
            </a:r>
            <a:r>
              <a:rPr lang="tr-TR" sz="5900" dirty="0" smtClean="0"/>
              <a:t>Ben bu işte </a:t>
            </a:r>
            <a:r>
              <a:rPr lang="tr-TR" sz="5900" dirty="0" err="1" smtClean="0"/>
              <a:t>yokum</a:t>
            </a:r>
            <a:r>
              <a:rPr lang="tr-TR" sz="5900" dirty="0" smtClean="0"/>
              <a:t>! </a:t>
            </a:r>
            <a:br>
              <a:rPr lang="tr-TR" sz="5900" dirty="0" smtClean="0"/>
            </a:br>
            <a:r>
              <a:rPr lang="tr-TR" sz="5900" dirty="0" smtClean="0"/>
              <a:t/>
            </a:r>
            <a:br>
              <a:rPr lang="tr-TR" sz="5900" dirty="0" smtClean="0"/>
            </a:br>
            <a:r>
              <a:rPr lang="tr-TR" sz="5900" dirty="0" smtClean="0"/>
              <a:t>Benden buraya kadar! </a:t>
            </a:r>
            <a:br>
              <a:rPr lang="tr-TR" sz="5900" dirty="0" smtClean="0"/>
            </a:br>
            <a:r>
              <a:rPr lang="tr-TR" sz="5900" dirty="0" smtClean="0"/>
              <a:t/>
            </a:r>
            <a:br>
              <a:rPr lang="tr-TR" sz="5900" dirty="0" smtClean="0"/>
            </a:br>
            <a:r>
              <a:rPr lang="tr-TR" sz="5900" dirty="0" smtClean="0"/>
              <a:t>Ben yoruldum, yeter artık! </a:t>
            </a:r>
            <a:br>
              <a:rPr lang="tr-TR" sz="5900" dirty="0" smtClean="0"/>
            </a:br>
            <a:r>
              <a:rPr lang="tr-TR" sz="5900" dirty="0" smtClean="0"/>
              <a:t/>
            </a:r>
            <a:br>
              <a:rPr lang="tr-TR" sz="5900" dirty="0" smtClean="0"/>
            </a:br>
            <a:r>
              <a:rPr lang="tr-TR" sz="5900" dirty="0" smtClean="0"/>
              <a:t>Ben sizinle yapamıyorum! </a:t>
            </a:r>
            <a:br>
              <a:rPr lang="tr-TR" sz="5900" dirty="0" smtClean="0"/>
            </a:br>
            <a:r>
              <a:rPr lang="tr-TR" sz="5900" dirty="0" smtClean="0"/>
              <a:t/>
            </a:r>
            <a:br>
              <a:rPr lang="tr-TR" sz="5900" dirty="0" smtClean="0"/>
            </a:br>
            <a:r>
              <a:rPr lang="tr-TR" sz="5900" dirty="0" smtClean="0"/>
              <a:t>Ne hâliniz varsa görün! </a:t>
            </a:r>
            <a:br>
              <a:rPr lang="tr-TR" sz="5900" dirty="0" smtClean="0"/>
            </a:br>
            <a:r>
              <a:rPr lang="tr-TR" sz="5900" dirty="0" smtClean="0"/>
              <a:t/>
            </a:r>
            <a:br>
              <a:rPr lang="tr-TR" sz="5900" dirty="0" smtClean="0"/>
            </a:br>
            <a:r>
              <a:rPr lang="tr-TR" sz="5900" dirty="0" smtClean="0"/>
              <a:t>Hep ben mi düşüneceğim? </a:t>
            </a:r>
            <a:br>
              <a:rPr lang="tr-TR" sz="5900" dirty="0" smtClean="0"/>
            </a:br>
            <a:r>
              <a:rPr lang="tr-TR" dirty="0" smtClean="0"/>
              <a:t/>
            </a:r>
            <a:br>
              <a:rPr lang="tr-TR" dirty="0" smtClean="0"/>
            </a:br>
            <a:r>
              <a:rPr lang="tr-TR" dirty="0" smtClean="0"/>
              <a:t> </a:t>
            </a:r>
            <a:br>
              <a:rPr lang="tr-TR" dirty="0" smtClean="0"/>
            </a:br>
            <a:r>
              <a:rPr lang="tr-TR" dirty="0" smtClean="0"/>
              <a:t/>
            </a:r>
            <a:br>
              <a:rPr lang="tr-TR" dirty="0" smtClean="0"/>
            </a:br>
            <a:endParaRPr lang="tr-TR" dirty="0"/>
          </a:p>
        </p:txBody>
      </p:sp>
      <p:pic>
        <p:nvPicPr>
          <p:cNvPr id="8195" name="Picture 3"/>
          <p:cNvPicPr>
            <a:picLocks noChangeAspect="1" noChangeArrowheads="1"/>
          </p:cNvPicPr>
          <p:nvPr/>
        </p:nvPicPr>
        <p:blipFill>
          <a:blip r:embed="rId2"/>
          <a:srcRect/>
          <a:stretch>
            <a:fillRect/>
          </a:stretch>
        </p:blipFill>
        <p:spPr bwMode="auto">
          <a:xfrm>
            <a:off x="5214942" y="3562502"/>
            <a:ext cx="3929058" cy="32954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Haccın ve umrenin istismar edilmemesi</a:t>
            </a:r>
            <a:endParaRPr lang="tr-TR" dirty="0"/>
          </a:p>
        </p:txBody>
      </p:sp>
      <p:sp>
        <p:nvSpPr>
          <p:cNvPr id="3" name="İçerik Yer Tutucusu 2"/>
          <p:cNvSpPr>
            <a:spLocks noGrp="1"/>
          </p:cNvSpPr>
          <p:nvPr>
            <p:ph idx="1"/>
          </p:nvPr>
        </p:nvSpPr>
        <p:spPr>
          <a:xfrm>
            <a:off x="457200" y="2492896"/>
            <a:ext cx="8229600" cy="3831704"/>
          </a:xfrm>
        </p:spPr>
        <p:txBody>
          <a:bodyPr/>
          <a:lstStyle/>
          <a:p>
            <a:r>
              <a:rPr lang="tr-TR" dirty="0" smtClean="0"/>
              <a:t>Haccın ve umrenin bir kazanç kapısı olarak görülmemesi</a:t>
            </a:r>
          </a:p>
          <a:p>
            <a:r>
              <a:rPr lang="tr-TR" dirty="0" smtClean="0"/>
              <a:t>Hizmet kusurlarının hacının sabrı ve ibadet tahammülü ile kapatılmaya çalışılmaması</a:t>
            </a:r>
            <a:endParaRPr lang="tr-TR" dirty="0"/>
          </a:p>
        </p:txBody>
      </p:sp>
    </p:spTree>
    <p:extLst>
      <p:ext uri="{BB962C8B-B14F-4D97-AF65-F5344CB8AC3E}">
        <p14:creationId xmlns:p14="http://schemas.microsoft.com/office/powerpoint/2010/main" val="3183240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91795" y="404664"/>
            <a:ext cx="8229600" cy="1143000"/>
          </a:xfrm>
        </p:spPr>
        <p:txBody>
          <a:bodyPr>
            <a:normAutofit/>
          </a:bodyPr>
          <a:lstStyle/>
          <a:p>
            <a:r>
              <a:rPr lang="tr-TR" dirty="0" smtClean="0"/>
              <a:t>Oradan ne getireceğiz?</a:t>
            </a:r>
            <a:endParaRPr lang="tr-TR" dirty="0"/>
          </a:p>
        </p:txBody>
      </p:sp>
      <p:sp>
        <p:nvSpPr>
          <p:cNvPr id="3" name="İçerik Yer Tutucusu 2"/>
          <p:cNvSpPr>
            <a:spLocks noGrp="1"/>
          </p:cNvSpPr>
          <p:nvPr>
            <p:ph idx="1"/>
          </p:nvPr>
        </p:nvSpPr>
        <p:spPr>
          <a:xfrm>
            <a:off x="457200" y="1916832"/>
            <a:ext cx="8229600" cy="4680520"/>
          </a:xfrm>
          <a:solidFill>
            <a:schemeClr val="accent2">
              <a:lumMod val="20000"/>
              <a:lumOff val="80000"/>
            </a:schemeClr>
          </a:solidFill>
          <a:ln w="38100">
            <a:solidFill>
              <a:srgbClr val="FFC000"/>
            </a:solidFill>
          </a:ln>
        </p:spPr>
        <p:txBody>
          <a:bodyPr>
            <a:normAutofit/>
          </a:bodyPr>
          <a:lstStyle/>
          <a:p>
            <a:pPr marL="0" indent="0">
              <a:spcBef>
                <a:spcPts val="0"/>
              </a:spcBef>
              <a:buNone/>
            </a:pPr>
            <a:r>
              <a:rPr lang="tr-TR" sz="3200" dirty="0"/>
              <a:t>Gül bahçesine giren oradan gül demeti getirir. Kâbe’de </a:t>
            </a:r>
            <a:r>
              <a:rPr lang="tr-TR" sz="3200" dirty="0" smtClean="0"/>
              <a:t>Hakk’ın </a:t>
            </a:r>
            <a:r>
              <a:rPr lang="tr-TR" sz="3200" dirty="0"/>
              <a:t>gül bahçesine giren yüzünde güzel sıfatlar, özünde yüce </a:t>
            </a:r>
            <a:r>
              <a:rPr lang="tr-TR" sz="3200" dirty="0" err="1" smtClean="0"/>
              <a:t>tecellîler</a:t>
            </a:r>
            <a:r>
              <a:rPr lang="tr-TR" sz="3200" dirty="0" smtClean="0"/>
              <a:t> </a:t>
            </a:r>
            <a:r>
              <a:rPr lang="tr-TR" sz="3200" dirty="0"/>
              <a:t>ve elinde </a:t>
            </a:r>
            <a:r>
              <a:rPr lang="tr-TR" sz="3200" dirty="0" err="1"/>
              <a:t>nâdîde</a:t>
            </a:r>
            <a:r>
              <a:rPr lang="tr-TR" sz="3200" dirty="0"/>
              <a:t> </a:t>
            </a:r>
            <a:r>
              <a:rPr lang="tr-TR" sz="3200" dirty="0" smtClean="0"/>
              <a:t>armağanlar </a:t>
            </a:r>
            <a:r>
              <a:rPr lang="tr-TR" sz="3200" dirty="0"/>
              <a:t>ile döner. </a:t>
            </a:r>
            <a:endParaRPr lang="tr-TR" sz="3200" dirty="0" smtClean="0"/>
          </a:p>
          <a:p>
            <a:pPr marL="0" indent="0">
              <a:spcBef>
                <a:spcPts val="0"/>
              </a:spcBef>
              <a:buNone/>
            </a:pPr>
            <a:r>
              <a:rPr lang="tr-TR" sz="3200" dirty="0" smtClean="0"/>
              <a:t>Oradan </a:t>
            </a:r>
            <a:r>
              <a:rPr lang="tr-TR" sz="3200" dirty="0"/>
              <a:t>gelecek en </a:t>
            </a:r>
            <a:r>
              <a:rPr lang="tr-TR" sz="3200" dirty="0" err="1"/>
              <a:t>nâdide</a:t>
            </a:r>
            <a:r>
              <a:rPr lang="tr-TR" sz="3200" dirty="0"/>
              <a:t> </a:t>
            </a:r>
            <a:r>
              <a:rPr lang="tr-TR" sz="3200" dirty="0" smtClean="0"/>
              <a:t>armağan, </a:t>
            </a:r>
            <a:r>
              <a:rPr lang="tr-TR" sz="3200" dirty="0"/>
              <a:t>Muhammedî bir </a:t>
            </a:r>
            <a:r>
              <a:rPr lang="tr-TR" sz="3200" dirty="0" smtClean="0"/>
              <a:t>ahlâk</a:t>
            </a:r>
            <a:r>
              <a:rPr lang="tr-TR" sz="3200" dirty="0"/>
              <a:t>, </a:t>
            </a:r>
            <a:r>
              <a:rPr lang="tr-TR" sz="3200" dirty="0" err="1"/>
              <a:t>Sıddîkî</a:t>
            </a:r>
            <a:r>
              <a:rPr lang="tr-TR" sz="3200" dirty="0"/>
              <a:t> bir teslimiyet, </a:t>
            </a:r>
            <a:r>
              <a:rPr lang="tr-TR" sz="3200" dirty="0" err="1" smtClean="0"/>
              <a:t>Fârukî</a:t>
            </a:r>
            <a:r>
              <a:rPr lang="tr-TR" sz="3200" dirty="0" smtClean="0"/>
              <a:t> </a:t>
            </a:r>
            <a:r>
              <a:rPr lang="tr-TR" sz="3200" dirty="0"/>
              <a:t>bir adâlet, </a:t>
            </a:r>
            <a:r>
              <a:rPr lang="tr-TR" sz="3200" dirty="0" err="1" smtClean="0"/>
              <a:t>Zinnûreynî</a:t>
            </a:r>
            <a:r>
              <a:rPr lang="tr-TR" sz="3200" dirty="0" smtClean="0"/>
              <a:t> </a:t>
            </a:r>
            <a:r>
              <a:rPr lang="tr-TR" sz="3200" dirty="0"/>
              <a:t>bir hayâ, </a:t>
            </a:r>
            <a:r>
              <a:rPr lang="tr-TR" sz="3200" dirty="0" err="1" smtClean="0"/>
              <a:t>Hayderî</a:t>
            </a:r>
            <a:r>
              <a:rPr lang="tr-TR" sz="3200" dirty="0" smtClean="0"/>
              <a:t> </a:t>
            </a:r>
            <a:r>
              <a:rPr lang="tr-TR" sz="3200" dirty="0"/>
              <a:t>bir ilim, </a:t>
            </a:r>
            <a:r>
              <a:rPr lang="tr-TR" sz="3200" dirty="0" err="1"/>
              <a:t>irfân</a:t>
            </a:r>
            <a:r>
              <a:rPr lang="tr-TR" sz="3200" dirty="0"/>
              <a:t> ve </a:t>
            </a:r>
            <a:r>
              <a:rPr lang="tr-TR" sz="3200" dirty="0" smtClean="0"/>
              <a:t>fütüvvet </a:t>
            </a:r>
            <a:r>
              <a:rPr lang="tr-TR" sz="3200" dirty="0"/>
              <a:t>anlayışıdır.</a:t>
            </a:r>
            <a:r>
              <a:rPr lang="tr-TR" dirty="0"/>
              <a:t/>
            </a:r>
            <a:br>
              <a:rPr lang="tr-TR" dirty="0"/>
            </a:br>
            <a:endParaRPr lang="tr-TR" dirty="0"/>
          </a:p>
        </p:txBody>
      </p:sp>
    </p:spTree>
    <p:extLst>
      <p:ext uri="{BB962C8B-B14F-4D97-AF65-F5344CB8AC3E}">
        <p14:creationId xmlns:p14="http://schemas.microsoft.com/office/powerpoint/2010/main" val="4029978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Kutlu yolculukta elde edilenlerin korunması</a:t>
            </a:r>
            <a:endParaRPr lang="tr-TR" dirty="0"/>
          </a:p>
        </p:txBody>
      </p:sp>
      <p:pic>
        <p:nvPicPr>
          <p:cNvPr id="5" name="Picture 2" descr="H:\Dindarlığın Sosyal Boyutu\ensevilenamel.jpg"/>
          <p:cNvPicPr>
            <a:picLocks noGrp="1" noChangeAspect="1" noChangeArrowheads="1"/>
          </p:cNvPicPr>
          <p:nvPr>
            <p:ph sz="half" idx="2"/>
          </p:nvPr>
        </p:nvPicPr>
        <p:blipFill>
          <a:blip r:embed="rId2" cstate="print"/>
          <a:stretch>
            <a:fillRect/>
          </a:stretch>
        </p:blipFill>
        <p:spPr bwMode="auto">
          <a:xfrm>
            <a:off x="4644008" y="1412776"/>
            <a:ext cx="3744416" cy="5195377"/>
          </a:xfrm>
          <a:prstGeom prst="rect">
            <a:avLst/>
          </a:prstGeom>
          <a:noFill/>
        </p:spPr>
      </p:pic>
    </p:spTree>
    <p:extLst>
      <p:ext uri="{BB962C8B-B14F-4D97-AF65-F5344CB8AC3E}">
        <p14:creationId xmlns:p14="http://schemas.microsoft.com/office/powerpoint/2010/main" val="982014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Mesai sınırlarını aşan bir gayret ihtiyacı</a:t>
            </a:r>
            <a:endParaRPr lang="tr-TR" dirty="0"/>
          </a:p>
        </p:txBody>
      </p:sp>
      <p:sp>
        <p:nvSpPr>
          <p:cNvPr id="3" name="2 İçerik Yer Tutucusu"/>
          <p:cNvSpPr>
            <a:spLocks noGrp="1"/>
          </p:cNvSpPr>
          <p:nvPr>
            <p:ph idx="1"/>
          </p:nvPr>
        </p:nvSpPr>
        <p:spPr>
          <a:xfrm>
            <a:off x="457200" y="2571744"/>
            <a:ext cx="8229600" cy="3752856"/>
          </a:xfrm>
        </p:spPr>
        <p:style>
          <a:lnRef idx="2">
            <a:schemeClr val="accent2"/>
          </a:lnRef>
          <a:fillRef idx="1">
            <a:schemeClr val="lt1"/>
          </a:fillRef>
          <a:effectRef idx="0">
            <a:schemeClr val="accent2"/>
          </a:effectRef>
          <a:fontRef idx="minor">
            <a:schemeClr val="dk1"/>
          </a:fontRef>
        </p:style>
        <p:txBody>
          <a:bodyPr>
            <a:normAutofit/>
          </a:bodyPr>
          <a:lstStyle/>
          <a:p>
            <a:pPr>
              <a:buFont typeface="Arial" pitchFamily="34" charset="0"/>
              <a:buChar char="•"/>
            </a:pPr>
            <a:r>
              <a:rPr lang="tr-TR" dirty="0" smtClean="0"/>
              <a:t>Mesai sınırları içine sığacak bir hizmet değil.</a:t>
            </a:r>
          </a:p>
          <a:p>
            <a:pPr>
              <a:buFont typeface="Arial" pitchFamily="34" charset="0"/>
              <a:buChar char="•"/>
            </a:pPr>
            <a:r>
              <a:rPr lang="tr-TR" dirty="0" smtClean="0"/>
              <a:t>Kendine özgü manevi boyutu</a:t>
            </a:r>
          </a:p>
          <a:p>
            <a:r>
              <a:rPr lang="tr-TR" dirty="0" smtClean="0"/>
              <a:t>Mümin duyarlılığı </a:t>
            </a:r>
          </a:p>
          <a:p>
            <a:r>
              <a:rPr lang="tr-TR" dirty="0" smtClean="0"/>
              <a:t>Adanmışlık, fedakarlık ve özveri</a:t>
            </a:r>
          </a:p>
          <a:p>
            <a:r>
              <a:rPr lang="tr-TR" dirty="0" smtClean="0"/>
              <a:t>Dert edinme</a:t>
            </a:r>
          </a:p>
          <a:p>
            <a:endParaRPr lang="tr-TR" dirty="0" smtClean="0"/>
          </a:p>
          <a:p>
            <a:endParaRPr lang="tr-TR" dirty="0"/>
          </a:p>
        </p:txBody>
      </p:sp>
      <p:pic>
        <p:nvPicPr>
          <p:cNvPr id="1028" name="Picture 4"/>
          <p:cNvPicPr>
            <a:picLocks noChangeAspect="1" noChangeArrowheads="1"/>
          </p:cNvPicPr>
          <p:nvPr/>
        </p:nvPicPr>
        <p:blipFill>
          <a:blip r:embed="rId2" cstate="print"/>
          <a:srcRect/>
          <a:stretch>
            <a:fillRect/>
          </a:stretch>
        </p:blipFill>
        <p:spPr bwMode="auto">
          <a:xfrm>
            <a:off x="2987824" y="5085184"/>
            <a:ext cx="5024906" cy="720080"/>
          </a:xfrm>
          <a:prstGeom prst="rect">
            <a:avLst/>
          </a:prstGeom>
          <a:noFill/>
          <a:ln w="9525">
            <a:noFill/>
            <a:miter lim="800000"/>
            <a:headEnd/>
            <a:tailEnd/>
          </a:ln>
        </p:spPr>
      </p:pic>
    </p:spTree>
    <p:extLst>
      <p:ext uri="{BB962C8B-B14F-4D97-AF65-F5344CB8AC3E}">
        <p14:creationId xmlns:p14="http://schemas.microsoft.com/office/powerpoint/2010/main" val="3857240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26255" y="764704"/>
            <a:ext cx="8229600" cy="1368574"/>
          </a:xfrm>
        </p:spPr>
        <p:txBody>
          <a:bodyPr>
            <a:normAutofit fontScale="90000"/>
          </a:bodyPr>
          <a:lstStyle/>
          <a:p>
            <a:r>
              <a:rPr lang="tr-TR" sz="4900" dirty="0" smtClean="0">
                <a:solidFill>
                  <a:schemeClr val="bg1">
                    <a:lumMod val="50000"/>
                  </a:schemeClr>
                </a:solidFill>
              </a:rPr>
              <a:t>Hepinizin dönüşü Allah’adır. O size ne yaptığınızı  haber verecektir”. </a:t>
            </a:r>
            <a:r>
              <a:rPr lang="en-US" sz="1200" dirty="0" smtClean="0"/>
              <a:t>(</a:t>
            </a:r>
            <a:r>
              <a:rPr lang="en-US" sz="1200" dirty="0" err="1"/>
              <a:t>Maide</a:t>
            </a:r>
            <a:r>
              <a:rPr lang="en-US" sz="1200" dirty="0"/>
              <a:t> 105</a:t>
            </a:r>
            <a:r>
              <a:rPr lang="en-US" sz="2000" b="1" i="1" dirty="0"/>
              <a:t>)</a:t>
            </a:r>
            <a:r>
              <a:rPr lang="tr-TR" dirty="0"/>
              <a:t> </a:t>
            </a:r>
          </a:p>
        </p:txBody>
      </p:sp>
      <p:pic>
        <p:nvPicPr>
          <p:cNvPr id="6146" name="Picture 2" descr="C:\Users\ABDULLAH\Documents\Dosyalar\Sait taşıma\orhan durgut\Mescid-i Nebi B00216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54283"/>
            <a:ext cx="8206620" cy="370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400150"/>
      </p:ext>
    </p:extLst>
  </p:cSld>
  <p:clrMapOvr>
    <a:masterClrMapping/>
  </p:clrMapOvr>
  <p:transition advClick="0" advTm="166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88640"/>
            <a:ext cx="8208912" cy="2376264"/>
          </a:xfrm>
        </p:spPr>
        <p:txBody>
          <a:bodyPr>
            <a:normAutofit/>
          </a:bodyPr>
          <a:lstStyle/>
          <a:p>
            <a:r>
              <a:rPr lang="tr-TR" sz="4400" dirty="0" smtClean="0"/>
              <a:t>İşimizi sevap kazandıran bir </a:t>
            </a:r>
            <a:r>
              <a:rPr lang="tr-TR" sz="4400" dirty="0" err="1" smtClean="0"/>
              <a:t>taat</a:t>
            </a:r>
            <a:r>
              <a:rPr lang="tr-TR" sz="4400" dirty="0" smtClean="0"/>
              <a:t> anlayışı ile yapabilmek</a:t>
            </a:r>
            <a:r>
              <a:rPr lang="tr-TR" dirty="0" smtClean="0"/>
              <a:t/>
            </a:r>
            <a:br>
              <a:rPr lang="tr-TR" dirty="0" smtClean="0"/>
            </a:br>
            <a:endParaRPr lang="tr-TR" dirty="0"/>
          </a:p>
        </p:txBody>
      </p:sp>
      <p:sp>
        <p:nvSpPr>
          <p:cNvPr id="3" name="2 İçerik Yer Tutucusu"/>
          <p:cNvSpPr>
            <a:spLocks noGrp="1"/>
          </p:cNvSpPr>
          <p:nvPr>
            <p:ph idx="1"/>
          </p:nvPr>
        </p:nvSpPr>
        <p:spPr>
          <a:xfrm>
            <a:off x="467544" y="2643182"/>
            <a:ext cx="8229600" cy="4000528"/>
          </a:xfrm>
        </p:spPr>
        <p:style>
          <a:lnRef idx="2">
            <a:schemeClr val="accent2"/>
          </a:lnRef>
          <a:fillRef idx="1">
            <a:schemeClr val="lt1"/>
          </a:fillRef>
          <a:effectRef idx="0">
            <a:schemeClr val="accent2"/>
          </a:effectRef>
          <a:fontRef idx="minor">
            <a:schemeClr val="dk1"/>
          </a:fontRef>
        </p:style>
        <p:txBody>
          <a:bodyPr>
            <a:normAutofit/>
          </a:bodyPr>
          <a:lstStyle/>
          <a:p>
            <a:r>
              <a:rPr lang="tr-TR" dirty="0" smtClean="0"/>
              <a:t>İşimizi ihlasla ve samimiyetle ecrini ve mükafatını bekleyerek yaptığımız zaman bu işte harcadığımız zaman ve emeğin manevi bakımdan adeta bir ibadet hükmüne geçeceğinde hiç tereddüt yok. </a:t>
            </a:r>
          </a:p>
          <a:p>
            <a:r>
              <a:rPr lang="tr-TR" dirty="0" smtClean="0"/>
              <a:t>İşimizi zaten yapacağız . Öyle ise niçin bunu aynı zamanda bizlere sevap kazandırıcı bir amele dönüştürme gayreti içinde olmayalım?</a:t>
            </a:r>
          </a:p>
          <a:p>
            <a:r>
              <a:rPr lang="tr-TR" dirty="0" smtClean="0"/>
              <a:t>İşin manevi boyutunu kaçırmamamız için…</a:t>
            </a:r>
          </a:p>
          <a:p>
            <a:pPr>
              <a:buNone/>
            </a:pPr>
            <a:endParaRPr lang="tr-TR" dirty="0" smtClean="0"/>
          </a:p>
          <a:p>
            <a:endParaRPr lang="tr-TR" dirty="0"/>
          </a:p>
        </p:txBody>
      </p:sp>
      <p:sp>
        <p:nvSpPr>
          <p:cNvPr id="4" name="Yatay Kaydırma 3"/>
          <p:cNvSpPr/>
          <p:nvPr/>
        </p:nvSpPr>
        <p:spPr>
          <a:xfrm>
            <a:off x="5868144" y="1628800"/>
            <a:ext cx="2736304" cy="864096"/>
          </a:xfrm>
          <a:prstGeom prst="horizontalScroll">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800" dirty="0">
                <a:solidFill>
                  <a:schemeClr val="tx1">
                    <a:lumMod val="95000"/>
                    <a:lumOff val="5000"/>
                  </a:schemeClr>
                </a:solidFill>
                <a:latin typeface="Arial" pitchFamily="34" charset="0"/>
                <a:cs typeface="Arial" pitchFamily="34" charset="0"/>
              </a:rPr>
              <a:t>ان اجرى الا على الله</a:t>
            </a:r>
            <a:endParaRPr lang="tr-TR" sz="2800" dirty="0">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2833126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804" y="332656"/>
            <a:ext cx="9147919" cy="640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782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188640"/>
            <a:ext cx="8229600" cy="2799184"/>
          </a:xfrm>
        </p:spPr>
        <p:txBody>
          <a:bodyPr>
            <a:normAutofit/>
          </a:bodyPr>
          <a:lstStyle/>
          <a:p>
            <a:r>
              <a:rPr lang="tr-TR" sz="5600" dirty="0" smtClean="0"/>
              <a:t>Hizmet Anlayışı</a:t>
            </a:r>
            <a:br>
              <a:rPr lang="tr-TR" sz="5600" dirty="0" smtClean="0"/>
            </a:br>
            <a:r>
              <a:rPr lang="tr-TR" sz="5600" dirty="0" smtClean="0"/>
              <a:t>İbadetteymiş gibi…</a:t>
            </a:r>
            <a:r>
              <a:rPr lang="tr-TR" sz="4400" dirty="0" smtClean="0"/>
              <a:t> </a:t>
            </a:r>
            <a:r>
              <a:rPr lang="tr-TR" dirty="0" smtClean="0"/>
              <a:t/>
            </a:r>
            <a:br>
              <a:rPr lang="tr-TR" dirty="0" smtClean="0"/>
            </a:br>
            <a:endParaRPr lang="tr-TR" dirty="0"/>
          </a:p>
        </p:txBody>
      </p:sp>
      <p:sp>
        <p:nvSpPr>
          <p:cNvPr id="3" name="2 İçerik Yer Tutucusu"/>
          <p:cNvSpPr>
            <a:spLocks noGrp="1"/>
          </p:cNvSpPr>
          <p:nvPr>
            <p:ph idx="1"/>
          </p:nvPr>
        </p:nvSpPr>
        <p:spPr>
          <a:xfrm>
            <a:off x="467544" y="3573016"/>
            <a:ext cx="8229600" cy="3168352"/>
          </a:xfrm>
        </p:spPr>
        <p:txBody>
          <a:bodyPr>
            <a:normAutofit/>
          </a:bodyPr>
          <a:lstStyle/>
          <a:p>
            <a:r>
              <a:rPr lang="tr-TR" dirty="0" smtClean="0"/>
              <a:t>İşin manevi boyutu</a:t>
            </a:r>
          </a:p>
          <a:p>
            <a:r>
              <a:rPr lang="tr-TR" dirty="0" smtClean="0"/>
              <a:t>Sıradan işlerden çok farklı  </a:t>
            </a:r>
          </a:p>
          <a:p>
            <a:r>
              <a:rPr lang="tr-TR" dirty="0" smtClean="0"/>
              <a:t>Sıradan bir memuriyetin çok ötesinde . İhlasla ve samimiyetle ecrini ve mükafatını bekleyerek yapılması gereken bir iş.  </a:t>
            </a:r>
          </a:p>
          <a:p>
            <a:endParaRPr lang="tr-TR" dirty="0"/>
          </a:p>
        </p:txBody>
      </p:sp>
      <p:pic>
        <p:nvPicPr>
          <p:cNvPr id="4" name="Picture 2" descr="H:\Dindarlığın Sosyal Boyutu\allahyolunda.jpg"/>
          <p:cNvPicPr>
            <a:picLocks noChangeAspect="1" noChangeArrowheads="1"/>
          </p:cNvPicPr>
          <p:nvPr/>
        </p:nvPicPr>
        <p:blipFill>
          <a:blip r:embed="rId2" cstate="print"/>
          <a:stretch>
            <a:fillRect/>
          </a:stretch>
        </p:blipFill>
        <p:spPr bwMode="auto">
          <a:xfrm>
            <a:off x="5980442" y="0"/>
            <a:ext cx="3163558" cy="4389437"/>
          </a:xfrm>
          <a:prstGeom prst="rect">
            <a:avLst/>
          </a:prstGeom>
          <a:noFill/>
        </p:spPr>
      </p:pic>
    </p:spTree>
    <p:extLst>
      <p:ext uri="{BB962C8B-B14F-4D97-AF65-F5344CB8AC3E}">
        <p14:creationId xmlns:p14="http://schemas.microsoft.com/office/powerpoint/2010/main" val="3781611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Asgari olarak</a:t>
            </a:r>
            <a:endParaRPr lang="tr-TR" dirty="0"/>
          </a:p>
        </p:txBody>
      </p:sp>
      <p:sp>
        <p:nvSpPr>
          <p:cNvPr id="3" name="2 İçerik Yer Tutucusu"/>
          <p:cNvSpPr>
            <a:spLocks noGrp="1"/>
          </p:cNvSpPr>
          <p:nvPr>
            <p:ph idx="1"/>
          </p:nvPr>
        </p:nvSpPr>
        <p:spPr/>
        <p:txBody>
          <a:bodyPr/>
          <a:lstStyle/>
          <a:p>
            <a:pPr>
              <a:buNone/>
            </a:pPr>
            <a:r>
              <a:rPr lang="tr-TR" dirty="0" smtClean="0"/>
              <a:t>	</a:t>
            </a:r>
            <a:r>
              <a:rPr lang="tr-TR" sz="4000" dirty="0" smtClean="0">
                <a:solidFill>
                  <a:schemeClr val="bg1">
                    <a:lumMod val="50000"/>
                  </a:schemeClr>
                </a:solidFill>
              </a:rPr>
              <a:t>En çok dikkat etmemiz gereken hususlardan biri, hareket ve tavırlarımızın, insanlarla ilişkilerimizin dinin, Diyanetin ve İslam’ın aleyhine propaganda malzemesi yapılmasına neden olmamaktır. </a:t>
            </a:r>
          </a:p>
          <a:p>
            <a:endParaRPr lang="tr-TR" dirty="0"/>
          </a:p>
        </p:txBody>
      </p:sp>
    </p:spTree>
    <p:extLst>
      <p:ext uri="{BB962C8B-B14F-4D97-AF65-F5344CB8AC3E}">
        <p14:creationId xmlns:p14="http://schemas.microsoft.com/office/powerpoint/2010/main" val="20402665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5106</TotalTime>
  <Words>743</Words>
  <Application>Microsoft Office PowerPoint</Application>
  <PresentationFormat>Ekran Gösterisi (4:3)</PresentationFormat>
  <Paragraphs>137</Paragraphs>
  <Slides>50</Slides>
  <Notes>11</Notes>
  <HiddenSlides>0</HiddenSlides>
  <MMClips>0</MMClips>
  <ScaleCrop>false</ScaleCrop>
  <HeadingPairs>
    <vt:vector size="4" baseType="variant">
      <vt:variant>
        <vt:lpstr>Tema</vt:lpstr>
      </vt:variant>
      <vt:variant>
        <vt:i4>1</vt:i4>
      </vt:variant>
      <vt:variant>
        <vt:lpstr>Slayt Başlıkları</vt:lpstr>
      </vt:variant>
      <vt:variant>
        <vt:i4>50</vt:i4>
      </vt:variant>
    </vt:vector>
  </HeadingPairs>
  <TitlesOfParts>
    <vt:vector size="51" baseType="lpstr">
      <vt:lpstr>Akış</vt:lpstr>
      <vt:lpstr>PowerPoint Sunusu</vt:lpstr>
      <vt:lpstr>PowerPoint Sunusu</vt:lpstr>
      <vt:lpstr>Anlatılmalı ki…</vt:lpstr>
      <vt:lpstr>PowerPoint Sunusu</vt:lpstr>
      <vt:lpstr>Mesai sınırlarını aşan bir gayret ihtiyacı</vt:lpstr>
      <vt:lpstr>İşimizi sevap kazandıran bir taat anlayışı ile yapabilmek </vt:lpstr>
      <vt:lpstr>PowerPoint Sunusu</vt:lpstr>
      <vt:lpstr>Hizmet Anlayışı İbadetteymiş gibi…  </vt:lpstr>
      <vt:lpstr>Asgari olarak</vt:lpstr>
      <vt:lpstr>PowerPoint Sunusu</vt:lpstr>
      <vt:lpstr>PowerPoint Sunusu</vt:lpstr>
      <vt:lpstr>PowerPoint Sunusu</vt:lpstr>
      <vt:lpstr>Öfke kontrolü</vt:lpstr>
      <vt:lpstr>Sevgi saygı</vt:lpstr>
      <vt:lpstr>Nezaket</vt:lpstr>
      <vt:lpstr>Merhamet</vt:lpstr>
      <vt:lpstr>PowerPoint Sunusu</vt:lpstr>
      <vt:lpstr>PowerPoint Sunusu</vt:lpstr>
      <vt:lpstr>Başkaları hakkında kötü düşünceye sahip  olmama</vt:lpstr>
      <vt:lpstr>Önceleme/Îsar</vt:lpstr>
      <vt:lpstr>   Kabe bünyad-ı Halil-i Âzerest       Dîl nazargah-ı Celil-i ekberest. </vt:lpstr>
      <vt:lpstr>PowerPoint Sunusu</vt:lpstr>
      <vt:lpstr>Gönül yıkma!</vt:lpstr>
      <vt:lpstr>PowerPoint Sunusu</vt:lpstr>
      <vt:lpstr>Başkalarının derdini dert edinme bilinci </vt:lpstr>
      <vt:lpstr>israftan kaçınma</vt:lpstr>
      <vt:lpstr>Sabır ve dua</vt:lpstr>
      <vt:lpstr>PowerPoint Sunusu</vt:lpstr>
      <vt:lpstr>Söz taşımamak</vt:lpstr>
      <vt:lpstr>PowerPoint Sunusu</vt:lpstr>
      <vt:lpstr>Güzel söz</vt:lpstr>
      <vt:lpstr>Ağzına kötü söz almama duyarlılığı</vt:lpstr>
      <vt:lpstr>Ya hayır söyle ya da sus</vt:lpstr>
      <vt:lpstr>Eşitlenme Bilinci </vt:lpstr>
      <vt:lpstr>Tahakküm zihniyetinden kurtulmuş</vt:lpstr>
      <vt:lpstr>Mümin Müminin aynası</vt:lpstr>
      <vt:lpstr>Kötülüğe karşı iyilik</vt:lpstr>
      <vt:lpstr>Güler Yüz Tatlı Dil </vt:lpstr>
      <vt:lpstr>Elinden ve dilinden kimsenin zarar görmemesi</vt:lpstr>
      <vt:lpstr>PowerPoint Sunusu</vt:lpstr>
      <vt:lpstr>PowerPoint Sunusu</vt:lpstr>
      <vt:lpstr>İlgi ve alakada eşit davranma</vt:lpstr>
      <vt:lpstr>Hacıyı dinle</vt:lpstr>
      <vt:lpstr>Hacıya değer  verdiğini  hissettir</vt:lpstr>
      <vt:lpstr>Hacıyı suçlama</vt:lpstr>
      <vt:lpstr>Asla…</vt:lpstr>
      <vt:lpstr>Haccın ve umrenin istismar edilmemesi</vt:lpstr>
      <vt:lpstr>Oradan ne getireceğiz?</vt:lpstr>
      <vt:lpstr>Kutlu yolculukta elde edilenlerin korunması</vt:lpstr>
      <vt:lpstr>Hepinizin dönüşü Allah’adır. O size ne yaptığınızı  haber verecektir”. (Maide 105)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Önceleme/Îsar</dc:title>
  <dc:creator>EKREM KELEŞ</dc:creator>
  <cp:lastModifiedBy>FATIH</cp:lastModifiedBy>
  <cp:revision>349</cp:revision>
  <dcterms:modified xsi:type="dcterms:W3CDTF">2014-06-10T19:13:18Z</dcterms:modified>
</cp:coreProperties>
</file>