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2" r:id="rId16"/>
    <p:sldId id="269" r:id="rId17"/>
    <p:sldId id="274" r:id="rId18"/>
    <p:sldId id="273" r:id="rId19"/>
    <p:sldId id="25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16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61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77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4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72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38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9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61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32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30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79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1D9C-812D-4827-9398-98EBBF52C279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ED97-0B11-44B3-BCEC-E0A3F3C019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9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Sahih hadislerin anlaşılma problemi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35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Âlimlerin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tr-TR" dirty="0" smtClean="0"/>
              <a:t>in hakkındaki izahları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İsrail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, ilk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defa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kötü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işi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yayan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ortaya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atan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u="sng" dirty="0" err="1" smtClean="0">
                <a:latin typeface="Times New Roman" pitchFamily="18" charset="0"/>
                <a:cs typeface="Times New Roman" pitchFamily="18" charset="0"/>
              </a:rPr>
              <a:t>milletti</a:t>
            </a:r>
            <a:r>
              <a:rPr lang="en-US" sz="36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İsrail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ilk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defa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stoklama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yoluyla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etin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bozulmasına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sebep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millet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oldu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İşte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sebeple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İsrail’in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stoklaması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olmasaydı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yemeğin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kokması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derece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olmazdı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ukubet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onların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insanlar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gözünde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tanınmalarına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vesile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oldu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6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Âlimlerin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tr-TR" dirty="0" smtClean="0"/>
              <a:t>in hakkındaki izahları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Hadiste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“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etin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defa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bozulmasına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sebep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İsrail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milleti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gösterilmiyor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aksine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stoklama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yoluyla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etin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bozulmasına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ilk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sebep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milletin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İsrail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ifade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ediliyor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tespite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örneği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verirsek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anlaşılır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6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iyelim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hırsız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stille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şekille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hırsızlık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tüm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hırsızlar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yöntemi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kullanarak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hırsızlığın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yayılmasına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emniyet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insanlar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 ilk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hırsız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olmasaydı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hırsızlık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olmazdı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deseler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anlaşılır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İlk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derece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hırsızlık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hırsızdan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kaynaklandı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diye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anlaşılır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Üstelik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meşhur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hırsızdan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hırsızlık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vardı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biliniyordu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ancak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yaptığı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tür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hırsızlık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bilinmiyordu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ancak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yüzünden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yaygınlaştı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Tıpkı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bunun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İsrail’de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, ilk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defa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stoklama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yoluyla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etin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yemeğin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bozulmasına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sebep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millet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oldu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onlardan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yemek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bozulurdu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59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Âlimlerin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tr-TR" dirty="0" smtClean="0"/>
              <a:t>in hakkındaki izahları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Günümüzde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bazı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ilim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ehli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bunlar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mütehassıs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yüksek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alimleridir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dünyasının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şahit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gerçekler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üzerine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şerh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etmiştir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alimler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etin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yemeğin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stoklama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yoluyla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tarihte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defa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derece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bozulmasının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sebebi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bilinmeyen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keşfedilmeyen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bakteridir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bakteriler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yemek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etin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çabuk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bozulmasına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sebep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olmuştur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Böylece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ilk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defa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israil’in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yüzünden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derece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hızlı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bozulma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çürüme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hali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yaşanmış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yayılmıştır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11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Âlimlerin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tr-TR" dirty="0" smtClean="0"/>
              <a:t>in hakkındaki izahları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tespit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mükemmel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tespittir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açıklama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ışığında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hadisi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şöyle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anlarız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Eğer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İsrail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olmasaydı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derece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hızlı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şekilde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yemek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bozulmazdı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 de 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derece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hızlı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şekilde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kokmazdı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anlama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şekli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anlamayı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ortadan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kaldırır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sağlıklı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düşünmeye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açar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0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"/>
          <p:cNvSpPr>
            <a:spLocks noGrp="1"/>
          </p:cNvSpPr>
          <p:nvPr>
            <p:ph idx="1"/>
          </p:nvPr>
        </p:nvSpPr>
        <p:spPr>
          <a:xfrm>
            <a:off x="457200" y="764540"/>
            <a:ext cx="8229600" cy="5361940"/>
          </a:xfrm>
          <a:prstGeom prst="rect">
            <a:avLst/>
          </a:prstGeom>
          <a:effectLst/>
        </p:spPr>
        <p:txBody>
          <a:bodyPr>
            <a:normAutofit lnSpcReduction="10000"/>
          </a:bodyPr>
          <a:lstStyle/>
          <a:p>
            <a:pPr algn="just"/>
            <a:r>
              <a:rPr lang="en-US" altLang="en-US" dirty="0" err="1" smtClean="0">
                <a:latin typeface="Times New Roman"/>
                <a:ea typeface="Times New Roman"/>
              </a:rPr>
              <a:t>Hadisi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bu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şekilde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anlamak</a:t>
            </a:r>
            <a:r>
              <a:rPr lang="en-US" altLang="en-US" dirty="0" smtClean="0">
                <a:latin typeface="Times New Roman"/>
                <a:ea typeface="Times New Roman"/>
              </a:rPr>
              <a:t>; </a:t>
            </a:r>
            <a:r>
              <a:rPr lang="en-US" altLang="en-US" dirty="0" err="1" smtClean="0">
                <a:latin typeface="Times New Roman"/>
                <a:ea typeface="Times New Roman"/>
              </a:rPr>
              <a:t>yemeğin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ve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etin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daha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öncede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fiziksel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kurallar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ışığında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koktuğunu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belirlediği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gibi</a:t>
            </a:r>
            <a:r>
              <a:rPr lang="en-US" altLang="en-US" dirty="0" smtClean="0">
                <a:latin typeface="Times New Roman"/>
                <a:ea typeface="Times New Roman"/>
              </a:rPr>
              <a:t>, </a:t>
            </a:r>
            <a:r>
              <a:rPr lang="en-US" altLang="en-US" dirty="0" err="1" smtClean="0">
                <a:latin typeface="Times New Roman"/>
                <a:ea typeface="Times New Roman"/>
              </a:rPr>
              <a:t>aynı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zamanda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benu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israil’in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stoklaması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yüzünden</a:t>
            </a:r>
            <a:r>
              <a:rPr lang="en-US" altLang="en-US" b="1" dirty="0" smtClean="0">
                <a:latin typeface="Times New Roman"/>
                <a:ea typeface="Times New Roman"/>
              </a:rPr>
              <a:t> de son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derece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daha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hızlı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bir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şekilde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bozulduğu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ifade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eder</a:t>
            </a:r>
            <a:r>
              <a:rPr lang="en-US" altLang="en-US" dirty="0" smtClean="0">
                <a:latin typeface="Times New Roman"/>
                <a:ea typeface="Times New Roman"/>
              </a:rPr>
              <a:t>.</a:t>
            </a:r>
            <a:endParaRPr lang="tr-TR" altLang="en-US" dirty="0" smtClean="0">
              <a:latin typeface="Times New Roman"/>
              <a:ea typeface="Times New Roman"/>
            </a:endParaRPr>
          </a:p>
          <a:p>
            <a:pPr algn="just"/>
            <a:r>
              <a:rPr lang="en-US" altLang="en-US" dirty="0" err="1" smtClean="0">
                <a:latin typeface="Times New Roman"/>
                <a:ea typeface="Times New Roman"/>
              </a:rPr>
              <a:t>Neden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hadisi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araştırmadan</a:t>
            </a:r>
            <a:r>
              <a:rPr lang="en-US" altLang="en-US" dirty="0" smtClean="0">
                <a:latin typeface="Times New Roman"/>
                <a:ea typeface="Times New Roman"/>
              </a:rPr>
              <a:t>, </a:t>
            </a:r>
            <a:r>
              <a:rPr lang="en-US" altLang="en-US" dirty="0" err="1" smtClean="0">
                <a:latin typeface="Times New Roman"/>
                <a:ea typeface="Times New Roman"/>
              </a:rPr>
              <a:t>ilmi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soruşturmaya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tabi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tutmadan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inkâr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yoluna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gidelim</a:t>
            </a:r>
            <a:r>
              <a:rPr lang="en-US" altLang="en-US" dirty="0" smtClean="0">
                <a:latin typeface="Times New Roman"/>
                <a:ea typeface="Times New Roman"/>
              </a:rPr>
              <a:t>? </a:t>
            </a:r>
            <a:endParaRPr lang="tr-TR" altLang="en-US" dirty="0" smtClean="0">
              <a:latin typeface="Times New Roman"/>
              <a:ea typeface="Times New Roman"/>
            </a:endParaRPr>
          </a:p>
          <a:p>
            <a:pPr algn="just"/>
            <a:r>
              <a:rPr lang="en-US" altLang="en-US" dirty="0" err="1" smtClean="0">
                <a:latin typeface="Times New Roman"/>
                <a:ea typeface="Times New Roman"/>
              </a:rPr>
              <a:t>Peki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bu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hadis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aslında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nebevi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bir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i</a:t>
            </a:r>
            <a:r>
              <a:rPr lang="tr-TR" altLang="en-US" dirty="0" err="1" smtClean="0">
                <a:latin typeface="Times New Roman"/>
                <a:ea typeface="Times New Roman"/>
              </a:rPr>
              <a:t>'</a:t>
            </a:r>
            <a:r>
              <a:rPr lang="en-US" altLang="en-US" dirty="0" err="1" smtClean="0">
                <a:latin typeface="Times New Roman"/>
                <a:ea typeface="Times New Roman"/>
              </a:rPr>
              <a:t>caz</a:t>
            </a:r>
            <a:r>
              <a:rPr lang="en-US" altLang="en-US" dirty="0" smtClean="0">
                <a:latin typeface="Times New Roman"/>
                <a:ea typeface="Times New Roman"/>
              </a:rPr>
              <a:t>/</a:t>
            </a:r>
            <a:r>
              <a:rPr lang="en-US" altLang="en-US" dirty="0" err="1" smtClean="0">
                <a:latin typeface="Times New Roman"/>
                <a:ea typeface="Times New Roman"/>
              </a:rPr>
              <a:t>bilime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ışık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tutan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bir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söz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hükmünde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değil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midir</a:t>
            </a:r>
            <a:r>
              <a:rPr lang="en-US" altLang="en-US" dirty="0" smtClean="0">
                <a:latin typeface="Times New Roman"/>
                <a:ea typeface="Times New Roman"/>
              </a:rPr>
              <a:t>? </a:t>
            </a:r>
            <a:endParaRPr lang="tr-TR" altLang="en-US" dirty="0" smtClean="0">
              <a:latin typeface="Times New Roman"/>
              <a:ea typeface="Times New Roman"/>
            </a:endParaRPr>
          </a:p>
          <a:p>
            <a:pPr algn="just"/>
            <a:r>
              <a:rPr lang="en-US" altLang="en-US" dirty="0" smtClean="0">
                <a:latin typeface="Times New Roman"/>
                <a:ea typeface="Times New Roman"/>
              </a:rPr>
              <a:t>Bu </a:t>
            </a:r>
            <a:r>
              <a:rPr lang="en-US" altLang="en-US" dirty="0" err="1" smtClean="0">
                <a:latin typeface="Times New Roman"/>
                <a:ea typeface="Times New Roman"/>
              </a:rPr>
              <a:t>tespit</a:t>
            </a:r>
            <a:r>
              <a:rPr lang="en-US" altLang="en-US" dirty="0" smtClean="0">
                <a:latin typeface="Times New Roman"/>
                <a:ea typeface="Times New Roman"/>
              </a:rPr>
              <a:t>; </a:t>
            </a:r>
            <a:r>
              <a:rPr lang="en-US" altLang="en-US" dirty="0" err="1" smtClean="0">
                <a:latin typeface="Times New Roman"/>
                <a:ea typeface="Times New Roman"/>
              </a:rPr>
              <a:t>hadislerin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bir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vahiy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olduğuna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açık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bir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delil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değil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midir</a:t>
            </a:r>
            <a:r>
              <a:rPr lang="en-US" altLang="en-US" dirty="0" smtClean="0">
                <a:latin typeface="Times New Roman"/>
                <a:ea typeface="Times New Roman"/>
              </a:rPr>
              <a:t>?</a:t>
            </a:r>
            <a:endParaRPr lang="tr-TR" altLang="en-US" dirty="0" smtClean="0">
              <a:latin typeface="Times New Roman"/>
              <a:ea typeface="Times New Roman"/>
            </a:endParaRPr>
          </a:p>
          <a:p>
            <a:pPr algn="just"/>
            <a:endParaRPr lang="tr-TR" altLang="en-US" dirty="0" smtClean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Nebevi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sözlerin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günümüz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bilime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ışık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tutan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açıklamasına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nasıl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olurda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nefretle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inkârla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bakarız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3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Peki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akıl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hadisi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aklına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göre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inkar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ederken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akıl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ondan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çok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bambaşka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güzellikleri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nasıl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çıkartıyor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Akıl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nassı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anlamada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geçerli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yeterli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ölçü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olmadığı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anlaşılmıyor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mu? 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81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hadis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akılla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çatışmıyor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aklın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keşfedemediğini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nebevi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söz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keşfediyor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Günümüze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ışık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tutuyor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Sahih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akıl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delilden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nasıl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olurda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sahih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makbul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rivayeti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inkâr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Hangi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akıl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sahih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rivayeti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batıl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vehimle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iptal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beşeri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yaklaşım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peygamberin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sahih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hadisini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hiçe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87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bundan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hadise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yapılacak</a:t>
            </a:r>
            <a:r>
              <a:rPr lang="en-US" dirty="0" smtClean="0"/>
              <a:t> </a:t>
            </a:r>
            <a:r>
              <a:rPr lang="en-US" dirty="0" err="1" smtClean="0"/>
              <a:t>iftira</a:t>
            </a:r>
            <a:r>
              <a:rPr lang="en-US" dirty="0" smtClean="0"/>
              <a:t>, art </a:t>
            </a:r>
            <a:r>
              <a:rPr lang="en-US" dirty="0" err="1" smtClean="0"/>
              <a:t>niyeti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en-US" dirty="0" smtClean="0"/>
              <a:t> </a:t>
            </a:r>
            <a:r>
              <a:rPr lang="en-US" dirty="0" err="1" smtClean="0"/>
              <a:t>düşmanlılığını</a:t>
            </a:r>
            <a:r>
              <a:rPr lang="en-US" dirty="0" smtClean="0"/>
              <a:t> </a:t>
            </a:r>
            <a:r>
              <a:rPr lang="en-US" dirty="0" err="1" smtClean="0"/>
              <a:t>ispat</a:t>
            </a:r>
            <a:r>
              <a:rPr lang="en-US" dirty="0" smtClean="0"/>
              <a:t> </a:t>
            </a:r>
            <a:r>
              <a:rPr lang="en-US" dirty="0" err="1" smtClean="0"/>
              <a:t>edecektir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Akıl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vicdan</a:t>
            </a:r>
            <a:r>
              <a:rPr lang="en-US" dirty="0" smtClean="0"/>
              <a:t> </a:t>
            </a:r>
            <a:r>
              <a:rPr lang="en-US" dirty="0" err="1" smtClean="0"/>
              <a:t>taşıyorsak</a:t>
            </a:r>
            <a:r>
              <a:rPr lang="en-US" dirty="0" smtClean="0"/>
              <a:t> </a:t>
            </a:r>
            <a:r>
              <a:rPr lang="en-US" dirty="0" err="1" smtClean="0"/>
              <a:t>insaflı</a:t>
            </a:r>
            <a:r>
              <a:rPr lang="en-US" dirty="0" smtClean="0"/>
              <a:t> </a:t>
            </a:r>
            <a:r>
              <a:rPr lang="en-US" dirty="0" err="1" smtClean="0"/>
              <a:t>olalım</a:t>
            </a:r>
            <a:r>
              <a:rPr lang="en-US" dirty="0" smtClean="0"/>
              <a:t>, </a:t>
            </a:r>
            <a:r>
              <a:rPr lang="en-US" dirty="0" err="1" smtClean="0"/>
              <a:t>sünnete</a:t>
            </a:r>
            <a:r>
              <a:rPr lang="en-US" dirty="0" smtClean="0"/>
              <a:t>, </a:t>
            </a:r>
            <a:r>
              <a:rPr lang="en-US" dirty="0" err="1" smtClean="0"/>
              <a:t>hadis</a:t>
            </a:r>
            <a:r>
              <a:rPr lang="en-US" dirty="0" smtClean="0"/>
              <a:t> </a:t>
            </a:r>
            <a:r>
              <a:rPr lang="en-US" dirty="0" err="1" smtClean="0"/>
              <a:t>imamlarına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muhaddislere</a:t>
            </a:r>
            <a:r>
              <a:rPr lang="en-US" dirty="0" smtClean="0"/>
              <a:t> </a:t>
            </a:r>
            <a:r>
              <a:rPr lang="en-US" dirty="0" err="1" smtClean="0"/>
              <a:t>çamur</a:t>
            </a:r>
            <a:r>
              <a:rPr lang="en-US" dirty="0" smtClean="0"/>
              <a:t> </a:t>
            </a:r>
            <a:r>
              <a:rPr lang="en-US" dirty="0" err="1" smtClean="0"/>
              <a:t>atmayalım</a:t>
            </a:r>
            <a:r>
              <a:rPr lang="en-US" dirty="0" smtClean="0"/>
              <a:t>. </a:t>
            </a:r>
            <a:r>
              <a:rPr lang="en-US" dirty="0" err="1" smtClean="0"/>
              <a:t>Onlara</a:t>
            </a:r>
            <a:r>
              <a:rPr lang="en-US" dirty="0" smtClean="0"/>
              <a:t> </a:t>
            </a:r>
            <a:r>
              <a:rPr lang="en-US" dirty="0" err="1" smtClean="0"/>
              <a:t>haksız</a:t>
            </a:r>
            <a:r>
              <a:rPr lang="en-US" dirty="0" smtClean="0"/>
              <a:t> </a:t>
            </a:r>
            <a:r>
              <a:rPr lang="en-US" dirty="0" err="1" smtClean="0"/>
              <a:t>yere</a:t>
            </a:r>
            <a:r>
              <a:rPr lang="en-US" dirty="0" smtClean="0"/>
              <a:t> </a:t>
            </a:r>
            <a:r>
              <a:rPr lang="en-US" dirty="0" err="1" smtClean="0"/>
              <a:t>sataşmakla</a:t>
            </a:r>
            <a:r>
              <a:rPr lang="en-US" dirty="0" smtClean="0"/>
              <a:t> </a:t>
            </a:r>
            <a:r>
              <a:rPr lang="en-US" dirty="0" err="1" smtClean="0"/>
              <a:t>gıybet</a:t>
            </a:r>
            <a:r>
              <a:rPr lang="en-US" dirty="0" smtClean="0"/>
              <a:t> </a:t>
            </a:r>
            <a:r>
              <a:rPr lang="en-US" dirty="0" err="1" smtClean="0"/>
              <a:t>etmeyelim</a:t>
            </a:r>
            <a:r>
              <a:rPr lang="en-US" dirty="0" smtClean="0"/>
              <a:t> </a:t>
            </a:r>
            <a:r>
              <a:rPr lang="en-US" dirty="0" err="1" smtClean="0"/>
              <a:t>zira</a:t>
            </a:r>
            <a:r>
              <a:rPr lang="en-US" dirty="0" smtClean="0"/>
              <a:t> </a:t>
            </a:r>
            <a:r>
              <a:rPr lang="en-US" dirty="0" err="1" smtClean="0"/>
              <a:t>haklarında</a:t>
            </a:r>
            <a:r>
              <a:rPr lang="en-US" dirty="0" smtClean="0"/>
              <a:t> </a:t>
            </a:r>
            <a:r>
              <a:rPr lang="en-US" dirty="0" err="1" smtClean="0"/>
              <a:t>yalancı</a:t>
            </a:r>
            <a:r>
              <a:rPr lang="en-US" dirty="0" smtClean="0"/>
              <a:t> </a:t>
            </a:r>
            <a:r>
              <a:rPr lang="en-US" dirty="0" err="1" smtClean="0"/>
              <a:t>demek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iftiradır</a:t>
            </a:r>
            <a:r>
              <a:rPr lang="en-US" dirty="0" smtClean="0"/>
              <a:t>. </a:t>
            </a:r>
            <a:r>
              <a:rPr lang="en-US" dirty="0" err="1" smtClean="0"/>
              <a:t>Bunu</a:t>
            </a:r>
            <a:r>
              <a:rPr lang="en-US" dirty="0" smtClean="0"/>
              <a:t> </a:t>
            </a:r>
            <a:r>
              <a:rPr lang="en-US" dirty="0" err="1" smtClean="0"/>
              <a:t>yapanlar</a:t>
            </a:r>
            <a:r>
              <a:rPr lang="en-US" dirty="0" smtClean="0"/>
              <a:t> </a:t>
            </a:r>
            <a:r>
              <a:rPr lang="en-US" dirty="0" err="1" smtClean="0"/>
              <a:t>günah</a:t>
            </a:r>
            <a:r>
              <a:rPr lang="en-US" dirty="0" smtClean="0"/>
              <a:t> </a:t>
            </a:r>
            <a:r>
              <a:rPr lang="en-US" dirty="0" err="1" smtClean="0"/>
              <a:t>işlemektedir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Rabbim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göstersin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tutunmayı</a:t>
            </a:r>
            <a:r>
              <a:rPr lang="en-US" dirty="0" smtClean="0"/>
              <a:t>, </a:t>
            </a:r>
            <a:r>
              <a:rPr lang="en-US" dirty="0" err="1" smtClean="0"/>
              <a:t>batılı</a:t>
            </a:r>
            <a:r>
              <a:rPr lang="en-US" dirty="0" smtClean="0"/>
              <a:t> da </a:t>
            </a:r>
            <a:r>
              <a:rPr lang="en-US" dirty="0" err="1" smtClean="0"/>
              <a:t>batıl</a:t>
            </a:r>
            <a:r>
              <a:rPr lang="en-US" dirty="0" smtClean="0"/>
              <a:t> </a:t>
            </a:r>
            <a:r>
              <a:rPr lang="en-US" dirty="0" err="1" smtClean="0"/>
              <a:t>göstersin</a:t>
            </a:r>
            <a:r>
              <a:rPr lang="en-US" dirty="0" smtClean="0"/>
              <a:t> </a:t>
            </a:r>
            <a:r>
              <a:rPr lang="en-US" dirty="0" err="1" smtClean="0"/>
              <a:t>ondan</a:t>
            </a:r>
            <a:r>
              <a:rPr lang="en-US" dirty="0" smtClean="0"/>
              <a:t> </a:t>
            </a:r>
            <a:r>
              <a:rPr lang="en-US" dirty="0" err="1" smtClean="0"/>
              <a:t>sakınmayı</a:t>
            </a:r>
            <a:r>
              <a:rPr lang="en-US" dirty="0" smtClean="0"/>
              <a:t> </a:t>
            </a:r>
            <a:r>
              <a:rPr lang="en-US" dirty="0" err="1" smtClean="0"/>
              <a:t>nasip</a:t>
            </a:r>
            <a:r>
              <a:rPr lang="en-US" dirty="0" smtClean="0"/>
              <a:t> </a:t>
            </a:r>
            <a:r>
              <a:rPr lang="en-US" dirty="0" err="1" smtClean="0"/>
              <a:t>etsin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005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500" i="1" dirty="0" smtClean="0"/>
              <a:t>Bu bilgiler ışığında hadisimizin </a:t>
            </a:r>
            <a:r>
              <a:rPr lang="tr-TR" sz="3500" b="1" i="1" u="sng" dirty="0" smtClean="0"/>
              <a:t>doğru çevirisi </a:t>
            </a:r>
            <a:r>
              <a:rPr lang="tr-TR" sz="3500" i="1" dirty="0" smtClean="0"/>
              <a:t>şu şekilde olmalıdır.</a:t>
            </a:r>
            <a:endParaRPr lang="tr-TR" sz="35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İmam </a:t>
            </a:r>
            <a:r>
              <a:rPr lang="en-US" dirty="0" err="1"/>
              <a:t>Buhari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İmam </a:t>
            </a:r>
            <a:r>
              <a:rPr lang="en-US" dirty="0" err="1"/>
              <a:t>Müslim</a:t>
            </a:r>
            <a:r>
              <a:rPr lang="en-US" dirty="0"/>
              <a:t>, </a:t>
            </a:r>
            <a:r>
              <a:rPr lang="en-US" dirty="0" err="1"/>
              <a:t>Ebu</a:t>
            </a:r>
            <a:r>
              <a:rPr lang="en-US" dirty="0"/>
              <a:t> </a:t>
            </a:r>
            <a:r>
              <a:rPr lang="en-US" dirty="0" err="1"/>
              <a:t>Hureyre</a:t>
            </a:r>
            <a:r>
              <a:rPr lang="en-US" dirty="0"/>
              <a:t> </a:t>
            </a:r>
            <a:r>
              <a:rPr lang="en-US" dirty="0" err="1"/>
              <a:t>radiyallahu</a:t>
            </a:r>
            <a:r>
              <a:rPr lang="en-US" dirty="0"/>
              <a:t> </a:t>
            </a:r>
            <a:r>
              <a:rPr lang="en-US" dirty="0" err="1"/>
              <a:t>anhu’dan</a:t>
            </a:r>
            <a:r>
              <a:rPr lang="en-US" dirty="0"/>
              <a:t> </a:t>
            </a:r>
            <a:r>
              <a:rPr lang="en-US" dirty="0" err="1"/>
              <a:t>rivayet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, Hz. </a:t>
            </a:r>
            <a:r>
              <a:rPr lang="en-US" dirty="0" err="1"/>
              <a:t>Peygamber</a:t>
            </a:r>
            <a:r>
              <a:rPr lang="en-US" dirty="0"/>
              <a:t> </a:t>
            </a:r>
            <a:r>
              <a:rPr lang="en-US" dirty="0" err="1"/>
              <a:t>sallallahu</a:t>
            </a:r>
            <a:r>
              <a:rPr lang="en-US" dirty="0"/>
              <a:t> </a:t>
            </a:r>
            <a:r>
              <a:rPr lang="en-US" dirty="0" err="1"/>
              <a:t>aleyhive</a:t>
            </a:r>
            <a:r>
              <a:rPr lang="en-US" dirty="0"/>
              <a:t> </a:t>
            </a:r>
            <a:r>
              <a:rPr lang="en-US" dirty="0" err="1"/>
              <a:t>sellem</a:t>
            </a:r>
            <a:r>
              <a:rPr lang="en-US" dirty="0"/>
              <a:t> </a:t>
            </a:r>
            <a:r>
              <a:rPr lang="en-US" dirty="0" err="1"/>
              <a:t>şöyle</a:t>
            </a:r>
            <a:r>
              <a:rPr lang="en-US" dirty="0"/>
              <a:t> </a:t>
            </a:r>
            <a:r>
              <a:rPr lang="en-US" dirty="0" err="1"/>
              <a:t>buyurdu</a:t>
            </a:r>
            <a:r>
              <a:rPr lang="en-US" dirty="0"/>
              <a:t>: "</a:t>
            </a:r>
            <a:r>
              <a:rPr lang="en-US" b="1" i="1" dirty="0" err="1"/>
              <a:t>Eğer</a:t>
            </a:r>
            <a:r>
              <a:rPr lang="en-US" b="1" i="1" dirty="0"/>
              <a:t> </a:t>
            </a:r>
            <a:r>
              <a:rPr lang="en-US" b="1" i="1" dirty="0" err="1"/>
              <a:t>Benu</a:t>
            </a:r>
            <a:r>
              <a:rPr lang="en-US" b="1" i="1" dirty="0"/>
              <a:t> </a:t>
            </a:r>
            <a:r>
              <a:rPr lang="en-US" b="1" i="1" dirty="0" err="1"/>
              <a:t>İsrail</a:t>
            </a:r>
            <a:r>
              <a:rPr lang="en-US" b="1" i="1" dirty="0"/>
              <a:t> </a:t>
            </a:r>
            <a:r>
              <a:rPr lang="en-US" b="1" i="1" dirty="0" err="1"/>
              <a:t>olmasaydı</a:t>
            </a:r>
            <a:r>
              <a:rPr lang="en-US" b="1" i="1" dirty="0"/>
              <a:t> –</a:t>
            </a:r>
            <a:r>
              <a:rPr lang="en-US" b="1" i="1" dirty="0" err="1"/>
              <a:t>stoklamadan</a:t>
            </a:r>
            <a:r>
              <a:rPr lang="en-US" b="1" i="1" dirty="0"/>
              <a:t> </a:t>
            </a:r>
            <a:r>
              <a:rPr lang="en-US" b="1" i="1" dirty="0" err="1"/>
              <a:t>dolayı</a:t>
            </a:r>
            <a:r>
              <a:rPr lang="en-US" b="1" i="1" dirty="0"/>
              <a:t> son </a:t>
            </a:r>
            <a:r>
              <a:rPr lang="en-US" b="1" i="1" dirty="0" err="1"/>
              <a:t>derece</a:t>
            </a:r>
            <a:r>
              <a:rPr lang="en-US" b="1" i="1" dirty="0"/>
              <a:t> </a:t>
            </a:r>
            <a:r>
              <a:rPr lang="en-US" b="1" i="1" dirty="0" err="1"/>
              <a:t>hızlı</a:t>
            </a:r>
            <a:r>
              <a:rPr lang="en-US" b="1" i="1" dirty="0"/>
              <a:t> -</a:t>
            </a:r>
            <a:r>
              <a:rPr lang="en-US" b="1" i="1" dirty="0" err="1"/>
              <a:t>yemek</a:t>
            </a:r>
            <a:r>
              <a:rPr lang="en-US" b="1" i="1" dirty="0"/>
              <a:t> </a:t>
            </a:r>
            <a:r>
              <a:rPr lang="en-US" b="1" i="1" dirty="0" err="1"/>
              <a:t>bozulmaz</a:t>
            </a:r>
            <a:r>
              <a:rPr lang="en-US" b="1" i="1" dirty="0"/>
              <a:t>, et de </a:t>
            </a:r>
            <a:r>
              <a:rPr lang="en-US" b="1" i="1" dirty="0" err="1"/>
              <a:t>kokmazdı</a:t>
            </a:r>
            <a:r>
              <a:rPr lang="en-US" b="1" i="1" dirty="0"/>
              <a:t>.</a:t>
            </a:r>
            <a:r>
              <a:rPr lang="en-US" dirty="0"/>
              <a:t>" (Muslim-</a:t>
            </a:r>
            <a:r>
              <a:rPr lang="en-US" dirty="0" err="1"/>
              <a:t>Rıda</a:t>
            </a:r>
            <a:r>
              <a:rPr lang="en-US" dirty="0"/>
              <a:t> 2/1092, 1470</a:t>
            </a:r>
            <a:r>
              <a:rPr lang="en-US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33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«</a:t>
            </a:r>
            <a:r>
              <a:rPr lang="en-US" sz="4000" i="1" dirty="0" err="1" smtClean="0"/>
              <a:t>Eğer</a:t>
            </a:r>
            <a:r>
              <a:rPr lang="en-US" sz="4000" i="1" dirty="0" smtClean="0"/>
              <a:t> </a:t>
            </a:r>
            <a:r>
              <a:rPr lang="en-US" sz="4000" i="1" dirty="0" smtClean="0"/>
              <a:t>Ben</a:t>
            </a:r>
            <a:r>
              <a:rPr lang="tr-TR" sz="4000" i="1" dirty="0" smtClean="0"/>
              <a:t>i</a:t>
            </a:r>
            <a:r>
              <a:rPr lang="en-US" sz="4000" i="1" dirty="0" smtClean="0"/>
              <a:t> </a:t>
            </a:r>
            <a:r>
              <a:rPr lang="en-US" sz="4000" i="1" dirty="0" err="1"/>
              <a:t>İsrail</a:t>
            </a:r>
            <a:r>
              <a:rPr lang="en-US" sz="4000" i="1" dirty="0"/>
              <a:t> </a:t>
            </a:r>
            <a:r>
              <a:rPr lang="en-US" sz="4000" i="1" dirty="0" err="1"/>
              <a:t>olmasaydı</a:t>
            </a:r>
            <a:r>
              <a:rPr lang="en-US" sz="4000" i="1" dirty="0"/>
              <a:t> </a:t>
            </a:r>
            <a:r>
              <a:rPr lang="en-US" sz="4000" i="1" dirty="0" err="1"/>
              <a:t>yemek</a:t>
            </a:r>
            <a:r>
              <a:rPr lang="en-US" sz="4000" i="1" dirty="0"/>
              <a:t> </a:t>
            </a:r>
            <a:r>
              <a:rPr lang="en-US" sz="4000" i="1" dirty="0" err="1"/>
              <a:t>bozulmaz</a:t>
            </a:r>
            <a:r>
              <a:rPr lang="en-US" sz="4000" i="1" dirty="0"/>
              <a:t>, et de </a:t>
            </a:r>
            <a:r>
              <a:rPr lang="en-US" sz="4000" i="1" dirty="0" err="1" smtClean="0"/>
              <a:t>kokmazdı</a:t>
            </a:r>
            <a:r>
              <a:rPr lang="tr-TR" sz="4000" b="1" dirty="0" smtClean="0"/>
              <a:t>»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hadisi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tr-TR" dirty="0" smtClean="0"/>
          </a:p>
          <a:p>
            <a:pPr algn="r" rtl="1"/>
            <a:r>
              <a:rPr lang="ar-SA" sz="4800" dirty="0">
                <a:latin typeface="Traditional Arabic" pitchFamily="18" charset="-78"/>
                <a:cs typeface="Traditional Arabic" pitchFamily="18" charset="-78"/>
              </a:rPr>
              <a:t>في الصحيحين </a:t>
            </a: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عن أبي </a:t>
            </a:r>
            <a:r>
              <a:rPr lang="ar-SA" sz="4800" dirty="0">
                <a:latin typeface="Traditional Arabic" pitchFamily="18" charset="-78"/>
                <a:cs typeface="Traditional Arabic" pitchFamily="18" charset="-78"/>
              </a:rPr>
              <a:t>هريرة رضي الله </a:t>
            </a: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عنه، </a:t>
            </a:r>
            <a:r>
              <a:rPr lang="ar-SA" sz="4800" dirty="0">
                <a:latin typeface="Traditional Arabic" pitchFamily="18" charset="-78"/>
                <a:cs typeface="Traditional Arabic" pitchFamily="18" charset="-78"/>
              </a:rPr>
              <a:t>عن رَسُولُ الله صَلَّى الله عَلَيْهِ وَسَلَّمَ ، أنه </a:t>
            </a: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قال</a:t>
            </a:r>
          </a:p>
          <a:p>
            <a:pPr marL="0" indent="0" algn="r" rtl="1">
              <a:buNone/>
            </a:pP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4300" b="1" dirty="0">
                <a:latin typeface="Traditional Arabic" pitchFamily="18" charset="-78"/>
                <a:cs typeface="Traditional Arabic" pitchFamily="18" charset="-78"/>
              </a:rPr>
              <a:t>) </a:t>
            </a:r>
            <a:r>
              <a:rPr lang="ar-SA" sz="4300" b="1" dirty="0">
                <a:latin typeface="Traditional Arabic" pitchFamily="18" charset="-78"/>
                <a:cs typeface="Traditional Arabic" pitchFamily="18" charset="-78"/>
              </a:rPr>
              <a:t>لَوْلَا بَنُو إِسْرَائِيلَ لَمْ يَخْبُثْ الطَّعَامُ وَلَمْ يَخْنَز اللَّحْمُ</a:t>
            </a:r>
            <a:r>
              <a:rPr lang="en-US" sz="4300" b="1" dirty="0">
                <a:latin typeface="Traditional Arabic" pitchFamily="18" charset="-78"/>
                <a:cs typeface="Traditional Arabic" pitchFamily="18" charset="-78"/>
              </a:rPr>
              <a:t>(</a:t>
            </a:r>
            <a:endParaRPr lang="tr-TR" sz="43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710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Hadis</a:t>
            </a:r>
            <a:r>
              <a:rPr lang="en-US" dirty="0"/>
              <a:t>, </a:t>
            </a:r>
            <a:r>
              <a:rPr lang="en-US" b="1" dirty="0" err="1"/>
              <a:t>Sahihayn</a:t>
            </a:r>
            <a:r>
              <a:rPr lang="en-US" dirty="0"/>
              <a:t> </a:t>
            </a:r>
            <a:r>
              <a:rPr lang="en-US" dirty="0" err="1"/>
              <a:t>adını</a:t>
            </a:r>
            <a:r>
              <a:rPr lang="en-US" dirty="0"/>
              <a:t> </a:t>
            </a:r>
            <a:r>
              <a:rPr lang="en-US" dirty="0" err="1"/>
              <a:t>verdiğimiz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sahih</a:t>
            </a:r>
            <a:r>
              <a:rPr lang="en-US" dirty="0"/>
              <a:t> </a:t>
            </a:r>
            <a:r>
              <a:rPr lang="en-US" dirty="0" err="1" smtClean="0"/>
              <a:t>kaynağımızda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 smtClean="0"/>
              <a:t>büyük </a:t>
            </a:r>
            <a:r>
              <a:rPr lang="en-US" dirty="0" err="1" smtClean="0"/>
              <a:t>sah</a:t>
            </a:r>
            <a:r>
              <a:rPr lang="tr-TR" dirty="0"/>
              <a:t>â</a:t>
            </a:r>
            <a:r>
              <a:rPr lang="en-US" dirty="0" smtClean="0"/>
              <a:t>b</a:t>
            </a:r>
            <a:r>
              <a:rPr lang="tr-TR" dirty="0" smtClean="0"/>
              <a:t>î</a:t>
            </a:r>
            <a:r>
              <a:rPr lang="en-US" dirty="0" smtClean="0"/>
              <a:t> </a:t>
            </a:r>
            <a:r>
              <a:rPr lang="en-US" b="1" dirty="0" err="1"/>
              <a:t>Ebu</a:t>
            </a:r>
            <a:r>
              <a:rPr lang="en-US" b="1" dirty="0"/>
              <a:t> </a:t>
            </a:r>
            <a:r>
              <a:rPr lang="en-US" b="1" dirty="0" err="1"/>
              <a:t>Hureyre</a:t>
            </a:r>
            <a:r>
              <a:rPr lang="en-US" b="1" dirty="0"/>
              <a:t> </a:t>
            </a:r>
            <a:r>
              <a:rPr lang="en-US" dirty="0" err="1"/>
              <a:t>radiyallahu</a:t>
            </a:r>
            <a:r>
              <a:rPr lang="en-US" dirty="0"/>
              <a:t> </a:t>
            </a:r>
            <a:r>
              <a:rPr lang="en-US" dirty="0" err="1"/>
              <a:t>anhu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rivayet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 </a:t>
            </a:r>
            <a:r>
              <a:rPr lang="en-US" dirty="0" err="1"/>
              <a:t>gelmektedir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 </a:t>
            </a:r>
            <a:r>
              <a:rPr lang="en-US" b="1" i="1" dirty="0" err="1"/>
              <a:t>Muhaddisler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b="1" i="1" dirty="0" err="1"/>
              <a:t>dalında</a:t>
            </a:r>
            <a:r>
              <a:rPr lang="en-US" b="1" i="1" dirty="0"/>
              <a:t> </a:t>
            </a:r>
            <a:r>
              <a:rPr lang="en-US" b="1" i="1" dirty="0" err="1"/>
              <a:t>uzman</a:t>
            </a:r>
            <a:r>
              <a:rPr lang="en-US" b="1" i="1" dirty="0"/>
              <a:t> </a:t>
            </a:r>
            <a:r>
              <a:rPr lang="en-US" b="1" i="1" dirty="0" err="1"/>
              <a:t>ilim</a:t>
            </a:r>
            <a:r>
              <a:rPr lang="en-US" b="1" i="1" dirty="0"/>
              <a:t> </a:t>
            </a:r>
            <a:r>
              <a:rPr lang="en-US" b="1" i="1" dirty="0" err="1"/>
              <a:t>ehli</a:t>
            </a:r>
            <a:r>
              <a:rPr lang="en-US" b="1" i="1" dirty="0"/>
              <a:t> </a:t>
            </a:r>
            <a:r>
              <a:rPr lang="en-US" i="1" dirty="0" err="1"/>
              <a:t>arasında</a:t>
            </a:r>
            <a:r>
              <a:rPr lang="en-US" i="1" dirty="0"/>
              <a:t>, </a:t>
            </a:r>
            <a:r>
              <a:rPr lang="en-US" i="1" dirty="0" err="1"/>
              <a:t>hadisin</a:t>
            </a:r>
            <a:r>
              <a:rPr lang="en-US" i="1" dirty="0"/>
              <a:t> </a:t>
            </a:r>
            <a:r>
              <a:rPr lang="en-US" b="1" i="1" u="sng" dirty="0" err="1"/>
              <a:t>sıhhati</a:t>
            </a:r>
            <a:r>
              <a:rPr lang="en-US" b="1" i="1" u="sng" dirty="0"/>
              <a:t> </a:t>
            </a:r>
            <a:r>
              <a:rPr lang="en-US" b="1" i="1" u="sng" dirty="0" err="1"/>
              <a:t>konusunda</a:t>
            </a:r>
            <a:r>
              <a:rPr lang="en-US" b="1" i="1" u="sng" dirty="0"/>
              <a:t> </a:t>
            </a:r>
            <a:r>
              <a:rPr lang="en-US" b="1" i="1" dirty="0" err="1"/>
              <a:t>herhangi</a:t>
            </a:r>
            <a:r>
              <a:rPr lang="en-US" b="1" i="1" dirty="0"/>
              <a:t> </a:t>
            </a:r>
            <a:r>
              <a:rPr lang="tr-TR" b="1" i="1" dirty="0" smtClean="0"/>
              <a:t>bir </a:t>
            </a:r>
            <a:r>
              <a:rPr lang="en-US" b="1" i="1" dirty="0" err="1" smtClean="0"/>
              <a:t>sorun</a:t>
            </a:r>
            <a:r>
              <a:rPr lang="en-US" b="1" i="1" dirty="0" smtClean="0"/>
              <a:t> </a:t>
            </a:r>
            <a:r>
              <a:rPr lang="en-US" b="1" i="1" dirty="0" err="1"/>
              <a:t>yoktur</a:t>
            </a:r>
            <a:r>
              <a:rPr lang="en-US" b="1" i="1" dirty="0"/>
              <a:t>. </a:t>
            </a:r>
            <a:endParaRPr lang="tr-TR" b="1" i="1" dirty="0" smtClean="0"/>
          </a:p>
          <a:p>
            <a:pPr algn="just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çok</a:t>
            </a:r>
            <a:r>
              <a:rPr lang="en-US" dirty="0"/>
              <a:t> imam, </a:t>
            </a:r>
            <a:r>
              <a:rPr lang="en-US" dirty="0" err="1"/>
              <a:t>alim</a:t>
            </a:r>
            <a:r>
              <a:rPr lang="en-US" dirty="0"/>
              <a:t> </a:t>
            </a:r>
            <a:r>
              <a:rPr lang="en-US" dirty="0" err="1"/>
              <a:t>hadisi</a:t>
            </a:r>
            <a:r>
              <a:rPr lang="en-US" dirty="0"/>
              <a:t> </a:t>
            </a:r>
            <a:r>
              <a:rPr lang="en-US" dirty="0" err="1"/>
              <a:t>şerh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günümüze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taşımışlardır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438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464497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hadis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açısından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taşıyor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mu?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Sağlıklı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düşünmeye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mi?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Akıl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hadisle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çelişiyor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mu?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Yemeğin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bozulma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İsrail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mi?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müsebbeb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ilişkisi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5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886003"/>
          </a:xfrm>
        </p:spPr>
        <p:txBody>
          <a:bodyPr/>
          <a:lstStyle/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kavmin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yüzünden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mi?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Yemek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İsrail’den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bozulmaz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mıydı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Allah,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kavmin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günahından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dolayı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insanları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cezalandırır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46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 </a:t>
            </a:r>
            <a:r>
              <a:rPr lang="en-US" dirty="0" err="1" smtClean="0"/>
              <a:t>hadise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i="1" u="sng" dirty="0" smtClean="0"/>
              <a:t>en </a:t>
            </a:r>
            <a:r>
              <a:rPr lang="en-US" i="1" u="sng" dirty="0" err="1" smtClean="0"/>
              <a:t>büyük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eleştiri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Hadise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yemek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israil’in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yüzünden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bozuldu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kokması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yoktu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fiziksel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kurallara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aykırıdır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Ç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ünkü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yemek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açıkta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kalırsa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mutlaka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kokar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bozulur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kural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israil’den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vardı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şimdi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vardır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halde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hadis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uydurmadır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6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"/>
          <p:cNvSpPr>
            <a:spLocks noGrp="1"/>
          </p:cNvSpPr>
          <p:nvPr>
            <p:ph idx="1"/>
          </p:nvPr>
        </p:nvSpPr>
        <p:spPr>
          <a:xfrm>
            <a:off x="457200" y="836295"/>
            <a:ext cx="8229600" cy="5290185"/>
          </a:xfrm>
          <a:prstGeom prst="rect">
            <a:avLst/>
          </a:prstGeom>
          <a:effectLst/>
        </p:spPr>
        <p:txBody>
          <a:bodyPr>
            <a:normAutofit/>
          </a:bodyPr>
          <a:lstStyle/>
          <a:p>
            <a:pPr algn="just"/>
            <a:r>
              <a:rPr lang="tr-TR" altLang="en-US" dirty="0" err="1" smtClean="0">
                <a:latin typeface="Times New Roman"/>
                <a:ea typeface="Times New Roman"/>
              </a:rPr>
              <a:t>Hadise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i="1" u="sng" dirty="0" err="1" smtClean="0">
                <a:latin typeface="Times New Roman"/>
                <a:ea typeface="Times New Roman"/>
              </a:rPr>
              <a:t>akla</a:t>
            </a:r>
            <a:r>
              <a:rPr lang="en-US" altLang="en-US" i="1" u="sng" dirty="0" smtClean="0">
                <a:latin typeface="Times New Roman"/>
                <a:ea typeface="Times New Roman"/>
              </a:rPr>
              <a:t> zıt </a:t>
            </a:r>
            <a:r>
              <a:rPr lang="en-US" altLang="en-US" i="1" u="sng" dirty="0" err="1" smtClean="0">
                <a:latin typeface="Times New Roman"/>
                <a:ea typeface="Times New Roman"/>
              </a:rPr>
              <a:t>bir</a:t>
            </a:r>
            <a:r>
              <a:rPr lang="en-US" altLang="en-US" i="1" u="sng" dirty="0" smtClean="0">
                <a:latin typeface="Times New Roman"/>
                <a:ea typeface="Times New Roman"/>
              </a:rPr>
              <a:t> </a:t>
            </a:r>
            <a:r>
              <a:rPr lang="en-US" altLang="en-US" i="1" u="sng" dirty="0" err="1" smtClean="0">
                <a:latin typeface="Times New Roman"/>
                <a:ea typeface="Times New Roman"/>
              </a:rPr>
              <a:t>husus</a:t>
            </a:r>
            <a:r>
              <a:rPr lang="en-US" altLang="en-US" i="1" u="sng" dirty="0" smtClean="0">
                <a:latin typeface="Times New Roman"/>
                <a:ea typeface="Times New Roman"/>
              </a:rPr>
              <a:t> </a:t>
            </a:r>
            <a:r>
              <a:rPr lang="en-US" altLang="en-US" i="1" u="sng" dirty="0" err="1" smtClean="0">
                <a:latin typeface="Times New Roman"/>
                <a:ea typeface="Times New Roman"/>
              </a:rPr>
              <a:t>yoktur</a:t>
            </a:r>
            <a:r>
              <a:rPr lang="en-US" altLang="en-US" dirty="0" smtClean="0">
                <a:latin typeface="Times New Roman"/>
                <a:ea typeface="Times New Roman"/>
              </a:rPr>
              <a:t>, </a:t>
            </a:r>
            <a:r>
              <a:rPr lang="en-US" altLang="en-US" dirty="0" err="1" smtClean="0">
                <a:latin typeface="Times New Roman"/>
                <a:ea typeface="Times New Roman"/>
              </a:rPr>
              <a:t>aslında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hadis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günümüze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ışık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tutan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ilmi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bir</a:t>
            </a:r>
            <a:r>
              <a:rPr lang="en-US" altLang="en-US" b="1" dirty="0" smtClean="0">
                <a:latin typeface="Times New Roman"/>
                <a:ea typeface="Times New Roman"/>
              </a:rPr>
              <a:t> </a:t>
            </a:r>
            <a:r>
              <a:rPr lang="en-US" altLang="en-US" b="1" dirty="0" err="1" smtClean="0">
                <a:latin typeface="Times New Roman"/>
                <a:ea typeface="Times New Roman"/>
              </a:rPr>
              <a:t>i</a:t>
            </a:r>
            <a:r>
              <a:rPr lang="tr-TR" altLang="en-US" b="1" dirty="0" err="1" smtClean="0">
                <a:latin typeface="Times New Roman"/>
                <a:ea typeface="Times New Roman"/>
              </a:rPr>
              <a:t>'</a:t>
            </a:r>
            <a:r>
              <a:rPr lang="en-US" altLang="en-US" b="1" dirty="0" err="1" smtClean="0">
                <a:latin typeface="Times New Roman"/>
                <a:ea typeface="Times New Roman"/>
              </a:rPr>
              <a:t>caz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ortaya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koyuyor</a:t>
            </a:r>
            <a:r>
              <a:rPr lang="en-US" altLang="en-US" dirty="0" smtClean="0">
                <a:latin typeface="Times New Roman"/>
                <a:ea typeface="Times New Roman"/>
              </a:rPr>
              <a:t>.</a:t>
            </a:r>
            <a:r>
              <a:rPr lang="tr-TR" altLang="en-US" dirty="0" smtClean="0">
                <a:latin typeface="Times New Roman"/>
                <a:ea typeface="Times New Roman"/>
              </a:rPr>
              <a:t> </a:t>
            </a:r>
          </a:p>
          <a:p>
            <a:pPr algn="just"/>
            <a:r>
              <a:rPr lang="en-US" altLang="en-US" dirty="0" err="1" smtClean="0">
                <a:latin typeface="Times New Roman"/>
                <a:ea typeface="Times New Roman"/>
              </a:rPr>
              <a:t>Peygamberin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bu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sözü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asra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ışık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tutmaktadır</a:t>
            </a:r>
            <a:r>
              <a:rPr lang="en-US" altLang="en-US" dirty="0" smtClean="0">
                <a:latin typeface="Times New Roman"/>
                <a:ea typeface="Times New Roman"/>
              </a:rPr>
              <a:t>. </a:t>
            </a:r>
            <a:endParaRPr lang="tr-TR" altLang="en-US" dirty="0" smtClean="0">
              <a:latin typeface="Times New Roman"/>
              <a:ea typeface="Times New Roman"/>
            </a:endParaRPr>
          </a:p>
          <a:p>
            <a:pPr algn="just"/>
            <a:r>
              <a:rPr lang="en-US" altLang="en-US" dirty="0" err="1" smtClean="0">
                <a:latin typeface="Times New Roman"/>
                <a:ea typeface="Times New Roman"/>
              </a:rPr>
              <a:t>Zaten</a:t>
            </a:r>
            <a:r>
              <a:rPr lang="en-US" altLang="en-US" dirty="0" smtClean="0">
                <a:latin typeface="Times New Roman"/>
                <a:ea typeface="Times New Roman"/>
              </a:rPr>
              <a:t>  </a:t>
            </a:r>
            <a:r>
              <a:rPr lang="en-US" altLang="en-US" dirty="0" err="1" smtClean="0">
                <a:latin typeface="Times New Roman"/>
                <a:ea typeface="Times New Roman"/>
              </a:rPr>
              <a:t>sünnet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düşmanları</a:t>
            </a:r>
            <a:r>
              <a:rPr lang="en-US" altLang="en-US" dirty="0" smtClean="0">
                <a:latin typeface="Times New Roman"/>
                <a:ea typeface="Times New Roman"/>
              </a:rPr>
              <a:t>, </a:t>
            </a:r>
            <a:r>
              <a:rPr lang="en-US" altLang="en-US" dirty="0" err="1" smtClean="0">
                <a:latin typeface="Times New Roman"/>
                <a:ea typeface="Times New Roman"/>
              </a:rPr>
              <a:t>bizim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ancak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eksik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kaldığımız</a:t>
            </a:r>
            <a:r>
              <a:rPr lang="en-US" altLang="en-US" dirty="0" smtClean="0">
                <a:latin typeface="Times New Roman"/>
                <a:ea typeface="Times New Roman"/>
              </a:rPr>
              <a:t> o </a:t>
            </a:r>
            <a:r>
              <a:rPr lang="en-US" altLang="en-US" dirty="0" err="1" smtClean="0">
                <a:latin typeface="Times New Roman"/>
                <a:ea typeface="Times New Roman"/>
              </a:rPr>
              <a:t>hadis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hakkındaki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ilmimizi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ve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azmimizi</a:t>
            </a:r>
            <a:r>
              <a:rPr lang="en-US" altLang="en-US" dirty="0" smtClean="0">
                <a:latin typeface="Times New Roman"/>
                <a:ea typeface="Times New Roman"/>
              </a:rPr>
              <a:t> </a:t>
            </a:r>
            <a:r>
              <a:rPr lang="en-US" altLang="en-US" dirty="0" err="1" smtClean="0">
                <a:latin typeface="Times New Roman"/>
                <a:ea typeface="Times New Roman"/>
              </a:rPr>
              <a:t>artırmıştır</a:t>
            </a:r>
            <a:r>
              <a:rPr lang="tr-TR" altLang="en-US" dirty="0" smtClean="0"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smtClean="0"/>
              <a:t>Hadisin doğru anlaşılmasında ihmal edilen </a:t>
            </a:r>
            <a:r>
              <a:rPr lang="tr-TR" b="1" i="1" dirty="0" smtClean="0"/>
              <a:t>dil/</a:t>
            </a:r>
            <a:r>
              <a:rPr lang="tr-TR" b="1" i="1" dirty="0" err="1" smtClean="0"/>
              <a:t>luğat</a:t>
            </a:r>
            <a:r>
              <a:rPr lang="tr-TR" b="1" i="1" dirty="0" smtClean="0"/>
              <a:t> bilgisinin</a:t>
            </a:r>
            <a:r>
              <a:rPr lang="tr-TR" i="1" dirty="0" smtClean="0"/>
              <a:t> önemi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cs typeface="+mj-cs"/>
              </a:rPr>
              <a:t>Hadisde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geçen</a:t>
            </a:r>
            <a:r>
              <a:rPr lang="en-US" dirty="0">
                <a:cs typeface="+mj-cs"/>
              </a:rPr>
              <a:t> </a:t>
            </a:r>
            <a:r>
              <a:rPr lang="ar-SA" dirty="0">
                <a:cs typeface="+mj-cs"/>
              </a:rPr>
              <a:t>خنز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fiili</a:t>
            </a:r>
            <a:r>
              <a:rPr lang="en-US" dirty="0">
                <a:cs typeface="+mj-cs"/>
              </a:rPr>
              <a:t>, </a:t>
            </a:r>
            <a:r>
              <a:rPr lang="ar-SA" dirty="0">
                <a:cs typeface="+mj-cs"/>
              </a:rPr>
              <a:t>فسد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fiili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gibi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değildir</a:t>
            </a:r>
            <a:r>
              <a:rPr lang="en-US" dirty="0">
                <a:cs typeface="+mj-cs"/>
              </a:rPr>
              <a:t>, </a:t>
            </a:r>
            <a:endParaRPr lang="tr-TR" dirty="0" smtClean="0">
              <a:cs typeface="+mj-cs"/>
            </a:endParaRPr>
          </a:p>
          <a:p>
            <a:pPr algn="just"/>
            <a:r>
              <a:rPr lang="en-US" dirty="0" smtClean="0">
                <a:cs typeface="+mj-cs"/>
              </a:rPr>
              <a:t>Bu </a:t>
            </a:r>
            <a:r>
              <a:rPr lang="en-US" dirty="0" err="1">
                <a:cs typeface="+mj-cs"/>
              </a:rPr>
              <a:t>fiil</a:t>
            </a:r>
            <a:r>
              <a:rPr lang="en-US" dirty="0">
                <a:cs typeface="+mj-cs"/>
              </a:rPr>
              <a:t>; </a:t>
            </a:r>
            <a:r>
              <a:rPr lang="en-US" i="1" u="sng" dirty="0" err="1">
                <a:cs typeface="+mj-cs"/>
              </a:rPr>
              <a:t>mutlak</a:t>
            </a:r>
            <a:r>
              <a:rPr lang="en-US" i="1" u="sng" dirty="0">
                <a:cs typeface="+mj-cs"/>
              </a:rPr>
              <a:t> </a:t>
            </a:r>
            <a:r>
              <a:rPr lang="en-US" i="1" u="sng" dirty="0" err="1">
                <a:cs typeface="+mj-cs"/>
              </a:rPr>
              <a:t>bir</a:t>
            </a:r>
            <a:r>
              <a:rPr lang="en-US" i="1" u="sng" dirty="0">
                <a:cs typeface="+mj-cs"/>
              </a:rPr>
              <a:t> </a:t>
            </a:r>
            <a:r>
              <a:rPr lang="en-US" i="1" u="sng" dirty="0" err="1">
                <a:cs typeface="+mj-cs"/>
              </a:rPr>
              <a:t>bozulma</a:t>
            </a:r>
            <a:r>
              <a:rPr lang="en-US" i="1" u="sng" dirty="0">
                <a:cs typeface="+mj-cs"/>
              </a:rPr>
              <a:t> </a:t>
            </a:r>
            <a:r>
              <a:rPr lang="en-US" i="1" u="sng" dirty="0" err="1">
                <a:cs typeface="+mj-cs"/>
              </a:rPr>
              <a:t>ifadesi</a:t>
            </a:r>
            <a:r>
              <a:rPr lang="en-US" i="1" u="sng" dirty="0">
                <a:cs typeface="+mj-cs"/>
              </a:rPr>
              <a:t> </a:t>
            </a:r>
            <a:r>
              <a:rPr lang="en-US" i="1" u="sng" dirty="0" err="1">
                <a:cs typeface="+mj-cs"/>
              </a:rPr>
              <a:t>taşımayan</a:t>
            </a:r>
            <a:r>
              <a:rPr lang="en-US" dirty="0">
                <a:cs typeface="+mj-cs"/>
              </a:rPr>
              <a:t>, </a:t>
            </a:r>
            <a:r>
              <a:rPr lang="en-US" b="1" i="1" dirty="0" err="1">
                <a:cs typeface="+mj-cs"/>
              </a:rPr>
              <a:t>stoklamadan</a:t>
            </a:r>
            <a:r>
              <a:rPr lang="en-US" b="1" i="1" dirty="0">
                <a:cs typeface="+mj-cs"/>
              </a:rPr>
              <a:t> </a:t>
            </a:r>
            <a:r>
              <a:rPr lang="en-US" b="1" i="1" dirty="0" err="1">
                <a:cs typeface="+mj-cs"/>
              </a:rPr>
              <a:t>dolayı</a:t>
            </a:r>
            <a:r>
              <a:rPr lang="en-US" dirty="0">
                <a:cs typeface="+mj-cs"/>
              </a:rPr>
              <a:t> </a:t>
            </a:r>
            <a:r>
              <a:rPr lang="en-US" i="1" u="sng" dirty="0" err="1">
                <a:cs typeface="+mj-cs"/>
              </a:rPr>
              <a:t>bozulmaya</a:t>
            </a:r>
            <a:r>
              <a:rPr lang="en-US" i="1" u="sng" dirty="0">
                <a:cs typeface="+mj-cs"/>
              </a:rPr>
              <a:t>, </a:t>
            </a:r>
            <a:r>
              <a:rPr lang="en-US" i="1" u="sng" dirty="0" err="1">
                <a:cs typeface="+mj-cs"/>
              </a:rPr>
              <a:t>kokmaya</a:t>
            </a:r>
            <a:r>
              <a:rPr lang="en-US" i="1" u="sng" dirty="0">
                <a:cs typeface="+mj-cs"/>
              </a:rPr>
              <a:t> </a:t>
            </a:r>
            <a:r>
              <a:rPr lang="en-US" i="1" u="sng" dirty="0" err="1">
                <a:cs typeface="+mj-cs"/>
              </a:rPr>
              <a:t>ve</a:t>
            </a:r>
            <a:r>
              <a:rPr lang="en-US" i="1" u="sng" dirty="0">
                <a:cs typeface="+mj-cs"/>
              </a:rPr>
              <a:t> </a:t>
            </a:r>
            <a:r>
              <a:rPr lang="en-US" i="1" u="sng" dirty="0" err="1">
                <a:cs typeface="+mj-cs"/>
              </a:rPr>
              <a:t>çürümeye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işaret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eden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dakik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bir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anlam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ifade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eder</a:t>
            </a:r>
            <a:r>
              <a:rPr lang="en-US" dirty="0" smtClean="0">
                <a:cs typeface="+mj-cs"/>
              </a:rPr>
              <a:t>.</a:t>
            </a:r>
            <a:endParaRPr lang="tr-TR" dirty="0" smtClean="0">
              <a:cs typeface="+mj-cs"/>
            </a:endParaRPr>
          </a:p>
          <a:p>
            <a:pPr algn="just"/>
            <a:r>
              <a:rPr lang="en-US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Bu </a:t>
            </a:r>
            <a:r>
              <a:rPr lang="en-US" dirty="0" err="1">
                <a:cs typeface="+mj-cs"/>
              </a:rPr>
              <a:t>yüzden</a:t>
            </a:r>
            <a:r>
              <a:rPr lang="en-US" dirty="0">
                <a:cs typeface="+mj-cs"/>
              </a:rPr>
              <a:t> de </a:t>
            </a:r>
            <a:r>
              <a:rPr lang="en-US" dirty="0" err="1">
                <a:cs typeface="+mj-cs"/>
              </a:rPr>
              <a:t>Yahudilere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eti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stokladıklarından</a:t>
            </a:r>
            <a:r>
              <a:rPr lang="en-US" dirty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dolayı</a:t>
            </a:r>
            <a:r>
              <a:rPr lang="tr-TR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خناز </a:t>
            </a:r>
            <a:r>
              <a:rPr lang="tr-TR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denmiştir</a:t>
            </a:r>
            <a:r>
              <a:rPr lang="tr-TR" dirty="0" smtClean="0">
                <a:cs typeface="+mj-cs"/>
              </a:rPr>
              <a:t>.</a:t>
            </a:r>
            <a:r>
              <a:rPr lang="en-US" dirty="0" smtClean="0">
                <a:cs typeface="+mj-cs"/>
              </a:rPr>
              <a:t> </a:t>
            </a:r>
            <a:r>
              <a:rPr lang="tr-TR" dirty="0" smtClean="0">
                <a:cs typeface="+mj-cs"/>
              </a:rPr>
              <a:t>Ç</a:t>
            </a:r>
            <a:r>
              <a:rPr lang="en-US" dirty="0" err="1" smtClean="0">
                <a:cs typeface="+mj-cs"/>
              </a:rPr>
              <a:t>ünkü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>
                <a:cs typeface="+mj-cs"/>
              </a:rPr>
              <a:t>onlar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etleri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fakirlere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dağıtmaz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saklar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ve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stoklarlardı</a:t>
            </a:r>
            <a:r>
              <a:rPr lang="en-US" dirty="0">
                <a:cs typeface="+mj-cs"/>
              </a:rPr>
              <a:t>. (</a:t>
            </a:r>
            <a:r>
              <a:rPr lang="en-US" dirty="0" err="1">
                <a:cs typeface="+mj-cs"/>
              </a:rPr>
              <a:t>Bkz:Tehzîbi’l</a:t>
            </a:r>
            <a:r>
              <a:rPr lang="en-US" dirty="0">
                <a:cs typeface="+mj-cs"/>
              </a:rPr>
              <a:t> luğati-7/209)</a:t>
            </a:r>
            <a:endParaRPr lang="tr-TR" dirty="0">
              <a:cs typeface="+mj-cs"/>
            </a:endParaRPr>
          </a:p>
          <a:p>
            <a:pPr algn="just"/>
            <a:endParaRPr lang="tr-TR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195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Âlimlerin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tr-TR" dirty="0" smtClean="0"/>
              <a:t>in hakkındaki izahları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Benu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İsrail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, ilk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defa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stoklama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yoluyla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etin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bozulmasına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sebep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millettir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cimri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pinti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milletti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yemeği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stoklar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fakirlere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dağıtmaz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günü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geldikçe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Oysa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durum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onların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şeriatında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haramdı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Allah’ı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mediler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emrine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uymadılar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Allah</a:t>
            </a: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 (cc)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onlara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stokladıkları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etlerin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bozulması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yönünde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ceza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verdi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Böylece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tahakkuk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8232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1100</Words>
  <Application>Microsoft Office PowerPoint</Application>
  <PresentationFormat>Ekran Gösterisi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Sahih hadislerin anlaşılma problemi</vt:lpstr>
      <vt:lpstr>«Eğer Beni İsrail olmasaydı yemek bozulmaz, et de kokmazdı» hadisi</vt:lpstr>
      <vt:lpstr>PowerPoint Sunusu</vt:lpstr>
      <vt:lpstr>PowerPoint Sunusu</vt:lpstr>
      <vt:lpstr>PowerPoint Sunusu</vt:lpstr>
      <vt:lpstr>Bu hadise yönelik en büyük eleştiri </vt:lpstr>
      <vt:lpstr>PowerPoint Sunusu</vt:lpstr>
      <vt:lpstr>Hadisin doğru anlaşılmasında ihmal edilen dil/luğat bilgisinin önemi</vt:lpstr>
      <vt:lpstr>Âlimlerin bu hadisin hakkındaki izahları</vt:lpstr>
      <vt:lpstr>Âlimlerin bu hadisin hakkındaki izahları</vt:lpstr>
      <vt:lpstr>Âlimlerin bu hadisin hakkındaki izahları</vt:lpstr>
      <vt:lpstr>PowerPoint Sunusu</vt:lpstr>
      <vt:lpstr>Âlimlerin bu hadisin hakkındaki izahları</vt:lpstr>
      <vt:lpstr>Âlimlerin bu hadisin hakkındaki izahları</vt:lpstr>
      <vt:lpstr>PowerPoint Sunusu</vt:lpstr>
      <vt:lpstr>PowerPoint Sunusu</vt:lpstr>
      <vt:lpstr>PowerPoint Sunusu</vt:lpstr>
      <vt:lpstr>PowerPoint Sunusu</vt:lpstr>
      <vt:lpstr>Bu bilgiler ışığında hadisimizin doğru çevirisi şu şekilde olmalıdır.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Sahih hadislerin anlaşılma problemi</dc:title>
  <dc:creator>hasan</dc:creator>
  <cp:lastModifiedBy>a</cp:lastModifiedBy>
  <cp:revision>8</cp:revision>
  <dcterms:created xsi:type="dcterms:W3CDTF">2013-11-03T05:12:25Z</dcterms:created>
  <dcterms:modified xsi:type="dcterms:W3CDTF">2015-01-29T20:09:38Z</dcterms:modified>
</cp:coreProperties>
</file>