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03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43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31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5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26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40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4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0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10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44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36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4455A-DD18-4D6B-B329-BE2AA70DA704}" type="datetimeFigureOut">
              <a:rPr lang="tr-TR" smtClean="0"/>
              <a:t>24.10.2013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0CDDE-D663-4AC4-AD43-B1E45EAE8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63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HADİS Mİ DEĞİL Mİ?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614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900" b="1" dirty="0">
                <a:solidFill>
                  <a:prstClr val="black"/>
                </a:solidFill>
              </a:rPr>
              <a:t>“Ben bilinmeyen gizli bir hazine idim. Ne zaman ki bilinmek istedim. Mahlûkatı yarattım, kendimi anlattım ve beni bildiler.”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err="1"/>
              <a:t>Alûsi’nin</a:t>
            </a:r>
            <a:r>
              <a:rPr lang="tr-TR" dirty="0"/>
              <a:t> bu sözlerini </a:t>
            </a:r>
            <a:r>
              <a:rPr lang="tr-TR" b="1" u="sng" dirty="0" err="1"/>
              <a:t>Abdulfettah</a:t>
            </a:r>
            <a:r>
              <a:rPr lang="tr-TR" b="1" u="sng" dirty="0"/>
              <a:t> </a:t>
            </a:r>
            <a:r>
              <a:rPr lang="tr-TR" b="1" u="sng" dirty="0" err="1"/>
              <a:t>Ebû</a:t>
            </a:r>
            <a:r>
              <a:rPr lang="tr-TR" b="1" u="sng" dirty="0"/>
              <a:t> </a:t>
            </a:r>
            <a:r>
              <a:rPr lang="tr-TR" b="1" u="sng" dirty="0" err="1"/>
              <a:t>Ğudde</a:t>
            </a:r>
            <a:r>
              <a:rPr lang="tr-TR" b="1" u="sng" dirty="0"/>
              <a:t> </a:t>
            </a:r>
            <a:r>
              <a:rPr lang="tr-TR" dirty="0" err="1"/>
              <a:t>rahmetullahi</a:t>
            </a:r>
            <a:r>
              <a:rPr lang="tr-TR" dirty="0"/>
              <a:t> aleyh nakleder ve ardından der ki: “</a:t>
            </a:r>
            <a:r>
              <a:rPr lang="tr-TR" dirty="0" err="1"/>
              <a:t>Alûsi</a:t>
            </a:r>
            <a:r>
              <a:rPr lang="tr-TR" dirty="0"/>
              <a:t> bu sözleriyle </a:t>
            </a:r>
            <a:r>
              <a:rPr lang="tr-TR" b="1" u="sng" dirty="0"/>
              <a:t>muhaddislere göre keşif yoluyla hadisi sahih kabul etmenin muteber olmadığına işaret eder ki: el-hak bu böyledir. </a:t>
            </a:r>
            <a:endParaRPr lang="tr-TR" b="1" u="sng" dirty="0" smtClean="0"/>
          </a:p>
          <a:p>
            <a:pPr algn="just"/>
            <a:r>
              <a:rPr lang="tr-TR" dirty="0" smtClean="0"/>
              <a:t>Hadis </a:t>
            </a:r>
            <a:r>
              <a:rPr lang="tr-TR" dirty="0"/>
              <a:t>ilmini bilen muhaddis hafız imamların sözlerine fazlasıyla bağlılık gerekir. </a:t>
            </a:r>
            <a:r>
              <a:rPr lang="tr-TR" b="1" u="sng" dirty="0"/>
              <a:t>Bir hadisin sahih ya da zayıflığı hususunda kendilerine güvenilen, tabi olunan hak ehli onlardır. </a:t>
            </a:r>
            <a:r>
              <a:rPr lang="tr-TR" dirty="0"/>
              <a:t>Zira onlar Efendimize ait olmayan bir sözün ona ait olanlara karışmaması için koydukları kural ve kaidelere uyan kimselerdir.” </a:t>
            </a:r>
            <a:r>
              <a:rPr lang="tr-TR" i="1" dirty="0"/>
              <a:t>(el-Masnu’, 141,142/2 </a:t>
            </a:r>
            <a:r>
              <a:rPr lang="tr-TR" i="1" dirty="0" err="1"/>
              <a:t>Nolu</a:t>
            </a:r>
            <a:r>
              <a:rPr lang="tr-TR" i="1" dirty="0"/>
              <a:t> dipnot.)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003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“Kendini bilen Rabbini bilmiş olur</a:t>
            </a:r>
            <a:r>
              <a:rPr lang="tr-TR" b="1" dirty="0" smtClean="0"/>
              <a:t>.”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tr-TR" b="1" dirty="0"/>
              <a:t>  </a:t>
            </a:r>
            <a:r>
              <a:rPr lang="tr-TR" b="1" dirty="0" err="1"/>
              <a:t>Yahyâ</a:t>
            </a:r>
            <a:r>
              <a:rPr lang="tr-TR" b="1" dirty="0"/>
              <a:t> bin </a:t>
            </a:r>
            <a:r>
              <a:rPr lang="tr-TR" b="1" dirty="0" err="1"/>
              <a:t>Muaz</a:t>
            </a:r>
            <a:r>
              <a:rPr lang="tr-TR" b="1" dirty="0"/>
              <a:t> er-</a:t>
            </a:r>
            <a:r>
              <a:rPr lang="tr-TR" b="1" dirty="0" err="1"/>
              <a:t>Râzi’nin</a:t>
            </a:r>
            <a:r>
              <a:rPr lang="tr-TR" b="1" dirty="0"/>
              <a:t> sözüdür.</a:t>
            </a:r>
            <a:r>
              <a:rPr lang="tr-TR" dirty="0"/>
              <a:t> Âlim </a:t>
            </a:r>
            <a:r>
              <a:rPr lang="tr-TR" dirty="0" err="1"/>
              <a:t>Sehâvi</a:t>
            </a:r>
            <a:r>
              <a:rPr lang="tr-TR" dirty="0"/>
              <a:t>, İmam </a:t>
            </a:r>
            <a:r>
              <a:rPr lang="tr-TR" dirty="0" err="1"/>
              <a:t>Semâni’den</a:t>
            </a:r>
            <a:r>
              <a:rPr lang="tr-TR" dirty="0"/>
              <a:t> naklen der ki: “</a:t>
            </a:r>
            <a:r>
              <a:rPr lang="tr-TR" dirty="0" err="1"/>
              <a:t>Merfu</a:t>
            </a:r>
            <a:r>
              <a:rPr lang="tr-TR" dirty="0"/>
              <a:t> olarak (Peygamber </a:t>
            </a:r>
            <a:r>
              <a:rPr lang="tr-TR" dirty="0" err="1"/>
              <a:t>a.s’a</a:t>
            </a:r>
            <a:r>
              <a:rPr lang="tr-TR" dirty="0"/>
              <a:t> ait) bilinen </a:t>
            </a:r>
            <a:r>
              <a:rPr lang="tr-TR" dirty="0" smtClean="0"/>
              <a:t>bir </a:t>
            </a:r>
            <a:r>
              <a:rPr lang="tr-TR" b="1" dirty="0" smtClean="0"/>
              <a:t>hadis </a:t>
            </a:r>
            <a:r>
              <a:rPr lang="tr-TR" b="1" dirty="0"/>
              <a:t>değildir</a:t>
            </a:r>
            <a:r>
              <a:rPr lang="tr-TR" dirty="0"/>
              <a:t>. </a:t>
            </a:r>
            <a:endParaRPr lang="tr-TR" dirty="0" smtClean="0"/>
          </a:p>
          <a:p>
            <a:pPr fontAlgn="base"/>
            <a:r>
              <a:rPr lang="tr-TR" dirty="0" smtClean="0"/>
              <a:t>İmam </a:t>
            </a:r>
            <a:r>
              <a:rPr lang="tr-TR" dirty="0" err="1"/>
              <a:t>Nevevî</a:t>
            </a:r>
            <a:r>
              <a:rPr lang="tr-TR" dirty="0"/>
              <a:t> bunun </a:t>
            </a:r>
            <a:r>
              <a:rPr lang="tr-TR" b="1" dirty="0"/>
              <a:t>(hadis olarak) sabit olmadığı</a:t>
            </a:r>
            <a:r>
              <a:rPr lang="tr-TR" dirty="0"/>
              <a:t>nı söyler. </a:t>
            </a:r>
            <a:endParaRPr lang="tr-TR" dirty="0" smtClean="0"/>
          </a:p>
          <a:p>
            <a:pPr fontAlgn="base"/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/>
              <a:t>Teymiyye</a:t>
            </a:r>
            <a:r>
              <a:rPr lang="tr-TR" dirty="0"/>
              <a:t> </a:t>
            </a:r>
            <a:r>
              <a:rPr lang="tr-TR" b="1" dirty="0"/>
              <a:t>uydurma olduğunu </a:t>
            </a:r>
            <a:r>
              <a:rPr lang="tr-TR" dirty="0"/>
              <a:t>söyler. </a:t>
            </a:r>
            <a:r>
              <a:rPr lang="tr-TR" i="1" dirty="0"/>
              <a:t>(el- </a:t>
            </a:r>
            <a:r>
              <a:rPr lang="tr-TR" i="1" dirty="0" err="1"/>
              <a:t>Mekâsıdü’l-Hasene</a:t>
            </a:r>
            <a:r>
              <a:rPr lang="tr-TR" i="1" dirty="0"/>
              <a:t>, 490. </a:t>
            </a:r>
            <a:r>
              <a:rPr lang="tr-TR" i="1" dirty="0" err="1"/>
              <a:t>Keşfü’l-Hafâ</a:t>
            </a:r>
            <a:r>
              <a:rPr lang="tr-TR" i="1" dirty="0"/>
              <a:t>, 2/309.)</a:t>
            </a:r>
            <a:endParaRPr lang="tr-TR" dirty="0"/>
          </a:p>
          <a:p>
            <a:pPr fontAlgn="base"/>
            <a:r>
              <a:rPr lang="tr-TR" b="1" dirty="0" err="1"/>
              <a:t>İbn</a:t>
            </a:r>
            <a:r>
              <a:rPr lang="tr-TR" b="1" dirty="0"/>
              <a:t> Arabî’nin</a:t>
            </a:r>
            <a:r>
              <a:rPr lang="tr-TR" dirty="0"/>
              <a:t>, bu sözü </a:t>
            </a:r>
            <a:r>
              <a:rPr lang="tr-TR" i="1" u="sng" dirty="0"/>
              <a:t>rivayet yoluyla sahih görmemekle birlikte </a:t>
            </a:r>
            <a:r>
              <a:rPr lang="tr-TR" i="1" u="sng" dirty="0" err="1"/>
              <a:t>keşf</a:t>
            </a:r>
            <a:r>
              <a:rPr lang="tr-TR" i="1" u="sng" dirty="0"/>
              <a:t> yoluyla sahih bir hadis olarak kabul ettiği, </a:t>
            </a:r>
            <a:r>
              <a:rPr lang="tr-TR" dirty="0" err="1"/>
              <a:t>sûfi</a:t>
            </a:r>
            <a:r>
              <a:rPr lang="tr-TR" dirty="0"/>
              <a:t> bazı âlimlerden menkuldür. (</a:t>
            </a:r>
            <a:r>
              <a:rPr lang="tr-TR" dirty="0" err="1"/>
              <a:t>A.g.e</a:t>
            </a:r>
            <a:r>
              <a:rPr lang="tr-TR" dirty="0"/>
              <a:t> ) </a:t>
            </a:r>
            <a:r>
              <a:rPr lang="tr-TR" dirty="0" err="1"/>
              <a:t>Sûfiler</a:t>
            </a:r>
            <a:r>
              <a:rPr lang="tr-TR" dirty="0"/>
              <a:t> nezdinde </a:t>
            </a:r>
            <a:r>
              <a:rPr lang="tr-TR" dirty="0" err="1"/>
              <a:t>keşf</a:t>
            </a:r>
            <a:r>
              <a:rPr lang="tr-TR" dirty="0"/>
              <a:t> yoluyla hadisleri sahih kabul etme gibi adetler vardır ki bu, ümmetin muhaddis ve cumhuru uleması tarafından hoş karşılanmamış ve asla da benimsenmemiştir.</a:t>
            </a:r>
            <a:r>
              <a:rPr lang="tr-TR" i="1" dirty="0"/>
              <a:t> (</a:t>
            </a:r>
            <a:r>
              <a:rPr lang="tr-TR" i="1" dirty="0" err="1"/>
              <a:t>Nüzhetü’n</a:t>
            </a:r>
            <a:r>
              <a:rPr lang="tr-TR" i="1" dirty="0"/>
              <a:t>-Nazar’ın Mevzu hadis bölümüne bakılabilir.) </a:t>
            </a:r>
            <a:endParaRPr lang="tr-TR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4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fontAlgn="base">
              <a:spcBef>
                <a:spcPct val="20000"/>
              </a:spcBef>
            </a:pPr>
            <a:r>
              <a:rPr lang="tr-TR" sz="2800" b="1" dirty="0">
                <a:solidFill>
                  <a:prstClr val="black"/>
                </a:solidFill>
                <a:ea typeface="+mn-ea"/>
                <a:cs typeface="+mn-cs"/>
              </a:rPr>
              <a:t>“Beyaz gül Peygamber </a:t>
            </a:r>
            <a:r>
              <a:rPr lang="tr-TR" sz="2800" b="1" dirty="0" err="1">
                <a:solidFill>
                  <a:prstClr val="black"/>
                </a:solidFill>
                <a:ea typeface="+mn-ea"/>
                <a:cs typeface="+mn-cs"/>
              </a:rPr>
              <a:t>Aleyhisselam’ın</a:t>
            </a:r>
            <a:r>
              <a:rPr lang="tr-TR" sz="2800" b="1" dirty="0">
                <a:solidFill>
                  <a:prstClr val="black"/>
                </a:solidFill>
                <a:ea typeface="+mn-ea"/>
                <a:cs typeface="+mn-cs"/>
              </a:rPr>
              <a:t>, kırmızı gül Cebrail </a:t>
            </a:r>
            <a:r>
              <a:rPr lang="tr-TR" sz="2800" b="1" dirty="0" err="1">
                <a:solidFill>
                  <a:prstClr val="black"/>
                </a:solidFill>
                <a:ea typeface="+mn-ea"/>
                <a:cs typeface="+mn-cs"/>
              </a:rPr>
              <a:t>Aleyhisselam’ın</a:t>
            </a:r>
            <a:r>
              <a:rPr lang="tr-TR" sz="2800" b="1" dirty="0">
                <a:solidFill>
                  <a:prstClr val="black"/>
                </a:solidFill>
                <a:ea typeface="+mn-ea"/>
                <a:cs typeface="+mn-cs"/>
              </a:rPr>
              <a:t>, sarı gül ise Burak’ın terinden yaratılmıştır</a:t>
            </a:r>
            <a:r>
              <a:rPr lang="tr-TR" sz="2800" b="1" dirty="0" smtClean="0">
                <a:solidFill>
                  <a:prstClr val="black"/>
                </a:solidFill>
                <a:ea typeface="+mn-ea"/>
                <a:cs typeface="+mn-cs"/>
              </a:rPr>
              <a:t>.”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tr-TR" dirty="0" err="1" smtClean="0"/>
              <a:t>Müsnedü’l</a:t>
            </a:r>
            <a:r>
              <a:rPr lang="tr-TR" dirty="0" smtClean="0"/>
              <a:t>-Firdevs </a:t>
            </a:r>
            <a:r>
              <a:rPr lang="tr-TR" dirty="0"/>
              <a:t>adlı eserde yer bulan bu rivayet hakkında İmam </a:t>
            </a:r>
            <a:r>
              <a:rPr lang="tr-TR" dirty="0" err="1"/>
              <a:t>Nevevi</a:t>
            </a:r>
            <a:r>
              <a:rPr lang="tr-TR" dirty="0"/>
              <a:t> </a:t>
            </a:r>
            <a:r>
              <a:rPr lang="tr-TR" b="1" dirty="0"/>
              <a:t>sahih değildir</a:t>
            </a:r>
            <a:r>
              <a:rPr lang="tr-TR" dirty="0"/>
              <a:t> derken, </a:t>
            </a:r>
            <a:endParaRPr lang="tr-TR" dirty="0" smtClean="0"/>
          </a:p>
          <a:p>
            <a:pPr fontAlgn="base"/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/>
              <a:t>Hacer </a:t>
            </a:r>
            <a:r>
              <a:rPr lang="tr-TR" b="1" dirty="0"/>
              <a:t>Mevzu/uydurma </a:t>
            </a:r>
            <a:r>
              <a:rPr lang="tr-TR" b="1" dirty="0" smtClean="0"/>
              <a:t>hadis </a:t>
            </a:r>
            <a:r>
              <a:rPr lang="tr-TR" dirty="0" smtClean="0"/>
              <a:t>olduğunu </a:t>
            </a:r>
            <a:r>
              <a:rPr lang="tr-TR" dirty="0"/>
              <a:t>söylemiştir</a:t>
            </a:r>
            <a:r>
              <a:rPr lang="tr-TR" dirty="0" smtClean="0"/>
              <a:t>.</a:t>
            </a:r>
          </a:p>
          <a:p>
            <a:pPr fontAlgn="base"/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/>
              <a:t>Asâkir</a:t>
            </a:r>
            <a:r>
              <a:rPr lang="tr-TR" dirty="0"/>
              <a:t> de bu görüştedir. </a:t>
            </a:r>
            <a:endParaRPr lang="tr-TR" dirty="0" smtClean="0"/>
          </a:p>
          <a:p>
            <a:pPr fontAlgn="base"/>
            <a:r>
              <a:rPr lang="tr-TR" dirty="0" smtClean="0"/>
              <a:t>Bu </a:t>
            </a:r>
            <a:r>
              <a:rPr lang="tr-TR" dirty="0"/>
              <a:t>rivayetin senedinde </a:t>
            </a:r>
            <a:r>
              <a:rPr lang="tr-TR" b="1" dirty="0" err="1"/>
              <a:t>Mekki</a:t>
            </a:r>
            <a:r>
              <a:rPr lang="tr-TR" b="1" dirty="0"/>
              <a:t> bin </a:t>
            </a:r>
            <a:r>
              <a:rPr lang="tr-TR" b="1" dirty="0" err="1"/>
              <a:t>Bündâr</a:t>
            </a:r>
            <a:r>
              <a:rPr lang="tr-TR" b="1" dirty="0"/>
              <a:t> ez- </a:t>
            </a:r>
            <a:r>
              <a:rPr lang="tr-TR" b="1" dirty="0" err="1"/>
              <a:t>Zencâni</a:t>
            </a:r>
            <a:r>
              <a:rPr lang="tr-TR" b="1" dirty="0"/>
              <a:t> </a:t>
            </a:r>
            <a:r>
              <a:rPr lang="tr-TR" dirty="0"/>
              <a:t>adlı bir </a:t>
            </a:r>
            <a:r>
              <a:rPr lang="tr-TR" dirty="0" err="1"/>
              <a:t>ravi</a:t>
            </a:r>
            <a:r>
              <a:rPr lang="tr-TR" dirty="0"/>
              <a:t> vardır ki bu rivayette </a:t>
            </a:r>
            <a:r>
              <a:rPr lang="tr-TR" dirty="0" err="1"/>
              <a:t>teferrüd</a:t>
            </a:r>
            <a:r>
              <a:rPr lang="tr-TR" dirty="0"/>
              <a:t> etmiş olmakla birlikte </a:t>
            </a:r>
            <a:r>
              <a:rPr lang="tr-TR" b="1" dirty="0" err="1"/>
              <a:t>Dârekutnî</a:t>
            </a:r>
            <a:r>
              <a:rPr lang="tr-TR" b="1" dirty="0"/>
              <a:t> </a:t>
            </a:r>
            <a:r>
              <a:rPr lang="tr-TR" dirty="0"/>
              <a:t>tarafından </a:t>
            </a:r>
            <a:r>
              <a:rPr lang="tr-TR" b="1" dirty="0"/>
              <a:t>hadis uydurmakla itham edilmiştir</a:t>
            </a:r>
            <a:r>
              <a:rPr lang="tr-TR" dirty="0"/>
              <a:t>. </a:t>
            </a:r>
            <a:endParaRPr lang="tr-TR" dirty="0" smtClean="0"/>
          </a:p>
          <a:p>
            <a:pPr fontAlgn="base"/>
            <a:r>
              <a:rPr lang="tr-TR" dirty="0" smtClean="0"/>
              <a:t>el-</a:t>
            </a:r>
            <a:r>
              <a:rPr lang="tr-TR" dirty="0" err="1" smtClean="0"/>
              <a:t>Mekâsıdü’l</a:t>
            </a:r>
            <a:r>
              <a:rPr lang="tr-TR" dirty="0" smtClean="0"/>
              <a:t>-</a:t>
            </a:r>
            <a:r>
              <a:rPr lang="tr-TR" dirty="0" err="1" smtClean="0"/>
              <a:t>Hasene</a:t>
            </a:r>
            <a:r>
              <a:rPr lang="tr-TR" dirty="0" smtClean="0"/>
              <a:t> </a:t>
            </a:r>
            <a:r>
              <a:rPr lang="tr-TR" dirty="0"/>
              <a:t>adlı eserin sahibi bu sözü işlerken “Her kim kokumu koklamak isterse kırmızı gül koklasın” rivayetini söz konusu eder ki yazdıklarından anlaşılan bu sözü de </a:t>
            </a:r>
            <a:r>
              <a:rPr lang="tr-TR" b="1" dirty="0"/>
              <a:t>uydurma hadis </a:t>
            </a:r>
            <a:r>
              <a:rPr lang="tr-TR" dirty="0"/>
              <a:t>olarak gördüğüdür.</a:t>
            </a:r>
            <a:r>
              <a:rPr lang="tr-TR" i="1" dirty="0"/>
              <a:t> (el- </a:t>
            </a:r>
            <a:r>
              <a:rPr lang="tr-TR" i="1" dirty="0" err="1"/>
              <a:t>Mekâsıdü’l-Hasene</a:t>
            </a:r>
            <a:r>
              <a:rPr lang="tr-TR" i="1" dirty="0"/>
              <a:t>, 159.)</a:t>
            </a:r>
            <a:r>
              <a:rPr lang="tr-TR" dirty="0"/>
              <a:t> </a:t>
            </a:r>
            <a:endParaRPr lang="tr-TR" dirty="0" smtClean="0"/>
          </a:p>
          <a:p>
            <a:pPr fontAlgn="base"/>
            <a:r>
              <a:rPr lang="tr-TR" dirty="0" smtClean="0"/>
              <a:t>Nitekim </a:t>
            </a:r>
            <a:r>
              <a:rPr lang="tr-TR" dirty="0"/>
              <a:t>Mahmut </a:t>
            </a:r>
            <a:r>
              <a:rPr lang="tr-TR" dirty="0" err="1"/>
              <a:t>Sabbağ</a:t>
            </a:r>
            <a:r>
              <a:rPr lang="tr-TR" dirty="0"/>
              <a:t>, </a:t>
            </a:r>
            <a:r>
              <a:rPr lang="tr-TR" b="1" u="sng" dirty="0" err="1"/>
              <a:t>Suyûti’nin</a:t>
            </a:r>
            <a:r>
              <a:rPr lang="tr-TR" dirty="0"/>
              <a:t> “</a:t>
            </a:r>
            <a:r>
              <a:rPr lang="tr-TR" dirty="0" err="1"/>
              <a:t>Hüsnü’l-Muhadara</a:t>
            </a:r>
            <a:r>
              <a:rPr lang="tr-TR" dirty="0"/>
              <a:t>” da bu rivayetin </a:t>
            </a:r>
            <a:r>
              <a:rPr lang="tr-TR" b="1" dirty="0"/>
              <a:t>mevzu/uydurma olduğunu </a:t>
            </a:r>
            <a:r>
              <a:rPr lang="tr-TR" dirty="0"/>
              <a:t>söylediğini nakleder. </a:t>
            </a:r>
            <a:r>
              <a:rPr lang="tr-TR" i="1" dirty="0"/>
              <a:t>(</a:t>
            </a:r>
            <a:r>
              <a:rPr lang="tr-TR" i="1" dirty="0" err="1"/>
              <a:t>Bknz</a:t>
            </a:r>
            <a:r>
              <a:rPr lang="tr-TR" i="1" dirty="0"/>
              <a:t>. el-</a:t>
            </a:r>
            <a:r>
              <a:rPr lang="tr-TR" i="1" dirty="0" err="1"/>
              <a:t>Esrârü’l</a:t>
            </a:r>
            <a:r>
              <a:rPr lang="tr-TR" i="1" dirty="0"/>
              <a:t>-</a:t>
            </a:r>
            <a:r>
              <a:rPr lang="tr-TR" i="1" dirty="0" err="1"/>
              <a:t>Merfûa</a:t>
            </a:r>
            <a:r>
              <a:rPr lang="tr-TR" i="1" dirty="0"/>
              <a:t>, 152/ 2.dipnot</a:t>
            </a:r>
            <a:r>
              <a:rPr lang="tr-TR" i="1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22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“Vatan sevgisi imandandır.”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tr-TR" dirty="0" smtClean="0"/>
              <a:t>Bu </a:t>
            </a:r>
            <a:r>
              <a:rPr lang="tr-TR" dirty="0"/>
              <a:t>sözün halk arasında Peygamber </a:t>
            </a:r>
            <a:r>
              <a:rPr lang="tr-TR" dirty="0" err="1"/>
              <a:t>Aleyhisselam’a</a:t>
            </a:r>
            <a:r>
              <a:rPr lang="tr-TR" dirty="0"/>
              <a:t> nispeti pek yaygındır. Fakat </a:t>
            </a:r>
            <a:r>
              <a:rPr lang="tr-TR" b="1" u="sng" dirty="0"/>
              <a:t>kaynaklarda bunun hadis olmadığı bilakis manası doğru olan bir söz olduğu</a:t>
            </a:r>
            <a:r>
              <a:rPr lang="tr-TR" dirty="0"/>
              <a:t> yer alır. </a:t>
            </a:r>
            <a:endParaRPr lang="tr-TR" dirty="0" smtClean="0"/>
          </a:p>
          <a:p>
            <a:pPr algn="just" fontAlgn="base"/>
            <a:r>
              <a:rPr lang="tr-TR" dirty="0" smtClean="0"/>
              <a:t>Nitekim </a:t>
            </a:r>
            <a:r>
              <a:rPr lang="tr-TR" dirty="0" err="1"/>
              <a:t>Aclûni</a:t>
            </a:r>
            <a:r>
              <a:rPr lang="tr-TR" dirty="0"/>
              <a:t>, İmam </a:t>
            </a:r>
            <a:r>
              <a:rPr lang="tr-TR" dirty="0" err="1"/>
              <a:t>Sâğâni’den</a:t>
            </a:r>
            <a:r>
              <a:rPr lang="tr-TR" dirty="0"/>
              <a:t> </a:t>
            </a:r>
            <a:r>
              <a:rPr lang="tr-TR" b="1" u="sng" dirty="0"/>
              <a:t>bu sözün uydurma </a:t>
            </a:r>
            <a:r>
              <a:rPr lang="tr-TR" dirty="0"/>
              <a:t>olduğunu nakleder. </a:t>
            </a:r>
            <a:endParaRPr lang="tr-TR" dirty="0" smtClean="0"/>
          </a:p>
          <a:p>
            <a:pPr algn="just" fontAlgn="base"/>
            <a:r>
              <a:rPr lang="tr-TR" dirty="0" smtClean="0"/>
              <a:t>İmam </a:t>
            </a:r>
            <a:r>
              <a:rPr lang="tr-TR" dirty="0" err="1"/>
              <a:t>Sehâvi</a:t>
            </a:r>
            <a:r>
              <a:rPr lang="tr-TR" dirty="0"/>
              <a:t> ise, “böyle bir söze </a:t>
            </a:r>
            <a:r>
              <a:rPr lang="tr-TR" b="1" u="sng" dirty="0"/>
              <a:t>hadis olarak rastlamadım </a:t>
            </a:r>
            <a:r>
              <a:rPr lang="tr-TR" dirty="0"/>
              <a:t>ama manası sahihtir.” der. Mana olarak doğruluğu üzerinde bazı hadisleri dile getirir ve Peygamberimizin Mekke’ye olan sevgisinden bahseder. </a:t>
            </a:r>
            <a:endParaRPr lang="tr-TR" dirty="0" smtClean="0"/>
          </a:p>
          <a:p>
            <a:pPr algn="just" fontAlgn="base"/>
            <a:r>
              <a:rPr lang="tr-TR" dirty="0" smtClean="0"/>
              <a:t>Son </a:t>
            </a:r>
            <a:r>
              <a:rPr lang="tr-TR" dirty="0"/>
              <a:t>olarak, Ali el- </a:t>
            </a:r>
            <a:r>
              <a:rPr lang="tr-TR" dirty="0" err="1"/>
              <a:t>Kâri</a:t>
            </a:r>
            <a:r>
              <a:rPr lang="tr-TR" dirty="0"/>
              <a:t>: “Hadis hafızlarına göre (bu sözün hadis olarak bir) </a:t>
            </a:r>
            <a:r>
              <a:rPr lang="tr-TR" b="1" u="sng" dirty="0"/>
              <a:t>aslı yoktur</a:t>
            </a:r>
            <a:r>
              <a:rPr lang="tr-TR" dirty="0"/>
              <a:t>.” der. Manasının doğruluğunun kabul edilebilmesi için de kişinin vatan sevgisini toprağındaki akrabalarına sıla-i rahim, fakir ve yetimlerine yardım arzusu şartına bağlar. </a:t>
            </a:r>
          </a:p>
        </p:txBody>
      </p:sp>
    </p:spTree>
    <p:extLst>
      <p:ext uri="{BB962C8B-B14F-4D97-AF65-F5344CB8AC3E}">
        <p14:creationId xmlns:p14="http://schemas.microsoft.com/office/powerpoint/2010/main" val="40191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“Bir Müslüman’ın kalbini kırmak yedi </a:t>
            </a:r>
            <a:r>
              <a:rPr lang="tr-TR" sz="3200" b="1" dirty="0" err="1" smtClean="0"/>
              <a:t>Beytullah</a:t>
            </a:r>
            <a:r>
              <a:rPr lang="tr-TR" sz="3200" b="1" dirty="0" smtClean="0"/>
              <a:t> yıkmaktan kötüdür.”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tr-TR" b="1" u="sng" dirty="0" smtClean="0"/>
              <a:t>Hadis </a:t>
            </a:r>
            <a:r>
              <a:rPr lang="tr-TR" b="1" u="sng" dirty="0"/>
              <a:t>olarak bu lafızlarla herhangi bir söze rastlayamadım</a:t>
            </a:r>
            <a:r>
              <a:rPr lang="tr-TR" dirty="0"/>
              <a:t>. Buna yakın olarak kaynaklarda “Kâbe’yi taş taş yıkmak bir Müslüman’ı öldürmekten evladır” şeklinde bir söze açıklama düşülmüştür. Şöyle ki: Bir muhaddis olarak </a:t>
            </a:r>
            <a:r>
              <a:rPr lang="tr-TR" b="1" u="sng" dirty="0" err="1"/>
              <a:t>Sehâvi</a:t>
            </a:r>
            <a:r>
              <a:rPr lang="tr-TR" b="1" u="sng" dirty="0"/>
              <a:t> </a:t>
            </a:r>
            <a:r>
              <a:rPr lang="tr-TR" dirty="0"/>
              <a:t>bu sözün bu lafızlarla sahih hadis olmadığını söyler ve içerdiği mana hakkında birçok hadisin mevcut olduğunu belirtir.</a:t>
            </a:r>
          </a:p>
          <a:p>
            <a:pPr algn="just" fontAlgn="base"/>
            <a:r>
              <a:rPr lang="tr-TR" dirty="0"/>
              <a:t>Ardından halkımız arasında hadis olarak meşhur olana, </a:t>
            </a:r>
            <a:r>
              <a:rPr lang="tr-TR" dirty="0" err="1"/>
              <a:t>mânen</a:t>
            </a:r>
            <a:r>
              <a:rPr lang="tr-TR" dirty="0"/>
              <a:t> daha çok yakınlık arz eden “</a:t>
            </a:r>
            <a:r>
              <a:rPr lang="tr-TR" b="1" dirty="0"/>
              <a:t>her kim bir Müslüman’a eziyet ederse Kâbe’yi yıkmış gibi olur</a:t>
            </a:r>
            <a:r>
              <a:rPr lang="tr-TR" dirty="0"/>
              <a:t>” şeklinde </a:t>
            </a:r>
            <a:r>
              <a:rPr lang="tr-TR" dirty="0" err="1"/>
              <a:t>Rasulullah</a:t>
            </a:r>
            <a:r>
              <a:rPr lang="tr-TR" dirty="0"/>
              <a:t> </a:t>
            </a:r>
            <a:r>
              <a:rPr lang="tr-TR" dirty="0" err="1"/>
              <a:t>Aleyhisselam’dan</a:t>
            </a:r>
            <a:r>
              <a:rPr lang="tr-TR" dirty="0"/>
              <a:t> başka bir hadis nakleder. </a:t>
            </a:r>
            <a:r>
              <a:rPr lang="tr-TR" i="1" dirty="0"/>
              <a:t>(</a:t>
            </a:r>
            <a:r>
              <a:rPr lang="tr-TR" i="1" dirty="0" err="1"/>
              <a:t>Taberânî’nin</a:t>
            </a:r>
            <a:r>
              <a:rPr lang="tr-TR" i="1" dirty="0"/>
              <a:t> </a:t>
            </a:r>
            <a:r>
              <a:rPr lang="tr-TR" i="1" dirty="0" err="1"/>
              <a:t>Mu’cemu’s</a:t>
            </a:r>
            <a:r>
              <a:rPr lang="tr-TR" i="1" dirty="0"/>
              <a:t> </a:t>
            </a:r>
            <a:r>
              <a:rPr lang="tr-TR" i="1" dirty="0" err="1"/>
              <a:t>Sağır’i</a:t>
            </a:r>
            <a:r>
              <a:rPr lang="tr-TR" i="1" dirty="0"/>
              <a:t> kaynak olarak gösterilmiştir.) 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821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 </a:t>
            </a:r>
            <a:r>
              <a:rPr lang="tr-TR" b="1" dirty="0" smtClean="0"/>
              <a:t>“Temizlik imanın yarısıdır.”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tr-TR" dirty="0"/>
              <a:t> Bu ifade “Temizlik imanın yarısıdır. Elhamdülillah kelimesi (</a:t>
            </a:r>
            <a:r>
              <a:rPr lang="tr-TR" dirty="0" err="1"/>
              <a:t>nin</a:t>
            </a:r>
            <a:r>
              <a:rPr lang="tr-TR" dirty="0"/>
              <a:t> sevabı) mizanı doldurur. </a:t>
            </a:r>
            <a:r>
              <a:rPr lang="tr-TR" dirty="0" err="1"/>
              <a:t>Subhanellah</a:t>
            </a:r>
            <a:r>
              <a:rPr lang="tr-TR" dirty="0"/>
              <a:t> </a:t>
            </a:r>
            <a:r>
              <a:rPr lang="tr-TR" dirty="0" err="1"/>
              <a:t>ve’l-hamdülillah</a:t>
            </a:r>
            <a:r>
              <a:rPr lang="tr-TR" dirty="0"/>
              <a:t> kelimesi (</a:t>
            </a:r>
            <a:r>
              <a:rPr lang="tr-TR" dirty="0" err="1"/>
              <a:t>nin</a:t>
            </a:r>
            <a:r>
              <a:rPr lang="tr-TR" dirty="0"/>
              <a:t> sevabı) yer ile gök arasını doldurur. Namaz nurdur. Sadaka (kıyamette) delildir. Sabır aydınlıktır…” Şeklindeki </a:t>
            </a:r>
            <a:r>
              <a:rPr lang="tr-TR" dirty="0" err="1"/>
              <a:t>Rasulüllah</a:t>
            </a:r>
            <a:r>
              <a:rPr lang="tr-TR" dirty="0"/>
              <a:t> Efendimizin ifade buyurduğu </a:t>
            </a:r>
            <a:r>
              <a:rPr lang="tr-TR" b="1" u="sng" dirty="0"/>
              <a:t>sahih bir hadisin ilk kelimesi olarak kaynaklarda aktarılmıştır.</a:t>
            </a:r>
          </a:p>
          <a:p>
            <a:pPr fontAlgn="base"/>
            <a:r>
              <a:rPr lang="tr-TR" dirty="0"/>
              <a:t>Müslim, </a:t>
            </a:r>
            <a:r>
              <a:rPr lang="tr-TR" dirty="0" err="1"/>
              <a:t>Tirmizi</a:t>
            </a:r>
            <a:r>
              <a:rPr lang="tr-TR" dirty="0"/>
              <a:t>, Ahmet bin </a:t>
            </a:r>
            <a:r>
              <a:rPr lang="tr-TR" dirty="0" err="1"/>
              <a:t>Hanbel’in</a:t>
            </a:r>
            <a:r>
              <a:rPr lang="tr-TR" dirty="0"/>
              <a:t> </a:t>
            </a:r>
            <a:r>
              <a:rPr lang="tr-TR" dirty="0" err="1"/>
              <a:t>Müsnedi</a:t>
            </a:r>
            <a:r>
              <a:rPr lang="tr-TR" dirty="0"/>
              <a:t>, </a:t>
            </a:r>
            <a:r>
              <a:rPr lang="tr-TR" dirty="0" err="1"/>
              <a:t>Musannef</a:t>
            </a:r>
            <a:r>
              <a:rPr lang="tr-TR" dirty="0"/>
              <a:t>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Ebi</a:t>
            </a:r>
            <a:r>
              <a:rPr lang="tr-TR" dirty="0"/>
              <a:t> </a:t>
            </a:r>
            <a:r>
              <a:rPr lang="tr-TR" dirty="0" err="1"/>
              <a:t>Şeybe</a:t>
            </a:r>
            <a:r>
              <a:rPr lang="tr-TR" dirty="0"/>
              <a:t> gibi birçok </a:t>
            </a:r>
            <a:r>
              <a:rPr lang="tr-TR" dirty="0" err="1"/>
              <a:t>Müsned</a:t>
            </a:r>
            <a:r>
              <a:rPr lang="tr-TR" dirty="0"/>
              <a:t>, Sünen, </a:t>
            </a:r>
            <a:r>
              <a:rPr lang="tr-TR" dirty="0" err="1"/>
              <a:t>Musannef</a:t>
            </a:r>
            <a:r>
              <a:rPr lang="tr-TR" dirty="0"/>
              <a:t> gibi hadis kaynaklarında mevcuttur. Ve </a:t>
            </a:r>
            <a:r>
              <a:rPr lang="tr-TR" b="1" u="sng" dirty="0"/>
              <a:t>sahih olduğunda görüş birliği sağlanan bir hadis-i şeriftir.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68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“Ölmeden önce ölünüz.”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/>
            <a:r>
              <a:rPr lang="tr-TR" dirty="0" err="1" smtClean="0"/>
              <a:t>Sehâvi</a:t>
            </a:r>
            <a:r>
              <a:rPr lang="tr-TR" dirty="0"/>
              <a:t>, Molla Ali el- </a:t>
            </a:r>
            <a:r>
              <a:rPr lang="tr-TR" dirty="0" err="1"/>
              <a:t>Kâri</a:t>
            </a:r>
            <a:r>
              <a:rPr lang="tr-TR" dirty="0"/>
              <a:t> ve </a:t>
            </a:r>
            <a:r>
              <a:rPr lang="tr-TR" dirty="0" err="1"/>
              <a:t>Aclûni</a:t>
            </a:r>
            <a:r>
              <a:rPr lang="tr-TR" dirty="0"/>
              <a:t> gibi imamların aktardığına göre </a:t>
            </a:r>
            <a:r>
              <a:rPr lang="tr-TR" b="1" u="sng" dirty="0" err="1"/>
              <a:t>İbn</a:t>
            </a:r>
            <a:r>
              <a:rPr lang="tr-TR" b="1" u="sng" dirty="0"/>
              <a:t> Hacer </a:t>
            </a:r>
            <a:r>
              <a:rPr lang="tr-TR" dirty="0"/>
              <a:t>bu sözün </a:t>
            </a:r>
            <a:r>
              <a:rPr lang="tr-TR" b="1" u="sng" dirty="0"/>
              <a:t>hadis olarak bir aslının sabit olmadığını</a:t>
            </a:r>
            <a:r>
              <a:rPr lang="tr-TR" dirty="0"/>
              <a:t> söylemiştir.  </a:t>
            </a:r>
          </a:p>
          <a:p>
            <a:pPr algn="just" fontAlgn="base"/>
            <a:r>
              <a:rPr lang="tr-TR" dirty="0"/>
              <a:t>Buna ilaveten </a:t>
            </a:r>
            <a:r>
              <a:rPr lang="tr-TR" b="1" u="sng" dirty="0"/>
              <a:t>Ali el- </a:t>
            </a:r>
            <a:r>
              <a:rPr lang="tr-TR" b="1" u="sng" dirty="0" err="1"/>
              <a:t>Kâri</a:t>
            </a:r>
            <a:r>
              <a:rPr lang="tr-TR" b="1" u="sng" dirty="0"/>
              <a:t> </a:t>
            </a:r>
            <a:r>
              <a:rPr lang="tr-TR" dirty="0"/>
              <a:t>“ölmeden önce ölünüz” sözünün </a:t>
            </a:r>
            <a:r>
              <a:rPr lang="tr-TR" dirty="0" err="1"/>
              <a:t>sûfilere</a:t>
            </a:r>
            <a:r>
              <a:rPr lang="tr-TR" dirty="0"/>
              <a:t> ait bir kelam olarak bilindiğini de belirtmiştir. </a:t>
            </a:r>
            <a:r>
              <a:rPr lang="tr-TR" dirty="0" err="1"/>
              <a:t>Sûfiler</a:t>
            </a:r>
            <a:r>
              <a:rPr lang="tr-TR" dirty="0"/>
              <a:t>, “hakiki ölümle mecburen ölmeden evvel, nefse hoş gelen şeyleri terk etmek suretiyle iradenizle (mecazen) ölün” manasında kullanmışlardır bunu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1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“Dünya müminin hapsi, kâfirin cennetidir.”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tr-TR" dirty="0"/>
              <a:t> 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Hureyre’nin</a:t>
            </a:r>
            <a:r>
              <a:rPr lang="tr-TR" dirty="0"/>
              <a:t> Hz. Peygamberden naklettiği bu söz </a:t>
            </a:r>
            <a:r>
              <a:rPr lang="tr-TR" b="1" dirty="0"/>
              <a:t>Sahih Müslim de mevcuttur</a:t>
            </a:r>
            <a:r>
              <a:rPr lang="tr-TR" dirty="0"/>
              <a:t>. </a:t>
            </a:r>
            <a:r>
              <a:rPr lang="tr-TR" dirty="0" err="1"/>
              <a:t>Müsnedi</a:t>
            </a:r>
            <a:r>
              <a:rPr lang="tr-TR" dirty="0"/>
              <a:t> </a:t>
            </a:r>
            <a:r>
              <a:rPr lang="tr-TR" dirty="0" err="1"/>
              <a:t>Bezzar</a:t>
            </a:r>
            <a:r>
              <a:rPr lang="tr-TR" dirty="0"/>
              <a:t> adlı hadis kitabında Hz. </a:t>
            </a:r>
            <a:r>
              <a:rPr lang="tr-TR" dirty="0" err="1"/>
              <a:t>Ömer’în</a:t>
            </a:r>
            <a:r>
              <a:rPr lang="tr-TR" dirty="0"/>
              <a:t> oğlu </a:t>
            </a:r>
            <a:r>
              <a:rPr lang="tr-TR" dirty="0" err="1"/>
              <a:t>İbn</a:t>
            </a:r>
            <a:r>
              <a:rPr lang="tr-TR" dirty="0"/>
              <a:t> Ömer’den rivayet edilmiştir</a:t>
            </a:r>
            <a:r>
              <a:rPr lang="tr-TR" dirty="0" smtClean="0"/>
              <a:t>.</a:t>
            </a:r>
          </a:p>
          <a:p>
            <a:pPr algn="just" fontAlgn="base"/>
            <a:r>
              <a:rPr lang="tr-TR" dirty="0" smtClean="0"/>
              <a:t>Hadis </a:t>
            </a:r>
            <a:r>
              <a:rPr lang="tr-TR" dirty="0"/>
              <a:t>âlimlerinden </a:t>
            </a:r>
            <a:r>
              <a:rPr lang="tr-TR" dirty="0" err="1"/>
              <a:t>Tâberâni</a:t>
            </a:r>
            <a:r>
              <a:rPr lang="tr-TR" dirty="0"/>
              <a:t> ve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Nuaym’ın</a:t>
            </a:r>
            <a:r>
              <a:rPr lang="tr-TR" dirty="0"/>
              <a:t> </a:t>
            </a:r>
            <a:r>
              <a:rPr lang="tr-TR" dirty="0" err="1"/>
              <a:t>İbn</a:t>
            </a:r>
            <a:r>
              <a:rPr lang="tr-TR" dirty="0"/>
              <a:t> Ömer’den </a:t>
            </a:r>
            <a:r>
              <a:rPr lang="tr-TR" dirty="0" err="1"/>
              <a:t>merfu</a:t>
            </a:r>
            <a:r>
              <a:rPr lang="tr-TR" dirty="0"/>
              <a:t> olarak rivayeti de kaynaklarda şu şekilde yerini almıştır: “ Ey </a:t>
            </a:r>
            <a:r>
              <a:rPr lang="tr-TR" dirty="0" err="1"/>
              <a:t>Ebû</a:t>
            </a:r>
            <a:r>
              <a:rPr lang="tr-TR" dirty="0"/>
              <a:t> Zer! Dünya müminin hapsi, kabir emniyeti, cennet ise varacağı yerdir. Ey </a:t>
            </a:r>
            <a:r>
              <a:rPr lang="tr-TR" dirty="0" err="1"/>
              <a:t>Ebû</a:t>
            </a:r>
            <a:r>
              <a:rPr lang="tr-TR" dirty="0"/>
              <a:t> Zer! Dünya kâfirin cenneti, kabir azabı, cehennem ise varacağı yerdir…” Hâkim </a:t>
            </a:r>
            <a:r>
              <a:rPr lang="tr-TR" dirty="0" err="1"/>
              <a:t>Nisâbûri</a:t>
            </a:r>
            <a:r>
              <a:rPr lang="tr-TR" dirty="0"/>
              <a:t> ise </a:t>
            </a:r>
            <a:r>
              <a:rPr lang="tr-TR" b="1" u="sng" dirty="0"/>
              <a:t>bu hadisi sahih kabul etmiştir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33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 “Çin’de dahi olsa ilmi talep edin!”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 fontAlgn="base"/>
            <a:r>
              <a:rPr lang="tr-TR" dirty="0"/>
              <a:t> Bu sözün kendisinden nakledildiği sahabe </a:t>
            </a:r>
            <a:r>
              <a:rPr lang="tr-TR" dirty="0" err="1"/>
              <a:t>ravisi</a:t>
            </a:r>
            <a:r>
              <a:rPr lang="tr-TR" dirty="0"/>
              <a:t> Hz. Enes’tir. Ulemadan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Abdi’l-Ber</a:t>
            </a:r>
            <a:r>
              <a:rPr lang="tr-TR" dirty="0"/>
              <a:t>, Hatip el-</a:t>
            </a:r>
            <a:r>
              <a:rPr lang="tr-TR" dirty="0" err="1"/>
              <a:t>Bağdâdi</a:t>
            </a:r>
            <a:r>
              <a:rPr lang="tr-TR" dirty="0"/>
              <a:t> ve </a:t>
            </a:r>
            <a:r>
              <a:rPr lang="tr-TR" dirty="0" err="1"/>
              <a:t>Beyhaki</a:t>
            </a:r>
            <a:r>
              <a:rPr lang="tr-TR" dirty="0"/>
              <a:t> eserlerinde bu sözü aktarmışlardır. Ancak </a:t>
            </a:r>
            <a:r>
              <a:rPr lang="tr-TR" b="1" dirty="0" err="1"/>
              <a:t>İbn</a:t>
            </a:r>
            <a:r>
              <a:rPr lang="tr-TR" b="1" dirty="0"/>
              <a:t> </a:t>
            </a:r>
            <a:r>
              <a:rPr lang="tr-TR" b="1" dirty="0" err="1"/>
              <a:t>Hibban</a:t>
            </a:r>
            <a:r>
              <a:rPr lang="tr-TR" dirty="0"/>
              <a:t>, bu kelam hakkında </a:t>
            </a:r>
            <a:r>
              <a:rPr lang="tr-TR" b="1" u="sng" dirty="0"/>
              <a:t>“aslı yoktur ve batıldır</a:t>
            </a:r>
            <a:r>
              <a:rPr lang="tr-TR" dirty="0"/>
              <a:t>” der.</a:t>
            </a:r>
          </a:p>
          <a:p>
            <a:pPr algn="just" fontAlgn="base"/>
            <a:r>
              <a:rPr lang="tr-TR" dirty="0"/>
              <a:t>Hz. </a:t>
            </a:r>
            <a:r>
              <a:rPr lang="tr-TR" dirty="0" err="1"/>
              <a:t>Enes’den</a:t>
            </a:r>
            <a:r>
              <a:rPr lang="tr-TR" dirty="0"/>
              <a:t> aktarılan, kendisinde </a:t>
            </a:r>
            <a:r>
              <a:rPr lang="tr-TR" b="1" u="sng" dirty="0"/>
              <a:t>“ilim Çin’de olsa bile onu talep edin” kaydı bulunan hadislerin tamamı </a:t>
            </a:r>
            <a:r>
              <a:rPr lang="tr-TR" b="1" u="sng" dirty="0" err="1"/>
              <a:t>sened</a:t>
            </a:r>
            <a:r>
              <a:rPr lang="tr-TR" b="1" u="sng" dirty="0"/>
              <a:t> yönünden </a:t>
            </a:r>
            <a:r>
              <a:rPr lang="tr-TR" b="1" u="sng" dirty="0" smtClean="0"/>
              <a:t>illetlidir</a:t>
            </a:r>
            <a:r>
              <a:rPr lang="tr-TR" dirty="0" smtClean="0"/>
              <a:t>.</a:t>
            </a:r>
            <a:r>
              <a:rPr lang="tr-TR" u="sng" dirty="0"/>
              <a:t> </a:t>
            </a:r>
            <a:endParaRPr lang="tr-TR" u="sng" dirty="0" smtClean="0"/>
          </a:p>
          <a:p>
            <a:pPr algn="just" fontAlgn="base"/>
            <a:r>
              <a:rPr lang="tr-TR" b="1" u="sng" dirty="0" err="1" smtClean="0"/>
              <a:t>Bezzar</a:t>
            </a:r>
            <a:r>
              <a:rPr lang="tr-TR" dirty="0" smtClean="0"/>
              <a:t>, </a:t>
            </a:r>
            <a:r>
              <a:rPr lang="tr-TR" dirty="0"/>
              <a:t>bu söz Hz. </a:t>
            </a:r>
            <a:r>
              <a:rPr lang="tr-TR" dirty="0" err="1"/>
              <a:t>Enes’den</a:t>
            </a:r>
            <a:r>
              <a:rPr lang="tr-TR" dirty="0"/>
              <a:t> </a:t>
            </a:r>
            <a:r>
              <a:rPr lang="tr-TR" dirty="0" err="1"/>
              <a:t>vâhi</a:t>
            </a:r>
            <a:r>
              <a:rPr lang="tr-TR" dirty="0"/>
              <a:t> (</a:t>
            </a:r>
            <a:r>
              <a:rPr lang="tr-TR" b="1" dirty="0"/>
              <a:t>işe yaramaz) senetlerle rivayet </a:t>
            </a:r>
            <a:r>
              <a:rPr lang="tr-TR" b="1" dirty="0" smtClean="0"/>
              <a:t>edilmiştir </a:t>
            </a:r>
            <a:r>
              <a:rPr lang="tr-TR" dirty="0"/>
              <a:t>der. </a:t>
            </a:r>
            <a:endParaRPr lang="tr-TR" dirty="0" smtClean="0"/>
          </a:p>
          <a:p>
            <a:pPr algn="just" fontAlgn="base"/>
            <a:r>
              <a:rPr lang="tr-TR" b="1" u="sng" dirty="0" err="1" smtClean="0"/>
              <a:t>İbn</a:t>
            </a:r>
            <a:r>
              <a:rPr lang="tr-TR" b="1" u="sng" dirty="0" smtClean="0"/>
              <a:t> </a:t>
            </a:r>
            <a:r>
              <a:rPr lang="tr-TR" b="1" u="sng" dirty="0" err="1"/>
              <a:t>Cevzi’den</a:t>
            </a:r>
            <a:r>
              <a:rPr lang="tr-TR" b="1" u="sng" dirty="0"/>
              <a:t> </a:t>
            </a:r>
            <a:r>
              <a:rPr lang="tr-TR" dirty="0"/>
              <a:t>öğreniyoruz ki Ahmet bin </a:t>
            </a:r>
            <a:r>
              <a:rPr lang="tr-TR" dirty="0" err="1"/>
              <a:t>Hanbel</a:t>
            </a:r>
            <a:r>
              <a:rPr lang="tr-TR" dirty="0"/>
              <a:t>, İshak bin </a:t>
            </a:r>
            <a:r>
              <a:rPr lang="tr-TR" dirty="0" err="1"/>
              <a:t>Râhuveyh</a:t>
            </a:r>
            <a:r>
              <a:rPr lang="tr-TR" dirty="0"/>
              <a:t> ve </a:t>
            </a:r>
            <a:r>
              <a:rPr lang="tr-TR" dirty="0" err="1"/>
              <a:t>Ebû</a:t>
            </a:r>
            <a:r>
              <a:rPr lang="tr-TR" dirty="0"/>
              <a:t> Ali en-</a:t>
            </a:r>
            <a:r>
              <a:rPr lang="tr-TR" dirty="0" err="1"/>
              <a:t>Nisâbûri</a:t>
            </a:r>
            <a:r>
              <a:rPr lang="tr-TR" dirty="0"/>
              <a:t> </a:t>
            </a:r>
            <a:r>
              <a:rPr lang="tr-TR" b="1" dirty="0"/>
              <a:t>bu sözün konusu hakkında hadislerde sabit bir şey yoktur </a:t>
            </a:r>
            <a:r>
              <a:rPr lang="tr-TR" dirty="0"/>
              <a:t>der. Yani </a:t>
            </a:r>
            <a:r>
              <a:rPr lang="tr-TR" i="1" u="sng" dirty="0"/>
              <a:t>bu sözün Hz. Peygambere nispetinde kendisine </a:t>
            </a:r>
            <a:r>
              <a:rPr lang="tr-TR" i="1" u="sng" dirty="0" err="1"/>
              <a:t>itimad</a:t>
            </a:r>
            <a:r>
              <a:rPr lang="tr-TR" i="1" u="sng" dirty="0"/>
              <a:t> edebileceğimiz sahih, sağlam bir </a:t>
            </a:r>
            <a:r>
              <a:rPr lang="tr-TR" i="1" u="sng" dirty="0" err="1"/>
              <a:t>sened</a:t>
            </a:r>
            <a:r>
              <a:rPr lang="tr-TR" i="1" u="sng" dirty="0"/>
              <a:t> yoktur. </a:t>
            </a:r>
            <a:endParaRPr lang="tr-TR" i="1" u="sng" dirty="0" smtClean="0"/>
          </a:p>
          <a:p>
            <a:pPr algn="just" fontAlgn="base"/>
            <a:r>
              <a:rPr lang="tr-TR" dirty="0" smtClean="0"/>
              <a:t>Hicri </a:t>
            </a:r>
            <a:r>
              <a:rPr lang="tr-TR" dirty="0"/>
              <a:t>5. asrın âlimlerinden </a:t>
            </a:r>
            <a:r>
              <a:rPr lang="tr-TR" dirty="0" err="1"/>
              <a:t>Beyhaki</a:t>
            </a:r>
            <a:r>
              <a:rPr lang="tr-TR" dirty="0"/>
              <a:t> kendi döneminde bu sözün pek meşhur olduğunu söylemiştir ki biz de 15. asırda halen bu şöhretinden hiçbir şey kaybetmediğini ekleyelim</a:t>
            </a:r>
            <a:r>
              <a:rPr lang="tr-TR" dirty="0" smtClean="0"/>
              <a:t>.</a:t>
            </a:r>
          </a:p>
          <a:p>
            <a:pPr algn="just" fontAlgn="base"/>
            <a:r>
              <a:rPr lang="tr-TR" dirty="0" smtClean="0"/>
              <a:t> </a:t>
            </a:r>
            <a:r>
              <a:rPr lang="tr-TR" dirty="0"/>
              <a:t>Ve yukarıda aktarmaya çalıştığımız sözlerin bir neticesi olarak </a:t>
            </a:r>
            <a:r>
              <a:rPr lang="tr-TR" b="1" u="sng" dirty="0"/>
              <a:t>bu sözün Hz. Peygamber </a:t>
            </a:r>
            <a:r>
              <a:rPr lang="tr-TR" b="1" u="sng" dirty="0" err="1"/>
              <a:t>Aleyhisselam’a</a:t>
            </a:r>
            <a:r>
              <a:rPr lang="tr-TR" b="1" u="sng" dirty="0"/>
              <a:t> ait bir kelam olmadığını ona ait bir </a:t>
            </a:r>
            <a:r>
              <a:rPr lang="tr-TR" b="1" u="sng" dirty="0" smtClean="0"/>
              <a:t>kelamın başına </a:t>
            </a:r>
            <a:r>
              <a:rPr lang="tr-TR" b="1" u="sng" dirty="0"/>
              <a:t>sonradan eklendiğini belirtelim.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91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“Ben bilinmeyen gizli bir hazine idim. Ne zaman ki bilinmek istedim. Mahlûkatı yarattım, kendimi anlattım ve beni bildiler</a:t>
            </a:r>
            <a:r>
              <a:rPr lang="tr-TR" sz="3200" b="1" dirty="0" smtClean="0"/>
              <a:t>.”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base"/>
            <a:r>
              <a:rPr lang="tr-TR" dirty="0" err="1" smtClean="0"/>
              <a:t>Sûfiler</a:t>
            </a:r>
            <a:r>
              <a:rPr lang="tr-TR" dirty="0" smtClean="0"/>
              <a:t> </a:t>
            </a:r>
            <a:r>
              <a:rPr lang="tr-TR" dirty="0"/>
              <a:t>nezdinde pek meşhur bir sözdür ve hadis olduğuna inanılır! Fa</a:t>
            </a:r>
            <a:r>
              <a:rPr lang="tr-TR" b="1" dirty="0"/>
              <a:t>k</a:t>
            </a:r>
            <a:r>
              <a:rPr lang="tr-TR" dirty="0"/>
              <a:t>at hakikat böyle değildir. Kitaplara inildiğinde imamların, </a:t>
            </a:r>
            <a:r>
              <a:rPr lang="tr-TR" b="1" dirty="0"/>
              <a:t>bu sözün Peygambere ait bir hadis </a:t>
            </a:r>
            <a:r>
              <a:rPr lang="tr-TR" b="1" dirty="0" smtClean="0"/>
              <a:t>olmadığı hakkındaki </a:t>
            </a:r>
            <a:r>
              <a:rPr lang="tr-TR" b="1" dirty="0"/>
              <a:t>görüşü nettir. </a:t>
            </a:r>
            <a:endParaRPr lang="tr-TR" b="1" dirty="0" smtClean="0"/>
          </a:p>
          <a:p>
            <a:pPr algn="just" fontAlgn="base"/>
            <a:r>
              <a:rPr lang="tr-TR" b="1" dirty="0" err="1" smtClean="0"/>
              <a:t>İbn</a:t>
            </a:r>
            <a:r>
              <a:rPr lang="tr-TR" b="1" dirty="0" smtClean="0"/>
              <a:t> </a:t>
            </a:r>
            <a:r>
              <a:rPr lang="tr-TR" b="1" dirty="0" err="1"/>
              <a:t>Teymiyye</a:t>
            </a:r>
            <a:r>
              <a:rPr lang="tr-TR" b="1" dirty="0"/>
              <a:t> der ki: </a:t>
            </a:r>
            <a:r>
              <a:rPr lang="tr-TR" dirty="0"/>
              <a:t>Bu Peygamber </a:t>
            </a:r>
            <a:r>
              <a:rPr lang="tr-TR" dirty="0" err="1"/>
              <a:t>a.s’ın</a:t>
            </a:r>
            <a:r>
              <a:rPr lang="tr-TR" dirty="0"/>
              <a:t> kelamı değildir. Ve </a:t>
            </a:r>
            <a:r>
              <a:rPr lang="tr-TR" i="1" u="sng" dirty="0"/>
              <a:t>bu sözün ne sahih ne de zayıf bir senedi bile mevcut değildir</a:t>
            </a:r>
            <a:r>
              <a:rPr lang="tr-TR" dirty="0"/>
              <a:t>. </a:t>
            </a:r>
            <a:r>
              <a:rPr lang="tr-TR" b="1" dirty="0" err="1"/>
              <a:t>Zerkeşi</a:t>
            </a:r>
            <a:r>
              <a:rPr lang="tr-TR" dirty="0"/>
              <a:t>, </a:t>
            </a:r>
            <a:r>
              <a:rPr lang="tr-TR" b="1" dirty="0" err="1"/>
              <a:t>İbn</a:t>
            </a:r>
            <a:r>
              <a:rPr lang="tr-TR" b="1" dirty="0"/>
              <a:t> Hacer </a:t>
            </a:r>
            <a:r>
              <a:rPr lang="tr-TR" dirty="0"/>
              <a:t>ve başkaları da bu görüşünde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Teymiye’ye</a:t>
            </a:r>
            <a:r>
              <a:rPr lang="tr-TR" dirty="0"/>
              <a:t> katılmışlardır. </a:t>
            </a:r>
            <a:r>
              <a:rPr lang="tr-TR" i="1" dirty="0"/>
              <a:t>(el- </a:t>
            </a:r>
            <a:r>
              <a:rPr lang="tr-TR" i="1" dirty="0" err="1"/>
              <a:t>Mekâsıdü’l-Hasene</a:t>
            </a:r>
            <a:r>
              <a:rPr lang="tr-TR" i="1" dirty="0"/>
              <a:t>, 386.)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993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>
                <a:solidFill>
                  <a:prstClr val="black"/>
                </a:solidFill>
              </a:rPr>
              <a:t>“Ben bilinmeyen gizli bir hazine idim. Ne zaman ki bilinmek istedim. Mahlûkatı yarattım, kendimi anlattım ve beni bildiler.”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/>
            <a:r>
              <a:rPr lang="tr-TR" b="1" u="sng" dirty="0" err="1"/>
              <a:t>Alûsi</a:t>
            </a:r>
            <a:r>
              <a:rPr lang="tr-TR" dirty="0"/>
              <a:t>: “ ‘</a:t>
            </a:r>
            <a:r>
              <a:rPr lang="tr-TR" i="1" dirty="0"/>
              <a:t>Ben cinleri ve insanları ancak bana ibadet etsinler diye yarattım</a:t>
            </a:r>
            <a:r>
              <a:rPr lang="tr-TR" dirty="0"/>
              <a:t>’  </a:t>
            </a:r>
            <a:r>
              <a:rPr lang="tr-TR" i="1" dirty="0"/>
              <a:t>(</a:t>
            </a:r>
            <a:r>
              <a:rPr lang="tr-TR" i="1" dirty="0" err="1"/>
              <a:t>Zâriyât</a:t>
            </a:r>
            <a:r>
              <a:rPr lang="tr-TR" i="1" dirty="0"/>
              <a:t>/51, 56)</a:t>
            </a:r>
            <a:r>
              <a:rPr lang="tr-TR" dirty="0"/>
              <a:t> ayetinin tefsirinde yukarıdaki sözü verir ve </a:t>
            </a:r>
            <a:r>
              <a:rPr lang="tr-TR" b="1" dirty="0"/>
              <a:t>Said el-</a:t>
            </a:r>
            <a:r>
              <a:rPr lang="tr-TR" b="1" dirty="0" err="1"/>
              <a:t>Fergânî</a:t>
            </a:r>
            <a:r>
              <a:rPr lang="tr-TR" b="1" dirty="0"/>
              <a:t> </a:t>
            </a:r>
            <a:r>
              <a:rPr lang="tr-TR" dirty="0" smtClean="0"/>
              <a:t>ile </a:t>
            </a:r>
            <a:r>
              <a:rPr lang="tr-TR" b="1" dirty="0" err="1"/>
              <a:t>Muhyiddin</a:t>
            </a:r>
            <a:r>
              <a:rPr lang="tr-TR" b="1" dirty="0"/>
              <a:t> </a:t>
            </a:r>
            <a:r>
              <a:rPr lang="tr-TR" b="1" dirty="0" err="1"/>
              <a:t>İbn</a:t>
            </a:r>
            <a:r>
              <a:rPr lang="tr-TR" b="1" dirty="0"/>
              <a:t> Arabî’nin </a:t>
            </a:r>
            <a:r>
              <a:rPr lang="tr-TR" dirty="0"/>
              <a:t>kitaplarında bu sözü naklettiklerini söyler. Ve der ki: </a:t>
            </a:r>
            <a:r>
              <a:rPr lang="tr-TR" b="1" u="sng" dirty="0" err="1"/>
              <a:t>İbn</a:t>
            </a:r>
            <a:r>
              <a:rPr lang="tr-TR" b="1" u="sng" dirty="0"/>
              <a:t> </a:t>
            </a:r>
            <a:r>
              <a:rPr lang="tr-TR" b="1" u="sng" dirty="0" err="1"/>
              <a:t>Teymiye</a:t>
            </a:r>
            <a:r>
              <a:rPr lang="tr-TR" b="1" u="sng" dirty="0"/>
              <a:t> bunları eleştirir. </a:t>
            </a:r>
            <a:r>
              <a:rPr lang="tr-TR" b="1" u="sng" dirty="0" err="1"/>
              <a:t>İbn</a:t>
            </a:r>
            <a:r>
              <a:rPr lang="tr-TR" b="1" u="sng" dirty="0"/>
              <a:t> Hacer, </a:t>
            </a:r>
            <a:r>
              <a:rPr lang="tr-TR" b="1" u="sng" dirty="0" err="1"/>
              <a:t>Zerkeşi</a:t>
            </a:r>
            <a:r>
              <a:rPr lang="tr-TR" b="1" u="sng" dirty="0"/>
              <a:t> ve başkaları da </a:t>
            </a:r>
            <a:r>
              <a:rPr lang="tr-TR" b="1" u="sng" dirty="0" err="1"/>
              <a:t>İbn</a:t>
            </a:r>
            <a:r>
              <a:rPr lang="tr-TR" b="1" u="sng" dirty="0"/>
              <a:t> </a:t>
            </a:r>
            <a:r>
              <a:rPr lang="tr-TR" b="1" u="sng" dirty="0" err="1"/>
              <a:t>Teymiyye’ye</a:t>
            </a:r>
            <a:r>
              <a:rPr lang="tr-TR" b="1" u="sng" dirty="0"/>
              <a:t> tabi olurlar.</a:t>
            </a:r>
            <a:r>
              <a:rPr lang="tr-TR" dirty="0"/>
              <a:t> </a:t>
            </a:r>
            <a:endParaRPr lang="tr-TR" dirty="0" smtClean="0"/>
          </a:p>
          <a:p>
            <a:pPr algn="just" fontAlgn="base"/>
            <a:r>
              <a:rPr lang="tr-TR" dirty="0" err="1" smtClean="0"/>
              <a:t>Sufilerden</a:t>
            </a:r>
            <a:r>
              <a:rPr lang="tr-TR" dirty="0" smtClean="0"/>
              <a:t> </a:t>
            </a:r>
            <a:r>
              <a:rPr lang="tr-TR" dirty="0"/>
              <a:t>bu sözü rivayet edenler de </a:t>
            </a:r>
            <a:r>
              <a:rPr lang="tr-TR" b="1" dirty="0"/>
              <a:t>bunun naklinin sabit olmadığını itiraf ederler. </a:t>
            </a:r>
            <a:r>
              <a:rPr lang="tr-TR" dirty="0"/>
              <a:t>Fakat </a:t>
            </a:r>
            <a:r>
              <a:rPr lang="tr-TR" i="1" u="sng" dirty="0"/>
              <a:t>bu sözün keşif yoluyla sabit olduğunu söylerler</a:t>
            </a:r>
            <a:r>
              <a:rPr lang="tr-TR" dirty="0"/>
              <a:t>. </a:t>
            </a:r>
            <a:r>
              <a:rPr lang="tr-TR" dirty="0" err="1"/>
              <a:t>İbn</a:t>
            </a:r>
            <a:r>
              <a:rPr lang="tr-TR" dirty="0"/>
              <a:t> Arabî bunu açıkça anlatır. Keşif yoluyla bir hadisin sahih olduğunu kabul etmek ise </a:t>
            </a:r>
            <a:r>
              <a:rPr lang="tr-TR" dirty="0" err="1"/>
              <a:t>sûfilerin</a:t>
            </a:r>
            <a:r>
              <a:rPr lang="tr-TR" dirty="0"/>
              <a:t> âdetidir ya!” 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838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481</Words>
  <Application>Microsoft Office PowerPoint</Application>
  <PresentationFormat>Ekran Gösterisi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HADİS Mİ DEĞİL Mİ?</vt:lpstr>
      <vt:lpstr>“Vatan sevgisi imandandır.” </vt:lpstr>
      <vt:lpstr>“Bir Müslüman’ın kalbini kırmak yedi Beytullah yıkmaktan kötüdür.”</vt:lpstr>
      <vt:lpstr> “Temizlik imanın yarısıdır.”</vt:lpstr>
      <vt:lpstr>“Ölmeden önce ölünüz.”</vt:lpstr>
      <vt:lpstr>“Dünya müminin hapsi, kâfirin cennetidir.”</vt:lpstr>
      <vt:lpstr> “Çin’de dahi olsa ilmi talep edin!”</vt:lpstr>
      <vt:lpstr>“Ben bilinmeyen gizli bir hazine idim. Ne zaman ki bilinmek istedim. Mahlûkatı yarattım, kendimi anlattım ve beni bildiler.”</vt:lpstr>
      <vt:lpstr>“Ben bilinmeyen gizli bir hazine idim. Ne zaman ki bilinmek istedim. Mahlûkatı yarattım, kendimi anlattım ve beni bildiler.”</vt:lpstr>
      <vt:lpstr>“Ben bilinmeyen gizli bir hazine idim. Ne zaman ki bilinmek istedim. Mahlûkatı yarattım, kendimi anlattım ve beni bildiler.”</vt:lpstr>
      <vt:lpstr>“Kendini bilen Rabbini bilmiş olur.”</vt:lpstr>
      <vt:lpstr>“Beyaz gül Peygamber Aleyhisselam’ın, kırmızı gül Cebrail Aleyhisselam’ın, sarı gül ise Burak’ın terinden yaratılmıştır.”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HADİS Mİ DEĞİL Mİ?</dc:title>
  <dc:creator>PC</dc:creator>
  <cp:lastModifiedBy>PC</cp:lastModifiedBy>
  <cp:revision>3</cp:revision>
  <dcterms:created xsi:type="dcterms:W3CDTF">2013-10-24T19:03:26Z</dcterms:created>
  <dcterms:modified xsi:type="dcterms:W3CDTF">2013-10-24T19:27:56Z</dcterms:modified>
</cp:coreProperties>
</file>