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diagrams/quickStyle1.xml" ContentType="application/vnd.openxmlformats-officedocument.drawingml.diagramStyle+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diagrams/layout2.xml" ContentType="application/vnd.openxmlformats-officedocument.drawingml.diagramLayout+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sldIdLst>
    <p:sldId id="256" r:id="rId2"/>
    <p:sldId id="258" r:id="rId3"/>
    <p:sldId id="257" r:id="rId4"/>
    <p:sldId id="260" r:id="rId5"/>
    <p:sldId id="261" r:id="rId6"/>
    <p:sldId id="322" r:id="rId7"/>
    <p:sldId id="267" r:id="rId8"/>
    <p:sldId id="262" r:id="rId9"/>
    <p:sldId id="268" r:id="rId10"/>
    <p:sldId id="269" r:id="rId11"/>
    <p:sldId id="270" r:id="rId12"/>
    <p:sldId id="271" r:id="rId13"/>
    <p:sldId id="272" r:id="rId14"/>
    <p:sldId id="273" r:id="rId15"/>
    <p:sldId id="274" r:id="rId16"/>
    <p:sldId id="275" r:id="rId17"/>
    <p:sldId id="276" r:id="rId18"/>
    <p:sldId id="277" r:id="rId19"/>
    <p:sldId id="278" r:id="rId20"/>
    <p:sldId id="279" r:id="rId21"/>
    <p:sldId id="280" r:id="rId22"/>
    <p:sldId id="281" r:id="rId23"/>
    <p:sldId id="282" r:id="rId24"/>
    <p:sldId id="283" r:id="rId25"/>
    <p:sldId id="284" r:id="rId26"/>
    <p:sldId id="285" r:id="rId27"/>
    <p:sldId id="286" r:id="rId28"/>
    <p:sldId id="287" r:id="rId29"/>
    <p:sldId id="288" r:id="rId30"/>
    <p:sldId id="289" r:id="rId31"/>
    <p:sldId id="290" r:id="rId32"/>
    <p:sldId id="291" r:id="rId33"/>
    <p:sldId id="292" r:id="rId34"/>
    <p:sldId id="293" r:id="rId35"/>
    <p:sldId id="294" r:id="rId36"/>
    <p:sldId id="295" r:id="rId37"/>
    <p:sldId id="296" r:id="rId38"/>
    <p:sldId id="297" r:id="rId39"/>
    <p:sldId id="298" r:id="rId40"/>
    <p:sldId id="299" r:id="rId41"/>
    <p:sldId id="300" r:id="rId42"/>
    <p:sldId id="301" r:id="rId43"/>
    <p:sldId id="302" r:id="rId44"/>
    <p:sldId id="303" r:id="rId45"/>
    <p:sldId id="304" r:id="rId46"/>
    <p:sldId id="305" r:id="rId47"/>
    <p:sldId id="306" r:id="rId48"/>
    <p:sldId id="307" r:id="rId49"/>
    <p:sldId id="308" r:id="rId50"/>
    <p:sldId id="263" r:id="rId51"/>
    <p:sldId id="309" r:id="rId52"/>
    <p:sldId id="310" r:id="rId53"/>
    <p:sldId id="311" r:id="rId54"/>
    <p:sldId id="312" r:id="rId55"/>
    <p:sldId id="313" r:id="rId56"/>
    <p:sldId id="314" r:id="rId57"/>
    <p:sldId id="315" r:id="rId58"/>
    <p:sldId id="316" r:id="rId59"/>
    <p:sldId id="317" r:id="rId60"/>
    <p:sldId id="318" r:id="rId61"/>
    <p:sldId id="319" r:id="rId62"/>
    <p:sldId id="323" r:id="rId63"/>
    <p:sldId id="320" r:id="rId64"/>
    <p:sldId id="321" r:id="rId65"/>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9" autoAdjust="0"/>
    <p:restoredTop sz="94660"/>
  </p:normalViewPr>
  <p:slideViewPr>
    <p:cSldViewPr snapToGrid="0">
      <p:cViewPr varScale="1">
        <p:scale>
          <a:sx n="73" d="100"/>
          <a:sy n="73" d="100"/>
        </p:scale>
        <p:origin x="-420" y="-102"/>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EC6752-63BB-418E-BCF5-5EBB047A3AD4}" type="doc">
      <dgm:prSet loTypeId="urn:microsoft.com/office/officeart/2009/layout/CircleArrowProcess" loCatId="process" qsTypeId="urn:microsoft.com/office/officeart/2005/8/quickstyle/simple1" qsCatId="simple" csTypeId="urn:microsoft.com/office/officeart/2005/8/colors/accent1_2" csCatId="accent1" phldr="1"/>
      <dgm:spPr/>
      <dgm:t>
        <a:bodyPr/>
        <a:lstStyle/>
        <a:p>
          <a:endParaRPr lang="tr-TR"/>
        </a:p>
      </dgm:t>
    </dgm:pt>
    <dgm:pt modelId="{6032E436-E747-4A3F-B7F4-29E83EB0147F}">
      <dgm:prSet phldrT="[Metin]"/>
      <dgm:spPr>
        <a:xfrm>
          <a:off x="2749682" y="768898"/>
          <a:ext cx="1183271" cy="591494"/>
        </a:xfrm>
        <a:prstGeom prst="rect">
          <a:avLst/>
        </a:prstGeom>
        <a:noFill/>
        <a:ln>
          <a:noFill/>
        </a:ln>
        <a:effectLst/>
      </dgm:spPr>
      <dgm:t>
        <a:bodyPr/>
        <a:lstStyle/>
        <a:p>
          <a:r>
            <a:rPr lang="tr-TR" dirty="0" smtClean="0">
              <a:solidFill>
                <a:sysClr val="windowText" lastClr="000000">
                  <a:hueOff val="0"/>
                  <a:satOff val="0"/>
                  <a:lumOff val="0"/>
                  <a:alphaOff val="0"/>
                </a:sysClr>
              </a:solidFill>
              <a:latin typeface="Century Schoolbook"/>
              <a:ea typeface="+mn-ea"/>
              <a:cs typeface="+mn-cs"/>
            </a:rPr>
            <a:t>1. GÜN BÜYÜK ŞEYTANA 7 TAŞ</a:t>
          </a:r>
          <a:endParaRPr lang="tr-TR" dirty="0">
            <a:solidFill>
              <a:sysClr val="windowText" lastClr="000000">
                <a:hueOff val="0"/>
                <a:satOff val="0"/>
                <a:lumOff val="0"/>
                <a:alphaOff val="0"/>
              </a:sysClr>
            </a:solidFill>
            <a:latin typeface="Century Schoolbook"/>
            <a:ea typeface="+mn-ea"/>
            <a:cs typeface="+mn-cs"/>
          </a:endParaRPr>
        </a:p>
      </dgm:t>
    </dgm:pt>
    <dgm:pt modelId="{833C5BFC-BEF9-4B8E-87D2-20C872D07AD2}" type="parTrans" cxnId="{0137622F-DEBF-4B62-A41F-2D8731B0E2BB}">
      <dgm:prSet/>
      <dgm:spPr/>
      <dgm:t>
        <a:bodyPr/>
        <a:lstStyle/>
        <a:p>
          <a:endParaRPr lang="tr-TR"/>
        </a:p>
      </dgm:t>
    </dgm:pt>
    <dgm:pt modelId="{C13093FE-D629-4AE2-8432-6599ABEEFFCC}" type="sibTrans" cxnId="{0137622F-DEBF-4B62-A41F-2D8731B0E2BB}">
      <dgm:prSet/>
      <dgm:spPr/>
      <dgm:t>
        <a:bodyPr/>
        <a:lstStyle/>
        <a:p>
          <a:endParaRPr lang="tr-TR"/>
        </a:p>
      </dgm:t>
    </dgm:pt>
    <dgm:pt modelId="{31FB7228-B78D-4887-9B0D-C8D092394CC1}">
      <dgm:prSet phldrT="[Metin]"/>
      <dgm:spPr>
        <a:xfrm>
          <a:off x="2160646" y="1999666"/>
          <a:ext cx="1183271" cy="591494"/>
        </a:xfrm>
        <a:prstGeom prst="rect">
          <a:avLst/>
        </a:prstGeom>
        <a:noFill/>
        <a:ln>
          <a:noFill/>
        </a:ln>
        <a:effectLst/>
      </dgm:spPr>
      <dgm:t>
        <a:bodyPr/>
        <a:lstStyle/>
        <a:p>
          <a:r>
            <a:rPr lang="tr-TR" dirty="0" smtClean="0">
              <a:solidFill>
                <a:sysClr val="windowText" lastClr="000000">
                  <a:hueOff val="0"/>
                  <a:satOff val="0"/>
                  <a:lumOff val="0"/>
                  <a:alphaOff val="0"/>
                </a:sysClr>
              </a:solidFill>
              <a:latin typeface="Century Schoolbook"/>
              <a:ea typeface="+mn-ea"/>
              <a:cs typeface="+mn-cs"/>
            </a:rPr>
            <a:t>2. GÜN KÜÇÜK-ORTA-BÜYÜK</a:t>
          </a:r>
        </a:p>
        <a:p>
          <a:r>
            <a:rPr lang="tr-TR" dirty="0" smtClean="0">
              <a:solidFill>
                <a:sysClr val="windowText" lastClr="000000">
                  <a:hueOff val="0"/>
                  <a:satOff val="0"/>
                  <a:lumOff val="0"/>
                  <a:alphaOff val="0"/>
                </a:sysClr>
              </a:solidFill>
              <a:latin typeface="Century Schoolbook"/>
              <a:ea typeface="+mn-ea"/>
              <a:cs typeface="+mn-cs"/>
            </a:rPr>
            <a:t>7x3=21 TAŞ</a:t>
          </a:r>
          <a:endParaRPr lang="tr-TR" dirty="0">
            <a:solidFill>
              <a:sysClr val="windowText" lastClr="000000">
                <a:hueOff val="0"/>
                <a:satOff val="0"/>
                <a:lumOff val="0"/>
                <a:alphaOff val="0"/>
              </a:sysClr>
            </a:solidFill>
            <a:latin typeface="Century Schoolbook"/>
            <a:ea typeface="+mn-ea"/>
            <a:cs typeface="+mn-cs"/>
          </a:endParaRPr>
        </a:p>
      </dgm:t>
    </dgm:pt>
    <dgm:pt modelId="{7BE7E493-3392-419F-8967-30B8135063E0}" type="parTrans" cxnId="{A0172914-38EB-4019-B134-01DFAEEE2FB6}">
      <dgm:prSet/>
      <dgm:spPr/>
      <dgm:t>
        <a:bodyPr/>
        <a:lstStyle/>
        <a:p>
          <a:endParaRPr lang="tr-TR"/>
        </a:p>
      </dgm:t>
    </dgm:pt>
    <dgm:pt modelId="{FB451295-AB58-4AD8-8472-6B05BF82F015}" type="sibTrans" cxnId="{A0172914-38EB-4019-B134-01DFAEEE2FB6}">
      <dgm:prSet/>
      <dgm:spPr/>
      <dgm:t>
        <a:bodyPr/>
        <a:lstStyle/>
        <a:p>
          <a:endParaRPr lang="tr-TR"/>
        </a:p>
      </dgm:t>
    </dgm:pt>
    <dgm:pt modelId="{3A3D2842-10DD-490D-BC45-DE2A45B78A91}">
      <dgm:prSet phldrT="[Metin]"/>
      <dgm:spPr>
        <a:xfrm>
          <a:off x="2752482" y="3232203"/>
          <a:ext cx="1183271" cy="591494"/>
        </a:xfrm>
        <a:prstGeom prst="rect">
          <a:avLst/>
        </a:prstGeom>
        <a:noFill/>
        <a:ln>
          <a:noFill/>
        </a:ln>
        <a:effectLst/>
      </dgm:spPr>
      <dgm:t>
        <a:bodyPr/>
        <a:lstStyle/>
        <a:p>
          <a:r>
            <a:rPr lang="tr-TR" dirty="0" smtClean="0">
              <a:solidFill>
                <a:sysClr val="windowText" lastClr="000000">
                  <a:hueOff val="0"/>
                  <a:satOff val="0"/>
                  <a:lumOff val="0"/>
                  <a:alphaOff val="0"/>
                </a:sysClr>
              </a:solidFill>
              <a:latin typeface="Century Schoolbook"/>
              <a:ea typeface="+mn-ea"/>
              <a:cs typeface="+mn-cs"/>
            </a:rPr>
            <a:t>3. GÜN KÜÇÜK-ORTA-BÜYÜK</a:t>
          </a:r>
        </a:p>
        <a:p>
          <a:r>
            <a:rPr lang="tr-TR" dirty="0" smtClean="0">
              <a:solidFill>
                <a:sysClr val="windowText" lastClr="000000">
                  <a:hueOff val="0"/>
                  <a:satOff val="0"/>
                  <a:lumOff val="0"/>
                  <a:alphaOff val="0"/>
                </a:sysClr>
              </a:solidFill>
              <a:latin typeface="Century Schoolbook"/>
              <a:ea typeface="+mn-ea"/>
              <a:cs typeface="+mn-cs"/>
            </a:rPr>
            <a:t>7x3=21 TAŞ</a:t>
          </a:r>
          <a:endParaRPr lang="tr-TR" dirty="0">
            <a:solidFill>
              <a:sysClr val="windowText" lastClr="000000">
                <a:hueOff val="0"/>
                <a:satOff val="0"/>
                <a:lumOff val="0"/>
                <a:alphaOff val="0"/>
              </a:sysClr>
            </a:solidFill>
            <a:latin typeface="Century Schoolbook"/>
            <a:ea typeface="+mn-ea"/>
            <a:cs typeface="+mn-cs"/>
          </a:endParaRPr>
        </a:p>
      </dgm:t>
    </dgm:pt>
    <dgm:pt modelId="{AD263E96-C83F-4236-84CD-715B8D681865}" type="parTrans" cxnId="{37E47F76-7814-4595-AA82-C23492C5E434}">
      <dgm:prSet/>
      <dgm:spPr/>
      <dgm:t>
        <a:bodyPr/>
        <a:lstStyle/>
        <a:p>
          <a:endParaRPr lang="tr-TR"/>
        </a:p>
      </dgm:t>
    </dgm:pt>
    <dgm:pt modelId="{2630E792-4F88-48A3-B33B-13A913A8426B}" type="sibTrans" cxnId="{37E47F76-7814-4595-AA82-C23492C5E434}">
      <dgm:prSet/>
      <dgm:spPr/>
      <dgm:t>
        <a:bodyPr/>
        <a:lstStyle/>
        <a:p>
          <a:endParaRPr lang="tr-TR"/>
        </a:p>
      </dgm:t>
    </dgm:pt>
    <dgm:pt modelId="{B253BA11-A35B-4CCF-9587-BBBC3EA7771A}" type="pres">
      <dgm:prSet presAssocID="{7CEC6752-63BB-418E-BCF5-5EBB047A3AD4}" presName="Name0" presStyleCnt="0">
        <dgm:presLayoutVars>
          <dgm:chMax val="7"/>
          <dgm:chPref val="7"/>
          <dgm:dir/>
          <dgm:animLvl val="lvl"/>
        </dgm:presLayoutVars>
      </dgm:prSet>
      <dgm:spPr/>
      <dgm:t>
        <a:bodyPr/>
        <a:lstStyle/>
        <a:p>
          <a:endParaRPr lang="tr-TR"/>
        </a:p>
      </dgm:t>
    </dgm:pt>
    <dgm:pt modelId="{51152346-92DA-4B1B-B6F6-5F0B395B08C2}" type="pres">
      <dgm:prSet presAssocID="{6032E436-E747-4A3F-B7F4-29E83EB0147F}" presName="Accent1" presStyleCnt="0"/>
      <dgm:spPr/>
    </dgm:pt>
    <dgm:pt modelId="{92BD5018-D67E-462B-90F4-6E1EA7F69C89}" type="pres">
      <dgm:prSet presAssocID="{6032E436-E747-4A3F-B7F4-29E83EB0147F}" presName="Accent" presStyleLbl="node1" presStyleIdx="0" presStyleCnt="3"/>
      <dgm:spPr>
        <a:xfrm>
          <a:off x="2279013" y="0"/>
          <a:ext cx="2129408" cy="2129732"/>
        </a:xfrm>
        <a:prstGeom prst="circularArrow">
          <a:avLst>
            <a:gd name="adj1" fmla="val 10980"/>
            <a:gd name="adj2" fmla="val 1142322"/>
            <a:gd name="adj3" fmla="val 4500000"/>
            <a:gd name="adj4" fmla="val 10800000"/>
            <a:gd name="adj5" fmla="val 12500"/>
          </a:avLst>
        </a:prstGeom>
        <a:solidFill>
          <a:srgbClr val="FE8637">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lang="tr-TR"/>
        </a:p>
      </dgm:t>
    </dgm:pt>
    <dgm:pt modelId="{E16F8658-667A-4439-B520-49C5973D9B9F}" type="pres">
      <dgm:prSet presAssocID="{6032E436-E747-4A3F-B7F4-29E83EB0147F}" presName="Parent1" presStyleLbl="revTx" presStyleIdx="0" presStyleCnt="3">
        <dgm:presLayoutVars>
          <dgm:chMax val="1"/>
          <dgm:chPref val="1"/>
          <dgm:bulletEnabled val="1"/>
        </dgm:presLayoutVars>
      </dgm:prSet>
      <dgm:spPr/>
      <dgm:t>
        <a:bodyPr/>
        <a:lstStyle/>
        <a:p>
          <a:endParaRPr lang="tr-TR"/>
        </a:p>
      </dgm:t>
    </dgm:pt>
    <dgm:pt modelId="{42C1E91F-2FDB-4CA0-B707-B67458C1B7E5}" type="pres">
      <dgm:prSet presAssocID="{31FB7228-B78D-4887-9B0D-C8D092394CC1}" presName="Accent2" presStyleCnt="0"/>
      <dgm:spPr/>
    </dgm:pt>
    <dgm:pt modelId="{0FD7883D-62B1-427A-82FA-1FCA15E2AFE0}" type="pres">
      <dgm:prSet presAssocID="{31FB7228-B78D-4887-9B0D-C8D092394CC1}" presName="Accent" presStyleLbl="node1" presStyleIdx="1" presStyleCnt="3"/>
      <dgm:spPr>
        <a:xfrm>
          <a:off x="1687577" y="1223689"/>
          <a:ext cx="2129408" cy="2129732"/>
        </a:xfrm>
        <a:prstGeom prst="leftCircularArrow">
          <a:avLst>
            <a:gd name="adj1" fmla="val 10980"/>
            <a:gd name="adj2" fmla="val 1142322"/>
            <a:gd name="adj3" fmla="val 6300000"/>
            <a:gd name="adj4" fmla="val 18900000"/>
            <a:gd name="adj5" fmla="val 12500"/>
          </a:avLst>
        </a:prstGeom>
        <a:solidFill>
          <a:srgbClr val="FE8637">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lang="tr-TR"/>
        </a:p>
      </dgm:t>
    </dgm:pt>
    <dgm:pt modelId="{BB29AFFE-C25B-4D15-8036-BC3A687D5838}" type="pres">
      <dgm:prSet presAssocID="{31FB7228-B78D-4887-9B0D-C8D092394CC1}" presName="Parent2" presStyleLbl="revTx" presStyleIdx="1" presStyleCnt="3">
        <dgm:presLayoutVars>
          <dgm:chMax val="1"/>
          <dgm:chPref val="1"/>
          <dgm:bulletEnabled val="1"/>
        </dgm:presLayoutVars>
      </dgm:prSet>
      <dgm:spPr/>
      <dgm:t>
        <a:bodyPr/>
        <a:lstStyle/>
        <a:p>
          <a:endParaRPr lang="tr-TR"/>
        </a:p>
      </dgm:t>
    </dgm:pt>
    <dgm:pt modelId="{F4E12936-1169-4A04-8997-06D79291610D}" type="pres">
      <dgm:prSet presAssocID="{3A3D2842-10DD-490D-BC45-DE2A45B78A91}" presName="Accent3" presStyleCnt="0"/>
      <dgm:spPr/>
    </dgm:pt>
    <dgm:pt modelId="{7A871C3D-851C-4DD4-8F03-44AA43CD9DCA}" type="pres">
      <dgm:prSet presAssocID="{3A3D2842-10DD-490D-BC45-DE2A45B78A91}" presName="Accent" presStyleLbl="node1" presStyleIdx="2" presStyleCnt="3"/>
      <dgm:spPr>
        <a:xfrm>
          <a:off x="2430571" y="2593814"/>
          <a:ext cx="1829492" cy="1830225"/>
        </a:xfrm>
        <a:prstGeom prst="blockArc">
          <a:avLst>
            <a:gd name="adj1" fmla="val 13500000"/>
            <a:gd name="adj2" fmla="val 10800000"/>
            <a:gd name="adj3" fmla="val 12740"/>
          </a:avLst>
        </a:prstGeom>
        <a:solidFill>
          <a:srgbClr val="FE8637">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lang="tr-TR"/>
        </a:p>
      </dgm:t>
    </dgm:pt>
    <dgm:pt modelId="{5E349DEA-26EB-4D73-A52F-9A1DBCF8C1F7}" type="pres">
      <dgm:prSet presAssocID="{3A3D2842-10DD-490D-BC45-DE2A45B78A91}" presName="Parent3" presStyleLbl="revTx" presStyleIdx="2" presStyleCnt="3">
        <dgm:presLayoutVars>
          <dgm:chMax val="1"/>
          <dgm:chPref val="1"/>
          <dgm:bulletEnabled val="1"/>
        </dgm:presLayoutVars>
      </dgm:prSet>
      <dgm:spPr/>
      <dgm:t>
        <a:bodyPr/>
        <a:lstStyle/>
        <a:p>
          <a:endParaRPr lang="tr-TR"/>
        </a:p>
      </dgm:t>
    </dgm:pt>
  </dgm:ptLst>
  <dgm:cxnLst>
    <dgm:cxn modelId="{A0172914-38EB-4019-B134-01DFAEEE2FB6}" srcId="{7CEC6752-63BB-418E-BCF5-5EBB047A3AD4}" destId="{31FB7228-B78D-4887-9B0D-C8D092394CC1}" srcOrd="1" destOrd="0" parTransId="{7BE7E493-3392-419F-8967-30B8135063E0}" sibTransId="{FB451295-AB58-4AD8-8472-6B05BF82F015}"/>
    <dgm:cxn modelId="{02B45E73-EEDA-4FEF-8CFE-D1E99E915696}" type="presOf" srcId="{7CEC6752-63BB-418E-BCF5-5EBB047A3AD4}" destId="{B253BA11-A35B-4CCF-9587-BBBC3EA7771A}" srcOrd="0" destOrd="0" presId="urn:microsoft.com/office/officeart/2009/layout/CircleArrowProcess"/>
    <dgm:cxn modelId="{5C39D5D4-3512-43E5-A58C-1BA1516811BF}" type="presOf" srcId="{3A3D2842-10DD-490D-BC45-DE2A45B78A91}" destId="{5E349DEA-26EB-4D73-A52F-9A1DBCF8C1F7}" srcOrd="0" destOrd="0" presId="urn:microsoft.com/office/officeart/2009/layout/CircleArrowProcess"/>
    <dgm:cxn modelId="{3276D6DF-0A03-41EE-9E62-BBC0E3F0337C}" type="presOf" srcId="{6032E436-E747-4A3F-B7F4-29E83EB0147F}" destId="{E16F8658-667A-4439-B520-49C5973D9B9F}" srcOrd="0" destOrd="0" presId="urn:microsoft.com/office/officeart/2009/layout/CircleArrowProcess"/>
    <dgm:cxn modelId="{37E47F76-7814-4595-AA82-C23492C5E434}" srcId="{7CEC6752-63BB-418E-BCF5-5EBB047A3AD4}" destId="{3A3D2842-10DD-490D-BC45-DE2A45B78A91}" srcOrd="2" destOrd="0" parTransId="{AD263E96-C83F-4236-84CD-715B8D681865}" sibTransId="{2630E792-4F88-48A3-B33B-13A913A8426B}"/>
    <dgm:cxn modelId="{0137622F-DEBF-4B62-A41F-2D8731B0E2BB}" srcId="{7CEC6752-63BB-418E-BCF5-5EBB047A3AD4}" destId="{6032E436-E747-4A3F-B7F4-29E83EB0147F}" srcOrd="0" destOrd="0" parTransId="{833C5BFC-BEF9-4B8E-87D2-20C872D07AD2}" sibTransId="{C13093FE-D629-4AE2-8432-6599ABEEFFCC}"/>
    <dgm:cxn modelId="{63FF2A04-8AD2-45AB-9222-E7EE52DD6816}" type="presOf" srcId="{31FB7228-B78D-4887-9B0D-C8D092394CC1}" destId="{BB29AFFE-C25B-4D15-8036-BC3A687D5838}" srcOrd="0" destOrd="0" presId="urn:microsoft.com/office/officeart/2009/layout/CircleArrowProcess"/>
    <dgm:cxn modelId="{49FE9BEE-F13E-4A9F-8996-E37778F93480}" type="presParOf" srcId="{B253BA11-A35B-4CCF-9587-BBBC3EA7771A}" destId="{51152346-92DA-4B1B-B6F6-5F0B395B08C2}" srcOrd="0" destOrd="0" presId="urn:microsoft.com/office/officeart/2009/layout/CircleArrowProcess"/>
    <dgm:cxn modelId="{A71433DB-3EC5-470B-936E-C62D1E96AC6A}" type="presParOf" srcId="{51152346-92DA-4B1B-B6F6-5F0B395B08C2}" destId="{92BD5018-D67E-462B-90F4-6E1EA7F69C89}" srcOrd="0" destOrd="0" presId="urn:microsoft.com/office/officeart/2009/layout/CircleArrowProcess"/>
    <dgm:cxn modelId="{F4729412-1599-4C25-8CCB-7E4B3B4C4ED7}" type="presParOf" srcId="{B253BA11-A35B-4CCF-9587-BBBC3EA7771A}" destId="{E16F8658-667A-4439-B520-49C5973D9B9F}" srcOrd="1" destOrd="0" presId="urn:microsoft.com/office/officeart/2009/layout/CircleArrowProcess"/>
    <dgm:cxn modelId="{A63A9906-C029-4F85-AE2D-E8437A183977}" type="presParOf" srcId="{B253BA11-A35B-4CCF-9587-BBBC3EA7771A}" destId="{42C1E91F-2FDB-4CA0-B707-B67458C1B7E5}" srcOrd="2" destOrd="0" presId="urn:microsoft.com/office/officeart/2009/layout/CircleArrowProcess"/>
    <dgm:cxn modelId="{519F0CC3-9824-4B8D-A482-BA514DA89A31}" type="presParOf" srcId="{42C1E91F-2FDB-4CA0-B707-B67458C1B7E5}" destId="{0FD7883D-62B1-427A-82FA-1FCA15E2AFE0}" srcOrd="0" destOrd="0" presId="urn:microsoft.com/office/officeart/2009/layout/CircleArrowProcess"/>
    <dgm:cxn modelId="{5880007E-BCA3-4823-8351-97053097FE4B}" type="presParOf" srcId="{B253BA11-A35B-4CCF-9587-BBBC3EA7771A}" destId="{BB29AFFE-C25B-4D15-8036-BC3A687D5838}" srcOrd="3" destOrd="0" presId="urn:microsoft.com/office/officeart/2009/layout/CircleArrowProcess"/>
    <dgm:cxn modelId="{49F7F4EB-9CCD-4623-A3B4-C93351955801}" type="presParOf" srcId="{B253BA11-A35B-4CCF-9587-BBBC3EA7771A}" destId="{F4E12936-1169-4A04-8997-06D79291610D}" srcOrd="4" destOrd="0" presId="urn:microsoft.com/office/officeart/2009/layout/CircleArrowProcess"/>
    <dgm:cxn modelId="{20ABA5A3-75CE-4979-9518-004B3851E96E}" type="presParOf" srcId="{F4E12936-1169-4A04-8997-06D79291610D}" destId="{7A871C3D-851C-4DD4-8F03-44AA43CD9DCA}" srcOrd="0" destOrd="0" presId="urn:microsoft.com/office/officeart/2009/layout/CircleArrowProcess"/>
    <dgm:cxn modelId="{F52718ED-C9BA-4B00-9436-3B5CF277810A}" type="presParOf" srcId="{B253BA11-A35B-4CCF-9587-BBBC3EA7771A}" destId="{5E349DEA-26EB-4D73-A52F-9A1DBCF8C1F7}" srcOrd="5" destOrd="0" presId="urn:microsoft.com/office/officeart/2009/layout/CircleArrowProcess"/>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CEC6752-63BB-418E-BCF5-5EBB047A3AD4}" type="doc">
      <dgm:prSet loTypeId="urn:microsoft.com/office/officeart/2009/layout/CircleArrowProcess" loCatId="process" qsTypeId="urn:microsoft.com/office/officeart/2005/8/quickstyle/simple1" qsCatId="simple" csTypeId="urn:microsoft.com/office/officeart/2005/8/colors/accent1_2" csCatId="accent1" phldr="1"/>
      <dgm:spPr/>
      <dgm:t>
        <a:bodyPr/>
        <a:lstStyle/>
        <a:p>
          <a:endParaRPr lang="tr-TR"/>
        </a:p>
      </dgm:t>
    </dgm:pt>
    <dgm:pt modelId="{6032E436-E747-4A3F-B7F4-29E83EB0147F}">
      <dgm:prSet phldrT="[Metin]"/>
      <dgm:spPr>
        <a:xfrm>
          <a:off x="2749682" y="768898"/>
          <a:ext cx="1183271" cy="591494"/>
        </a:xfrm>
        <a:noFill/>
        <a:ln>
          <a:noFill/>
        </a:ln>
        <a:effectLst/>
      </dgm:spPr>
      <dgm:t>
        <a:bodyPr/>
        <a:lstStyle/>
        <a:p>
          <a:r>
            <a:rPr lang="tr-TR" dirty="0" smtClean="0">
              <a:solidFill>
                <a:sysClr val="windowText" lastClr="000000">
                  <a:hueOff val="0"/>
                  <a:satOff val="0"/>
                  <a:lumOff val="0"/>
                  <a:alphaOff val="0"/>
                </a:sysClr>
              </a:solidFill>
              <a:latin typeface="Century Schoolbook"/>
              <a:ea typeface="+mn-ea"/>
              <a:cs typeface="+mn-cs"/>
            </a:rPr>
            <a:t>1. GÜN BÜYÜK ŞEYTANA 7 TAŞ</a:t>
          </a:r>
          <a:endParaRPr lang="tr-TR" dirty="0">
            <a:solidFill>
              <a:sysClr val="windowText" lastClr="000000">
                <a:hueOff val="0"/>
                <a:satOff val="0"/>
                <a:lumOff val="0"/>
                <a:alphaOff val="0"/>
              </a:sysClr>
            </a:solidFill>
            <a:latin typeface="Century Schoolbook"/>
            <a:ea typeface="+mn-ea"/>
            <a:cs typeface="+mn-cs"/>
          </a:endParaRPr>
        </a:p>
      </dgm:t>
    </dgm:pt>
    <dgm:pt modelId="{833C5BFC-BEF9-4B8E-87D2-20C872D07AD2}" type="parTrans" cxnId="{0137622F-DEBF-4B62-A41F-2D8731B0E2BB}">
      <dgm:prSet/>
      <dgm:spPr/>
      <dgm:t>
        <a:bodyPr/>
        <a:lstStyle/>
        <a:p>
          <a:endParaRPr lang="tr-TR"/>
        </a:p>
      </dgm:t>
    </dgm:pt>
    <dgm:pt modelId="{C13093FE-D629-4AE2-8432-6599ABEEFFCC}" type="sibTrans" cxnId="{0137622F-DEBF-4B62-A41F-2D8731B0E2BB}">
      <dgm:prSet/>
      <dgm:spPr/>
      <dgm:t>
        <a:bodyPr/>
        <a:lstStyle/>
        <a:p>
          <a:endParaRPr lang="tr-TR"/>
        </a:p>
      </dgm:t>
    </dgm:pt>
    <dgm:pt modelId="{31FB7228-B78D-4887-9B0D-C8D092394CC1}">
      <dgm:prSet phldrT="[Metin]"/>
      <dgm:spPr>
        <a:xfrm>
          <a:off x="2160646" y="1999666"/>
          <a:ext cx="1183271" cy="591494"/>
        </a:xfrm>
        <a:noFill/>
        <a:ln>
          <a:noFill/>
        </a:ln>
        <a:effectLst/>
      </dgm:spPr>
      <dgm:t>
        <a:bodyPr/>
        <a:lstStyle/>
        <a:p>
          <a:r>
            <a:rPr lang="tr-TR" dirty="0" smtClean="0">
              <a:solidFill>
                <a:sysClr val="windowText" lastClr="000000">
                  <a:hueOff val="0"/>
                  <a:satOff val="0"/>
                  <a:lumOff val="0"/>
                  <a:alphaOff val="0"/>
                </a:sysClr>
              </a:solidFill>
              <a:latin typeface="Century Schoolbook"/>
              <a:ea typeface="+mn-ea"/>
              <a:cs typeface="+mn-cs"/>
            </a:rPr>
            <a:t>2. GÜN KÜÇÜK-ORTA-BÜYÜK</a:t>
          </a:r>
        </a:p>
        <a:p>
          <a:r>
            <a:rPr lang="tr-TR" dirty="0" smtClean="0">
              <a:solidFill>
                <a:sysClr val="windowText" lastClr="000000">
                  <a:hueOff val="0"/>
                  <a:satOff val="0"/>
                  <a:lumOff val="0"/>
                  <a:alphaOff val="0"/>
                </a:sysClr>
              </a:solidFill>
              <a:latin typeface="Century Schoolbook"/>
              <a:ea typeface="+mn-ea"/>
              <a:cs typeface="+mn-cs"/>
            </a:rPr>
            <a:t>7x3=21 TAŞ</a:t>
          </a:r>
          <a:endParaRPr lang="tr-TR" dirty="0">
            <a:solidFill>
              <a:sysClr val="windowText" lastClr="000000">
                <a:hueOff val="0"/>
                <a:satOff val="0"/>
                <a:lumOff val="0"/>
                <a:alphaOff val="0"/>
              </a:sysClr>
            </a:solidFill>
            <a:latin typeface="Century Schoolbook"/>
            <a:ea typeface="+mn-ea"/>
            <a:cs typeface="+mn-cs"/>
          </a:endParaRPr>
        </a:p>
      </dgm:t>
    </dgm:pt>
    <dgm:pt modelId="{7BE7E493-3392-419F-8967-30B8135063E0}" type="parTrans" cxnId="{A0172914-38EB-4019-B134-01DFAEEE2FB6}">
      <dgm:prSet/>
      <dgm:spPr/>
      <dgm:t>
        <a:bodyPr/>
        <a:lstStyle/>
        <a:p>
          <a:endParaRPr lang="tr-TR"/>
        </a:p>
      </dgm:t>
    </dgm:pt>
    <dgm:pt modelId="{FB451295-AB58-4AD8-8472-6B05BF82F015}" type="sibTrans" cxnId="{A0172914-38EB-4019-B134-01DFAEEE2FB6}">
      <dgm:prSet/>
      <dgm:spPr/>
      <dgm:t>
        <a:bodyPr/>
        <a:lstStyle/>
        <a:p>
          <a:endParaRPr lang="tr-TR"/>
        </a:p>
      </dgm:t>
    </dgm:pt>
    <dgm:pt modelId="{3A3D2842-10DD-490D-BC45-DE2A45B78A91}">
      <dgm:prSet phldrT="[Metin]"/>
      <dgm:spPr>
        <a:xfrm>
          <a:off x="2752482" y="3232203"/>
          <a:ext cx="1183271" cy="591494"/>
        </a:xfrm>
        <a:noFill/>
        <a:ln>
          <a:noFill/>
        </a:ln>
        <a:effectLst/>
      </dgm:spPr>
      <dgm:t>
        <a:bodyPr/>
        <a:lstStyle/>
        <a:p>
          <a:r>
            <a:rPr lang="tr-TR" dirty="0" smtClean="0">
              <a:solidFill>
                <a:sysClr val="windowText" lastClr="000000">
                  <a:hueOff val="0"/>
                  <a:satOff val="0"/>
                  <a:lumOff val="0"/>
                  <a:alphaOff val="0"/>
                </a:sysClr>
              </a:solidFill>
              <a:latin typeface="Century Schoolbook"/>
              <a:ea typeface="+mn-ea"/>
              <a:cs typeface="+mn-cs"/>
            </a:rPr>
            <a:t>3. GÜN KÜÇÜK-ORTA-BÜYÜK</a:t>
          </a:r>
        </a:p>
        <a:p>
          <a:r>
            <a:rPr lang="tr-TR" dirty="0" smtClean="0">
              <a:solidFill>
                <a:sysClr val="windowText" lastClr="000000">
                  <a:hueOff val="0"/>
                  <a:satOff val="0"/>
                  <a:lumOff val="0"/>
                  <a:alphaOff val="0"/>
                </a:sysClr>
              </a:solidFill>
              <a:latin typeface="Century Schoolbook"/>
              <a:ea typeface="+mn-ea"/>
              <a:cs typeface="+mn-cs"/>
            </a:rPr>
            <a:t>7x3=21 TAŞ</a:t>
          </a:r>
          <a:endParaRPr lang="tr-TR" dirty="0">
            <a:solidFill>
              <a:sysClr val="windowText" lastClr="000000">
                <a:hueOff val="0"/>
                <a:satOff val="0"/>
                <a:lumOff val="0"/>
                <a:alphaOff val="0"/>
              </a:sysClr>
            </a:solidFill>
            <a:latin typeface="Century Schoolbook"/>
            <a:ea typeface="+mn-ea"/>
            <a:cs typeface="+mn-cs"/>
          </a:endParaRPr>
        </a:p>
      </dgm:t>
    </dgm:pt>
    <dgm:pt modelId="{AD263E96-C83F-4236-84CD-715B8D681865}" type="parTrans" cxnId="{37E47F76-7814-4595-AA82-C23492C5E434}">
      <dgm:prSet/>
      <dgm:spPr/>
      <dgm:t>
        <a:bodyPr/>
        <a:lstStyle/>
        <a:p>
          <a:endParaRPr lang="tr-TR"/>
        </a:p>
      </dgm:t>
    </dgm:pt>
    <dgm:pt modelId="{2630E792-4F88-48A3-B33B-13A913A8426B}" type="sibTrans" cxnId="{37E47F76-7814-4595-AA82-C23492C5E434}">
      <dgm:prSet/>
      <dgm:spPr/>
      <dgm:t>
        <a:bodyPr/>
        <a:lstStyle/>
        <a:p>
          <a:endParaRPr lang="tr-TR"/>
        </a:p>
      </dgm:t>
    </dgm:pt>
    <dgm:pt modelId="{B253BA11-A35B-4CCF-9587-BBBC3EA7771A}" type="pres">
      <dgm:prSet presAssocID="{7CEC6752-63BB-418E-BCF5-5EBB047A3AD4}" presName="Name0" presStyleCnt="0">
        <dgm:presLayoutVars>
          <dgm:chMax val="7"/>
          <dgm:chPref val="7"/>
          <dgm:dir/>
          <dgm:animLvl val="lvl"/>
        </dgm:presLayoutVars>
      </dgm:prSet>
      <dgm:spPr/>
      <dgm:t>
        <a:bodyPr/>
        <a:lstStyle/>
        <a:p>
          <a:endParaRPr lang="tr-TR"/>
        </a:p>
      </dgm:t>
    </dgm:pt>
    <dgm:pt modelId="{51152346-92DA-4B1B-B6F6-5F0B395B08C2}" type="pres">
      <dgm:prSet presAssocID="{6032E436-E747-4A3F-B7F4-29E83EB0147F}" presName="Accent1" presStyleCnt="0"/>
      <dgm:spPr/>
    </dgm:pt>
    <dgm:pt modelId="{92BD5018-D67E-462B-90F4-6E1EA7F69C89}" type="pres">
      <dgm:prSet presAssocID="{6032E436-E747-4A3F-B7F4-29E83EB0147F}" presName="Accent" presStyleLbl="node1" presStyleIdx="0" presStyleCnt="3"/>
      <dgm:spPr>
        <a:xfrm>
          <a:off x="2279013" y="0"/>
          <a:ext cx="2129408" cy="2129732"/>
        </a:xfrm>
        <a:prstGeom prst="circularArrow">
          <a:avLst>
            <a:gd name="adj1" fmla="val 10980"/>
            <a:gd name="adj2" fmla="val 1142322"/>
            <a:gd name="adj3" fmla="val 4500000"/>
            <a:gd name="adj4" fmla="val 10800000"/>
            <a:gd name="adj5" fmla="val 12500"/>
          </a:avLst>
        </a:prstGeom>
        <a:solidFill>
          <a:srgbClr val="FE8637">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lang="tr-TR"/>
        </a:p>
      </dgm:t>
    </dgm:pt>
    <dgm:pt modelId="{E16F8658-667A-4439-B520-49C5973D9B9F}" type="pres">
      <dgm:prSet presAssocID="{6032E436-E747-4A3F-B7F4-29E83EB0147F}" presName="Parent1" presStyleLbl="revTx" presStyleIdx="0" presStyleCnt="3">
        <dgm:presLayoutVars>
          <dgm:chMax val="1"/>
          <dgm:chPref val="1"/>
          <dgm:bulletEnabled val="1"/>
        </dgm:presLayoutVars>
      </dgm:prSet>
      <dgm:spPr>
        <a:prstGeom prst="rect">
          <a:avLst/>
        </a:prstGeom>
      </dgm:spPr>
      <dgm:t>
        <a:bodyPr/>
        <a:lstStyle/>
        <a:p>
          <a:endParaRPr lang="tr-TR"/>
        </a:p>
      </dgm:t>
    </dgm:pt>
    <dgm:pt modelId="{42C1E91F-2FDB-4CA0-B707-B67458C1B7E5}" type="pres">
      <dgm:prSet presAssocID="{31FB7228-B78D-4887-9B0D-C8D092394CC1}" presName="Accent2" presStyleCnt="0"/>
      <dgm:spPr/>
    </dgm:pt>
    <dgm:pt modelId="{0FD7883D-62B1-427A-82FA-1FCA15E2AFE0}" type="pres">
      <dgm:prSet presAssocID="{31FB7228-B78D-4887-9B0D-C8D092394CC1}" presName="Accent" presStyleLbl="node1" presStyleIdx="1" presStyleCnt="3"/>
      <dgm:spPr>
        <a:xfrm>
          <a:off x="1687577" y="1223689"/>
          <a:ext cx="2129408" cy="2129732"/>
        </a:xfrm>
        <a:prstGeom prst="leftCircularArrow">
          <a:avLst>
            <a:gd name="adj1" fmla="val 10980"/>
            <a:gd name="adj2" fmla="val 1142322"/>
            <a:gd name="adj3" fmla="val 6300000"/>
            <a:gd name="adj4" fmla="val 18900000"/>
            <a:gd name="adj5" fmla="val 12500"/>
          </a:avLst>
        </a:prstGeom>
        <a:solidFill>
          <a:srgbClr val="FE8637">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lang="tr-TR"/>
        </a:p>
      </dgm:t>
    </dgm:pt>
    <dgm:pt modelId="{BB29AFFE-C25B-4D15-8036-BC3A687D5838}" type="pres">
      <dgm:prSet presAssocID="{31FB7228-B78D-4887-9B0D-C8D092394CC1}" presName="Parent2" presStyleLbl="revTx" presStyleIdx="1" presStyleCnt="3">
        <dgm:presLayoutVars>
          <dgm:chMax val="1"/>
          <dgm:chPref val="1"/>
          <dgm:bulletEnabled val="1"/>
        </dgm:presLayoutVars>
      </dgm:prSet>
      <dgm:spPr>
        <a:prstGeom prst="rect">
          <a:avLst/>
        </a:prstGeom>
      </dgm:spPr>
      <dgm:t>
        <a:bodyPr/>
        <a:lstStyle/>
        <a:p>
          <a:endParaRPr lang="tr-TR"/>
        </a:p>
      </dgm:t>
    </dgm:pt>
    <dgm:pt modelId="{F4E12936-1169-4A04-8997-06D79291610D}" type="pres">
      <dgm:prSet presAssocID="{3A3D2842-10DD-490D-BC45-DE2A45B78A91}" presName="Accent3" presStyleCnt="0"/>
      <dgm:spPr/>
    </dgm:pt>
    <dgm:pt modelId="{7A871C3D-851C-4DD4-8F03-44AA43CD9DCA}" type="pres">
      <dgm:prSet presAssocID="{3A3D2842-10DD-490D-BC45-DE2A45B78A91}" presName="Accent" presStyleLbl="node1" presStyleIdx="2" presStyleCnt="3"/>
      <dgm:spPr>
        <a:xfrm>
          <a:off x="2430571" y="2593814"/>
          <a:ext cx="1829492" cy="1830225"/>
        </a:xfrm>
        <a:prstGeom prst="blockArc">
          <a:avLst>
            <a:gd name="adj1" fmla="val 13500000"/>
            <a:gd name="adj2" fmla="val 10800000"/>
            <a:gd name="adj3" fmla="val 12740"/>
          </a:avLst>
        </a:prstGeom>
        <a:solidFill>
          <a:srgbClr val="FE8637">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lang="tr-TR"/>
        </a:p>
      </dgm:t>
    </dgm:pt>
    <dgm:pt modelId="{5E349DEA-26EB-4D73-A52F-9A1DBCF8C1F7}" type="pres">
      <dgm:prSet presAssocID="{3A3D2842-10DD-490D-BC45-DE2A45B78A91}" presName="Parent3" presStyleLbl="revTx" presStyleIdx="2" presStyleCnt="3">
        <dgm:presLayoutVars>
          <dgm:chMax val="1"/>
          <dgm:chPref val="1"/>
          <dgm:bulletEnabled val="1"/>
        </dgm:presLayoutVars>
      </dgm:prSet>
      <dgm:spPr>
        <a:prstGeom prst="rect">
          <a:avLst/>
        </a:prstGeom>
      </dgm:spPr>
      <dgm:t>
        <a:bodyPr/>
        <a:lstStyle/>
        <a:p>
          <a:endParaRPr lang="tr-TR"/>
        </a:p>
      </dgm:t>
    </dgm:pt>
  </dgm:ptLst>
  <dgm:cxnLst>
    <dgm:cxn modelId="{A0172914-38EB-4019-B134-01DFAEEE2FB6}" srcId="{7CEC6752-63BB-418E-BCF5-5EBB047A3AD4}" destId="{31FB7228-B78D-4887-9B0D-C8D092394CC1}" srcOrd="1" destOrd="0" parTransId="{7BE7E493-3392-419F-8967-30B8135063E0}" sibTransId="{FB451295-AB58-4AD8-8472-6B05BF82F015}"/>
    <dgm:cxn modelId="{2D39E96B-04AB-4B26-96FB-EA9F835F7F09}" type="presOf" srcId="{6032E436-E747-4A3F-B7F4-29E83EB0147F}" destId="{E16F8658-667A-4439-B520-49C5973D9B9F}" srcOrd="0" destOrd="0" presId="urn:microsoft.com/office/officeart/2009/layout/CircleArrowProcess"/>
    <dgm:cxn modelId="{39778AE2-7ADE-4BF6-BB63-16C7169B157C}" type="presOf" srcId="{7CEC6752-63BB-418E-BCF5-5EBB047A3AD4}" destId="{B253BA11-A35B-4CCF-9587-BBBC3EA7771A}" srcOrd="0" destOrd="0" presId="urn:microsoft.com/office/officeart/2009/layout/CircleArrowProcess"/>
    <dgm:cxn modelId="{1082AB7C-6359-4B6C-A7D7-B9A3807AF506}" type="presOf" srcId="{3A3D2842-10DD-490D-BC45-DE2A45B78A91}" destId="{5E349DEA-26EB-4D73-A52F-9A1DBCF8C1F7}" srcOrd="0" destOrd="0" presId="urn:microsoft.com/office/officeart/2009/layout/CircleArrowProcess"/>
    <dgm:cxn modelId="{37E47F76-7814-4595-AA82-C23492C5E434}" srcId="{7CEC6752-63BB-418E-BCF5-5EBB047A3AD4}" destId="{3A3D2842-10DD-490D-BC45-DE2A45B78A91}" srcOrd="2" destOrd="0" parTransId="{AD263E96-C83F-4236-84CD-715B8D681865}" sibTransId="{2630E792-4F88-48A3-B33B-13A913A8426B}"/>
    <dgm:cxn modelId="{0137622F-DEBF-4B62-A41F-2D8731B0E2BB}" srcId="{7CEC6752-63BB-418E-BCF5-5EBB047A3AD4}" destId="{6032E436-E747-4A3F-B7F4-29E83EB0147F}" srcOrd="0" destOrd="0" parTransId="{833C5BFC-BEF9-4B8E-87D2-20C872D07AD2}" sibTransId="{C13093FE-D629-4AE2-8432-6599ABEEFFCC}"/>
    <dgm:cxn modelId="{C7D3A19B-EB45-487E-A717-A164472E9415}" type="presOf" srcId="{31FB7228-B78D-4887-9B0D-C8D092394CC1}" destId="{BB29AFFE-C25B-4D15-8036-BC3A687D5838}" srcOrd="0" destOrd="0" presId="urn:microsoft.com/office/officeart/2009/layout/CircleArrowProcess"/>
    <dgm:cxn modelId="{8B3C9040-FC57-4794-889E-EB4CB500853A}" type="presParOf" srcId="{B253BA11-A35B-4CCF-9587-BBBC3EA7771A}" destId="{51152346-92DA-4B1B-B6F6-5F0B395B08C2}" srcOrd="0" destOrd="0" presId="urn:microsoft.com/office/officeart/2009/layout/CircleArrowProcess"/>
    <dgm:cxn modelId="{8EC7E5C9-65F3-4E78-B17C-495FBBC55B38}" type="presParOf" srcId="{51152346-92DA-4B1B-B6F6-5F0B395B08C2}" destId="{92BD5018-D67E-462B-90F4-6E1EA7F69C89}" srcOrd="0" destOrd="0" presId="urn:microsoft.com/office/officeart/2009/layout/CircleArrowProcess"/>
    <dgm:cxn modelId="{57CC63A3-C049-4F17-87BC-5BA15FFE2EE2}" type="presParOf" srcId="{B253BA11-A35B-4CCF-9587-BBBC3EA7771A}" destId="{E16F8658-667A-4439-B520-49C5973D9B9F}" srcOrd="1" destOrd="0" presId="urn:microsoft.com/office/officeart/2009/layout/CircleArrowProcess"/>
    <dgm:cxn modelId="{E76F19A0-8B9E-43C9-BA1A-6C3C3408CBCA}" type="presParOf" srcId="{B253BA11-A35B-4CCF-9587-BBBC3EA7771A}" destId="{42C1E91F-2FDB-4CA0-B707-B67458C1B7E5}" srcOrd="2" destOrd="0" presId="urn:microsoft.com/office/officeart/2009/layout/CircleArrowProcess"/>
    <dgm:cxn modelId="{6AD99994-496B-42CB-B21C-A0942CD540BF}" type="presParOf" srcId="{42C1E91F-2FDB-4CA0-B707-B67458C1B7E5}" destId="{0FD7883D-62B1-427A-82FA-1FCA15E2AFE0}" srcOrd="0" destOrd="0" presId="urn:microsoft.com/office/officeart/2009/layout/CircleArrowProcess"/>
    <dgm:cxn modelId="{637C976C-B992-4B5F-A4AA-15F8AF51BC66}" type="presParOf" srcId="{B253BA11-A35B-4CCF-9587-BBBC3EA7771A}" destId="{BB29AFFE-C25B-4D15-8036-BC3A687D5838}" srcOrd="3" destOrd="0" presId="urn:microsoft.com/office/officeart/2009/layout/CircleArrowProcess"/>
    <dgm:cxn modelId="{68C0CCF5-439C-46AC-90EC-6E241BEEDCA6}" type="presParOf" srcId="{B253BA11-A35B-4CCF-9587-BBBC3EA7771A}" destId="{F4E12936-1169-4A04-8997-06D79291610D}" srcOrd="4" destOrd="0" presId="urn:microsoft.com/office/officeart/2009/layout/CircleArrowProcess"/>
    <dgm:cxn modelId="{DE2D6E5A-B47C-4AE8-AE0C-D90E59DCDEDB}" type="presParOf" srcId="{F4E12936-1169-4A04-8997-06D79291610D}" destId="{7A871C3D-851C-4DD4-8F03-44AA43CD9DCA}" srcOrd="0" destOrd="0" presId="urn:microsoft.com/office/officeart/2009/layout/CircleArrowProcess"/>
    <dgm:cxn modelId="{CE9A43E5-D544-44C5-9252-09CCC32EF70A}" type="presParOf" srcId="{B253BA11-A35B-4CCF-9587-BBBC3EA7771A}" destId="{5E349DEA-26EB-4D73-A52F-9A1DBCF8C1F7}" srcOrd="5" destOrd="0" presId="urn:microsoft.com/office/officeart/2009/layout/CircleArrowProcess"/>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9BA505-BB79-4023-BAA3-1DB5D309423D}" type="datetimeFigureOut">
              <a:rPr lang="tr-TR" smtClean="0"/>
              <a:pPr/>
              <a:t>12.05.2016</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DE0D82-A82E-41C9-AEE1-92A424A2FAA0}" type="slidenum">
              <a:rPr lang="tr-TR" smtClean="0"/>
              <a:pPr/>
              <a:t>‹#›</a:t>
            </a:fld>
            <a:endParaRPr lang="tr-TR"/>
          </a:p>
        </p:txBody>
      </p:sp>
    </p:spTree>
    <p:extLst>
      <p:ext uri="{BB962C8B-B14F-4D97-AF65-F5344CB8AC3E}">
        <p14:creationId xmlns:p14="http://schemas.microsoft.com/office/powerpoint/2010/main" xmlns="" val="1989994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BU SUNUM</a:t>
            </a:r>
            <a:endParaRPr lang="tr-TR" dirty="0"/>
          </a:p>
        </p:txBody>
      </p:sp>
      <p:sp>
        <p:nvSpPr>
          <p:cNvPr id="4" name="Slayt Numarası Yer Tutucusu 3"/>
          <p:cNvSpPr>
            <a:spLocks noGrp="1"/>
          </p:cNvSpPr>
          <p:nvPr>
            <p:ph type="sldNum" sz="quarter" idx="10"/>
          </p:nvPr>
        </p:nvSpPr>
        <p:spPr/>
        <p:txBody>
          <a:bodyPr/>
          <a:lstStyle/>
          <a:p>
            <a:fld id="{BEDE0D82-A82E-41C9-AEE1-92A424A2FAA0}" type="slidenum">
              <a:rPr lang="tr-TR" smtClean="0"/>
              <a:pPr/>
              <a:t>20</a:t>
            </a:fld>
            <a:endParaRPr lang="tr-TR"/>
          </a:p>
        </p:txBody>
      </p:sp>
    </p:spTree>
    <p:extLst>
      <p:ext uri="{BB962C8B-B14F-4D97-AF65-F5344CB8AC3E}">
        <p14:creationId xmlns:p14="http://schemas.microsoft.com/office/powerpoint/2010/main" xmlns="" val="30791927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BU SUNUM YARIN YAPILACA</a:t>
            </a:r>
            <a:endParaRPr lang="tr-TR" dirty="0"/>
          </a:p>
        </p:txBody>
      </p:sp>
      <p:sp>
        <p:nvSpPr>
          <p:cNvPr id="4" name="Slayt Numarası Yer Tutucusu 3"/>
          <p:cNvSpPr>
            <a:spLocks noGrp="1"/>
          </p:cNvSpPr>
          <p:nvPr>
            <p:ph type="sldNum" sz="quarter" idx="10"/>
          </p:nvPr>
        </p:nvSpPr>
        <p:spPr/>
        <p:txBody>
          <a:bodyPr/>
          <a:lstStyle/>
          <a:p>
            <a:fld id="{BEDE0D82-A82E-41C9-AEE1-92A424A2FAA0}" type="slidenum">
              <a:rPr lang="tr-TR" smtClean="0"/>
              <a:pPr/>
              <a:t>29</a:t>
            </a:fld>
            <a:endParaRPr lang="tr-TR"/>
          </a:p>
        </p:txBody>
      </p:sp>
    </p:spTree>
    <p:extLst>
      <p:ext uri="{BB962C8B-B14F-4D97-AF65-F5344CB8AC3E}">
        <p14:creationId xmlns:p14="http://schemas.microsoft.com/office/powerpoint/2010/main" xmlns="" val="31229186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BU SUNUM YARIN YAPILACA</a:t>
            </a:r>
            <a:endParaRPr lang="tr-TR" dirty="0"/>
          </a:p>
        </p:txBody>
      </p:sp>
      <p:sp>
        <p:nvSpPr>
          <p:cNvPr id="4" name="Slayt Numarası Yer Tutucusu 3"/>
          <p:cNvSpPr>
            <a:spLocks noGrp="1"/>
          </p:cNvSpPr>
          <p:nvPr>
            <p:ph type="sldNum" sz="quarter" idx="10"/>
          </p:nvPr>
        </p:nvSpPr>
        <p:spPr/>
        <p:txBody>
          <a:bodyPr/>
          <a:lstStyle/>
          <a:p>
            <a:fld id="{BEDE0D82-A82E-41C9-AEE1-92A424A2FAA0}" type="slidenum">
              <a:rPr lang="tr-TR" smtClean="0"/>
              <a:pPr/>
              <a:t>30</a:t>
            </a:fld>
            <a:endParaRPr lang="tr-TR"/>
          </a:p>
        </p:txBody>
      </p:sp>
    </p:spTree>
    <p:extLst>
      <p:ext uri="{BB962C8B-B14F-4D97-AF65-F5344CB8AC3E}">
        <p14:creationId xmlns:p14="http://schemas.microsoft.com/office/powerpoint/2010/main" xmlns="" val="16885434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BU SUNUM YARIN YAPILACA</a:t>
            </a:r>
            <a:endParaRPr lang="tr-TR" dirty="0"/>
          </a:p>
        </p:txBody>
      </p:sp>
      <p:sp>
        <p:nvSpPr>
          <p:cNvPr id="4" name="Slayt Numarası Yer Tutucusu 3"/>
          <p:cNvSpPr>
            <a:spLocks noGrp="1"/>
          </p:cNvSpPr>
          <p:nvPr>
            <p:ph type="sldNum" sz="quarter" idx="10"/>
          </p:nvPr>
        </p:nvSpPr>
        <p:spPr/>
        <p:txBody>
          <a:bodyPr/>
          <a:lstStyle/>
          <a:p>
            <a:fld id="{BEDE0D82-A82E-41C9-AEE1-92A424A2FAA0}" type="slidenum">
              <a:rPr lang="tr-TR" smtClean="0"/>
              <a:pPr/>
              <a:t>31</a:t>
            </a:fld>
            <a:endParaRPr lang="tr-TR"/>
          </a:p>
        </p:txBody>
      </p:sp>
    </p:spTree>
    <p:extLst>
      <p:ext uri="{BB962C8B-B14F-4D97-AF65-F5344CB8AC3E}">
        <p14:creationId xmlns:p14="http://schemas.microsoft.com/office/powerpoint/2010/main" xmlns="" val="6501527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BU SUNUM YARIN YAPILACA</a:t>
            </a:r>
            <a:endParaRPr lang="tr-TR" dirty="0"/>
          </a:p>
        </p:txBody>
      </p:sp>
      <p:sp>
        <p:nvSpPr>
          <p:cNvPr id="4" name="Slayt Numarası Yer Tutucusu 3"/>
          <p:cNvSpPr>
            <a:spLocks noGrp="1"/>
          </p:cNvSpPr>
          <p:nvPr>
            <p:ph type="sldNum" sz="quarter" idx="10"/>
          </p:nvPr>
        </p:nvSpPr>
        <p:spPr/>
        <p:txBody>
          <a:bodyPr/>
          <a:lstStyle/>
          <a:p>
            <a:fld id="{BEDE0D82-A82E-41C9-AEE1-92A424A2FAA0}" type="slidenum">
              <a:rPr lang="tr-TR" smtClean="0"/>
              <a:pPr/>
              <a:t>32</a:t>
            </a:fld>
            <a:endParaRPr lang="tr-TR"/>
          </a:p>
        </p:txBody>
      </p:sp>
    </p:spTree>
    <p:extLst>
      <p:ext uri="{BB962C8B-B14F-4D97-AF65-F5344CB8AC3E}">
        <p14:creationId xmlns:p14="http://schemas.microsoft.com/office/powerpoint/2010/main" xmlns="" val="10200402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BU SUNUM YARIN YAPILACA</a:t>
            </a:r>
            <a:endParaRPr lang="tr-TR" dirty="0"/>
          </a:p>
        </p:txBody>
      </p:sp>
      <p:sp>
        <p:nvSpPr>
          <p:cNvPr id="4" name="Slayt Numarası Yer Tutucusu 3"/>
          <p:cNvSpPr>
            <a:spLocks noGrp="1"/>
          </p:cNvSpPr>
          <p:nvPr>
            <p:ph type="sldNum" sz="quarter" idx="10"/>
          </p:nvPr>
        </p:nvSpPr>
        <p:spPr/>
        <p:txBody>
          <a:bodyPr/>
          <a:lstStyle/>
          <a:p>
            <a:fld id="{BEDE0D82-A82E-41C9-AEE1-92A424A2FAA0}" type="slidenum">
              <a:rPr lang="tr-TR" smtClean="0"/>
              <a:pPr/>
              <a:t>33</a:t>
            </a:fld>
            <a:endParaRPr lang="tr-TR"/>
          </a:p>
        </p:txBody>
      </p:sp>
    </p:spTree>
    <p:extLst>
      <p:ext uri="{BB962C8B-B14F-4D97-AF65-F5344CB8AC3E}">
        <p14:creationId xmlns:p14="http://schemas.microsoft.com/office/powerpoint/2010/main" xmlns="" val="40656916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BU SUNUM YARIN YAPILACA</a:t>
            </a:r>
            <a:endParaRPr lang="tr-TR" dirty="0"/>
          </a:p>
        </p:txBody>
      </p:sp>
      <p:sp>
        <p:nvSpPr>
          <p:cNvPr id="4" name="Slayt Numarası Yer Tutucusu 3"/>
          <p:cNvSpPr>
            <a:spLocks noGrp="1"/>
          </p:cNvSpPr>
          <p:nvPr>
            <p:ph type="sldNum" sz="quarter" idx="10"/>
          </p:nvPr>
        </p:nvSpPr>
        <p:spPr/>
        <p:txBody>
          <a:bodyPr/>
          <a:lstStyle/>
          <a:p>
            <a:fld id="{BEDE0D82-A82E-41C9-AEE1-92A424A2FAA0}" type="slidenum">
              <a:rPr lang="tr-TR" smtClean="0"/>
              <a:pPr/>
              <a:t>34</a:t>
            </a:fld>
            <a:endParaRPr lang="tr-TR"/>
          </a:p>
        </p:txBody>
      </p:sp>
    </p:spTree>
    <p:extLst>
      <p:ext uri="{BB962C8B-B14F-4D97-AF65-F5344CB8AC3E}">
        <p14:creationId xmlns:p14="http://schemas.microsoft.com/office/powerpoint/2010/main" xmlns="" val="36294150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BU SUNUM YARIN YAPILACA</a:t>
            </a:r>
            <a:endParaRPr lang="tr-TR" dirty="0"/>
          </a:p>
        </p:txBody>
      </p:sp>
      <p:sp>
        <p:nvSpPr>
          <p:cNvPr id="4" name="Slayt Numarası Yer Tutucusu 3"/>
          <p:cNvSpPr>
            <a:spLocks noGrp="1"/>
          </p:cNvSpPr>
          <p:nvPr>
            <p:ph type="sldNum" sz="quarter" idx="10"/>
          </p:nvPr>
        </p:nvSpPr>
        <p:spPr/>
        <p:txBody>
          <a:bodyPr/>
          <a:lstStyle/>
          <a:p>
            <a:fld id="{BEDE0D82-A82E-41C9-AEE1-92A424A2FAA0}" type="slidenum">
              <a:rPr lang="tr-TR" smtClean="0"/>
              <a:pPr/>
              <a:t>35</a:t>
            </a:fld>
            <a:endParaRPr lang="tr-TR"/>
          </a:p>
        </p:txBody>
      </p:sp>
    </p:spTree>
    <p:extLst>
      <p:ext uri="{BB962C8B-B14F-4D97-AF65-F5344CB8AC3E}">
        <p14:creationId xmlns:p14="http://schemas.microsoft.com/office/powerpoint/2010/main" xmlns="" val="19223487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BU SUNUM YARIN YAPILACA</a:t>
            </a:r>
            <a:endParaRPr lang="tr-TR" dirty="0"/>
          </a:p>
        </p:txBody>
      </p:sp>
      <p:sp>
        <p:nvSpPr>
          <p:cNvPr id="4" name="Slayt Numarası Yer Tutucusu 3"/>
          <p:cNvSpPr>
            <a:spLocks noGrp="1"/>
          </p:cNvSpPr>
          <p:nvPr>
            <p:ph type="sldNum" sz="quarter" idx="10"/>
          </p:nvPr>
        </p:nvSpPr>
        <p:spPr/>
        <p:txBody>
          <a:bodyPr/>
          <a:lstStyle/>
          <a:p>
            <a:fld id="{BEDE0D82-A82E-41C9-AEE1-92A424A2FAA0}" type="slidenum">
              <a:rPr lang="tr-TR" smtClean="0"/>
              <a:pPr/>
              <a:t>36</a:t>
            </a:fld>
            <a:endParaRPr lang="tr-TR"/>
          </a:p>
        </p:txBody>
      </p:sp>
    </p:spTree>
    <p:extLst>
      <p:ext uri="{BB962C8B-B14F-4D97-AF65-F5344CB8AC3E}">
        <p14:creationId xmlns:p14="http://schemas.microsoft.com/office/powerpoint/2010/main" xmlns="" val="37589869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BU SUNUM YARIN YAPILACA</a:t>
            </a:r>
            <a:endParaRPr lang="tr-TR" dirty="0"/>
          </a:p>
        </p:txBody>
      </p:sp>
      <p:sp>
        <p:nvSpPr>
          <p:cNvPr id="4" name="Slayt Numarası Yer Tutucusu 3"/>
          <p:cNvSpPr>
            <a:spLocks noGrp="1"/>
          </p:cNvSpPr>
          <p:nvPr>
            <p:ph type="sldNum" sz="quarter" idx="10"/>
          </p:nvPr>
        </p:nvSpPr>
        <p:spPr/>
        <p:txBody>
          <a:bodyPr/>
          <a:lstStyle/>
          <a:p>
            <a:fld id="{BEDE0D82-A82E-41C9-AEE1-92A424A2FAA0}" type="slidenum">
              <a:rPr lang="tr-TR" smtClean="0"/>
              <a:pPr/>
              <a:t>37</a:t>
            </a:fld>
            <a:endParaRPr lang="tr-TR"/>
          </a:p>
        </p:txBody>
      </p:sp>
    </p:spTree>
    <p:extLst>
      <p:ext uri="{BB962C8B-B14F-4D97-AF65-F5344CB8AC3E}">
        <p14:creationId xmlns:p14="http://schemas.microsoft.com/office/powerpoint/2010/main" xmlns="" val="40168762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BU SUNUM YARIN YAPILACA</a:t>
            </a:r>
            <a:endParaRPr lang="tr-TR" dirty="0"/>
          </a:p>
        </p:txBody>
      </p:sp>
      <p:sp>
        <p:nvSpPr>
          <p:cNvPr id="4" name="Slayt Numarası Yer Tutucusu 3"/>
          <p:cNvSpPr>
            <a:spLocks noGrp="1"/>
          </p:cNvSpPr>
          <p:nvPr>
            <p:ph type="sldNum" sz="quarter" idx="10"/>
          </p:nvPr>
        </p:nvSpPr>
        <p:spPr/>
        <p:txBody>
          <a:bodyPr/>
          <a:lstStyle/>
          <a:p>
            <a:fld id="{BEDE0D82-A82E-41C9-AEE1-92A424A2FAA0}" type="slidenum">
              <a:rPr lang="tr-TR" smtClean="0"/>
              <a:pPr/>
              <a:t>38</a:t>
            </a:fld>
            <a:endParaRPr lang="tr-TR"/>
          </a:p>
        </p:txBody>
      </p:sp>
    </p:spTree>
    <p:extLst>
      <p:ext uri="{BB962C8B-B14F-4D97-AF65-F5344CB8AC3E}">
        <p14:creationId xmlns:p14="http://schemas.microsoft.com/office/powerpoint/2010/main" xmlns="" val="46075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BU SUNUM YARIN YAPILACA</a:t>
            </a:r>
            <a:endParaRPr lang="tr-TR" dirty="0"/>
          </a:p>
        </p:txBody>
      </p:sp>
      <p:sp>
        <p:nvSpPr>
          <p:cNvPr id="4" name="Slayt Numarası Yer Tutucusu 3"/>
          <p:cNvSpPr>
            <a:spLocks noGrp="1"/>
          </p:cNvSpPr>
          <p:nvPr>
            <p:ph type="sldNum" sz="quarter" idx="10"/>
          </p:nvPr>
        </p:nvSpPr>
        <p:spPr/>
        <p:txBody>
          <a:bodyPr/>
          <a:lstStyle/>
          <a:p>
            <a:fld id="{BEDE0D82-A82E-41C9-AEE1-92A424A2FAA0}" type="slidenum">
              <a:rPr lang="tr-TR" smtClean="0"/>
              <a:pPr/>
              <a:t>21</a:t>
            </a:fld>
            <a:endParaRPr lang="tr-TR"/>
          </a:p>
        </p:txBody>
      </p:sp>
    </p:spTree>
    <p:extLst>
      <p:ext uri="{BB962C8B-B14F-4D97-AF65-F5344CB8AC3E}">
        <p14:creationId xmlns:p14="http://schemas.microsoft.com/office/powerpoint/2010/main" xmlns="" val="9631789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BU SUNUM YARIN YAPILACA</a:t>
            </a:r>
            <a:endParaRPr lang="tr-TR" dirty="0"/>
          </a:p>
        </p:txBody>
      </p:sp>
      <p:sp>
        <p:nvSpPr>
          <p:cNvPr id="4" name="Slayt Numarası Yer Tutucusu 3"/>
          <p:cNvSpPr>
            <a:spLocks noGrp="1"/>
          </p:cNvSpPr>
          <p:nvPr>
            <p:ph type="sldNum" sz="quarter" idx="10"/>
          </p:nvPr>
        </p:nvSpPr>
        <p:spPr/>
        <p:txBody>
          <a:bodyPr/>
          <a:lstStyle/>
          <a:p>
            <a:fld id="{BEDE0D82-A82E-41C9-AEE1-92A424A2FAA0}" type="slidenum">
              <a:rPr lang="tr-TR" smtClean="0"/>
              <a:pPr/>
              <a:t>39</a:t>
            </a:fld>
            <a:endParaRPr lang="tr-TR"/>
          </a:p>
        </p:txBody>
      </p:sp>
    </p:spTree>
    <p:extLst>
      <p:ext uri="{BB962C8B-B14F-4D97-AF65-F5344CB8AC3E}">
        <p14:creationId xmlns:p14="http://schemas.microsoft.com/office/powerpoint/2010/main" xmlns="" val="10439251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BU SUNUM YARIN YAPILACA</a:t>
            </a:r>
            <a:endParaRPr lang="tr-TR" dirty="0"/>
          </a:p>
        </p:txBody>
      </p:sp>
      <p:sp>
        <p:nvSpPr>
          <p:cNvPr id="4" name="Slayt Numarası Yer Tutucusu 3"/>
          <p:cNvSpPr>
            <a:spLocks noGrp="1"/>
          </p:cNvSpPr>
          <p:nvPr>
            <p:ph type="sldNum" sz="quarter" idx="10"/>
          </p:nvPr>
        </p:nvSpPr>
        <p:spPr/>
        <p:txBody>
          <a:bodyPr/>
          <a:lstStyle/>
          <a:p>
            <a:fld id="{BEDE0D82-A82E-41C9-AEE1-92A424A2FAA0}" type="slidenum">
              <a:rPr lang="tr-TR" smtClean="0"/>
              <a:pPr/>
              <a:t>40</a:t>
            </a:fld>
            <a:endParaRPr lang="tr-TR"/>
          </a:p>
        </p:txBody>
      </p:sp>
    </p:spTree>
    <p:extLst>
      <p:ext uri="{BB962C8B-B14F-4D97-AF65-F5344CB8AC3E}">
        <p14:creationId xmlns:p14="http://schemas.microsoft.com/office/powerpoint/2010/main" xmlns="" val="36216259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BU SUNUM YARIN YAPILACA</a:t>
            </a:r>
            <a:endParaRPr lang="tr-TR" dirty="0"/>
          </a:p>
        </p:txBody>
      </p:sp>
      <p:sp>
        <p:nvSpPr>
          <p:cNvPr id="4" name="Slayt Numarası Yer Tutucusu 3"/>
          <p:cNvSpPr>
            <a:spLocks noGrp="1"/>
          </p:cNvSpPr>
          <p:nvPr>
            <p:ph type="sldNum" sz="quarter" idx="10"/>
          </p:nvPr>
        </p:nvSpPr>
        <p:spPr/>
        <p:txBody>
          <a:bodyPr/>
          <a:lstStyle/>
          <a:p>
            <a:fld id="{BEDE0D82-A82E-41C9-AEE1-92A424A2FAA0}" type="slidenum">
              <a:rPr lang="tr-TR" smtClean="0"/>
              <a:pPr/>
              <a:t>41</a:t>
            </a:fld>
            <a:endParaRPr lang="tr-TR"/>
          </a:p>
        </p:txBody>
      </p:sp>
    </p:spTree>
    <p:extLst>
      <p:ext uri="{BB962C8B-B14F-4D97-AF65-F5344CB8AC3E}">
        <p14:creationId xmlns:p14="http://schemas.microsoft.com/office/powerpoint/2010/main" xmlns="" val="17437869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BU SUNUM YARIN YAPILACA</a:t>
            </a:r>
            <a:endParaRPr lang="tr-TR" dirty="0"/>
          </a:p>
        </p:txBody>
      </p:sp>
      <p:sp>
        <p:nvSpPr>
          <p:cNvPr id="4" name="Slayt Numarası Yer Tutucusu 3"/>
          <p:cNvSpPr>
            <a:spLocks noGrp="1"/>
          </p:cNvSpPr>
          <p:nvPr>
            <p:ph type="sldNum" sz="quarter" idx="10"/>
          </p:nvPr>
        </p:nvSpPr>
        <p:spPr/>
        <p:txBody>
          <a:bodyPr/>
          <a:lstStyle/>
          <a:p>
            <a:fld id="{BEDE0D82-A82E-41C9-AEE1-92A424A2FAA0}" type="slidenum">
              <a:rPr lang="tr-TR" smtClean="0"/>
              <a:pPr/>
              <a:t>42</a:t>
            </a:fld>
            <a:endParaRPr lang="tr-TR"/>
          </a:p>
        </p:txBody>
      </p:sp>
    </p:spTree>
    <p:extLst>
      <p:ext uri="{BB962C8B-B14F-4D97-AF65-F5344CB8AC3E}">
        <p14:creationId xmlns:p14="http://schemas.microsoft.com/office/powerpoint/2010/main" xmlns="" val="12671359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BU SUNUM YARIN YAPILACA</a:t>
            </a:r>
            <a:endParaRPr lang="tr-TR" dirty="0"/>
          </a:p>
        </p:txBody>
      </p:sp>
      <p:sp>
        <p:nvSpPr>
          <p:cNvPr id="4" name="Slayt Numarası Yer Tutucusu 3"/>
          <p:cNvSpPr>
            <a:spLocks noGrp="1"/>
          </p:cNvSpPr>
          <p:nvPr>
            <p:ph type="sldNum" sz="quarter" idx="10"/>
          </p:nvPr>
        </p:nvSpPr>
        <p:spPr/>
        <p:txBody>
          <a:bodyPr/>
          <a:lstStyle/>
          <a:p>
            <a:fld id="{BEDE0D82-A82E-41C9-AEE1-92A424A2FAA0}" type="slidenum">
              <a:rPr lang="tr-TR" smtClean="0"/>
              <a:pPr/>
              <a:t>43</a:t>
            </a:fld>
            <a:endParaRPr lang="tr-TR"/>
          </a:p>
        </p:txBody>
      </p:sp>
    </p:spTree>
    <p:extLst>
      <p:ext uri="{BB962C8B-B14F-4D97-AF65-F5344CB8AC3E}">
        <p14:creationId xmlns:p14="http://schemas.microsoft.com/office/powerpoint/2010/main" xmlns="" val="1068671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BU SUNUM YARIN YAPILACA</a:t>
            </a:r>
            <a:endParaRPr lang="tr-TR" dirty="0"/>
          </a:p>
        </p:txBody>
      </p:sp>
      <p:sp>
        <p:nvSpPr>
          <p:cNvPr id="4" name="Slayt Numarası Yer Tutucusu 3"/>
          <p:cNvSpPr>
            <a:spLocks noGrp="1"/>
          </p:cNvSpPr>
          <p:nvPr>
            <p:ph type="sldNum" sz="quarter" idx="10"/>
          </p:nvPr>
        </p:nvSpPr>
        <p:spPr/>
        <p:txBody>
          <a:bodyPr/>
          <a:lstStyle/>
          <a:p>
            <a:fld id="{BEDE0D82-A82E-41C9-AEE1-92A424A2FAA0}" type="slidenum">
              <a:rPr lang="tr-TR" smtClean="0"/>
              <a:pPr/>
              <a:t>44</a:t>
            </a:fld>
            <a:endParaRPr lang="tr-TR"/>
          </a:p>
        </p:txBody>
      </p:sp>
    </p:spTree>
    <p:extLst>
      <p:ext uri="{BB962C8B-B14F-4D97-AF65-F5344CB8AC3E}">
        <p14:creationId xmlns:p14="http://schemas.microsoft.com/office/powerpoint/2010/main" xmlns="" val="14235986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BU SUNUM YARIN YAPILACA</a:t>
            </a:r>
            <a:endParaRPr lang="tr-TR" dirty="0"/>
          </a:p>
        </p:txBody>
      </p:sp>
      <p:sp>
        <p:nvSpPr>
          <p:cNvPr id="4" name="Slayt Numarası Yer Tutucusu 3"/>
          <p:cNvSpPr>
            <a:spLocks noGrp="1"/>
          </p:cNvSpPr>
          <p:nvPr>
            <p:ph type="sldNum" sz="quarter" idx="10"/>
          </p:nvPr>
        </p:nvSpPr>
        <p:spPr/>
        <p:txBody>
          <a:bodyPr/>
          <a:lstStyle/>
          <a:p>
            <a:fld id="{BEDE0D82-A82E-41C9-AEE1-92A424A2FAA0}" type="slidenum">
              <a:rPr lang="tr-TR" smtClean="0"/>
              <a:pPr/>
              <a:t>45</a:t>
            </a:fld>
            <a:endParaRPr lang="tr-TR"/>
          </a:p>
        </p:txBody>
      </p:sp>
    </p:spTree>
    <p:extLst>
      <p:ext uri="{BB962C8B-B14F-4D97-AF65-F5344CB8AC3E}">
        <p14:creationId xmlns:p14="http://schemas.microsoft.com/office/powerpoint/2010/main" xmlns="" val="35589243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BU SUNUM YARIN YAPILACA</a:t>
            </a:r>
            <a:endParaRPr lang="tr-TR" dirty="0"/>
          </a:p>
        </p:txBody>
      </p:sp>
      <p:sp>
        <p:nvSpPr>
          <p:cNvPr id="4" name="Slayt Numarası Yer Tutucusu 3"/>
          <p:cNvSpPr>
            <a:spLocks noGrp="1"/>
          </p:cNvSpPr>
          <p:nvPr>
            <p:ph type="sldNum" sz="quarter" idx="10"/>
          </p:nvPr>
        </p:nvSpPr>
        <p:spPr/>
        <p:txBody>
          <a:bodyPr/>
          <a:lstStyle/>
          <a:p>
            <a:fld id="{BEDE0D82-A82E-41C9-AEE1-92A424A2FAA0}" type="slidenum">
              <a:rPr lang="tr-TR" smtClean="0"/>
              <a:pPr/>
              <a:t>46</a:t>
            </a:fld>
            <a:endParaRPr lang="tr-TR"/>
          </a:p>
        </p:txBody>
      </p:sp>
    </p:spTree>
    <p:extLst>
      <p:ext uri="{BB962C8B-B14F-4D97-AF65-F5344CB8AC3E}">
        <p14:creationId xmlns:p14="http://schemas.microsoft.com/office/powerpoint/2010/main" xmlns="" val="2451224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BU SUNUM YARIN YAPILACA</a:t>
            </a:r>
            <a:endParaRPr lang="tr-TR" dirty="0"/>
          </a:p>
        </p:txBody>
      </p:sp>
      <p:sp>
        <p:nvSpPr>
          <p:cNvPr id="4" name="Slayt Numarası Yer Tutucusu 3"/>
          <p:cNvSpPr>
            <a:spLocks noGrp="1"/>
          </p:cNvSpPr>
          <p:nvPr>
            <p:ph type="sldNum" sz="quarter" idx="10"/>
          </p:nvPr>
        </p:nvSpPr>
        <p:spPr/>
        <p:txBody>
          <a:bodyPr/>
          <a:lstStyle/>
          <a:p>
            <a:fld id="{BEDE0D82-A82E-41C9-AEE1-92A424A2FAA0}" type="slidenum">
              <a:rPr lang="tr-TR" smtClean="0"/>
              <a:pPr/>
              <a:t>47</a:t>
            </a:fld>
            <a:endParaRPr lang="tr-TR"/>
          </a:p>
        </p:txBody>
      </p:sp>
    </p:spTree>
    <p:extLst>
      <p:ext uri="{BB962C8B-B14F-4D97-AF65-F5344CB8AC3E}">
        <p14:creationId xmlns:p14="http://schemas.microsoft.com/office/powerpoint/2010/main" xmlns="" val="19220852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BU SUNUM YARIN YAPILACA</a:t>
            </a:r>
            <a:endParaRPr lang="tr-TR" dirty="0"/>
          </a:p>
        </p:txBody>
      </p:sp>
      <p:sp>
        <p:nvSpPr>
          <p:cNvPr id="4" name="Slayt Numarası Yer Tutucusu 3"/>
          <p:cNvSpPr>
            <a:spLocks noGrp="1"/>
          </p:cNvSpPr>
          <p:nvPr>
            <p:ph type="sldNum" sz="quarter" idx="10"/>
          </p:nvPr>
        </p:nvSpPr>
        <p:spPr/>
        <p:txBody>
          <a:bodyPr/>
          <a:lstStyle/>
          <a:p>
            <a:fld id="{BEDE0D82-A82E-41C9-AEE1-92A424A2FAA0}" type="slidenum">
              <a:rPr lang="tr-TR" smtClean="0"/>
              <a:pPr/>
              <a:t>48</a:t>
            </a:fld>
            <a:endParaRPr lang="tr-TR"/>
          </a:p>
        </p:txBody>
      </p:sp>
    </p:spTree>
    <p:extLst>
      <p:ext uri="{BB962C8B-B14F-4D97-AF65-F5344CB8AC3E}">
        <p14:creationId xmlns:p14="http://schemas.microsoft.com/office/powerpoint/2010/main" xmlns="" val="33538741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BU SUNUM YARIN YAPILACA</a:t>
            </a:r>
            <a:endParaRPr lang="tr-TR" dirty="0"/>
          </a:p>
        </p:txBody>
      </p:sp>
      <p:sp>
        <p:nvSpPr>
          <p:cNvPr id="4" name="Slayt Numarası Yer Tutucusu 3"/>
          <p:cNvSpPr>
            <a:spLocks noGrp="1"/>
          </p:cNvSpPr>
          <p:nvPr>
            <p:ph type="sldNum" sz="quarter" idx="10"/>
          </p:nvPr>
        </p:nvSpPr>
        <p:spPr/>
        <p:txBody>
          <a:bodyPr/>
          <a:lstStyle/>
          <a:p>
            <a:fld id="{BEDE0D82-A82E-41C9-AEE1-92A424A2FAA0}" type="slidenum">
              <a:rPr lang="tr-TR" smtClean="0"/>
              <a:pPr/>
              <a:t>22</a:t>
            </a:fld>
            <a:endParaRPr lang="tr-TR"/>
          </a:p>
        </p:txBody>
      </p:sp>
    </p:spTree>
    <p:extLst>
      <p:ext uri="{BB962C8B-B14F-4D97-AF65-F5344CB8AC3E}">
        <p14:creationId xmlns:p14="http://schemas.microsoft.com/office/powerpoint/2010/main" xmlns="" val="184617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BU SUNUM YARIN YAPILACA</a:t>
            </a:r>
            <a:endParaRPr lang="tr-TR" dirty="0"/>
          </a:p>
        </p:txBody>
      </p:sp>
      <p:sp>
        <p:nvSpPr>
          <p:cNvPr id="4" name="Slayt Numarası Yer Tutucusu 3"/>
          <p:cNvSpPr>
            <a:spLocks noGrp="1"/>
          </p:cNvSpPr>
          <p:nvPr>
            <p:ph type="sldNum" sz="quarter" idx="10"/>
          </p:nvPr>
        </p:nvSpPr>
        <p:spPr/>
        <p:txBody>
          <a:bodyPr/>
          <a:lstStyle/>
          <a:p>
            <a:fld id="{BEDE0D82-A82E-41C9-AEE1-92A424A2FAA0}" type="slidenum">
              <a:rPr lang="tr-TR" smtClean="0"/>
              <a:pPr/>
              <a:t>23</a:t>
            </a:fld>
            <a:endParaRPr lang="tr-TR"/>
          </a:p>
        </p:txBody>
      </p:sp>
    </p:spTree>
    <p:extLst>
      <p:ext uri="{BB962C8B-B14F-4D97-AF65-F5344CB8AC3E}">
        <p14:creationId xmlns:p14="http://schemas.microsoft.com/office/powerpoint/2010/main" xmlns="" val="7669000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BU SUNUM YARIN YAPILACA</a:t>
            </a:r>
            <a:endParaRPr lang="tr-TR" dirty="0"/>
          </a:p>
        </p:txBody>
      </p:sp>
      <p:sp>
        <p:nvSpPr>
          <p:cNvPr id="4" name="Slayt Numarası Yer Tutucusu 3"/>
          <p:cNvSpPr>
            <a:spLocks noGrp="1"/>
          </p:cNvSpPr>
          <p:nvPr>
            <p:ph type="sldNum" sz="quarter" idx="10"/>
          </p:nvPr>
        </p:nvSpPr>
        <p:spPr/>
        <p:txBody>
          <a:bodyPr/>
          <a:lstStyle/>
          <a:p>
            <a:fld id="{BEDE0D82-A82E-41C9-AEE1-92A424A2FAA0}" type="slidenum">
              <a:rPr lang="tr-TR" smtClean="0"/>
              <a:pPr/>
              <a:t>24</a:t>
            </a:fld>
            <a:endParaRPr lang="tr-TR"/>
          </a:p>
        </p:txBody>
      </p:sp>
    </p:spTree>
    <p:extLst>
      <p:ext uri="{BB962C8B-B14F-4D97-AF65-F5344CB8AC3E}">
        <p14:creationId xmlns:p14="http://schemas.microsoft.com/office/powerpoint/2010/main" xmlns="" val="20994375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BU SUNUM YARIN YAPILACA</a:t>
            </a:r>
            <a:endParaRPr lang="tr-TR" dirty="0"/>
          </a:p>
        </p:txBody>
      </p:sp>
      <p:sp>
        <p:nvSpPr>
          <p:cNvPr id="4" name="Slayt Numarası Yer Tutucusu 3"/>
          <p:cNvSpPr>
            <a:spLocks noGrp="1"/>
          </p:cNvSpPr>
          <p:nvPr>
            <p:ph type="sldNum" sz="quarter" idx="10"/>
          </p:nvPr>
        </p:nvSpPr>
        <p:spPr/>
        <p:txBody>
          <a:bodyPr/>
          <a:lstStyle/>
          <a:p>
            <a:fld id="{BEDE0D82-A82E-41C9-AEE1-92A424A2FAA0}" type="slidenum">
              <a:rPr lang="tr-TR" smtClean="0"/>
              <a:pPr/>
              <a:t>25</a:t>
            </a:fld>
            <a:endParaRPr lang="tr-TR"/>
          </a:p>
        </p:txBody>
      </p:sp>
    </p:spTree>
    <p:extLst>
      <p:ext uri="{BB962C8B-B14F-4D97-AF65-F5344CB8AC3E}">
        <p14:creationId xmlns:p14="http://schemas.microsoft.com/office/powerpoint/2010/main" xmlns="" val="40291207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BU SUNUM YARIN YAPILACA</a:t>
            </a:r>
            <a:endParaRPr lang="tr-TR" dirty="0"/>
          </a:p>
        </p:txBody>
      </p:sp>
      <p:sp>
        <p:nvSpPr>
          <p:cNvPr id="4" name="Slayt Numarası Yer Tutucusu 3"/>
          <p:cNvSpPr>
            <a:spLocks noGrp="1"/>
          </p:cNvSpPr>
          <p:nvPr>
            <p:ph type="sldNum" sz="quarter" idx="10"/>
          </p:nvPr>
        </p:nvSpPr>
        <p:spPr/>
        <p:txBody>
          <a:bodyPr/>
          <a:lstStyle/>
          <a:p>
            <a:fld id="{BEDE0D82-A82E-41C9-AEE1-92A424A2FAA0}" type="slidenum">
              <a:rPr lang="tr-TR" smtClean="0"/>
              <a:pPr/>
              <a:t>26</a:t>
            </a:fld>
            <a:endParaRPr lang="tr-TR"/>
          </a:p>
        </p:txBody>
      </p:sp>
    </p:spTree>
    <p:extLst>
      <p:ext uri="{BB962C8B-B14F-4D97-AF65-F5344CB8AC3E}">
        <p14:creationId xmlns:p14="http://schemas.microsoft.com/office/powerpoint/2010/main" xmlns="" val="34488201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BU SUNUM YARIN YAPILACA</a:t>
            </a:r>
            <a:endParaRPr lang="tr-TR" dirty="0"/>
          </a:p>
        </p:txBody>
      </p:sp>
      <p:sp>
        <p:nvSpPr>
          <p:cNvPr id="4" name="Slayt Numarası Yer Tutucusu 3"/>
          <p:cNvSpPr>
            <a:spLocks noGrp="1"/>
          </p:cNvSpPr>
          <p:nvPr>
            <p:ph type="sldNum" sz="quarter" idx="10"/>
          </p:nvPr>
        </p:nvSpPr>
        <p:spPr/>
        <p:txBody>
          <a:bodyPr/>
          <a:lstStyle/>
          <a:p>
            <a:fld id="{BEDE0D82-A82E-41C9-AEE1-92A424A2FAA0}" type="slidenum">
              <a:rPr lang="tr-TR" smtClean="0"/>
              <a:pPr/>
              <a:t>27</a:t>
            </a:fld>
            <a:endParaRPr lang="tr-TR"/>
          </a:p>
        </p:txBody>
      </p:sp>
    </p:spTree>
    <p:extLst>
      <p:ext uri="{BB962C8B-B14F-4D97-AF65-F5344CB8AC3E}">
        <p14:creationId xmlns:p14="http://schemas.microsoft.com/office/powerpoint/2010/main" xmlns="" val="704947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BU SUNUM YARIN YAPILACA</a:t>
            </a:r>
            <a:endParaRPr lang="tr-TR" dirty="0"/>
          </a:p>
        </p:txBody>
      </p:sp>
      <p:sp>
        <p:nvSpPr>
          <p:cNvPr id="4" name="Slayt Numarası Yer Tutucusu 3"/>
          <p:cNvSpPr>
            <a:spLocks noGrp="1"/>
          </p:cNvSpPr>
          <p:nvPr>
            <p:ph type="sldNum" sz="quarter" idx="10"/>
          </p:nvPr>
        </p:nvSpPr>
        <p:spPr/>
        <p:txBody>
          <a:bodyPr/>
          <a:lstStyle/>
          <a:p>
            <a:fld id="{BEDE0D82-A82E-41C9-AEE1-92A424A2FAA0}" type="slidenum">
              <a:rPr lang="tr-TR" smtClean="0"/>
              <a:pPr/>
              <a:t>28</a:t>
            </a:fld>
            <a:endParaRPr lang="tr-TR"/>
          </a:p>
        </p:txBody>
      </p:sp>
    </p:spTree>
    <p:extLst>
      <p:ext uri="{BB962C8B-B14F-4D97-AF65-F5344CB8AC3E}">
        <p14:creationId xmlns:p14="http://schemas.microsoft.com/office/powerpoint/2010/main" xmlns="" val="31105736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fld id="{DDE9C30B-F280-43AB-88F0-2686154CA712}" type="datetimeFigureOut">
              <a:rPr lang="tr-TR" smtClean="0"/>
              <a:pPr/>
              <a:t>12.05.2016</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8EF36AEA-3602-4035-8471-82C580C5861C}" type="slidenum">
              <a:rPr lang="tr-TR" smtClean="0"/>
              <a:pPr/>
              <a:t>‹#›</a:t>
            </a:fld>
            <a:endParaRPr lang="tr-TR"/>
          </a:p>
        </p:txBody>
      </p:sp>
    </p:spTree>
    <p:extLst>
      <p:ext uri="{BB962C8B-B14F-4D97-AF65-F5344CB8AC3E}">
        <p14:creationId xmlns:p14="http://schemas.microsoft.com/office/powerpoint/2010/main" xmlns="" val="2536769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DDE9C30B-F280-43AB-88F0-2686154CA712}" type="datetimeFigureOut">
              <a:rPr lang="tr-TR" smtClean="0"/>
              <a:pPr/>
              <a:t>12.05.2016</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8EF36AEA-3602-4035-8471-82C580C5861C}" type="slidenum">
              <a:rPr lang="tr-TR" smtClean="0"/>
              <a:pPr/>
              <a:t>‹#›</a:t>
            </a:fld>
            <a:endParaRPr lang="tr-TR"/>
          </a:p>
        </p:txBody>
      </p:sp>
    </p:spTree>
    <p:extLst>
      <p:ext uri="{BB962C8B-B14F-4D97-AF65-F5344CB8AC3E}">
        <p14:creationId xmlns:p14="http://schemas.microsoft.com/office/powerpoint/2010/main" xmlns="" val="967952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DDE9C30B-F280-43AB-88F0-2686154CA712}" type="datetimeFigureOut">
              <a:rPr lang="tr-TR" smtClean="0"/>
              <a:pPr/>
              <a:t>12.05.2016</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8EF36AEA-3602-4035-8471-82C580C5861C}" type="slidenum">
              <a:rPr lang="tr-TR" smtClean="0"/>
              <a:pPr/>
              <a:t>‹#›</a:t>
            </a:fld>
            <a:endParaRPr lang="tr-TR"/>
          </a:p>
        </p:txBody>
      </p:sp>
    </p:spTree>
    <p:extLst>
      <p:ext uri="{BB962C8B-B14F-4D97-AF65-F5344CB8AC3E}">
        <p14:creationId xmlns:p14="http://schemas.microsoft.com/office/powerpoint/2010/main" xmlns="" val="2487871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DDE9C30B-F280-43AB-88F0-2686154CA712}" type="datetimeFigureOut">
              <a:rPr lang="tr-TR" smtClean="0"/>
              <a:pPr/>
              <a:t>12.05.2016</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8EF36AEA-3602-4035-8471-82C580C5861C}" type="slidenum">
              <a:rPr lang="tr-TR" smtClean="0"/>
              <a:pPr/>
              <a:t>‹#›</a:t>
            </a:fld>
            <a:endParaRPr lang="tr-TR"/>
          </a:p>
        </p:txBody>
      </p:sp>
    </p:spTree>
    <p:extLst>
      <p:ext uri="{BB962C8B-B14F-4D97-AF65-F5344CB8AC3E}">
        <p14:creationId xmlns:p14="http://schemas.microsoft.com/office/powerpoint/2010/main" xmlns="" val="1427388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DDE9C30B-F280-43AB-88F0-2686154CA712}" type="datetimeFigureOut">
              <a:rPr lang="tr-TR" smtClean="0"/>
              <a:pPr/>
              <a:t>12.05.2016</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8EF36AEA-3602-4035-8471-82C580C5861C}" type="slidenum">
              <a:rPr lang="tr-TR" smtClean="0"/>
              <a:pPr/>
              <a:t>‹#›</a:t>
            </a:fld>
            <a:endParaRPr lang="tr-TR"/>
          </a:p>
        </p:txBody>
      </p:sp>
    </p:spTree>
    <p:extLst>
      <p:ext uri="{BB962C8B-B14F-4D97-AF65-F5344CB8AC3E}">
        <p14:creationId xmlns:p14="http://schemas.microsoft.com/office/powerpoint/2010/main" xmlns="" val="28957658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DDE9C30B-F280-43AB-88F0-2686154CA712}" type="datetimeFigureOut">
              <a:rPr lang="tr-TR" smtClean="0"/>
              <a:pPr/>
              <a:t>12.05.2016</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8EF36AEA-3602-4035-8471-82C580C5861C}" type="slidenum">
              <a:rPr lang="tr-TR" smtClean="0"/>
              <a:pPr/>
              <a:t>‹#›</a:t>
            </a:fld>
            <a:endParaRPr lang="tr-TR"/>
          </a:p>
        </p:txBody>
      </p:sp>
    </p:spTree>
    <p:extLst>
      <p:ext uri="{BB962C8B-B14F-4D97-AF65-F5344CB8AC3E}">
        <p14:creationId xmlns:p14="http://schemas.microsoft.com/office/powerpoint/2010/main" xmlns="" val="9751854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DDE9C30B-F280-43AB-88F0-2686154CA712}" type="datetimeFigureOut">
              <a:rPr lang="tr-TR" smtClean="0"/>
              <a:pPr/>
              <a:t>12.05.2016</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8EF36AEA-3602-4035-8471-82C580C5861C}" type="slidenum">
              <a:rPr lang="tr-TR" smtClean="0"/>
              <a:pPr/>
              <a:t>‹#›</a:t>
            </a:fld>
            <a:endParaRPr lang="tr-TR"/>
          </a:p>
        </p:txBody>
      </p:sp>
    </p:spTree>
    <p:extLst>
      <p:ext uri="{BB962C8B-B14F-4D97-AF65-F5344CB8AC3E}">
        <p14:creationId xmlns:p14="http://schemas.microsoft.com/office/powerpoint/2010/main" xmlns="" val="31879091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DDE9C30B-F280-43AB-88F0-2686154CA712}" type="datetimeFigureOut">
              <a:rPr lang="tr-TR" smtClean="0"/>
              <a:pPr/>
              <a:t>12.05.2016</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8EF36AEA-3602-4035-8471-82C580C5861C}" type="slidenum">
              <a:rPr lang="tr-TR" smtClean="0"/>
              <a:pPr/>
              <a:t>‹#›</a:t>
            </a:fld>
            <a:endParaRPr lang="tr-TR"/>
          </a:p>
        </p:txBody>
      </p:sp>
    </p:spTree>
    <p:extLst>
      <p:ext uri="{BB962C8B-B14F-4D97-AF65-F5344CB8AC3E}">
        <p14:creationId xmlns:p14="http://schemas.microsoft.com/office/powerpoint/2010/main" xmlns="" val="15918816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DDE9C30B-F280-43AB-88F0-2686154CA712}" type="datetimeFigureOut">
              <a:rPr lang="tr-TR" smtClean="0"/>
              <a:pPr/>
              <a:t>12.05.2016</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8EF36AEA-3602-4035-8471-82C580C5861C}" type="slidenum">
              <a:rPr lang="tr-TR" smtClean="0"/>
              <a:pPr/>
              <a:t>‹#›</a:t>
            </a:fld>
            <a:endParaRPr lang="tr-TR"/>
          </a:p>
        </p:txBody>
      </p:sp>
    </p:spTree>
    <p:extLst>
      <p:ext uri="{BB962C8B-B14F-4D97-AF65-F5344CB8AC3E}">
        <p14:creationId xmlns:p14="http://schemas.microsoft.com/office/powerpoint/2010/main" xmlns="" val="41210836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DDE9C30B-F280-43AB-88F0-2686154CA712}" type="datetimeFigureOut">
              <a:rPr lang="tr-TR" smtClean="0"/>
              <a:pPr/>
              <a:t>12.05.2016</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8EF36AEA-3602-4035-8471-82C580C5861C}" type="slidenum">
              <a:rPr lang="tr-TR" smtClean="0"/>
              <a:pPr/>
              <a:t>‹#›</a:t>
            </a:fld>
            <a:endParaRPr lang="tr-TR"/>
          </a:p>
        </p:txBody>
      </p:sp>
    </p:spTree>
    <p:extLst>
      <p:ext uri="{BB962C8B-B14F-4D97-AF65-F5344CB8AC3E}">
        <p14:creationId xmlns:p14="http://schemas.microsoft.com/office/powerpoint/2010/main" xmlns="" val="2079033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DDE9C30B-F280-43AB-88F0-2686154CA712}" type="datetimeFigureOut">
              <a:rPr lang="tr-TR" smtClean="0"/>
              <a:pPr/>
              <a:t>12.05.2016</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8EF36AEA-3602-4035-8471-82C580C5861C}" type="slidenum">
              <a:rPr lang="tr-TR" smtClean="0"/>
              <a:pPr/>
              <a:t>‹#›</a:t>
            </a:fld>
            <a:endParaRPr lang="tr-TR"/>
          </a:p>
        </p:txBody>
      </p:sp>
    </p:spTree>
    <p:extLst>
      <p:ext uri="{BB962C8B-B14F-4D97-AF65-F5344CB8AC3E}">
        <p14:creationId xmlns:p14="http://schemas.microsoft.com/office/powerpoint/2010/main" xmlns="" val="36969928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E9C30B-F280-43AB-88F0-2686154CA712}" type="datetimeFigureOut">
              <a:rPr lang="tr-TR" smtClean="0"/>
              <a:pPr/>
              <a:t>12.05.2016</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F36AEA-3602-4035-8471-82C580C5861C}" type="slidenum">
              <a:rPr lang="tr-TR" smtClean="0"/>
              <a:pPr/>
              <a:t>‹#›</a:t>
            </a:fld>
            <a:endParaRPr lang="tr-TR"/>
          </a:p>
        </p:txBody>
      </p:sp>
    </p:spTree>
    <p:extLst>
      <p:ext uri="{BB962C8B-B14F-4D97-AF65-F5344CB8AC3E}">
        <p14:creationId xmlns:p14="http://schemas.microsoft.com/office/powerpoint/2010/main" xmlns="" val="39074223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3.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9.jpeg"/></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1.jpeg"/><Relationship Id="rId4" Type="http://schemas.openxmlformats.org/officeDocument/2006/relationships/image" Target="../media/image20.jpeg"/></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3.jpeg"/><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27.jpeg"/></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28.jpeg"/></Relationships>
</file>

<file path=ppt/slides/_rels/slide3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29.jpeg"/></Relationships>
</file>

<file path=ppt/slides/_rels/slide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4.jpeg"/><Relationship Id="rId7"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4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32.png"/></Relationships>
</file>

<file path=ppt/slides/_rels/slide4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34.png"/><Relationship Id="rId4" Type="http://schemas.openxmlformats.org/officeDocument/2006/relationships/hyperlink" Target="https://www.google.com.tr/url?sa=i&amp;rct=j&amp;q=&amp;esrc=s&amp;source=images&amp;cd=&amp;cad=rja&amp;uact=8&amp;ved=0ahUKEwjP5uX8xvnLAhWEORQKHdiqDOsQjRwIBw&amp;url=http://www.islamveihsan.com/arafat-vakfesi.html&amp;bvm=bv.118443451,d.bGs&amp;psig=AFQjCNHGxIXBLL3fAaXWiAgDkjK6pJgSWw&amp;ust=1460016364736130"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35.jpeg"/></Relationships>
</file>

<file path=ppt/slides/_rels/slide4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36.jpeg"/></Relationships>
</file>

<file path=ppt/slides/_rels/slide4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4.jpeg"/><Relationship Id="rId7"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4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jpeg"/></Relationships>
</file>

<file path=ppt/slides/_rels/slide5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3.jpe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6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45.emf"/><Relationship Id="rId5" Type="http://schemas.openxmlformats.org/officeDocument/2006/relationships/image" Target="../media/image44.png"/><Relationship Id="rId4" Type="http://schemas.openxmlformats.org/officeDocument/2006/relationships/image" Target="../media/image3.jpeg"/></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Unvan 1"/>
          <p:cNvSpPr>
            <a:spLocks noGrp="1"/>
          </p:cNvSpPr>
          <p:nvPr>
            <p:ph type="ctrTitle"/>
          </p:nvPr>
        </p:nvSpPr>
        <p:spPr>
          <a:xfrm>
            <a:off x="2108213" y="129848"/>
            <a:ext cx="7975574" cy="1738283"/>
          </a:xfrm>
        </p:spPr>
        <p:txBody>
          <a:bodyPr>
            <a:normAutofit/>
          </a:bodyPr>
          <a:lstStyle/>
          <a:p>
            <a:r>
              <a:rPr lang="tr-TR" sz="3200" b="1" dirty="0" smtClean="0">
                <a:solidFill>
                  <a:schemeClr val="accent1">
                    <a:lumMod val="50000"/>
                  </a:schemeClr>
                </a:solidFill>
                <a:latin typeface="Gabriola" panose="04040605051002020D02" pitchFamily="82" charset="0"/>
                <a:cs typeface="Consolas" panose="020B0609020204030204" pitchFamily="49" charset="0"/>
              </a:rPr>
              <a:t>T.C.</a:t>
            </a:r>
            <a:br>
              <a:rPr lang="tr-TR" sz="3200" b="1" dirty="0" smtClean="0">
                <a:solidFill>
                  <a:schemeClr val="accent1">
                    <a:lumMod val="50000"/>
                  </a:schemeClr>
                </a:solidFill>
                <a:latin typeface="Gabriola" panose="04040605051002020D02" pitchFamily="82" charset="0"/>
                <a:cs typeface="Consolas" panose="020B0609020204030204" pitchFamily="49" charset="0"/>
              </a:rPr>
            </a:br>
            <a:r>
              <a:rPr lang="tr-TR" sz="3200" b="1" dirty="0" smtClean="0">
                <a:solidFill>
                  <a:schemeClr val="accent1">
                    <a:lumMod val="50000"/>
                  </a:schemeClr>
                </a:solidFill>
                <a:latin typeface="Gabriola" panose="04040605051002020D02" pitchFamily="82" charset="0"/>
                <a:cs typeface="Consolas" panose="020B0609020204030204" pitchFamily="49" charset="0"/>
              </a:rPr>
              <a:t>BAŞBAKANLIK</a:t>
            </a:r>
            <a:br>
              <a:rPr lang="tr-TR" sz="3200" b="1" dirty="0" smtClean="0">
                <a:solidFill>
                  <a:schemeClr val="accent1">
                    <a:lumMod val="50000"/>
                  </a:schemeClr>
                </a:solidFill>
                <a:latin typeface="Gabriola" panose="04040605051002020D02" pitchFamily="82" charset="0"/>
                <a:cs typeface="Consolas" panose="020B0609020204030204" pitchFamily="49" charset="0"/>
              </a:rPr>
            </a:br>
            <a:r>
              <a:rPr lang="tr-TR" sz="3200" b="1" dirty="0" smtClean="0">
                <a:solidFill>
                  <a:schemeClr val="accent1">
                    <a:lumMod val="50000"/>
                  </a:schemeClr>
                </a:solidFill>
                <a:latin typeface="Gabriola" panose="04040605051002020D02" pitchFamily="82" charset="0"/>
                <a:cs typeface="Consolas" panose="020B0609020204030204" pitchFamily="49" charset="0"/>
              </a:rPr>
              <a:t>DİYANET İŞLERİ BAŞKANLIĞI</a:t>
            </a:r>
            <a:endParaRPr lang="tr-TR" sz="4000" dirty="0"/>
          </a:p>
        </p:txBody>
      </p:sp>
      <p:sp>
        <p:nvSpPr>
          <p:cNvPr id="3" name="Alt Başlık 2"/>
          <p:cNvSpPr>
            <a:spLocks noGrp="1"/>
          </p:cNvSpPr>
          <p:nvPr>
            <p:ph type="subTitle" idx="1"/>
          </p:nvPr>
        </p:nvSpPr>
        <p:spPr>
          <a:xfrm>
            <a:off x="1733724" y="2420526"/>
            <a:ext cx="9144000" cy="1238933"/>
          </a:xfrm>
        </p:spPr>
        <p:txBody>
          <a:bodyPr>
            <a:normAutofit/>
          </a:bodyPr>
          <a:lstStyle/>
          <a:p>
            <a:r>
              <a:rPr lang="tr-TR" sz="7200" b="1" dirty="0" smtClean="0">
                <a:solidFill>
                  <a:srgbClr val="ED7D31">
                    <a:lumMod val="50000"/>
                  </a:srgbClr>
                </a:solidFill>
                <a:latin typeface="Gabriola" panose="04040605051002020D02" pitchFamily="82" charset="0"/>
                <a:cs typeface="Consolas" panose="020B0609020204030204" pitchFamily="49" charset="0"/>
              </a:rPr>
              <a:t>HAC HAZIRLIK KURSLARI</a:t>
            </a:r>
            <a:endParaRPr lang="tr-TR" sz="7200" dirty="0"/>
          </a:p>
        </p:txBody>
      </p:sp>
      <p:grpSp>
        <p:nvGrpSpPr>
          <p:cNvPr id="7" name="Grup 6"/>
          <p:cNvGrpSpPr/>
          <p:nvPr/>
        </p:nvGrpSpPr>
        <p:grpSpPr>
          <a:xfrm>
            <a:off x="720000" y="540000"/>
            <a:ext cx="10944000" cy="900000"/>
            <a:chOff x="720000" y="540000"/>
            <a:chExt cx="10944000" cy="900000"/>
          </a:xfrm>
        </p:grpSpPr>
        <p:pic>
          <p:nvPicPr>
            <p:cNvPr id="5" name="Resim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20000" y="540000"/>
              <a:ext cx="900000" cy="900000"/>
            </a:xfrm>
            <a:prstGeom prst="rect">
              <a:avLst/>
            </a:prstGeom>
          </p:spPr>
        </p:pic>
        <p:pic>
          <p:nvPicPr>
            <p:cNvPr id="6" name="Resim 5"/>
            <p:cNvPicPr>
              <a:picLocks/>
            </p:cNvPicPr>
            <p:nvPr/>
          </p:nvPicPr>
          <p:blipFill>
            <a:blip r:embed="rId4" cstate="print">
              <a:extLst>
                <a:ext uri="{28A0092B-C50C-407E-A947-70E740481C1C}">
                  <a14:useLocalDpi xmlns:a14="http://schemas.microsoft.com/office/drawing/2010/main" xmlns="" val="0"/>
                </a:ext>
              </a:extLst>
            </a:blip>
            <a:stretch>
              <a:fillRect/>
            </a:stretch>
          </p:blipFill>
          <p:spPr>
            <a:xfrm>
              <a:off x="10764000" y="540000"/>
              <a:ext cx="900000" cy="900000"/>
            </a:xfrm>
            <a:prstGeom prst="rect">
              <a:avLst/>
            </a:prstGeom>
          </p:spPr>
        </p:pic>
      </p:grpSp>
    </p:spTree>
    <p:extLst>
      <p:ext uri="{BB962C8B-B14F-4D97-AF65-F5344CB8AC3E}">
        <p14:creationId xmlns:p14="http://schemas.microsoft.com/office/powerpoint/2010/main" xmlns="" val="32006443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0" y="0"/>
            <a:ext cx="12192000" cy="6857999"/>
          </a:xfrm>
        </p:spPr>
      </p:pic>
      <p:sp>
        <p:nvSpPr>
          <p:cNvPr id="2" name="Unvan 1"/>
          <p:cNvSpPr>
            <a:spLocks noGrp="1"/>
          </p:cNvSpPr>
          <p:nvPr>
            <p:ph type="title"/>
          </p:nvPr>
        </p:nvSpPr>
        <p:spPr>
          <a:xfrm>
            <a:off x="2478971" y="474412"/>
            <a:ext cx="6451833" cy="1295895"/>
          </a:xfrm>
        </p:spPr>
        <p:txBody>
          <a:bodyPr>
            <a:normAutofit/>
          </a:bodyPr>
          <a:lstStyle/>
          <a:p>
            <a:pPr algn="ctr"/>
            <a:r>
              <a:rPr lang="tr-TR" sz="6000" b="1" dirty="0" smtClean="0">
                <a:solidFill>
                  <a:schemeClr val="accent2">
                    <a:lumMod val="50000"/>
                  </a:schemeClr>
                </a:solidFill>
                <a:latin typeface="Gabriola" panose="04040605051002020D02" pitchFamily="82" charset="0"/>
              </a:rPr>
              <a:t>MİKAT</a:t>
            </a:r>
            <a:endParaRPr lang="tr-TR" sz="6000" dirty="0"/>
          </a:p>
        </p:txBody>
      </p:sp>
      <p:sp>
        <p:nvSpPr>
          <p:cNvPr id="14" name="Metin kutusu 1"/>
          <p:cNvSpPr txBox="1">
            <a:spLocks noChangeArrowheads="1"/>
          </p:cNvSpPr>
          <p:nvPr/>
        </p:nvSpPr>
        <p:spPr bwMode="auto">
          <a:xfrm>
            <a:off x="4668852" y="1929925"/>
            <a:ext cx="6684948"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ctr" fontAlgn="base">
              <a:spcBef>
                <a:spcPct val="0"/>
              </a:spcBef>
              <a:spcAft>
                <a:spcPct val="0"/>
              </a:spcAft>
              <a:buClrTx/>
              <a:buSzTx/>
              <a:buFontTx/>
              <a:buNone/>
            </a:pPr>
            <a:r>
              <a:rPr lang="tr-TR" altLang="tr-TR" sz="2000" dirty="0" smtClean="0">
                <a:solidFill>
                  <a:prstClr val="black"/>
                </a:solidFill>
                <a:latin typeface="Comic Sans MS" panose="030F0702030302020204" pitchFamily="66" charset="0"/>
              </a:rPr>
              <a:t>Harem bölgesine veya Mekke’ye Mekke dışından gelenlerin ihrama girmeden geçemeyecekleri sınırları belirleyen noktalara MİKAT denir.</a:t>
            </a:r>
          </a:p>
          <a:p>
            <a:pPr algn="ctr" fontAlgn="base">
              <a:spcBef>
                <a:spcPct val="0"/>
              </a:spcBef>
              <a:spcAft>
                <a:spcPct val="0"/>
              </a:spcAft>
              <a:buClrTx/>
              <a:buSzTx/>
              <a:buFontTx/>
              <a:buNone/>
            </a:pPr>
            <a:endParaRPr lang="tr-TR" altLang="tr-TR" sz="2000" dirty="0" smtClean="0">
              <a:solidFill>
                <a:prstClr val="black"/>
              </a:solidFill>
              <a:latin typeface="Comic Sans MS" panose="030F0702030302020204" pitchFamily="66" charset="0"/>
            </a:endParaRPr>
          </a:p>
        </p:txBody>
      </p:sp>
      <p:sp>
        <p:nvSpPr>
          <p:cNvPr id="15" name="Metin kutusu 14"/>
          <p:cNvSpPr txBox="1"/>
          <p:nvPr/>
        </p:nvSpPr>
        <p:spPr>
          <a:xfrm>
            <a:off x="5036902" y="3341152"/>
            <a:ext cx="3124200" cy="2708275"/>
          </a:xfrm>
          <a:prstGeom prst="rect">
            <a:avLst/>
          </a:prstGeom>
          <a:noFill/>
        </p:spPr>
        <p:txBody>
          <a:bodyPr>
            <a:spAutoFit/>
          </a:bodyPr>
          <a:lstStyle/>
          <a:p>
            <a:pPr algn="ctr" fontAlgn="base">
              <a:spcBef>
                <a:spcPct val="0"/>
              </a:spcBef>
              <a:spcAft>
                <a:spcPct val="0"/>
              </a:spcAft>
              <a:defRPr/>
            </a:pPr>
            <a:endParaRPr lang="tr-TR" dirty="0">
              <a:solidFill>
                <a:prstClr val="black"/>
              </a:solidFill>
              <a:latin typeface="Comic Sans MS" pitchFamily="66" charset="0"/>
            </a:endParaRPr>
          </a:p>
          <a:p>
            <a:pPr algn="ctr" fontAlgn="base">
              <a:spcBef>
                <a:spcPct val="0"/>
              </a:spcBef>
              <a:spcAft>
                <a:spcPct val="0"/>
              </a:spcAft>
              <a:defRPr/>
            </a:pPr>
            <a:r>
              <a:rPr lang="tr-TR" dirty="0">
                <a:solidFill>
                  <a:prstClr val="black"/>
                </a:solidFill>
                <a:latin typeface="Comic Sans MS" pitchFamily="66" charset="0"/>
              </a:rPr>
              <a:t>MİKAT YERLERİ</a:t>
            </a:r>
          </a:p>
          <a:p>
            <a:pPr algn="ctr" fontAlgn="base">
              <a:spcBef>
                <a:spcPct val="0"/>
              </a:spcBef>
              <a:spcAft>
                <a:spcPct val="0"/>
              </a:spcAft>
              <a:defRPr/>
            </a:pPr>
            <a:endParaRPr lang="tr-TR" sz="800" dirty="0">
              <a:solidFill>
                <a:prstClr val="black"/>
              </a:solidFill>
              <a:latin typeface="Comic Sans MS" pitchFamily="66" charset="0"/>
            </a:endParaRPr>
          </a:p>
          <a:p>
            <a:pPr marL="342900" indent="-342900" algn="just" fontAlgn="base">
              <a:spcBef>
                <a:spcPct val="0"/>
              </a:spcBef>
              <a:spcAft>
                <a:spcPct val="0"/>
              </a:spcAft>
              <a:buFont typeface="+mj-lt"/>
              <a:buAutoNum type="arabicPeriod"/>
              <a:defRPr/>
            </a:pPr>
            <a:r>
              <a:rPr lang="tr-TR" dirty="0" err="1">
                <a:solidFill>
                  <a:prstClr val="black"/>
                </a:solidFill>
                <a:latin typeface="Comic Sans MS" pitchFamily="66" charset="0"/>
              </a:rPr>
              <a:t>Zu’l-Huleyfe</a:t>
            </a:r>
            <a:endParaRPr lang="tr-TR" dirty="0">
              <a:solidFill>
                <a:prstClr val="black"/>
              </a:solidFill>
              <a:latin typeface="Comic Sans MS" pitchFamily="66" charset="0"/>
            </a:endParaRPr>
          </a:p>
          <a:p>
            <a:pPr marL="342900" indent="-342900" algn="just" fontAlgn="base">
              <a:spcBef>
                <a:spcPct val="0"/>
              </a:spcBef>
              <a:spcAft>
                <a:spcPct val="0"/>
              </a:spcAft>
              <a:buFont typeface="+mj-lt"/>
              <a:buAutoNum type="arabicPeriod"/>
              <a:defRPr/>
            </a:pPr>
            <a:r>
              <a:rPr lang="tr-TR" dirty="0" err="1">
                <a:solidFill>
                  <a:prstClr val="black"/>
                </a:solidFill>
                <a:latin typeface="Comic Sans MS" pitchFamily="66" charset="0"/>
              </a:rPr>
              <a:t>Cuhfe</a:t>
            </a:r>
            <a:endParaRPr lang="tr-TR" dirty="0">
              <a:solidFill>
                <a:prstClr val="black"/>
              </a:solidFill>
              <a:latin typeface="Comic Sans MS" pitchFamily="66" charset="0"/>
            </a:endParaRPr>
          </a:p>
          <a:p>
            <a:pPr marL="342900" indent="-342900" algn="just" fontAlgn="base">
              <a:spcBef>
                <a:spcPct val="0"/>
              </a:spcBef>
              <a:spcAft>
                <a:spcPct val="0"/>
              </a:spcAft>
              <a:buFont typeface="+mj-lt"/>
              <a:buAutoNum type="arabicPeriod"/>
              <a:defRPr/>
            </a:pPr>
            <a:r>
              <a:rPr lang="tr-TR" dirty="0" err="1">
                <a:solidFill>
                  <a:prstClr val="black"/>
                </a:solidFill>
                <a:latin typeface="Comic Sans MS" pitchFamily="66" charset="0"/>
              </a:rPr>
              <a:t>Karnu’l-Menazil</a:t>
            </a:r>
            <a:endParaRPr lang="tr-TR" dirty="0">
              <a:solidFill>
                <a:prstClr val="black"/>
              </a:solidFill>
              <a:latin typeface="Comic Sans MS" pitchFamily="66" charset="0"/>
            </a:endParaRPr>
          </a:p>
          <a:p>
            <a:pPr marL="342900" indent="-342900" algn="just" fontAlgn="base">
              <a:spcBef>
                <a:spcPct val="0"/>
              </a:spcBef>
              <a:spcAft>
                <a:spcPct val="0"/>
              </a:spcAft>
              <a:buFont typeface="+mj-lt"/>
              <a:buAutoNum type="arabicPeriod"/>
              <a:defRPr/>
            </a:pPr>
            <a:r>
              <a:rPr lang="tr-TR" dirty="0" err="1">
                <a:solidFill>
                  <a:prstClr val="black"/>
                </a:solidFill>
                <a:latin typeface="Comic Sans MS" pitchFamily="66" charset="0"/>
              </a:rPr>
              <a:t>Yelemlem</a:t>
            </a:r>
            <a:endParaRPr lang="tr-TR" dirty="0">
              <a:solidFill>
                <a:prstClr val="black"/>
              </a:solidFill>
              <a:latin typeface="Comic Sans MS" pitchFamily="66" charset="0"/>
            </a:endParaRPr>
          </a:p>
          <a:p>
            <a:pPr marL="342900" indent="-342900" algn="just" fontAlgn="base">
              <a:spcBef>
                <a:spcPct val="0"/>
              </a:spcBef>
              <a:spcAft>
                <a:spcPct val="0"/>
              </a:spcAft>
              <a:buFont typeface="+mj-lt"/>
              <a:buAutoNum type="arabicPeriod"/>
              <a:defRPr/>
            </a:pPr>
            <a:r>
              <a:rPr lang="tr-TR" dirty="0" err="1">
                <a:solidFill>
                  <a:prstClr val="black"/>
                </a:solidFill>
                <a:latin typeface="Comic Sans MS" pitchFamily="66" charset="0"/>
              </a:rPr>
              <a:t>Zatu’l</a:t>
            </a:r>
            <a:r>
              <a:rPr lang="tr-TR" dirty="0">
                <a:solidFill>
                  <a:prstClr val="black"/>
                </a:solidFill>
                <a:latin typeface="Comic Sans MS" pitchFamily="66" charset="0"/>
              </a:rPr>
              <a:t>-Irk</a:t>
            </a:r>
          </a:p>
          <a:p>
            <a:pPr marL="342900" indent="-342900" algn="just" fontAlgn="base">
              <a:spcBef>
                <a:spcPct val="0"/>
              </a:spcBef>
              <a:spcAft>
                <a:spcPct val="0"/>
              </a:spcAft>
              <a:buFont typeface="+mj-lt"/>
              <a:buAutoNum type="arabicPeriod"/>
              <a:defRPr/>
            </a:pPr>
            <a:endParaRPr lang="tr-TR" dirty="0">
              <a:solidFill>
                <a:prstClr val="black"/>
              </a:solidFill>
              <a:latin typeface="Arial" panose="020B0604020202020204" pitchFamily="34" charset="0"/>
            </a:endParaRPr>
          </a:p>
          <a:p>
            <a:pPr marL="342900" indent="-342900" algn="just" fontAlgn="base">
              <a:spcBef>
                <a:spcPct val="0"/>
              </a:spcBef>
              <a:spcAft>
                <a:spcPct val="0"/>
              </a:spcAft>
              <a:buFont typeface="+mj-lt"/>
              <a:buAutoNum type="arabicPeriod"/>
              <a:defRPr/>
            </a:pPr>
            <a:endParaRPr lang="tr-TR" dirty="0">
              <a:solidFill>
                <a:prstClr val="black"/>
              </a:solidFill>
              <a:latin typeface="Arial" panose="020B0604020202020204" pitchFamily="34" charset="0"/>
            </a:endParaRPr>
          </a:p>
        </p:txBody>
      </p:sp>
      <p:sp>
        <p:nvSpPr>
          <p:cNvPr id="16" name="Metin kutusu 3"/>
          <p:cNvSpPr txBox="1">
            <a:spLocks noChangeArrowheads="1"/>
          </p:cNvSpPr>
          <p:nvPr/>
        </p:nvSpPr>
        <p:spPr bwMode="auto">
          <a:xfrm>
            <a:off x="7810103" y="4272794"/>
            <a:ext cx="42672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ctr" fontAlgn="base">
              <a:spcBef>
                <a:spcPct val="0"/>
              </a:spcBef>
              <a:spcAft>
                <a:spcPct val="0"/>
              </a:spcAft>
              <a:buClrTx/>
              <a:buSzTx/>
              <a:buFontTx/>
              <a:buNone/>
            </a:pPr>
            <a:r>
              <a:rPr lang="tr-TR" sz="1800" b="1" dirty="0" smtClean="0">
                <a:solidFill>
                  <a:prstClr val="black"/>
                </a:solidFill>
                <a:latin typeface="Comic Sans MS" panose="030F0702030302020204" pitchFamily="66" charset="0"/>
              </a:rPr>
              <a:t>NOT:</a:t>
            </a:r>
            <a:r>
              <a:rPr lang="tr-TR" sz="1800" dirty="0" smtClean="0">
                <a:solidFill>
                  <a:prstClr val="black"/>
                </a:solidFill>
                <a:latin typeface="Comic Sans MS" panose="030F0702030302020204" pitchFamily="66" charset="0"/>
              </a:rPr>
              <a:t> Doğrudan Mekke’ye giden hacılar havaalanlarında, </a:t>
            </a:r>
            <a:r>
              <a:rPr lang="tr-TR" sz="1800" dirty="0" err="1" smtClean="0">
                <a:solidFill>
                  <a:prstClr val="black"/>
                </a:solidFill>
                <a:latin typeface="Comic Sans MS" panose="030F0702030302020204" pitchFamily="66" charset="0"/>
              </a:rPr>
              <a:t>Medineye</a:t>
            </a:r>
            <a:r>
              <a:rPr lang="tr-TR" sz="1800" dirty="0" smtClean="0">
                <a:solidFill>
                  <a:prstClr val="black"/>
                </a:solidFill>
                <a:latin typeface="Comic Sans MS" panose="030F0702030302020204" pitchFamily="66" charset="0"/>
              </a:rPr>
              <a:t> giden hacılar ise Medine çıkışındaki </a:t>
            </a:r>
            <a:r>
              <a:rPr lang="tr-TR" sz="1800" dirty="0" err="1" smtClean="0">
                <a:solidFill>
                  <a:prstClr val="black"/>
                </a:solidFill>
                <a:latin typeface="Comic Sans MS" panose="030F0702030302020204" pitchFamily="66" charset="0"/>
              </a:rPr>
              <a:t>Zu’l-Huleyfe’de</a:t>
            </a:r>
            <a:r>
              <a:rPr lang="tr-TR" sz="1800" dirty="0" smtClean="0">
                <a:solidFill>
                  <a:prstClr val="black"/>
                </a:solidFill>
                <a:latin typeface="Comic Sans MS" panose="030F0702030302020204" pitchFamily="66" charset="0"/>
              </a:rPr>
              <a:t> ihrama girerler.</a:t>
            </a:r>
          </a:p>
        </p:txBody>
      </p:sp>
      <p:pic>
        <p:nvPicPr>
          <p:cNvPr id="17" name="4 Resim" descr="mikat.gif"/>
          <p:cNvPicPr>
            <a:picLocks noChangeAspect="1"/>
          </p:cNvPicPr>
          <p:nvPr/>
        </p:nvPicPr>
        <p:blipFill>
          <a:blip r:embed="rId3" cstate="print"/>
          <a:stretch>
            <a:fillRect/>
          </a:stretch>
        </p:blipFill>
        <p:spPr>
          <a:xfrm>
            <a:off x="0" y="1837345"/>
            <a:ext cx="3759993" cy="5020655"/>
          </a:xfrm>
          <a:prstGeom prst="rect">
            <a:avLst/>
          </a:prstGeom>
          <a:ln>
            <a:solidFill>
              <a:srgbClr val="4F81BD"/>
            </a:solidFill>
          </a:ln>
        </p:spPr>
      </p:pic>
      <p:grpSp>
        <p:nvGrpSpPr>
          <p:cNvPr id="10" name="Grup 9"/>
          <p:cNvGrpSpPr/>
          <p:nvPr/>
        </p:nvGrpSpPr>
        <p:grpSpPr>
          <a:xfrm>
            <a:off x="720000" y="540000"/>
            <a:ext cx="10944000" cy="900000"/>
            <a:chOff x="720000" y="540000"/>
            <a:chExt cx="10944000" cy="900000"/>
          </a:xfrm>
        </p:grpSpPr>
        <p:pic>
          <p:nvPicPr>
            <p:cNvPr id="11" name="Resim 10"/>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20000" y="540000"/>
              <a:ext cx="900000" cy="900000"/>
            </a:xfrm>
            <a:prstGeom prst="rect">
              <a:avLst/>
            </a:prstGeom>
          </p:spPr>
        </p:pic>
        <p:pic>
          <p:nvPicPr>
            <p:cNvPr id="12" name="Resim 11"/>
            <p:cNvPicPr>
              <a:picLocks/>
            </p:cNvPicPr>
            <p:nvPr/>
          </p:nvPicPr>
          <p:blipFill>
            <a:blip r:embed="rId5" cstate="print">
              <a:extLst>
                <a:ext uri="{28A0092B-C50C-407E-A947-70E740481C1C}">
                  <a14:useLocalDpi xmlns:a14="http://schemas.microsoft.com/office/drawing/2010/main" xmlns="" val="0"/>
                </a:ext>
              </a:extLst>
            </a:blip>
            <a:stretch>
              <a:fillRect/>
            </a:stretch>
          </p:blipFill>
          <p:spPr>
            <a:xfrm>
              <a:off x="10764000" y="540000"/>
              <a:ext cx="900000" cy="900000"/>
            </a:xfrm>
            <a:prstGeom prst="rect">
              <a:avLst/>
            </a:prstGeom>
          </p:spPr>
        </p:pic>
      </p:grpSp>
    </p:spTree>
    <p:extLst>
      <p:ext uri="{BB962C8B-B14F-4D97-AF65-F5344CB8AC3E}">
        <p14:creationId xmlns:p14="http://schemas.microsoft.com/office/powerpoint/2010/main" xmlns="" val="37642339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0" y="0"/>
            <a:ext cx="12192000" cy="6857999"/>
          </a:xfrm>
        </p:spPr>
      </p:pic>
      <p:sp>
        <p:nvSpPr>
          <p:cNvPr id="2" name="Unvan 1"/>
          <p:cNvSpPr>
            <a:spLocks noGrp="1"/>
          </p:cNvSpPr>
          <p:nvPr>
            <p:ph type="title"/>
          </p:nvPr>
        </p:nvSpPr>
        <p:spPr>
          <a:xfrm>
            <a:off x="2478971" y="474412"/>
            <a:ext cx="6451833" cy="1295895"/>
          </a:xfrm>
        </p:spPr>
        <p:txBody>
          <a:bodyPr>
            <a:normAutofit/>
          </a:bodyPr>
          <a:lstStyle/>
          <a:p>
            <a:pPr algn="ctr"/>
            <a:r>
              <a:rPr lang="tr-TR" sz="6000" b="1" dirty="0" smtClean="0">
                <a:solidFill>
                  <a:schemeClr val="accent2">
                    <a:lumMod val="50000"/>
                  </a:schemeClr>
                </a:solidFill>
                <a:latin typeface="Gabriola" panose="04040605051002020D02" pitchFamily="82" charset="0"/>
              </a:rPr>
              <a:t>UMRE İÇİN İHRAM</a:t>
            </a:r>
            <a:endParaRPr lang="tr-TR" sz="6000" dirty="0"/>
          </a:p>
        </p:txBody>
      </p:sp>
      <p:pic>
        <p:nvPicPr>
          <p:cNvPr id="10"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05107" y="1728789"/>
            <a:ext cx="4368668" cy="501332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1" name="Oval 10"/>
          <p:cNvSpPr/>
          <p:nvPr/>
        </p:nvSpPr>
        <p:spPr>
          <a:xfrm>
            <a:off x="7242338" y="1728789"/>
            <a:ext cx="2347912" cy="2447925"/>
          </a:xfrm>
          <a:prstGeom prst="ellipse">
            <a:avLst/>
          </a:prstGeom>
          <a:solidFill>
            <a:srgbClr val="FE8637"/>
          </a:solidFill>
          <a:ln w="25400" cap="flat" cmpd="sng" algn="ctr">
            <a:solidFill>
              <a:srgbClr val="FE8637">
                <a:shade val="50000"/>
              </a:srgbClr>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tr-TR" sz="1600" b="1" i="0" u="none" strike="noStrike" kern="0" cap="none" spc="0" normalizeH="0" baseline="0" noProof="0" dirty="0">
                <a:ln>
                  <a:noFill/>
                </a:ln>
                <a:solidFill>
                  <a:prstClr val="black"/>
                </a:solidFill>
                <a:effectLst/>
                <a:uLnTx/>
                <a:uFillTx/>
                <a:latin typeface="Comic Sans MS" pitchFamily="66" charset="0"/>
              </a:rPr>
              <a:t>Niyet:</a:t>
            </a:r>
            <a:r>
              <a:rPr kumimoji="0" lang="tr-TR" sz="1600" b="1" i="0" u="none" strike="noStrike" kern="0" cap="none" spc="0" normalizeH="0" baseline="0" noProof="0" dirty="0">
                <a:ln>
                  <a:noFill/>
                </a:ln>
                <a:solidFill>
                  <a:prstClr val="white"/>
                </a:solidFill>
                <a:effectLst/>
                <a:uLnTx/>
                <a:uFillTx/>
                <a:latin typeface="Comic Sans MS" pitchFamily="66" charset="0"/>
              </a:rPr>
              <a:t> </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tr-TR" sz="1600" b="1" i="0" u="none" strike="noStrike" kern="0" cap="none" spc="0" normalizeH="0" baseline="0" noProof="0" dirty="0">
                <a:ln>
                  <a:noFill/>
                </a:ln>
                <a:solidFill>
                  <a:prstClr val="white"/>
                </a:solidFill>
                <a:effectLst/>
                <a:uLnTx/>
                <a:uFillTx/>
                <a:latin typeface="Comic Sans MS" pitchFamily="66" charset="0"/>
              </a:rPr>
              <a:t>Allah’ım senin rızan için Umre yapmak istiyorum.</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tr-TR" sz="1600" b="1" i="0" u="none" strike="noStrike" kern="0" cap="none" spc="0" normalizeH="0" baseline="0" noProof="0" dirty="0">
                <a:ln>
                  <a:noFill/>
                </a:ln>
                <a:solidFill>
                  <a:prstClr val="white"/>
                </a:solidFill>
                <a:effectLst/>
                <a:uLnTx/>
                <a:uFillTx/>
                <a:latin typeface="Comic Sans MS" pitchFamily="66" charset="0"/>
              </a:rPr>
              <a:t>Onu bana kolaylaştır ve kabul eyle.</a:t>
            </a:r>
            <a:endParaRPr kumimoji="0" lang="tr-TR" sz="1600" b="0" i="0" u="none" strike="noStrike" kern="0" cap="none" spc="0" normalizeH="0" baseline="0" noProof="0" dirty="0">
              <a:ln>
                <a:noFill/>
              </a:ln>
              <a:solidFill>
                <a:prstClr val="white"/>
              </a:solidFill>
              <a:effectLst/>
              <a:uLnTx/>
              <a:uFillTx/>
              <a:latin typeface="Comic Sans MS" pitchFamily="66" charset="0"/>
            </a:endParaRPr>
          </a:p>
        </p:txBody>
      </p:sp>
      <p:sp>
        <p:nvSpPr>
          <p:cNvPr id="12" name="Oval 11"/>
          <p:cNvSpPr/>
          <p:nvPr/>
        </p:nvSpPr>
        <p:spPr>
          <a:xfrm>
            <a:off x="7189156" y="4472954"/>
            <a:ext cx="2454275" cy="2449513"/>
          </a:xfrm>
          <a:prstGeom prst="ellipse">
            <a:avLst/>
          </a:prstGeom>
          <a:solidFill>
            <a:srgbClr val="FE8637"/>
          </a:solidFill>
          <a:ln w="25400" cap="flat" cmpd="sng" algn="ctr">
            <a:solidFill>
              <a:srgbClr val="FE8637">
                <a:shade val="50000"/>
              </a:srgbClr>
            </a:solidFill>
            <a:prstDash val="solid"/>
          </a:ln>
          <a:effectLst/>
        </p:spPr>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tr-TR" sz="1800" b="1" i="0" u="none" strike="noStrike" kern="0" cap="none" spc="0" normalizeH="0" baseline="0" noProof="0" dirty="0" err="1">
                <a:ln>
                  <a:noFill/>
                </a:ln>
                <a:solidFill>
                  <a:prstClr val="black"/>
                </a:solidFill>
                <a:effectLst/>
                <a:uLnTx/>
                <a:uFillTx/>
                <a:latin typeface="Century Schoolbook"/>
              </a:rPr>
              <a:t>Telbiye</a:t>
            </a:r>
            <a:r>
              <a:rPr kumimoji="0" lang="tr-TR" sz="1800" b="1" i="0" u="none" strike="noStrike" kern="0" cap="none" spc="0" normalizeH="0" baseline="0" noProof="0" dirty="0">
                <a:ln>
                  <a:noFill/>
                </a:ln>
                <a:solidFill>
                  <a:prstClr val="black"/>
                </a:solidFill>
                <a:effectLst/>
                <a:uLnTx/>
                <a:uFillTx/>
                <a:latin typeface="Century Schoolbook"/>
              </a:rPr>
              <a:t>:</a:t>
            </a:r>
            <a:r>
              <a:rPr kumimoji="0" lang="tr-TR" sz="1800" b="1" i="0" u="none" strike="noStrike" kern="0" cap="none" spc="0" normalizeH="0" baseline="0" noProof="0" dirty="0">
                <a:ln>
                  <a:noFill/>
                </a:ln>
                <a:solidFill>
                  <a:prstClr val="white"/>
                </a:solidFill>
                <a:effectLst/>
                <a:uLnTx/>
                <a:uFillTx/>
                <a:latin typeface="Century Schoolbook"/>
              </a:rPr>
              <a:t>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AE" sz="1800" b="1" i="0" u="none" strike="noStrike" kern="0" cap="none" spc="0" normalizeH="0" baseline="0" noProof="0" dirty="0">
                <a:ln>
                  <a:noFill/>
                </a:ln>
                <a:solidFill>
                  <a:prstClr val="white"/>
                </a:solidFill>
                <a:effectLst/>
                <a:uLnTx/>
                <a:uFillTx/>
                <a:latin typeface="Century Schoolbook"/>
                <a:cs typeface="Times New Roman" panose="02020603050405020304" pitchFamily="18" charset="0"/>
              </a:rPr>
              <a:t>لَبَّيْكَ اللَّهُمَّ لَبَّيْكَ، لَبَّيْكَ لاَ شَرِيكَ لَكَ لَبَّيْكَ، إِنَّ الحَمْدَ وَالنِّعْمَةَ لَكَ وَالمُلْكَ، لاَ شَرِيكَ لَكَ</a:t>
            </a:r>
            <a:endParaRPr kumimoji="0" lang="tr-TR" sz="1800" b="0" i="0" u="none" strike="noStrike" kern="0" cap="none" spc="0" normalizeH="0" baseline="0" noProof="0" dirty="0">
              <a:ln>
                <a:noFill/>
              </a:ln>
              <a:solidFill>
                <a:prstClr val="white"/>
              </a:solidFill>
              <a:effectLst/>
              <a:uLnTx/>
              <a:uFillTx/>
              <a:latin typeface="Century Schoolbook"/>
            </a:endParaRPr>
          </a:p>
        </p:txBody>
      </p:sp>
      <p:grpSp>
        <p:nvGrpSpPr>
          <p:cNvPr id="9" name="Grup 8"/>
          <p:cNvGrpSpPr/>
          <p:nvPr/>
        </p:nvGrpSpPr>
        <p:grpSpPr>
          <a:xfrm>
            <a:off x="720000" y="540000"/>
            <a:ext cx="10944000" cy="900000"/>
            <a:chOff x="720000" y="540000"/>
            <a:chExt cx="10944000" cy="900000"/>
          </a:xfrm>
        </p:grpSpPr>
        <p:pic>
          <p:nvPicPr>
            <p:cNvPr id="13" name="Resim 1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20000" y="540000"/>
              <a:ext cx="900000" cy="900000"/>
            </a:xfrm>
            <a:prstGeom prst="rect">
              <a:avLst/>
            </a:prstGeom>
          </p:spPr>
        </p:pic>
        <p:pic>
          <p:nvPicPr>
            <p:cNvPr id="14" name="Resim 13"/>
            <p:cNvPicPr>
              <a:picLocks/>
            </p:cNvPicPr>
            <p:nvPr/>
          </p:nvPicPr>
          <p:blipFill>
            <a:blip r:embed="rId5" cstate="print">
              <a:extLst>
                <a:ext uri="{28A0092B-C50C-407E-A947-70E740481C1C}">
                  <a14:useLocalDpi xmlns:a14="http://schemas.microsoft.com/office/drawing/2010/main" xmlns="" val="0"/>
                </a:ext>
              </a:extLst>
            </a:blip>
            <a:stretch>
              <a:fillRect/>
            </a:stretch>
          </p:blipFill>
          <p:spPr>
            <a:xfrm>
              <a:off x="10764000" y="540000"/>
              <a:ext cx="900000" cy="900000"/>
            </a:xfrm>
            <a:prstGeom prst="rect">
              <a:avLst/>
            </a:prstGeom>
          </p:spPr>
        </p:pic>
      </p:grpSp>
    </p:spTree>
    <p:extLst>
      <p:ext uri="{BB962C8B-B14F-4D97-AF65-F5344CB8AC3E}">
        <p14:creationId xmlns:p14="http://schemas.microsoft.com/office/powerpoint/2010/main" xmlns="" val="28852352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0" y="0"/>
            <a:ext cx="12192000" cy="6857999"/>
          </a:xfrm>
        </p:spPr>
      </p:pic>
      <p:sp>
        <p:nvSpPr>
          <p:cNvPr id="2" name="Unvan 1"/>
          <p:cNvSpPr>
            <a:spLocks noGrp="1"/>
          </p:cNvSpPr>
          <p:nvPr>
            <p:ph type="title"/>
          </p:nvPr>
        </p:nvSpPr>
        <p:spPr>
          <a:xfrm>
            <a:off x="2478971" y="474412"/>
            <a:ext cx="6451833" cy="1295895"/>
          </a:xfrm>
        </p:spPr>
        <p:txBody>
          <a:bodyPr>
            <a:normAutofit/>
          </a:bodyPr>
          <a:lstStyle/>
          <a:p>
            <a:pPr algn="ctr"/>
            <a:r>
              <a:rPr lang="tr-TR" sz="6000" b="1" dirty="0" smtClean="0">
                <a:solidFill>
                  <a:schemeClr val="accent2">
                    <a:lumMod val="50000"/>
                  </a:schemeClr>
                </a:solidFill>
                <a:latin typeface="Gabriola" panose="04040605051002020D02" pitchFamily="82" charset="0"/>
              </a:rPr>
              <a:t>İHRAM NAMAZI</a:t>
            </a:r>
            <a:endParaRPr lang="tr-TR" sz="6000" dirty="0"/>
          </a:p>
        </p:txBody>
      </p:sp>
      <p:sp>
        <p:nvSpPr>
          <p:cNvPr id="9" name="Text Box 8"/>
          <p:cNvSpPr txBox="1">
            <a:spLocks noChangeArrowheads="1"/>
          </p:cNvSpPr>
          <p:nvPr/>
        </p:nvSpPr>
        <p:spPr bwMode="auto">
          <a:xfrm>
            <a:off x="609600" y="2090171"/>
            <a:ext cx="6175761" cy="267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just" fontAlgn="base">
              <a:spcBef>
                <a:spcPct val="0"/>
              </a:spcBef>
              <a:spcAft>
                <a:spcPct val="0"/>
              </a:spcAft>
              <a:buClrTx/>
              <a:buSzTx/>
              <a:buFontTx/>
              <a:buNone/>
            </a:pPr>
            <a:r>
              <a:rPr lang="tr-TR" sz="2800" b="1" dirty="0" smtClean="0">
                <a:solidFill>
                  <a:prstClr val="black"/>
                </a:solidFill>
                <a:latin typeface="+mn-lt"/>
              </a:rPr>
              <a:t>İhrama girmeden önce 2 </a:t>
            </a:r>
            <a:r>
              <a:rPr lang="tr-TR" sz="2800" b="1" smtClean="0">
                <a:solidFill>
                  <a:prstClr val="black"/>
                </a:solidFill>
                <a:latin typeface="+mn-lt"/>
              </a:rPr>
              <a:t>rekat </a:t>
            </a:r>
            <a:r>
              <a:rPr lang="tr-TR" sz="2800" b="1" smtClean="0">
                <a:solidFill>
                  <a:prstClr val="black"/>
                </a:solidFill>
                <a:latin typeface="+mn-lt"/>
              </a:rPr>
              <a:t>ihram </a:t>
            </a:r>
            <a:r>
              <a:rPr lang="tr-TR" sz="2800" b="1" dirty="0" smtClean="0">
                <a:solidFill>
                  <a:prstClr val="black"/>
                </a:solidFill>
                <a:latin typeface="+mn-lt"/>
              </a:rPr>
              <a:t>namazı kılmak sünnettir</a:t>
            </a:r>
            <a:endParaRPr lang="tr-TR" sz="2800" dirty="0" smtClean="0">
              <a:solidFill>
                <a:prstClr val="black"/>
              </a:solidFill>
              <a:latin typeface="+mn-lt"/>
              <a:cs typeface="Times New Roman" panose="02020603050405020304" pitchFamily="18" charset="0"/>
            </a:endParaRPr>
          </a:p>
          <a:p>
            <a:pPr fontAlgn="base">
              <a:spcBef>
                <a:spcPct val="0"/>
              </a:spcBef>
              <a:spcAft>
                <a:spcPct val="0"/>
              </a:spcAft>
              <a:buClrTx/>
              <a:buSzTx/>
              <a:buFontTx/>
              <a:buNone/>
            </a:pPr>
            <a:r>
              <a:rPr lang="tr-TR" altLang="tr-TR" sz="2800" dirty="0" smtClean="0">
                <a:solidFill>
                  <a:prstClr val="black"/>
                </a:solidFill>
                <a:latin typeface="+mn-lt"/>
                <a:cs typeface="Times New Roman" panose="02020603050405020304" pitchFamily="18" charset="0"/>
              </a:rPr>
              <a:t> </a:t>
            </a:r>
          </a:p>
          <a:p>
            <a:pPr fontAlgn="base">
              <a:spcBef>
                <a:spcPct val="0"/>
              </a:spcBef>
              <a:spcAft>
                <a:spcPct val="0"/>
              </a:spcAft>
              <a:buClrTx/>
              <a:buSzTx/>
              <a:buFontTx/>
              <a:buNone/>
            </a:pPr>
            <a:r>
              <a:rPr lang="de-DE" altLang="tr-TR" sz="2800" dirty="0" smtClean="0">
                <a:solidFill>
                  <a:prstClr val="black"/>
                </a:solidFill>
                <a:latin typeface="+mn-lt"/>
                <a:cs typeface="Times New Roman" panose="02020603050405020304" pitchFamily="18" charset="0"/>
              </a:rPr>
              <a:t>1. </a:t>
            </a:r>
            <a:r>
              <a:rPr lang="de-DE" altLang="tr-TR" sz="2800" dirty="0" err="1" smtClean="0">
                <a:solidFill>
                  <a:prstClr val="black"/>
                </a:solidFill>
                <a:latin typeface="+mn-lt"/>
                <a:cs typeface="Times New Roman" panose="02020603050405020304" pitchFamily="18" charset="0"/>
              </a:rPr>
              <a:t>rekâtta</a:t>
            </a:r>
            <a:r>
              <a:rPr lang="de-DE" altLang="tr-TR" sz="2800" dirty="0" smtClean="0">
                <a:solidFill>
                  <a:prstClr val="black"/>
                </a:solidFill>
                <a:latin typeface="+mn-lt"/>
                <a:cs typeface="Times New Roman" panose="02020603050405020304" pitchFamily="18" charset="0"/>
              </a:rPr>
              <a:t> </a:t>
            </a:r>
            <a:r>
              <a:rPr lang="de-DE" altLang="tr-TR" sz="2800" i="1" dirty="0" err="1" smtClean="0">
                <a:solidFill>
                  <a:prstClr val="black"/>
                </a:solidFill>
                <a:latin typeface="+mn-lt"/>
                <a:cs typeface="Times New Roman" panose="02020603050405020304" pitchFamily="18" charset="0"/>
              </a:rPr>
              <a:t>Kâfirun</a:t>
            </a:r>
            <a:r>
              <a:rPr lang="de-DE" altLang="tr-TR" sz="2800" dirty="0" smtClean="0">
                <a:solidFill>
                  <a:prstClr val="black"/>
                </a:solidFill>
                <a:latin typeface="+mn-lt"/>
                <a:cs typeface="Times New Roman" panose="02020603050405020304" pitchFamily="18" charset="0"/>
              </a:rPr>
              <a:t> </a:t>
            </a:r>
            <a:r>
              <a:rPr lang="de-DE" altLang="tr-TR" sz="2800" dirty="0" err="1" smtClean="0">
                <a:solidFill>
                  <a:prstClr val="black"/>
                </a:solidFill>
                <a:latin typeface="+mn-lt"/>
                <a:cs typeface="Times New Roman" panose="02020603050405020304" pitchFamily="18" charset="0"/>
              </a:rPr>
              <a:t>suresi</a:t>
            </a:r>
            <a:r>
              <a:rPr lang="de-DE" altLang="tr-TR" sz="2800" dirty="0" smtClean="0">
                <a:solidFill>
                  <a:prstClr val="black"/>
                </a:solidFill>
                <a:latin typeface="+mn-lt"/>
                <a:cs typeface="Times New Roman" panose="02020603050405020304" pitchFamily="18" charset="0"/>
              </a:rPr>
              <a:t>. </a:t>
            </a:r>
            <a:endParaRPr lang="tr-TR" altLang="tr-TR" sz="2800" dirty="0" smtClean="0">
              <a:solidFill>
                <a:prstClr val="black"/>
              </a:solidFill>
              <a:latin typeface="+mn-lt"/>
              <a:cs typeface="Times New Roman" panose="02020603050405020304" pitchFamily="18" charset="0"/>
            </a:endParaRPr>
          </a:p>
          <a:p>
            <a:pPr fontAlgn="base">
              <a:spcBef>
                <a:spcPct val="0"/>
              </a:spcBef>
              <a:spcAft>
                <a:spcPct val="0"/>
              </a:spcAft>
              <a:buClrTx/>
              <a:buSzTx/>
              <a:buFontTx/>
              <a:buNone/>
            </a:pPr>
            <a:r>
              <a:rPr lang="de-DE" altLang="tr-TR" sz="2800" dirty="0" smtClean="0">
                <a:solidFill>
                  <a:prstClr val="black"/>
                </a:solidFill>
                <a:latin typeface="+mn-lt"/>
                <a:cs typeface="Times New Roman" panose="02020603050405020304" pitchFamily="18" charset="0"/>
              </a:rPr>
              <a:t>2. </a:t>
            </a:r>
            <a:r>
              <a:rPr lang="de-DE" altLang="tr-TR" sz="2800" dirty="0" err="1" smtClean="0">
                <a:solidFill>
                  <a:prstClr val="black"/>
                </a:solidFill>
                <a:latin typeface="+mn-lt"/>
                <a:cs typeface="Times New Roman" panose="02020603050405020304" pitchFamily="18" charset="0"/>
              </a:rPr>
              <a:t>rekâtta</a:t>
            </a:r>
            <a:r>
              <a:rPr lang="de-DE" altLang="tr-TR" sz="2800" dirty="0" smtClean="0">
                <a:solidFill>
                  <a:prstClr val="black"/>
                </a:solidFill>
                <a:latin typeface="+mn-lt"/>
                <a:cs typeface="Times New Roman" panose="02020603050405020304" pitchFamily="18" charset="0"/>
              </a:rPr>
              <a:t> </a:t>
            </a:r>
            <a:r>
              <a:rPr lang="de-DE" altLang="tr-TR" sz="2800" i="1" dirty="0" err="1" smtClean="0">
                <a:solidFill>
                  <a:prstClr val="black"/>
                </a:solidFill>
                <a:latin typeface="+mn-lt"/>
                <a:cs typeface="Times New Roman" panose="02020603050405020304" pitchFamily="18" charset="0"/>
              </a:rPr>
              <a:t>Îhlas</a:t>
            </a:r>
            <a:r>
              <a:rPr lang="de-DE" altLang="tr-TR" sz="2800" i="1" dirty="0" smtClean="0">
                <a:solidFill>
                  <a:prstClr val="black"/>
                </a:solidFill>
                <a:latin typeface="+mn-lt"/>
                <a:cs typeface="Times New Roman" panose="02020603050405020304" pitchFamily="18" charset="0"/>
              </a:rPr>
              <a:t> </a:t>
            </a:r>
            <a:r>
              <a:rPr lang="de-DE" altLang="tr-TR" sz="2800" dirty="0" err="1" smtClean="0">
                <a:solidFill>
                  <a:prstClr val="black"/>
                </a:solidFill>
                <a:latin typeface="+mn-lt"/>
                <a:cs typeface="Times New Roman" panose="02020603050405020304" pitchFamily="18" charset="0"/>
              </a:rPr>
              <a:t>suresi</a:t>
            </a:r>
            <a:r>
              <a:rPr lang="de-DE" altLang="tr-TR" sz="2800" dirty="0" smtClean="0">
                <a:solidFill>
                  <a:prstClr val="black"/>
                </a:solidFill>
                <a:latin typeface="+mn-lt"/>
                <a:cs typeface="Times New Roman" panose="02020603050405020304" pitchFamily="18" charset="0"/>
              </a:rPr>
              <a:t> </a:t>
            </a:r>
            <a:r>
              <a:rPr lang="de-DE" altLang="tr-TR" sz="2800" dirty="0" err="1" smtClean="0">
                <a:solidFill>
                  <a:prstClr val="black"/>
                </a:solidFill>
                <a:latin typeface="+mn-lt"/>
                <a:cs typeface="Times New Roman" panose="02020603050405020304" pitchFamily="18" charset="0"/>
              </a:rPr>
              <a:t>okunur</a:t>
            </a:r>
            <a:r>
              <a:rPr lang="de-DE" altLang="tr-TR" sz="2800" dirty="0" smtClean="0">
                <a:solidFill>
                  <a:prstClr val="black"/>
                </a:solidFill>
                <a:latin typeface="+mn-lt"/>
                <a:cs typeface="Times New Roman" panose="02020603050405020304" pitchFamily="18" charset="0"/>
              </a:rPr>
              <a:t>. </a:t>
            </a:r>
            <a:r>
              <a:rPr lang="tr-TR" altLang="tr-TR" sz="2800" dirty="0" smtClean="0">
                <a:solidFill>
                  <a:prstClr val="black"/>
                </a:solidFill>
                <a:latin typeface="+mn-lt"/>
                <a:cs typeface="Times New Roman" panose="02020603050405020304" pitchFamily="18" charset="0"/>
              </a:rPr>
              <a:t>Namazın sonunda dua edilir.</a:t>
            </a:r>
            <a:endParaRPr lang="tr-TR" sz="2800" dirty="0" smtClean="0">
              <a:solidFill>
                <a:prstClr val="black"/>
              </a:solidFill>
              <a:latin typeface="+mn-lt"/>
            </a:endParaRPr>
          </a:p>
        </p:txBody>
      </p:sp>
      <p:pic>
        <p:nvPicPr>
          <p:cNvPr id="13"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003990" y="2244719"/>
            <a:ext cx="4724400" cy="33337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8" name="Grup 7"/>
          <p:cNvGrpSpPr/>
          <p:nvPr/>
        </p:nvGrpSpPr>
        <p:grpSpPr>
          <a:xfrm>
            <a:off x="720000" y="540000"/>
            <a:ext cx="10944000" cy="900000"/>
            <a:chOff x="720000" y="540000"/>
            <a:chExt cx="10944000" cy="900000"/>
          </a:xfrm>
        </p:grpSpPr>
        <p:pic>
          <p:nvPicPr>
            <p:cNvPr id="10" name="Resim 9"/>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20000" y="540000"/>
              <a:ext cx="900000" cy="900000"/>
            </a:xfrm>
            <a:prstGeom prst="rect">
              <a:avLst/>
            </a:prstGeom>
          </p:spPr>
        </p:pic>
        <p:pic>
          <p:nvPicPr>
            <p:cNvPr id="11" name="Resim 10"/>
            <p:cNvPicPr>
              <a:picLocks/>
            </p:cNvPicPr>
            <p:nvPr/>
          </p:nvPicPr>
          <p:blipFill>
            <a:blip r:embed="rId5" cstate="print">
              <a:extLst>
                <a:ext uri="{28A0092B-C50C-407E-A947-70E740481C1C}">
                  <a14:useLocalDpi xmlns:a14="http://schemas.microsoft.com/office/drawing/2010/main" xmlns="" val="0"/>
                </a:ext>
              </a:extLst>
            </a:blip>
            <a:stretch>
              <a:fillRect/>
            </a:stretch>
          </p:blipFill>
          <p:spPr>
            <a:xfrm>
              <a:off x="10764000" y="540000"/>
              <a:ext cx="900000" cy="900000"/>
            </a:xfrm>
            <a:prstGeom prst="rect">
              <a:avLst/>
            </a:prstGeom>
          </p:spPr>
        </p:pic>
      </p:grpSp>
    </p:spTree>
    <p:extLst>
      <p:ext uri="{BB962C8B-B14F-4D97-AF65-F5344CB8AC3E}">
        <p14:creationId xmlns:p14="http://schemas.microsoft.com/office/powerpoint/2010/main" xmlns="" val="2920629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0" y="0"/>
            <a:ext cx="12192000" cy="6857999"/>
          </a:xfrm>
        </p:spPr>
      </p:pic>
      <p:sp>
        <p:nvSpPr>
          <p:cNvPr id="2" name="Unvan 1"/>
          <p:cNvSpPr>
            <a:spLocks noGrp="1"/>
          </p:cNvSpPr>
          <p:nvPr>
            <p:ph type="title"/>
          </p:nvPr>
        </p:nvSpPr>
        <p:spPr>
          <a:xfrm>
            <a:off x="2478971" y="474412"/>
            <a:ext cx="6451833" cy="1295895"/>
          </a:xfrm>
        </p:spPr>
        <p:txBody>
          <a:bodyPr>
            <a:normAutofit/>
          </a:bodyPr>
          <a:lstStyle/>
          <a:p>
            <a:pPr algn="ctr"/>
            <a:r>
              <a:rPr lang="tr-TR" sz="6000" b="1" dirty="0" smtClean="0">
                <a:solidFill>
                  <a:schemeClr val="accent2">
                    <a:lumMod val="50000"/>
                  </a:schemeClr>
                </a:solidFill>
                <a:latin typeface="Gabriola" panose="04040605051002020D02" pitchFamily="82" charset="0"/>
              </a:rPr>
              <a:t>TELBİYE</a:t>
            </a:r>
            <a:endParaRPr lang="tr-TR" sz="6000" dirty="0"/>
          </a:p>
        </p:txBody>
      </p:sp>
      <p:sp>
        <p:nvSpPr>
          <p:cNvPr id="8" name="Rectangle 3"/>
          <p:cNvSpPr txBox="1">
            <a:spLocks noChangeArrowheads="1"/>
          </p:cNvSpPr>
          <p:nvPr/>
        </p:nvSpPr>
        <p:spPr bwMode="auto">
          <a:xfrm>
            <a:off x="1045436" y="3071019"/>
            <a:ext cx="10308364" cy="3916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ts val="600"/>
              </a:spcBef>
              <a:spcAft>
                <a:spcPct val="0"/>
              </a:spcAft>
              <a:buClr>
                <a:schemeClr val="accent1"/>
              </a:buClr>
              <a:buSzPct val="70000"/>
              <a:buFont typeface="Wingdings" panose="05000000000000000000"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anose="05020102010507070707"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E0752F"/>
              </a:buClr>
              <a:buSzPct val="60000"/>
              <a:buFont typeface="Wingdings" panose="05000000000000000000" pitchFamily="2" charset="2"/>
              <a:buChar char=""/>
              <a:defRPr sz="2400"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FEC3AE"/>
              </a:buClr>
              <a:buSzPct val="60000"/>
              <a:buFont typeface="Wingdings" panose="05000000000000000000" pitchFamily="2" charset="2"/>
              <a:buChar char=""/>
              <a:defRPr sz="2000"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AE9"/>
              </a:buClr>
              <a:buSzPct val="68000"/>
              <a:buFont typeface="Wingdings 2" panose="05020102010507070707"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lgn="just">
              <a:buNone/>
              <a:defRPr/>
            </a:pPr>
            <a:r>
              <a:rPr lang="tr-TR" altLang="tr-TR" dirty="0" smtClean="0"/>
              <a:t>Allah’ım! Davetine icabet ediyorum. Emrine boyun eğiyorum. Bütün varlığımla sana teslim oldum. Senin hiçbir ortağın yoktur. Tekrar tekrar davetine icabet ediyorum. Şüphesiz </a:t>
            </a:r>
            <a:r>
              <a:rPr lang="tr-TR" altLang="tr-TR" dirty="0" err="1" smtClean="0"/>
              <a:t>hamd</a:t>
            </a:r>
            <a:r>
              <a:rPr lang="tr-TR" altLang="tr-TR" dirty="0" smtClean="0"/>
              <a:t> sana mahsustur. Nimet senindir mülk de senin... Senin hiçbir ortağın yoktur.</a:t>
            </a:r>
          </a:p>
          <a:p>
            <a:pPr marL="0" indent="0" algn="just">
              <a:buNone/>
              <a:defRPr/>
            </a:pPr>
            <a:endParaRPr lang="tr-TR" altLang="tr-TR" sz="800" dirty="0" smtClean="0"/>
          </a:p>
          <a:p>
            <a:pPr marL="0" indent="0" algn="just">
              <a:buFont typeface="Wingdings" panose="05000000000000000000" pitchFamily="2" charset="2"/>
              <a:buNone/>
              <a:defRPr/>
            </a:pPr>
            <a:r>
              <a:rPr lang="tr-TR" altLang="tr-TR" dirty="0" smtClean="0">
                <a:cs typeface="Times New Roman" pitchFamily="18" charset="0"/>
              </a:rPr>
              <a:t>Hacı adayının bu </a:t>
            </a:r>
            <a:r>
              <a:rPr lang="tr-TR" altLang="tr-TR" dirty="0" err="1" smtClean="0">
                <a:cs typeface="Times New Roman" pitchFamily="18" charset="0"/>
              </a:rPr>
              <a:t>telbiyeyi</a:t>
            </a:r>
            <a:r>
              <a:rPr lang="tr-TR" altLang="tr-TR" dirty="0" smtClean="0">
                <a:cs typeface="Times New Roman" pitchFamily="18" charset="0"/>
              </a:rPr>
              <a:t> sürekli okuyarak devam etmesi sünnettir.</a:t>
            </a:r>
            <a:r>
              <a:rPr lang="de-DE" altLang="tr-TR" dirty="0" smtClean="0">
                <a:cs typeface="Times New Roman" pitchFamily="18" charset="0"/>
              </a:rPr>
              <a:t> </a:t>
            </a:r>
            <a:r>
              <a:rPr lang="tr-TR" altLang="tr-TR" dirty="0" err="1" smtClean="0">
                <a:cs typeface="Times New Roman" pitchFamily="18" charset="0"/>
              </a:rPr>
              <a:t>Telbiye</a:t>
            </a:r>
            <a:r>
              <a:rPr lang="tr-TR" altLang="tr-TR" dirty="0" smtClean="0">
                <a:cs typeface="Times New Roman" pitchFamily="18" charset="0"/>
              </a:rPr>
              <a:t> Kabe görülünce kesilir.</a:t>
            </a:r>
            <a:endParaRPr lang="de-DE" altLang="tr-TR" dirty="0" smtClean="0">
              <a:cs typeface="Times New Roman" pitchFamily="18" charset="0"/>
            </a:endParaRPr>
          </a:p>
        </p:txBody>
      </p:sp>
      <p:pic>
        <p:nvPicPr>
          <p:cNvPr id="1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438400" y="1664321"/>
            <a:ext cx="7315200" cy="1676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12" name="Grup 11"/>
          <p:cNvGrpSpPr/>
          <p:nvPr/>
        </p:nvGrpSpPr>
        <p:grpSpPr>
          <a:xfrm>
            <a:off x="720000" y="540000"/>
            <a:ext cx="10944000" cy="900000"/>
            <a:chOff x="720000" y="540000"/>
            <a:chExt cx="10944000" cy="900000"/>
          </a:xfrm>
        </p:grpSpPr>
        <p:pic>
          <p:nvPicPr>
            <p:cNvPr id="13" name="Resim 1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20000" y="540000"/>
              <a:ext cx="900000" cy="900000"/>
            </a:xfrm>
            <a:prstGeom prst="rect">
              <a:avLst/>
            </a:prstGeom>
          </p:spPr>
        </p:pic>
        <p:pic>
          <p:nvPicPr>
            <p:cNvPr id="14" name="Resim 13"/>
            <p:cNvPicPr>
              <a:picLocks/>
            </p:cNvPicPr>
            <p:nvPr/>
          </p:nvPicPr>
          <p:blipFill>
            <a:blip r:embed="rId5" cstate="print">
              <a:extLst>
                <a:ext uri="{28A0092B-C50C-407E-A947-70E740481C1C}">
                  <a14:useLocalDpi xmlns:a14="http://schemas.microsoft.com/office/drawing/2010/main" xmlns="" val="0"/>
                </a:ext>
              </a:extLst>
            </a:blip>
            <a:stretch>
              <a:fillRect/>
            </a:stretch>
          </p:blipFill>
          <p:spPr>
            <a:xfrm>
              <a:off x="10764000" y="540000"/>
              <a:ext cx="900000" cy="900000"/>
            </a:xfrm>
            <a:prstGeom prst="rect">
              <a:avLst/>
            </a:prstGeom>
          </p:spPr>
        </p:pic>
      </p:grpSp>
    </p:spTree>
    <p:extLst>
      <p:ext uri="{BB962C8B-B14F-4D97-AF65-F5344CB8AC3E}">
        <p14:creationId xmlns:p14="http://schemas.microsoft.com/office/powerpoint/2010/main" xmlns="" val="3657464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20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wipe(left)">
                                      <p:cBhvr>
                                        <p:cTn id="12" dur="20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bldLvl="5"/>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0" y="7146"/>
            <a:ext cx="12192000" cy="6857999"/>
          </a:xfrm>
        </p:spPr>
      </p:pic>
      <p:sp>
        <p:nvSpPr>
          <p:cNvPr id="2" name="Unvan 1"/>
          <p:cNvSpPr>
            <a:spLocks noGrp="1"/>
          </p:cNvSpPr>
          <p:nvPr>
            <p:ph type="title"/>
          </p:nvPr>
        </p:nvSpPr>
        <p:spPr>
          <a:xfrm>
            <a:off x="2130061" y="597665"/>
            <a:ext cx="7519608" cy="1293879"/>
          </a:xfrm>
        </p:spPr>
        <p:txBody>
          <a:bodyPr>
            <a:noAutofit/>
          </a:bodyPr>
          <a:lstStyle/>
          <a:p>
            <a:pPr algn="ctr"/>
            <a:r>
              <a:rPr lang="tr-TR" altLang="tr-TR" sz="2800" i="1" dirty="0">
                <a:solidFill>
                  <a:srgbClr val="B32C16">
                    <a:lumMod val="50000"/>
                  </a:srgbClr>
                </a:solidFill>
                <a:latin typeface="Comic Sans MS" pitchFamily="66" charset="0"/>
                <a:cs typeface="Times New Roman" pitchFamily="18" charset="0"/>
              </a:rPr>
              <a:t>U</a:t>
            </a:r>
            <a:r>
              <a:rPr lang="de-DE" altLang="tr-TR" sz="2800" i="1" dirty="0" err="1">
                <a:solidFill>
                  <a:srgbClr val="B32C16">
                    <a:lumMod val="50000"/>
                  </a:srgbClr>
                </a:solidFill>
                <a:latin typeface="Comic Sans MS" pitchFamily="66" charset="0"/>
                <a:cs typeface="Times New Roman" pitchFamily="18" charset="0"/>
              </a:rPr>
              <a:t>sulüne</a:t>
            </a:r>
            <a:r>
              <a:rPr lang="de-DE" altLang="tr-TR" sz="2800" i="1" dirty="0">
                <a:solidFill>
                  <a:srgbClr val="B32C16">
                    <a:lumMod val="50000"/>
                  </a:srgbClr>
                </a:solidFill>
                <a:latin typeface="Comic Sans MS" pitchFamily="66" charset="0"/>
                <a:cs typeface="Times New Roman" pitchFamily="18" charset="0"/>
              </a:rPr>
              <a:t> göre </a:t>
            </a:r>
            <a:r>
              <a:rPr lang="de-DE" altLang="tr-TR" sz="2800" i="1" dirty="0" err="1">
                <a:solidFill>
                  <a:srgbClr val="B32C16">
                    <a:lumMod val="50000"/>
                  </a:srgbClr>
                </a:solidFill>
                <a:latin typeface="Comic Sans MS" pitchFamily="66" charset="0"/>
                <a:cs typeface="Times New Roman" pitchFamily="18" charset="0"/>
              </a:rPr>
              <a:t>ihrama</a:t>
            </a:r>
            <a:r>
              <a:rPr lang="de-DE" altLang="tr-TR" sz="2800" i="1" dirty="0">
                <a:solidFill>
                  <a:srgbClr val="B32C16">
                    <a:lumMod val="50000"/>
                  </a:srgbClr>
                </a:solidFill>
                <a:latin typeface="Comic Sans MS" pitchFamily="66" charset="0"/>
                <a:cs typeface="Times New Roman" pitchFamily="18" charset="0"/>
              </a:rPr>
              <a:t> </a:t>
            </a:r>
            <a:r>
              <a:rPr lang="de-DE" altLang="tr-TR" sz="2800" i="1" dirty="0" err="1">
                <a:solidFill>
                  <a:srgbClr val="B32C16">
                    <a:lumMod val="50000"/>
                  </a:srgbClr>
                </a:solidFill>
                <a:latin typeface="Comic Sans MS" pitchFamily="66" charset="0"/>
                <a:cs typeface="Times New Roman" pitchFamily="18" charset="0"/>
              </a:rPr>
              <a:t>giren</a:t>
            </a:r>
            <a:r>
              <a:rPr lang="de-DE" altLang="tr-TR" sz="2800" i="1" dirty="0">
                <a:solidFill>
                  <a:srgbClr val="B32C16">
                    <a:lumMod val="50000"/>
                  </a:srgbClr>
                </a:solidFill>
                <a:latin typeface="Comic Sans MS" pitchFamily="66" charset="0"/>
                <a:cs typeface="Times New Roman" pitchFamily="18" charset="0"/>
              </a:rPr>
              <a:t> </a:t>
            </a:r>
            <a:r>
              <a:rPr lang="de-DE" altLang="tr-TR" sz="2800" i="1" dirty="0" err="1">
                <a:solidFill>
                  <a:srgbClr val="B32C16">
                    <a:lumMod val="50000"/>
                  </a:srgbClr>
                </a:solidFill>
                <a:latin typeface="Comic Sans MS" pitchFamily="66" charset="0"/>
                <a:cs typeface="Times New Roman" pitchFamily="18" charset="0"/>
              </a:rPr>
              <a:t>hacı</a:t>
            </a:r>
            <a:r>
              <a:rPr lang="de-DE" altLang="tr-TR" sz="2800" i="1" dirty="0">
                <a:solidFill>
                  <a:srgbClr val="B32C16">
                    <a:lumMod val="50000"/>
                  </a:srgbClr>
                </a:solidFill>
                <a:latin typeface="Comic Sans MS" pitchFamily="66" charset="0"/>
                <a:cs typeface="Times New Roman" pitchFamily="18" charset="0"/>
              </a:rPr>
              <a:t> </a:t>
            </a:r>
            <a:r>
              <a:rPr lang="de-DE" altLang="tr-TR" sz="2800" i="1" dirty="0" err="1">
                <a:solidFill>
                  <a:srgbClr val="B32C16">
                    <a:lumMod val="50000"/>
                  </a:srgbClr>
                </a:solidFill>
                <a:latin typeface="Comic Sans MS" pitchFamily="66" charset="0"/>
                <a:cs typeface="Times New Roman" pitchFamily="18" charset="0"/>
              </a:rPr>
              <a:t>adayları</a:t>
            </a:r>
            <a:r>
              <a:rPr lang="de-DE" altLang="tr-TR" sz="2800" i="1" dirty="0">
                <a:solidFill>
                  <a:srgbClr val="B32C16">
                    <a:lumMod val="50000"/>
                  </a:srgbClr>
                </a:solidFill>
                <a:latin typeface="Comic Sans MS" pitchFamily="66" charset="0"/>
                <a:cs typeface="Times New Roman" pitchFamily="18" charset="0"/>
              </a:rPr>
              <a:t>, </a:t>
            </a:r>
            <a:r>
              <a:rPr lang="de-DE" altLang="tr-TR" sz="2800" i="1" dirty="0" err="1">
                <a:solidFill>
                  <a:srgbClr val="B32C16">
                    <a:lumMod val="50000"/>
                  </a:srgbClr>
                </a:solidFill>
                <a:latin typeface="Comic Sans MS" pitchFamily="66" charset="0"/>
                <a:cs typeface="Times New Roman" pitchFamily="18" charset="0"/>
              </a:rPr>
              <a:t>ihram</a:t>
            </a:r>
            <a:r>
              <a:rPr lang="de-DE" altLang="tr-TR" sz="2800" i="1" dirty="0">
                <a:solidFill>
                  <a:srgbClr val="B32C16">
                    <a:lumMod val="50000"/>
                  </a:srgbClr>
                </a:solidFill>
                <a:latin typeface="Comic Sans MS" pitchFamily="66" charset="0"/>
                <a:cs typeface="Times New Roman" pitchFamily="18" charset="0"/>
              </a:rPr>
              <a:t> </a:t>
            </a:r>
            <a:r>
              <a:rPr lang="de-DE" altLang="tr-TR" sz="2800" i="1" dirty="0" err="1">
                <a:solidFill>
                  <a:srgbClr val="B32C16">
                    <a:lumMod val="50000"/>
                  </a:srgbClr>
                </a:solidFill>
                <a:latin typeface="Comic Sans MS" pitchFamily="66" charset="0"/>
                <a:cs typeface="Times New Roman" pitchFamily="18" charset="0"/>
              </a:rPr>
              <a:t>yasaklarına</a:t>
            </a:r>
            <a:r>
              <a:rPr lang="de-DE" altLang="tr-TR" sz="2800" i="1" dirty="0">
                <a:solidFill>
                  <a:srgbClr val="B32C16">
                    <a:lumMod val="50000"/>
                  </a:srgbClr>
                </a:solidFill>
                <a:latin typeface="Comic Sans MS" pitchFamily="66" charset="0"/>
                <a:cs typeface="Times New Roman" pitchFamily="18" charset="0"/>
              </a:rPr>
              <a:t> </a:t>
            </a:r>
            <a:r>
              <a:rPr lang="de-DE" altLang="tr-TR" sz="2800" i="1" dirty="0" err="1">
                <a:solidFill>
                  <a:srgbClr val="B32C16">
                    <a:lumMod val="50000"/>
                  </a:srgbClr>
                </a:solidFill>
                <a:latin typeface="Comic Sans MS" pitchFamily="66" charset="0"/>
                <a:cs typeface="Times New Roman" pitchFamily="18" charset="0"/>
              </a:rPr>
              <a:t>riayet</a:t>
            </a:r>
            <a:r>
              <a:rPr lang="de-DE" altLang="tr-TR" sz="2800" i="1" dirty="0">
                <a:solidFill>
                  <a:srgbClr val="B32C16">
                    <a:lumMod val="50000"/>
                  </a:srgbClr>
                </a:solidFill>
                <a:latin typeface="Comic Sans MS" pitchFamily="66" charset="0"/>
                <a:cs typeface="Times New Roman" pitchFamily="18" charset="0"/>
              </a:rPr>
              <a:t> </a:t>
            </a:r>
            <a:r>
              <a:rPr lang="de-DE" altLang="tr-TR" sz="2800" i="1" dirty="0" err="1">
                <a:solidFill>
                  <a:srgbClr val="B32C16">
                    <a:lumMod val="50000"/>
                  </a:srgbClr>
                </a:solidFill>
                <a:latin typeface="Comic Sans MS" pitchFamily="66" charset="0"/>
                <a:cs typeface="Times New Roman" pitchFamily="18" charset="0"/>
              </a:rPr>
              <a:t>ederek</a:t>
            </a:r>
            <a:r>
              <a:rPr lang="de-DE" altLang="tr-TR" sz="2800" i="1" dirty="0">
                <a:solidFill>
                  <a:srgbClr val="B32C16">
                    <a:lumMod val="50000"/>
                  </a:srgbClr>
                </a:solidFill>
                <a:latin typeface="Comic Sans MS" pitchFamily="66" charset="0"/>
                <a:cs typeface="Times New Roman" pitchFamily="18" charset="0"/>
              </a:rPr>
              <a:t>, </a:t>
            </a:r>
            <a:r>
              <a:rPr lang="tr-TR" altLang="tr-TR" sz="2800" i="1" dirty="0">
                <a:solidFill>
                  <a:srgbClr val="B32C16">
                    <a:lumMod val="50000"/>
                  </a:srgbClr>
                </a:solidFill>
                <a:latin typeface="Comic Sans MS" pitchFamily="66" charset="0"/>
                <a:cs typeface="Times New Roman" pitchFamily="18" charset="0"/>
              </a:rPr>
              <a:t>şu </a:t>
            </a:r>
            <a:r>
              <a:rPr lang="tr-TR" altLang="tr-TR" sz="2800" i="1" dirty="0" err="1">
                <a:solidFill>
                  <a:srgbClr val="B32C16">
                    <a:lumMod val="50000"/>
                  </a:srgbClr>
                </a:solidFill>
                <a:latin typeface="Comic Sans MS" pitchFamily="66" charset="0"/>
                <a:cs typeface="Times New Roman" pitchFamily="18" charset="0"/>
              </a:rPr>
              <a:t>tesbihatı</a:t>
            </a:r>
            <a:r>
              <a:rPr lang="tr-TR" altLang="tr-TR" sz="2800" i="1" dirty="0">
                <a:solidFill>
                  <a:srgbClr val="B32C16">
                    <a:lumMod val="50000"/>
                  </a:srgbClr>
                </a:solidFill>
                <a:latin typeface="Comic Sans MS" pitchFamily="66" charset="0"/>
                <a:cs typeface="Times New Roman" pitchFamily="18" charset="0"/>
              </a:rPr>
              <a:t> bol bol söylerler</a:t>
            </a:r>
            <a:r>
              <a:rPr lang="tr-TR" altLang="tr-TR" sz="2800" i="1" dirty="0" smtClean="0">
                <a:solidFill>
                  <a:srgbClr val="B32C16">
                    <a:lumMod val="50000"/>
                  </a:srgbClr>
                </a:solidFill>
                <a:latin typeface="Comic Sans MS" pitchFamily="66" charset="0"/>
                <a:cs typeface="Times New Roman" pitchFamily="18" charset="0"/>
              </a:rPr>
              <a:t>:</a:t>
            </a:r>
            <a:endParaRPr lang="tr-TR" sz="2800" dirty="0"/>
          </a:p>
        </p:txBody>
      </p:sp>
      <p:sp>
        <p:nvSpPr>
          <p:cNvPr id="9" name="Rectangle 1"/>
          <p:cNvSpPr>
            <a:spLocks noChangeArrowheads="1"/>
          </p:cNvSpPr>
          <p:nvPr/>
        </p:nvSpPr>
        <p:spPr bwMode="auto">
          <a:xfrm>
            <a:off x="670133" y="2237575"/>
            <a:ext cx="9952037" cy="39703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p>
            <a:pPr fontAlgn="base">
              <a:spcBef>
                <a:spcPct val="0"/>
              </a:spcBef>
              <a:spcAft>
                <a:spcPct val="0"/>
              </a:spcAft>
              <a:defRPr/>
            </a:pPr>
            <a:r>
              <a:rPr lang="de-DE" altLang="tr-TR" sz="2800" b="1" dirty="0" err="1" smtClean="0">
                <a:latin typeface="Comic Sans MS" pitchFamily="66" charset="0"/>
                <a:cs typeface="Times New Roman" pitchFamily="18" charset="0"/>
              </a:rPr>
              <a:t>Telbiye</a:t>
            </a:r>
            <a:r>
              <a:rPr lang="tr-TR" altLang="tr-TR" sz="2800" dirty="0" smtClean="0">
                <a:latin typeface="Comic Sans MS" pitchFamily="66" charset="0"/>
                <a:cs typeface="Times New Roman" pitchFamily="18" charset="0"/>
              </a:rPr>
              <a:t> 			</a:t>
            </a:r>
            <a:endParaRPr lang="tr-TR" altLang="tr-TR" sz="2800" dirty="0">
              <a:latin typeface="Comic Sans MS" pitchFamily="66" charset="0"/>
              <a:cs typeface="Times New Roman" pitchFamily="18" charset="0"/>
            </a:endParaRPr>
          </a:p>
          <a:p>
            <a:pPr fontAlgn="base">
              <a:spcBef>
                <a:spcPct val="0"/>
              </a:spcBef>
              <a:spcAft>
                <a:spcPct val="0"/>
              </a:spcAft>
              <a:defRPr/>
            </a:pPr>
            <a:endParaRPr lang="tr-TR" altLang="tr-TR" sz="2800" dirty="0">
              <a:latin typeface="Comic Sans MS" pitchFamily="66" charset="0"/>
              <a:cs typeface="Times New Roman" pitchFamily="18" charset="0"/>
            </a:endParaRPr>
          </a:p>
          <a:p>
            <a:pPr fontAlgn="base">
              <a:spcBef>
                <a:spcPct val="0"/>
              </a:spcBef>
              <a:spcAft>
                <a:spcPct val="0"/>
              </a:spcAft>
              <a:defRPr/>
            </a:pPr>
            <a:r>
              <a:rPr lang="de-DE" altLang="tr-TR" sz="2800" b="1" dirty="0" err="1">
                <a:latin typeface="Comic Sans MS" pitchFamily="66" charset="0"/>
                <a:cs typeface="Times New Roman" pitchFamily="18" charset="0"/>
              </a:rPr>
              <a:t>Tekbir</a:t>
            </a:r>
            <a:endParaRPr lang="tr-TR" altLang="tr-TR" sz="2800" dirty="0">
              <a:latin typeface="Comic Sans MS" pitchFamily="66" charset="0"/>
              <a:cs typeface="Times New Roman" pitchFamily="18" charset="0"/>
            </a:endParaRPr>
          </a:p>
          <a:p>
            <a:pPr fontAlgn="base">
              <a:spcBef>
                <a:spcPct val="0"/>
              </a:spcBef>
              <a:spcAft>
                <a:spcPct val="0"/>
              </a:spcAft>
              <a:defRPr/>
            </a:pPr>
            <a:endParaRPr lang="tr-TR" altLang="tr-TR" sz="2800" b="1" dirty="0">
              <a:latin typeface="Comic Sans MS" pitchFamily="66" charset="0"/>
              <a:cs typeface="Times New Roman" pitchFamily="18" charset="0"/>
            </a:endParaRPr>
          </a:p>
          <a:p>
            <a:pPr fontAlgn="base">
              <a:spcBef>
                <a:spcPct val="0"/>
              </a:spcBef>
              <a:spcAft>
                <a:spcPct val="0"/>
              </a:spcAft>
              <a:defRPr/>
            </a:pPr>
            <a:r>
              <a:rPr lang="tr-TR" altLang="tr-TR" sz="2800" b="1" dirty="0">
                <a:latin typeface="Comic Sans MS" pitchFamily="66" charset="0"/>
                <a:cs typeface="Times New Roman" pitchFamily="18" charset="0"/>
              </a:rPr>
              <a:t>T</a:t>
            </a:r>
            <a:r>
              <a:rPr lang="de-DE" altLang="tr-TR" sz="2800" b="1" dirty="0" err="1">
                <a:latin typeface="Comic Sans MS" pitchFamily="66" charset="0"/>
                <a:cs typeface="Times New Roman" pitchFamily="18" charset="0"/>
              </a:rPr>
              <a:t>ehlil</a:t>
            </a:r>
            <a:r>
              <a:rPr lang="de-DE" altLang="tr-TR" sz="2800" dirty="0">
                <a:latin typeface="Comic Sans MS" pitchFamily="66" charset="0"/>
                <a:cs typeface="Times New Roman" pitchFamily="18" charset="0"/>
              </a:rPr>
              <a:t> </a:t>
            </a:r>
            <a:endParaRPr lang="tr-TR" altLang="tr-TR" sz="2800" dirty="0">
              <a:latin typeface="Comic Sans MS" pitchFamily="66" charset="0"/>
              <a:cs typeface="Times New Roman" pitchFamily="18" charset="0"/>
            </a:endParaRPr>
          </a:p>
          <a:p>
            <a:pPr fontAlgn="base">
              <a:spcBef>
                <a:spcPct val="0"/>
              </a:spcBef>
              <a:spcAft>
                <a:spcPct val="0"/>
              </a:spcAft>
              <a:defRPr/>
            </a:pPr>
            <a:endParaRPr lang="tr-TR" altLang="tr-TR" sz="2800" dirty="0">
              <a:latin typeface="Comic Sans MS" pitchFamily="66" charset="0"/>
              <a:cs typeface="Times New Roman" pitchFamily="18" charset="0"/>
            </a:endParaRPr>
          </a:p>
          <a:p>
            <a:pPr fontAlgn="base">
              <a:spcBef>
                <a:spcPct val="0"/>
              </a:spcBef>
              <a:spcAft>
                <a:spcPct val="0"/>
              </a:spcAft>
              <a:defRPr/>
            </a:pPr>
            <a:r>
              <a:rPr lang="tr-TR" altLang="tr-TR" sz="2800" b="1" dirty="0">
                <a:latin typeface="Comic Sans MS" pitchFamily="66" charset="0"/>
                <a:cs typeface="Times New Roman" pitchFamily="18" charset="0"/>
              </a:rPr>
              <a:t>Salavat-ı Şerife </a:t>
            </a:r>
          </a:p>
          <a:p>
            <a:pPr fontAlgn="base">
              <a:spcBef>
                <a:spcPct val="0"/>
              </a:spcBef>
              <a:spcAft>
                <a:spcPct val="0"/>
              </a:spcAft>
              <a:defRPr/>
            </a:pPr>
            <a:endParaRPr lang="tr-TR" altLang="tr-TR" sz="2800" dirty="0">
              <a:latin typeface="Times New Roman" pitchFamily="18" charset="0"/>
              <a:cs typeface="Times New Roman" pitchFamily="18" charset="0"/>
            </a:endParaRPr>
          </a:p>
          <a:p>
            <a:pPr fontAlgn="base">
              <a:spcBef>
                <a:spcPct val="0"/>
              </a:spcBef>
              <a:spcAft>
                <a:spcPct val="0"/>
              </a:spcAft>
              <a:defRPr/>
            </a:pPr>
            <a:r>
              <a:rPr lang="de-DE" altLang="tr-TR" sz="2800" dirty="0">
                <a:latin typeface="Times New Roman" pitchFamily="18" charset="0"/>
                <a:cs typeface="Times New Roman" pitchFamily="18" charset="0"/>
              </a:rPr>
              <a:t> </a:t>
            </a:r>
            <a:endParaRPr lang="tr-TR" altLang="tr-TR" sz="2800" dirty="0">
              <a:latin typeface="Times New Roman" pitchFamily="18" charset="0"/>
              <a:cs typeface="Times New Roman" pitchFamily="18" charset="0"/>
            </a:endParaRPr>
          </a:p>
        </p:txBody>
      </p:sp>
      <p:pic>
        <p:nvPicPr>
          <p:cNvPr id="11" name="Picture 8"/>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59345" y="2360828"/>
            <a:ext cx="884237" cy="311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 name="Picture 8"/>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59344" y="3141262"/>
            <a:ext cx="884237" cy="311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3" name="Picture 8"/>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59343" y="4067159"/>
            <a:ext cx="884237" cy="311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4" name="Picture 8"/>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59342" y="4878897"/>
            <a:ext cx="884237" cy="311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5"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826807" y="2004731"/>
            <a:ext cx="4795363" cy="11018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6"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548928" y="2927610"/>
            <a:ext cx="3800030" cy="8236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7" name="Picture 4"/>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235971" y="3796420"/>
            <a:ext cx="4114800" cy="9366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8" name="Picture 6"/>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6577415" y="4803733"/>
            <a:ext cx="3514725" cy="6191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9" name="Dikdörtgen 18"/>
          <p:cNvSpPr/>
          <p:nvPr/>
        </p:nvSpPr>
        <p:spPr>
          <a:xfrm>
            <a:off x="10573138" y="2152468"/>
            <a:ext cx="1231900" cy="3484563"/>
          </a:xfrm>
          <a:prstGeom prst="rect">
            <a:avLst/>
          </a:prstGeom>
          <a:solidFill>
            <a:schemeClr val="accent2">
              <a:lumMod val="75000"/>
            </a:schemeClr>
          </a:solidFill>
          <a:ln w="25400" cap="flat" cmpd="sng" algn="ctr">
            <a:solidFill>
              <a:srgbClr val="FE8637">
                <a:shade val="50000"/>
              </a:srgbClr>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tr-TR" sz="1400" b="0" i="0" u="none" strike="noStrike" kern="0" cap="none" spc="0" normalizeH="0" baseline="0" noProof="0" dirty="0" err="1">
                <a:ln>
                  <a:noFill/>
                </a:ln>
                <a:solidFill>
                  <a:prstClr val="white"/>
                </a:solidFill>
                <a:effectLst/>
                <a:uLnTx/>
                <a:uFillTx/>
                <a:latin typeface="Century Schoolbook"/>
              </a:rPr>
              <a:t>Tesbihatın</a:t>
            </a:r>
            <a:r>
              <a:rPr kumimoji="0" lang="tr-TR" sz="1400" b="0" i="0" u="none" strike="noStrike" kern="0" cap="none" spc="0" normalizeH="0" baseline="0" noProof="0" dirty="0">
                <a:ln>
                  <a:noFill/>
                </a:ln>
                <a:solidFill>
                  <a:prstClr val="white"/>
                </a:solidFill>
                <a:effectLst/>
                <a:uLnTx/>
                <a:uFillTx/>
                <a:latin typeface="Century Schoolbook"/>
              </a:rPr>
              <a:t> tavaf esnasında başkalarını rahatsız edecek şekilde koro halinde yapılması uygun değildir</a:t>
            </a:r>
          </a:p>
        </p:txBody>
      </p:sp>
      <p:grpSp>
        <p:nvGrpSpPr>
          <p:cNvPr id="20" name="Grup 19"/>
          <p:cNvGrpSpPr/>
          <p:nvPr/>
        </p:nvGrpSpPr>
        <p:grpSpPr>
          <a:xfrm>
            <a:off x="720000" y="540000"/>
            <a:ext cx="10944000" cy="900000"/>
            <a:chOff x="720000" y="540000"/>
            <a:chExt cx="10944000" cy="900000"/>
          </a:xfrm>
        </p:grpSpPr>
        <p:pic>
          <p:nvPicPr>
            <p:cNvPr id="21" name="Resim 20"/>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720000" y="540000"/>
              <a:ext cx="900000" cy="900000"/>
            </a:xfrm>
            <a:prstGeom prst="rect">
              <a:avLst/>
            </a:prstGeom>
          </p:spPr>
        </p:pic>
        <p:pic>
          <p:nvPicPr>
            <p:cNvPr id="22" name="Resim 21"/>
            <p:cNvPicPr>
              <a:picLocks/>
            </p:cNvPicPr>
            <p:nvPr/>
          </p:nvPicPr>
          <p:blipFill>
            <a:blip r:embed="rId9" cstate="print">
              <a:extLst>
                <a:ext uri="{28A0092B-C50C-407E-A947-70E740481C1C}">
                  <a14:useLocalDpi xmlns:a14="http://schemas.microsoft.com/office/drawing/2010/main" xmlns="" val="0"/>
                </a:ext>
              </a:extLst>
            </a:blip>
            <a:stretch>
              <a:fillRect/>
            </a:stretch>
          </p:blipFill>
          <p:spPr>
            <a:xfrm>
              <a:off x="10764000" y="540000"/>
              <a:ext cx="900000" cy="900000"/>
            </a:xfrm>
            <a:prstGeom prst="rect">
              <a:avLst/>
            </a:prstGeom>
          </p:spPr>
        </p:pic>
      </p:grpSp>
    </p:spTree>
    <p:extLst>
      <p:ext uri="{BB962C8B-B14F-4D97-AF65-F5344CB8AC3E}">
        <p14:creationId xmlns:p14="http://schemas.microsoft.com/office/powerpoint/2010/main" xmlns="" val="21776704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0" y="0"/>
            <a:ext cx="12192000" cy="6857999"/>
          </a:xfrm>
        </p:spPr>
      </p:pic>
      <p:sp>
        <p:nvSpPr>
          <p:cNvPr id="2" name="Unvan 1"/>
          <p:cNvSpPr>
            <a:spLocks noGrp="1"/>
          </p:cNvSpPr>
          <p:nvPr>
            <p:ph type="title"/>
          </p:nvPr>
        </p:nvSpPr>
        <p:spPr>
          <a:xfrm>
            <a:off x="2478971" y="474412"/>
            <a:ext cx="6451833" cy="1295895"/>
          </a:xfrm>
        </p:spPr>
        <p:txBody>
          <a:bodyPr>
            <a:normAutofit/>
          </a:bodyPr>
          <a:lstStyle/>
          <a:p>
            <a:pPr algn="ctr"/>
            <a:r>
              <a:rPr lang="tr-TR" sz="6000" b="1" dirty="0" smtClean="0">
                <a:solidFill>
                  <a:schemeClr val="accent2">
                    <a:lumMod val="50000"/>
                  </a:schemeClr>
                </a:solidFill>
                <a:latin typeface="Gabriola" panose="04040605051002020D02" pitchFamily="82" charset="0"/>
              </a:rPr>
              <a:t>İHRAMIN VACİPLERİ</a:t>
            </a:r>
            <a:endParaRPr lang="tr-TR" sz="6000" dirty="0"/>
          </a:p>
        </p:txBody>
      </p:sp>
      <p:sp>
        <p:nvSpPr>
          <p:cNvPr id="3" name="Dikdörtgen 2"/>
          <p:cNvSpPr/>
          <p:nvPr/>
        </p:nvSpPr>
        <p:spPr>
          <a:xfrm>
            <a:off x="2478971" y="1664321"/>
            <a:ext cx="6929620" cy="4031873"/>
          </a:xfrm>
          <a:prstGeom prst="rect">
            <a:avLst/>
          </a:prstGeom>
        </p:spPr>
        <p:txBody>
          <a:bodyPr wrap="square">
            <a:spAutoFit/>
          </a:bodyPr>
          <a:lstStyle/>
          <a:p>
            <a:pPr marL="457200" lvl="0" indent="-457200" eaLnBrk="0" fontAlgn="base" hangingPunct="0">
              <a:spcBef>
                <a:spcPts val="600"/>
              </a:spcBef>
              <a:spcAft>
                <a:spcPct val="0"/>
              </a:spcAft>
              <a:buClr>
                <a:srgbClr val="FE8637"/>
              </a:buClr>
              <a:buSzPct val="70000"/>
              <a:buFont typeface="+mj-lt"/>
              <a:buAutoNum type="arabicPeriod"/>
              <a:defRPr/>
            </a:pPr>
            <a:r>
              <a:rPr lang="tr-TR" sz="2400" dirty="0"/>
              <a:t>MİKAT SINIRLARINI İHRAMLI GEÇMEK</a:t>
            </a:r>
          </a:p>
          <a:p>
            <a:pPr marL="457200" lvl="0" indent="-457200" eaLnBrk="0" fontAlgn="base" hangingPunct="0">
              <a:spcBef>
                <a:spcPts val="600"/>
              </a:spcBef>
              <a:spcAft>
                <a:spcPct val="0"/>
              </a:spcAft>
              <a:buClr>
                <a:srgbClr val="FE8637"/>
              </a:buClr>
              <a:buSzPct val="70000"/>
              <a:buFont typeface="+mj-lt"/>
              <a:buAutoNum type="arabicPeriod"/>
              <a:defRPr/>
            </a:pPr>
            <a:r>
              <a:rPr lang="tr-TR" sz="2400" dirty="0"/>
              <a:t>İHRAM YASAKLARINA UYMAK</a:t>
            </a:r>
          </a:p>
          <a:p>
            <a:pPr marL="1155700" lvl="0" indent="-536575" eaLnBrk="0" fontAlgn="base" hangingPunct="0">
              <a:spcBef>
                <a:spcPts val="600"/>
              </a:spcBef>
              <a:spcAft>
                <a:spcPct val="0"/>
              </a:spcAft>
              <a:buClr>
                <a:srgbClr val="FE8637"/>
              </a:buClr>
              <a:buSzPct val="70000"/>
              <a:buFont typeface="+mj-lt"/>
              <a:buAutoNum type="alphaUcPeriod"/>
              <a:defRPr/>
            </a:pPr>
            <a:r>
              <a:rPr lang="tr-TR" sz="2400" dirty="0"/>
              <a:t>Giyinme Yasağı</a:t>
            </a:r>
          </a:p>
          <a:p>
            <a:pPr marL="1155700" lvl="0" indent="-536575" eaLnBrk="0" fontAlgn="base" hangingPunct="0">
              <a:spcBef>
                <a:spcPts val="600"/>
              </a:spcBef>
              <a:spcAft>
                <a:spcPct val="0"/>
              </a:spcAft>
              <a:buClr>
                <a:srgbClr val="FE8637"/>
              </a:buClr>
              <a:buSzPct val="70000"/>
              <a:buFont typeface="+mj-lt"/>
              <a:buAutoNum type="alphaUcPeriod"/>
              <a:defRPr/>
            </a:pPr>
            <a:r>
              <a:rPr lang="tr-TR" sz="2400" dirty="0"/>
              <a:t>Koku Sürünme Yasağı</a:t>
            </a:r>
          </a:p>
          <a:p>
            <a:pPr marL="1155700" lvl="0" indent="-536575" eaLnBrk="0" fontAlgn="base" hangingPunct="0">
              <a:spcBef>
                <a:spcPts val="600"/>
              </a:spcBef>
              <a:spcAft>
                <a:spcPct val="0"/>
              </a:spcAft>
              <a:buClr>
                <a:srgbClr val="FE8637"/>
              </a:buClr>
              <a:buSzPct val="70000"/>
              <a:buFont typeface="+mj-lt"/>
              <a:buAutoNum type="alphaUcPeriod"/>
              <a:defRPr/>
            </a:pPr>
            <a:r>
              <a:rPr lang="tr-TR" sz="2400" dirty="0"/>
              <a:t>Saç Ve Tüy Giderme Yasağı</a:t>
            </a:r>
          </a:p>
          <a:p>
            <a:pPr marL="1155700" lvl="0" indent="-536575" eaLnBrk="0" fontAlgn="base" hangingPunct="0">
              <a:spcBef>
                <a:spcPts val="600"/>
              </a:spcBef>
              <a:spcAft>
                <a:spcPct val="0"/>
              </a:spcAft>
              <a:buClr>
                <a:srgbClr val="FE8637"/>
              </a:buClr>
              <a:buSzPct val="70000"/>
              <a:buFont typeface="+mj-lt"/>
              <a:buAutoNum type="alphaUcPeriod"/>
              <a:defRPr/>
            </a:pPr>
            <a:r>
              <a:rPr lang="tr-TR" sz="2400" dirty="0"/>
              <a:t>Tırnak Kesme Yasağı</a:t>
            </a:r>
          </a:p>
          <a:p>
            <a:pPr marL="1155700" lvl="0" indent="-536575" eaLnBrk="0" fontAlgn="base" hangingPunct="0">
              <a:spcBef>
                <a:spcPts val="600"/>
              </a:spcBef>
              <a:spcAft>
                <a:spcPct val="0"/>
              </a:spcAft>
              <a:buClr>
                <a:srgbClr val="FE8637"/>
              </a:buClr>
              <a:buSzPct val="70000"/>
              <a:buFont typeface="+mj-lt"/>
              <a:buAutoNum type="alphaUcPeriod"/>
              <a:defRPr/>
            </a:pPr>
            <a:r>
              <a:rPr lang="tr-TR" sz="2400" dirty="0"/>
              <a:t>Cinsel İlişki Yasağı</a:t>
            </a:r>
          </a:p>
          <a:p>
            <a:pPr marL="1155700" lvl="0" indent="-536575" eaLnBrk="0" fontAlgn="base" hangingPunct="0">
              <a:spcBef>
                <a:spcPts val="600"/>
              </a:spcBef>
              <a:spcAft>
                <a:spcPct val="0"/>
              </a:spcAft>
              <a:buClr>
                <a:srgbClr val="FE8637"/>
              </a:buClr>
              <a:buSzPct val="70000"/>
              <a:buFont typeface="+mj-lt"/>
              <a:buAutoNum type="alphaUcPeriod"/>
              <a:defRPr/>
            </a:pPr>
            <a:r>
              <a:rPr lang="tr-TR" sz="2400" dirty="0"/>
              <a:t>Kara Hayvanlarını Avlama Yasağı</a:t>
            </a:r>
          </a:p>
          <a:p>
            <a:pPr marL="1155700" lvl="0" indent="-536575" eaLnBrk="0" fontAlgn="base" hangingPunct="0">
              <a:spcBef>
                <a:spcPts val="600"/>
              </a:spcBef>
              <a:spcAft>
                <a:spcPct val="0"/>
              </a:spcAft>
              <a:buClr>
                <a:srgbClr val="FE8637"/>
              </a:buClr>
              <a:buSzPct val="70000"/>
              <a:buFont typeface="+mj-lt"/>
              <a:buAutoNum type="alphaUcPeriod"/>
              <a:defRPr/>
            </a:pPr>
            <a:r>
              <a:rPr lang="tr-TR" sz="2400" dirty="0"/>
              <a:t>Harem Bitkilerini Koparma Yasağı</a:t>
            </a:r>
          </a:p>
        </p:txBody>
      </p:sp>
      <p:grpSp>
        <p:nvGrpSpPr>
          <p:cNvPr id="7" name="Grup 6"/>
          <p:cNvGrpSpPr/>
          <p:nvPr/>
        </p:nvGrpSpPr>
        <p:grpSpPr>
          <a:xfrm>
            <a:off x="720000" y="540000"/>
            <a:ext cx="10944000" cy="900000"/>
            <a:chOff x="720000" y="540000"/>
            <a:chExt cx="10944000" cy="900000"/>
          </a:xfrm>
        </p:grpSpPr>
        <p:pic>
          <p:nvPicPr>
            <p:cNvPr id="8" name="Resim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20000" y="540000"/>
              <a:ext cx="900000" cy="900000"/>
            </a:xfrm>
            <a:prstGeom prst="rect">
              <a:avLst/>
            </a:prstGeom>
          </p:spPr>
        </p:pic>
        <p:pic>
          <p:nvPicPr>
            <p:cNvPr id="9" name="Resim 8"/>
            <p:cNvPicPr>
              <a:picLocks/>
            </p:cNvPicPr>
            <p:nvPr/>
          </p:nvPicPr>
          <p:blipFill>
            <a:blip r:embed="rId4" cstate="print">
              <a:extLst>
                <a:ext uri="{28A0092B-C50C-407E-A947-70E740481C1C}">
                  <a14:useLocalDpi xmlns:a14="http://schemas.microsoft.com/office/drawing/2010/main" xmlns="" val="0"/>
                </a:ext>
              </a:extLst>
            </a:blip>
            <a:stretch>
              <a:fillRect/>
            </a:stretch>
          </p:blipFill>
          <p:spPr>
            <a:xfrm>
              <a:off x="10764000" y="540000"/>
              <a:ext cx="900000" cy="900000"/>
            </a:xfrm>
            <a:prstGeom prst="rect">
              <a:avLst/>
            </a:prstGeom>
          </p:spPr>
        </p:pic>
      </p:grpSp>
    </p:spTree>
    <p:extLst>
      <p:ext uri="{BB962C8B-B14F-4D97-AF65-F5344CB8AC3E}">
        <p14:creationId xmlns:p14="http://schemas.microsoft.com/office/powerpoint/2010/main" xmlns="" val="36571993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0" y="0"/>
            <a:ext cx="12192000" cy="6857999"/>
          </a:xfrm>
        </p:spPr>
      </p:pic>
      <p:sp>
        <p:nvSpPr>
          <p:cNvPr id="2" name="Unvan 1"/>
          <p:cNvSpPr>
            <a:spLocks noGrp="1"/>
          </p:cNvSpPr>
          <p:nvPr>
            <p:ph type="title"/>
          </p:nvPr>
        </p:nvSpPr>
        <p:spPr>
          <a:xfrm>
            <a:off x="2478971" y="739982"/>
            <a:ext cx="6451833" cy="1295895"/>
          </a:xfrm>
        </p:spPr>
        <p:txBody>
          <a:bodyPr>
            <a:normAutofit fontScale="90000"/>
          </a:bodyPr>
          <a:lstStyle/>
          <a:p>
            <a:pPr algn="ctr"/>
            <a:r>
              <a:rPr lang="tr-TR" sz="6000" b="1" dirty="0" smtClean="0">
                <a:solidFill>
                  <a:schemeClr val="accent2">
                    <a:lumMod val="50000"/>
                  </a:schemeClr>
                </a:solidFill>
                <a:latin typeface="Gabriola" panose="04040605051002020D02" pitchFamily="82" charset="0"/>
              </a:rPr>
              <a:t>İHRAMLI İÇİN YASAK OLAN ŞEYLER</a:t>
            </a:r>
            <a:endParaRPr lang="tr-TR" sz="6000" dirty="0"/>
          </a:p>
        </p:txBody>
      </p:sp>
      <p:sp>
        <p:nvSpPr>
          <p:cNvPr id="7" name="Rectangle 1"/>
          <p:cNvSpPr>
            <a:spLocks noChangeArrowheads="1"/>
          </p:cNvSpPr>
          <p:nvPr/>
        </p:nvSpPr>
        <p:spPr bwMode="auto">
          <a:xfrm>
            <a:off x="1484130" y="2244719"/>
            <a:ext cx="9072562" cy="31085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marL="514350" indent="-514350">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tr-TR" altLang="tr-TR" sz="2800" b="1" dirty="0">
                <a:latin typeface="+mn-lt"/>
                <a:cs typeface="Times New Roman" panose="02020603050405020304" pitchFamily="18" charset="0"/>
              </a:rPr>
              <a:t>1) </a:t>
            </a:r>
            <a:r>
              <a:rPr lang="de-DE" altLang="tr-TR" sz="2800" dirty="0" err="1">
                <a:latin typeface="+mn-lt"/>
                <a:cs typeface="Times New Roman" panose="02020603050405020304" pitchFamily="18" charset="0"/>
              </a:rPr>
              <a:t>Cinsel</a:t>
            </a:r>
            <a:r>
              <a:rPr lang="de-DE" altLang="tr-TR" sz="2800" dirty="0">
                <a:latin typeface="+mn-lt"/>
                <a:cs typeface="Times New Roman" panose="02020603050405020304" pitchFamily="18" charset="0"/>
              </a:rPr>
              <a:t> </a:t>
            </a:r>
            <a:r>
              <a:rPr lang="de-DE" altLang="tr-TR" sz="2800" dirty="0" err="1">
                <a:latin typeface="+mn-lt"/>
                <a:cs typeface="Times New Roman" panose="02020603050405020304" pitchFamily="18" charset="0"/>
              </a:rPr>
              <a:t>ilişkiye</a:t>
            </a:r>
            <a:r>
              <a:rPr lang="de-DE" altLang="tr-TR" sz="2800" dirty="0">
                <a:latin typeface="+mn-lt"/>
                <a:cs typeface="Times New Roman" panose="02020603050405020304" pitchFamily="18" charset="0"/>
              </a:rPr>
              <a:t> </a:t>
            </a:r>
            <a:r>
              <a:rPr lang="de-DE" altLang="tr-TR" sz="2800" dirty="0" err="1">
                <a:latin typeface="+mn-lt"/>
                <a:cs typeface="Times New Roman" panose="02020603050405020304" pitchFamily="18" charset="0"/>
              </a:rPr>
              <a:t>girmek</a:t>
            </a:r>
            <a:r>
              <a:rPr lang="de-DE" altLang="tr-TR" sz="2800" dirty="0">
                <a:latin typeface="+mn-lt"/>
                <a:cs typeface="Times New Roman" panose="02020603050405020304" pitchFamily="18" charset="0"/>
              </a:rPr>
              <a:t> </a:t>
            </a:r>
            <a:r>
              <a:rPr lang="de-DE" altLang="tr-TR" sz="2800" dirty="0" err="1">
                <a:latin typeface="+mn-lt"/>
                <a:cs typeface="Times New Roman" panose="02020603050405020304" pitchFamily="18" charset="0"/>
              </a:rPr>
              <a:t>veya</a:t>
            </a:r>
            <a:r>
              <a:rPr lang="de-DE" altLang="tr-TR" sz="2800" dirty="0">
                <a:latin typeface="+mn-lt"/>
                <a:cs typeface="Times New Roman" panose="02020603050405020304" pitchFamily="18" charset="0"/>
              </a:rPr>
              <a:t> </a:t>
            </a:r>
            <a:r>
              <a:rPr lang="tr-TR" altLang="tr-TR" sz="2800" dirty="0">
                <a:latin typeface="+mn-lt"/>
                <a:cs typeface="Times New Roman" panose="02020603050405020304" pitchFamily="18" charset="0"/>
              </a:rPr>
              <a:t>buna götürecek</a:t>
            </a:r>
            <a:r>
              <a:rPr lang="de-DE" altLang="tr-TR" sz="2800" dirty="0">
                <a:latin typeface="+mn-lt"/>
                <a:cs typeface="Times New Roman" panose="02020603050405020304" pitchFamily="18" charset="0"/>
              </a:rPr>
              <a:t> </a:t>
            </a:r>
            <a:r>
              <a:rPr lang="tr-TR" altLang="tr-TR" sz="2800" dirty="0">
                <a:latin typeface="+mn-lt"/>
                <a:cs typeface="Times New Roman" panose="02020603050405020304" pitchFamily="18" charset="0"/>
              </a:rPr>
              <a:t>her tür</a:t>
            </a:r>
            <a:r>
              <a:rPr lang="de-DE" altLang="tr-TR" sz="2800" dirty="0">
                <a:latin typeface="+mn-lt"/>
                <a:cs typeface="Times New Roman" panose="02020603050405020304" pitchFamily="18" charset="0"/>
              </a:rPr>
              <a:t> </a:t>
            </a:r>
            <a:r>
              <a:rPr lang="de-DE" altLang="tr-TR" sz="2800" dirty="0" err="1">
                <a:latin typeface="+mn-lt"/>
                <a:cs typeface="Times New Roman" panose="02020603050405020304" pitchFamily="18" charset="0"/>
              </a:rPr>
              <a:t>davranışlarda</a:t>
            </a:r>
            <a:r>
              <a:rPr lang="de-DE" altLang="tr-TR" sz="2800" dirty="0">
                <a:latin typeface="+mn-lt"/>
                <a:cs typeface="Times New Roman" panose="02020603050405020304" pitchFamily="18" charset="0"/>
              </a:rPr>
              <a:t> </a:t>
            </a:r>
            <a:r>
              <a:rPr lang="de-DE" altLang="tr-TR" sz="2800" dirty="0" err="1">
                <a:latin typeface="+mn-lt"/>
                <a:cs typeface="Times New Roman" panose="02020603050405020304" pitchFamily="18" charset="0"/>
              </a:rPr>
              <a:t>bulunmak</a:t>
            </a:r>
            <a:r>
              <a:rPr lang="de-DE" altLang="tr-TR" sz="2800" dirty="0">
                <a:latin typeface="+mn-lt"/>
                <a:cs typeface="Times New Roman" panose="02020603050405020304" pitchFamily="18" charset="0"/>
              </a:rPr>
              <a:t>. </a:t>
            </a:r>
            <a:endParaRPr lang="tr-TR" altLang="tr-TR" sz="2800" dirty="0">
              <a:latin typeface="+mn-lt"/>
              <a:cs typeface="Times New Roman" panose="02020603050405020304" pitchFamily="18" charset="0"/>
            </a:endParaRPr>
          </a:p>
          <a:p>
            <a:pPr eaLnBrk="1" hangingPunct="1">
              <a:spcBef>
                <a:spcPct val="0"/>
              </a:spcBef>
              <a:buClrTx/>
              <a:buSzTx/>
              <a:buFontTx/>
              <a:buNone/>
            </a:pPr>
            <a:r>
              <a:rPr lang="de-DE" altLang="tr-TR" sz="2800" b="1" dirty="0">
                <a:latin typeface="+mn-lt"/>
                <a:cs typeface="Times New Roman" panose="02020603050405020304" pitchFamily="18" charset="0"/>
              </a:rPr>
              <a:t>2) </a:t>
            </a:r>
            <a:r>
              <a:rPr lang="de-DE" altLang="tr-TR" sz="2800" dirty="0" err="1">
                <a:latin typeface="+mn-lt"/>
                <a:cs typeface="Times New Roman" panose="02020603050405020304" pitchFamily="18" charset="0"/>
              </a:rPr>
              <a:t>Şehevi</a:t>
            </a:r>
            <a:r>
              <a:rPr lang="de-DE" altLang="tr-TR" sz="2800" dirty="0">
                <a:latin typeface="+mn-lt"/>
                <a:cs typeface="Times New Roman" panose="02020603050405020304" pitchFamily="18" charset="0"/>
              </a:rPr>
              <a:t> </a:t>
            </a:r>
            <a:r>
              <a:rPr lang="de-DE" altLang="tr-TR" sz="2800" dirty="0" err="1">
                <a:latin typeface="+mn-lt"/>
                <a:cs typeface="Times New Roman" panose="02020603050405020304" pitchFamily="18" charset="0"/>
              </a:rPr>
              <a:t>duyguları</a:t>
            </a:r>
            <a:r>
              <a:rPr lang="de-DE" altLang="tr-TR" sz="2800" dirty="0">
                <a:latin typeface="+mn-lt"/>
                <a:cs typeface="Times New Roman" panose="02020603050405020304" pitchFamily="18" charset="0"/>
              </a:rPr>
              <a:t> </a:t>
            </a:r>
            <a:r>
              <a:rPr lang="de-DE" altLang="tr-TR" sz="2800" dirty="0" err="1">
                <a:latin typeface="+mn-lt"/>
                <a:cs typeface="Times New Roman" panose="02020603050405020304" pitchFamily="18" charset="0"/>
              </a:rPr>
              <a:t>tahrik</a:t>
            </a:r>
            <a:r>
              <a:rPr lang="de-DE" altLang="tr-TR" sz="2800" dirty="0">
                <a:latin typeface="+mn-lt"/>
                <a:cs typeface="Times New Roman" panose="02020603050405020304" pitchFamily="18" charset="0"/>
              </a:rPr>
              <a:t> </a:t>
            </a:r>
            <a:r>
              <a:rPr lang="de-DE" altLang="tr-TR" sz="2800" dirty="0" err="1">
                <a:latin typeface="+mn-lt"/>
                <a:cs typeface="Times New Roman" panose="02020603050405020304" pitchFamily="18" charset="0"/>
              </a:rPr>
              <a:t>edici</a:t>
            </a:r>
            <a:r>
              <a:rPr lang="de-DE" altLang="tr-TR" sz="2800" dirty="0">
                <a:latin typeface="+mn-lt"/>
                <a:cs typeface="Times New Roman" panose="02020603050405020304" pitchFamily="18" charset="0"/>
              </a:rPr>
              <a:t> </a:t>
            </a:r>
            <a:r>
              <a:rPr lang="de-DE" altLang="tr-TR" sz="2800" dirty="0" err="1">
                <a:latin typeface="+mn-lt"/>
                <a:cs typeface="Times New Roman" panose="02020603050405020304" pitchFamily="18" charset="0"/>
              </a:rPr>
              <a:t>şeyleri</a:t>
            </a:r>
            <a:r>
              <a:rPr lang="de-DE" altLang="tr-TR" sz="2800" dirty="0">
                <a:latin typeface="+mn-lt"/>
                <a:cs typeface="Times New Roman" panose="02020603050405020304" pitchFamily="18" charset="0"/>
              </a:rPr>
              <a:t> </a:t>
            </a:r>
            <a:r>
              <a:rPr lang="de-DE" altLang="tr-TR" sz="2800" dirty="0" err="1">
                <a:latin typeface="+mn-lt"/>
                <a:cs typeface="Times New Roman" panose="02020603050405020304" pitchFamily="18" charset="0"/>
              </a:rPr>
              <a:t>konuşmak</a:t>
            </a:r>
            <a:r>
              <a:rPr lang="de-DE" altLang="tr-TR" sz="2800" dirty="0">
                <a:latin typeface="+mn-lt"/>
                <a:cs typeface="Times New Roman" panose="02020603050405020304" pitchFamily="18" charset="0"/>
              </a:rPr>
              <a:t>. </a:t>
            </a:r>
            <a:endParaRPr lang="tr-TR" altLang="tr-TR" sz="2800" dirty="0">
              <a:latin typeface="+mn-lt"/>
              <a:cs typeface="Times New Roman" panose="02020603050405020304" pitchFamily="18" charset="0"/>
            </a:endParaRPr>
          </a:p>
          <a:p>
            <a:pPr eaLnBrk="1" hangingPunct="1">
              <a:spcBef>
                <a:spcPct val="0"/>
              </a:spcBef>
              <a:buClrTx/>
              <a:buSzTx/>
              <a:buFontTx/>
              <a:buNone/>
            </a:pPr>
            <a:r>
              <a:rPr lang="de-DE" altLang="tr-TR" sz="2800" b="1" dirty="0">
                <a:latin typeface="+mn-lt"/>
                <a:cs typeface="Times New Roman" panose="02020603050405020304" pitchFamily="18" charset="0"/>
              </a:rPr>
              <a:t>3) </a:t>
            </a:r>
            <a:r>
              <a:rPr lang="de-DE" altLang="tr-TR" sz="2800" dirty="0" err="1">
                <a:latin typeface="+mn-lt"/>
                <a:cs typeface="Times New Roman" panose="02020603050405020304" pitchFamily="18" charset="0"/>
              </a:rPr>
              <a:t>Tırnak</a:t>
            </a:r>
            <a:r>
              <a:rPr lang="de-DE" altLang="tr-TR" sz="2800" dirty="0">
                <a:latin typeface="+mn-lt"/>
                <a:cs typeface="Times New Roman" panose="02020603050405020304" pitchFamily="18" charset="0"/>
              </a:rPr>
              <a:t> </a:t>
            </a:r>
            <a:r>
              <a:rPr lang="de-DE" altLang="tr-TR" sz="2800" dirty="0" err="1">
                <a:latin typeface="+mn-lt"/>
                <a:cs typeface="Times New Roman" panose="02020603050405020304" pitchFamily="18" charset="0"/>
              </a:rPr>
              <a:t>kesmek</a:t>
            </a:r>
            <a:r>
              <a:rPr lang="de-DE" altLang="tr-TR" sz="2800" dirty="0">
                <a:latin typeface="+mn-lt"/>
                <a:cs typeface="Times New Roman" panose="02020603050405020304" pitchFamily="18" charset="0"/>
              </a:rPr>
              <a:t>, </a:t>
            </a:r>
            <a:endParaRPr lang="tr-TR" altLang="tr-TR" sz="2800" dirty="0">
              <a:latin typeface="+mn-lt"/>
              <a:cs typeface="Times New Roman" panose="02020603050405020304" pitchFamily="18" charset="0"/>
            </a:endParaRPr>
          </a:p>
          <a:p>
            <a:pPr eaLnBrk="1" hangingPunct="1">
              <a:spcBef>
                <a:spcPct val="0"/>
              </a:spcBef>
              <a:buClrTx/>
              <a:buSzTx/>
              <a:buFontTx/>
              <a:buNone/>
            </a:pPr>
            <a:r>
              <a:rPr lang="de-DE" altLang="tr-TR" sz="2800" b="1" dirty="0">
                <a:latin typeface="+mn-lt"/>
                <a:cs typeface="Times New Roman" panose="02020603050405020304" pitchFamily="18" charset="0"/>
              </a:rPr>
              <a:t>4) </a:t>
            </a:r>
            <a:r>
              <a:rPr lang="de-DE" altLang="tr-TR" sz="2800" dirty="0" err="1">
                <a:latin typeface="+mn-lt"/>
                <a:cs typeface="Times New Roman" panose="02020603050405020304" pitchFamily="18" charset="0"/>
              </a:rPr>
              <a:t>Saç</a:t>
            </a:r>
            <a:r>
              <a:rPr lang="de-DE" altLang="tr-TR" sz="2800" dirty="0">
                <a:latin typeface="+mn-lt"/>
                <a:cs typeface="Times New Roman" panose="02020603050405020304" pitchFamily="18" charset="0"/>
              </a:rPr>
              <a:t> </a:t>
            </a:r>
            <a:r>
              <a:rPr lang="de-DE" altLang="tr-TR" sz="2800" dirty="0" err="1">
                <a:latin typeface="+mn-lt"/>
                <a:cs typeface="Times New Roman" panose="02020603050405020304" pitchFamily="18" charset="0"/>
              </a:rPr>
              <a:t>sakal</a:t>
            </a:r>
            <a:r>
              <a:rPr lang="de-DE" altLang="tr-TR" sz="2800" dirty="0">
                <a:latin typeface="+mn-lt"/>
                <a:cs typeface="Times New Roman" panose="02020603050405020304" pitchFamily="18" charset="0"/>
              </a:rPr>
              <a:t> </a:t>
            </a:r>
            <a:r>
              <a:rPr lang="de-DE" altLang="tr-TR" sz="2800" dirty="0" err="1">
                <a:latin typeface="+mn-lt"/>
                <a:cs typeface="Times New Roman" panose="02020603050405020304" pitchFamily="18" charset="0"/>
              </a:rPr>
              <a:t>tıraşı</a:t>
            </a:r>
            <a:r>
              <a:rPr lang="de-DE" altLang="tr-TR" sz="2800" dirty="0">
                <a:latin typeface="+mn-lt"/>
                <a:cs typeface="Times New Roman" panose="02020603050405020304" pitchFamily="18" charset="0"/>
              </a:rPr>
              <a:t> </a:t>
            </a:r>
            <a:r>
              <a:rPr lang="de-DE" altLang="tr-TR" sz="2800" dirty="0" err="1">
                <a:latin typeface="+mn-lt"/>
                <a:cs typeface="Times New Roman" panose="02020603050405020304" pitchFamily="18" charset="0"/>
              </a:rPr>
              <a:t>olmak</a:t>
            </a:r>
            <a:r>
              <a:rPr lang="de-DE" altLang="tr-TR" sz="2800" dirty="0">
                <a:latin typeface="+mn-lt"/>
                <a:cs typeface="Times New Roman" panose="02020603050405020304" pitchFamily="18" charset="0"/>
              </a:rPr>
              <a:t>, </a:t>
            </a:r>
            <a:endParaRPr lang="tr-TR" altLang="tr-TR" sz="2800" dirty="0">
              <a:latin typeface="+mn-lt"/>
              <a:cs typeface="Times New Roman" panose="02020603050405020304" pitchFamily="18" charset="0"/>
            </a:endParaRPr>
          </a:p>
          <a:p>
            <a:pPr eaLnBrk="1" hangingPunct="1">
              <a:spcBef>
                <a:spcPct val="0"/>
              </a:spcBef>
              <a:buClrTx/>
              <a:buSzTx/>
              <a:buFontTx/>
              <a:buNone/>
            </a:pPr>
            <a:r>
              <a:rPr lang="de-DE" altLang="tr-TR" sz="2800" b="1" dirty="0">
                <a:latin typeface="+mn-lt"/>
                <a:cs typeface="Times New Roman" panose="02020603050405020304" pitchFamily="18" charset="0"/>
              </a:rPr>
              <a:t>5) </a:t>
            </a:r>
            <a:r>
              <a:rPr lang="de-DE" altLang="tr-TR" sz="2800" dirty="0" err="1">
                <a:latin typeface="+mn-lt"/>
                <a:cs typeface="Times New Roman" panose="02020603050405020304" pitchFamily="18" charset="0"/>
              </a:rPr>
              <a:t>Vücudun</a:t>
            </a:r>
            <a:r>
              <a:rPr lang="de-DE" altLang="tr-TR" sz="2800" dirty="0">
                <a:latin typeface="+mn-lt"/>
                <a:cs typeface="Times New Roman" panose="02020603050405020304" pitchFamily="18" charset="0"/>
              </a:rPr>
              <a:t> </a:t>
            </a:r>
            <a:r>
              <a:rPr lang="de-DE" altLang="tr-TR" sz="2800" dirty="0" err="1">
                <a:latin typeface="+mn-lt"/>
                <a:cs typeface="Times New Roman" panose="02020603050405020304" pitchFamily="18" charset="0"/>
              </a:rPr>
              <a:t>herhangi</a:t>
            </a:r>
            <a:r>
              <a:rPr lang="de-DE" altLang="tr-TR" sz="2800" dirty="0">
                <a:latin typeface="+mn-lt"/>
                <a:cs typeface="Times New Roman" panose="02020603050405020304" pitchFamily="18" charset="0"/>
              </a:rPr>
              <a:t> </a:t>
            </a:r>
            <a:r>
              <a:rPr lang="de-DE" altLang="tr-TR" sz="2800" dirty="0" err="1">
                <a:latin typeface="+mn-lt"/>
                <a:cs typeface="Times New Roman" panose="02020603050405020304" pitchFamily="18" charset="0"/>
              </a:rPr>
              <a:t>bir</a:t>
            </a:r>
            <a:r>
              <a:rPr lang="de-DE" altLang="tr-TR" sz="2800" dirty="0">
                <a:latin typeface="+mn-lt"/>
                <a:cs typeface="Times New Roman" panose="02020603050405020304" pitchFamily="18" charset="0"/>
              </a:rPr>
              <a:t> </a:t>
            </a:r>
            <a:r>
              <a:rPr lang="de-DE" altLang="tr-TR" sz="2800" dirty="0" err="1">
                <a:latin typeface="+mn-lt"/>
                <a:cs typeface="Times New Roman" panose="02020603050405020304" pitchFamily="18" charset="0"/>
              </a:rPr>
              <a:t>yerinden</a:t>
            </a:r>
            <a:r>
              <a:rPr lang="de-DE" altLang="tr-TR" sz="2800" dirty="0">
                <a:latin typeface="+mn-lt"/>
                <a:cs typeface="Times New Roman" panose="02020603050405020304" pitchFamily="18" charset="0"/>
              </a:rPr>
              <a:t> </a:t>
            </a:r>
            <a:r>
              <a:rPr lang="de-DE" altLang="tr-TR" sz="2800" dirty="0" err="1">
                <a:latin typeface="+mn-lt"/>
                <a:cs typeface="Times New Roman" panose="02020603050405020304" pitchFamily="18" charset="0"/>
              </a:rPr>
              <a:t>kıl</a:t>
            </a:r>
            <a:r>
              <a:rPr lang="de-DE" altLang="tr-TR" sz="2800" dirty="0">
                <a:latin typeface="+mn-lt"/>
                <a:cs typeface="Times New Roman" panose="02020603050405020304" pitchFamily="18" charset="0"/>
              </a:rPr>
              <a:t> </a:t>
            </a:r>
            <a:r>
              <a:rPr lang="de-DE" altLang="tr-TR" sz="2800" dirty="0" err="1">
                <a:latin typeface="+mn-lt"/>
                <a:cs typeface="Times New Roman" panose="02020603050405020304" pitchFamily="18" charset="0"/>
              </a:rPr>
              <a:t>koparmak</a:t>
            </a:r>
            <a:r>
              <a:rPr lang="de-DE" altLang="tr-TR" sz="2800" dirty="0">
                <a:latin typeface="+mn-lt"/>
                <a:cs typeface="Times New Roman" panose="02020603050405020304" pitchFamily="18" charset="0"/>
              </a:rPr>
              <a:t> </a:t>
            </a:r>
            <a:r>
              <a:rPr lang="de-DE" altLang="tr-TR" sz="2800" dirty="0" err="1">
                <a:latin typeface="+mn-lt"/>
                <a:cs typeface="Times New Roman" panose="02020603050405020304" pitchFamily="18" charset="0"/>
              </a:rPr>
              <a:t>veya</a:t>
            </a:r>
            <a:r>
              <a:rPr lang="de-DE" altLang="tr-TR" sz="2800" dirty="0">
                <a:latin typeface="+mn-lt"/>
                <a:cs typeface="Times New Roman" panose="02020603050405020304" pitchFamily="18" charset="0"/>
              </a:rPr>
              <a:t> </a:t>
            </a:r>
            <a:r>
              <a:rPr lang="de-DE" altLang="tr-TR" sz="2800" dirty="0" err="1">
                <a:latin typeface="+mn-lt"/>
                <a:cs typeface="Times New Roman" panose="02020603050405020304" pitchFamily="18" charset="0"/>
              </a:rPr>
              <a:t>kesmek</a:t>
            </a:r>
            <a:r>
              <a:rPr lang="de-DE" altLang="tr-TR" sz="2800" dirty="0">
                <a:latin typeface="+mn-lt"/>
                <a:cs typeface="Times New Roman" panose="02020603050405020304" pitchFamily="18" charset="0"/>
              </a:rPr>
              <a:t>, </a:t>
            </a:r>
            <a:endParaRPr lang="tr-TR" altLang="tr-TR" sz="2800" dirty="0">
              <a:latin typeface="+mn-lt"/>
              <a:cs typeface="Times New Roman" panose="02020603050405020304" pitchFamily="18" charset="0"/>
            </a:endParaRPr>
          </a:p>
          <a:p>
            <a:pPr eaLnBrk="1" hangingPunct="1">
              <a:spcBef>
                <a:spcPct val="0"/>
              </a:spcBef>
              <a:buClrTx/>
              <a:buSzTx/>
              <a:buFontTx/>
              <a:buNone/>
            </a:pPr>
            <a:r>
              <a:rPr lang="de-DE" altLang="tr-TR" sz="2800" b="1" dirty="0">
                <a:latin typeface="+mn-lt"/>
                <a:cs typeface="Times New Roman" panose="02020603050405020304" pitchFamily="18" charset="0"/>
              </a:rPr>
              <a:t>6) </a:t>
            </a:r>
            <a:r>
              <a:rPr lang="de-DE" altLang="tr-TR" sz="2800" dirty="0" err="1">
                <a:latin typeface="+mn-lt"/>
                <a:cs typeface="Times New Roman" panose="02020603050405020304" pitchFamily="18" charset="0"/>
              </a:rPr>
              <a:t>Saç</a:t>
            </a:r>
            <a:r>
              <a:rPr lang="de-DE" altLang="tr-TR" sz="2800" dirty="0">
                <a:latin typeface="+mn-lt"/>
                <a:cs typeface="Times New Roman" panose="02020603050405020304" pitchFamily="18" charset="0"/>
              </a:rPr>
              <a:t> </a:t>
            </a:r>
            <a:r>
              <a:rPr lang="de-DE" altLang="tr-TR" sz="2800" dirty="0" err="1">
                <a:latin typeface="+mn-lt"/>
                <a:cs typeface="Times New Roman" panose="02020603050405020304" pitchFamily="18" charset="0"/>
              </a:rPr>
              <a:t>sakal</a:t>
            </a:r>
            <a:r>
              <a:rPr lang="de-DE" altLang="tr-TR" sz="2800" dirty="0">
                <a:latin typeface="+mn-lt"/>
                <a:cs typeface="Times New Roman" panose="02020603050405020304" pitchFamily="18" charset="0"/>
              </a:rPr>
              <a:t> </a:t>
            </a:r>
            <a:r>
              <a:rPr lang="de-DE" altLang="tr-TR" sz="2800" dirty="0" err="1">
                <a:latin typeface="+mn-lt"/>
                <a:cs typeface="Times New Roman" panose="02020603050405020304" pitchFamily="18" charset="0"/>
              </a:rPr>
              <a:t>ve</a:t>
            </a:r>
            <a:r>
              <a:rPr lang="de-DE" altLang="tr-TR" sz="2800" dirty="0">
                <a:latin typeface="+mn-lt"/>
                <a:cs typeface="Times New Roman" panose="02020603050405020304" pitchFamily="18" charset="0"/>
              </a:rPr>
              <a:t> </a:t>
            </a:r>
            <a:r>
              <a:rPr lang="de-DE" altLang="tr-TR" sz="2800" dirty="0" err="1">
                <a:latin typeface="+mn-lt"/>
                <a:cs typeface="Times New Roman" panose="02020603050405020304" pitchFamily="18" charset="0"/>
              </a:rPr>
              <a:t>bıyıkları</a:t>
            </a:r>
            <a:r>
              <a:rPr lang="de-DE" altLang="tr-TR" sz="2800" dirty="0">
                <a:latin typeface="+mn-lt"/>
                <a:cs typeface="Times New Roman" panose="02020603050405020304" pitchFamily="18" charset="0"/>
              </a:rPr>
              <a:t> </a:t>
            </a:r>
            <a:r>
              <a:rPr lang="de-DE" altLang="tr-TR" sz="2800" dirty="0" err="1">
                <a:latin typeface="+mn-lt"/>
                <a:cs typeface="Times New Roman" panose="02020603050405020304" pitchFamily="18" charset="0"/>
              </a:rPr>
              <a:t>yağlamak</a:t>
            </a:r>
            <a:r>
              <a:rPr lang="de-DE" altLang="tr-TR" sz="2800" dirty="0">
                <a:latin typeface="+mn-lt"/>
                <a:cs typeface="Times New Roman" panose="02020603050405020304" pitchFamily="18" charset="0"/>
              </a:rPr>
              <a:t>, </a:t>
            </a:r>
            <a:r>
              <a:rPr lang="de-DE" altLang="tr-TR" sz="2800" dirty="0" err="1">
                <a:latin typeface="+mn-lt"/>
                <a:cs typeface="Times New Roman" panose="02020603050405020304" pitchFamily="18" charset="0"/>
              </a:rPr>
              <a:t>boyamak</a:t>
            </a:r>
            <a:r>
              <a:rPr lang="de-DE" altLang="tr-TR" sz="2800" dirty="0">
                <a:latin typeface="+mn-lt"/>
                <a:cs typeface="Times New Roman" panose="02020603050405020304" pitchFamily="18" charset="0"/>
              </a:rPr>
              <a:t>, </a:t>
            </a:r>
            <a:endParaRPr lang="de-DE" altLang="tr-TR" sz="4400" dirty="0">
              <a:latin typeface="+mn-lt"/>
              <a:cs typeface="Times New Roman" panose="02020603050405020304" pitchFamily="18" charset="0"/>
            </a:endParaRPr>
          </a:p>
        </p:txBody>
      </p:sp>
      <p:grpSp>
        <p:nvGrpSpPr>
          <p:cNvPr id="8" name="Grup 7"/>
          <p:cNvGrpSpPr/>
          <p:nvPr/>
        </p:nvGrpSpPr>
        <p:grpSpPr>
          <a:xfrm>
            <a:off x="720000" y="540000"/>
            <a:ext cx="10944000" cy="900000"/>
            <a:chOff x="720000" y="540000"/>
            <a:chExt cx="10944000" cy="900000"/>
          </a:xfrm>
        </p:grpSpPr>
        <p:pic>
          <p:nvPicPr>
            <p:cNvPr id="9" name="Resim 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20000" y="540000"/>
              <a:ext cx="900000" cy="900000"/>
            </a:xfrm>
            <a:prstGeom prst="rect">
              <a:avLst/>
            </a:prstGeom>
          </p:spPr>
        </p:pic>
        <p:pic>
          <p:nvPicPr>
            <p:cNvPr id="10" name="Resim 9"/>
            <p:cNvPicPr>
              <a:picLocks/>
            </p:cNvPicPr>
            <p:nvPr/>
          </p:nvPicPr>
          <p:blipFill>
            <a:blip r:embed="rId4" cstate="print">
              <a:extLst>
                <a:ext uri="{28A0092B-C50C-407E-A947-70E740481C1C}">
                  <a14:useLocalDpi xmlns:a14="http://schemas.microsoft.com/office/drawing/2010/main" xmlns="" val="0"/>
                </a:ext>
              </a:extLst>
            </a:blip>
            <a:stretch>
              <a:fillRect/>
            </a:stretch>
          </p:blipFill>
          <p:spPr>
            <a:xfrm>
              <a:off x="10764000" y="540000"/>
              <a:ext cx="900000" cy="900000"/>
            </a:xfrm>
            <a:prstGeom prst="rect">
              <a:avLst/>
            </a:prstGeom>
          </p:spPr>
        </p:pic>
      </p:grpSp>
    </p:spTree>
    <p:extLst>
      <p:ext uri="{BB962C8B-B14F-4D97-AF65-F5344CB8AC3E}">
        <p14:creationId xmlns:p14="http://schemas.microsoft.com/office/powerpoint/2010/main" xmlns="" val="38924304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0" y="0"/>
            <a:ext cx="12192000" cy="6857999"/>
          </a:xfrm>
        </p:spPr>
      </p:pic>
      <p:sp>
        <p:nvSpPr>
          <p:cNvPr id="2" name="Unvan 1"/>
          <p:cNvSpPr>
            <a:spLocks noGrp="1"/>
          </p:cNvSpPr>
          <p:nvPr>
            <p:ph type="title"/>
          </p:nvPr>
        </p:nvSpPr>
        <p:spPr>
          <a:xfrm>
            <a:off x="2478971" y="739982"/>
            <a:ext cx="6451833" cy="1295895"/>
          </a:xfrm>
        </p:spPr>
        <p:txBody>
          <a:bodyPr>
            <a:normAutofit fontScale="90000"/>
          </a:bodyPr>
          <a:lstStyle/>
          <a:p>
            <a:pPr algn="ctr"/>
            <a:r>
              <a:rPr lang="tr-TR" sz="6000" b="1" dirty="0" smtClean="0">
                <a:solidFill>
                  <a:schemeClr val="accent2">
                    <a:lumMod val="50000"/>
                  </a:schemeClr>
                </a:solidFill>
                <a:latin typeface="Gabriola" panose="04040605051002020D02" pitchFamily="82" charset="0"/>
              </a:rPr>
              <a:t>İHRAMLI İÇİN YASAK OLAN ŞEYLER</a:t>
            </a:r>
            <a:endParaRPr lang="tr-TR" sz="6000" dirty="0"/>
          </a:p>
        </p:txBody>
      </p:sp>
      <p:sp>
        <p:nvSpPr>
          <p:cNvPr id="8" name="Rechteck 1"/>
          <p:cNvSpPr>
            <a:spLocks noChangeArrowheads="1"/>
          </p:cNvSpPr>
          <p:nvPr/>
        </p:nvSpPr>
        <p:spPr bwMode="auto">
          <a:xfrm>
            <a:off x="1784001" y="2348693"/>
            <a:ext cx="8623998" cy="3046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fontAlgn="base">
              <a:spcBef>
                <a:spcPct val="0"/>
              </a:spcBef>
              <a:spcAft>
                <a:spcPct val="0"/>
              </a:spcAft>
              <a:buClrTx/>
              <a:buSzTx/>
              <a:buFontTx/>
              <a:buNone/>
            </a:pPr>
            <a:r>
              <a:rPr lang="de-DE" altLang="tr-TR" b="1" dirty="0" smtClean="0">
                <a:solidFill>
                  <a:prstClr val="black"/>
                </a:solidFill>
                <a:latin typeface="+mn-lt"/>
                <a:cs typeface="Times New Roman" panose="02020603050405020304" pitchFamily="18" charset="0"/>
              </a:rPr>
              <a:t>7)</a:t>
            </a:r>
            <a:r>
              <a:rPr lang="de-DE" altLang="tr-TR" dirty="0" smtClean="0">
                <a:solidFill>
                  <a:prstClr val="black"/>
                </a:solidFill>
                <a:latin typeface="+mn-lt"/>
                <a:cs typeface="Times New Roman" panose="02020603050405020304" pitchFamily="18" charset="0"/>
              </a:rPr>
              <a:t> </a:t>
            </a:r>
            <a:r>
              <a:rPr lang="de-DE" altLang="tr-TR" dirty="0" err="1" smtClean="0">
                <a:solidFill>
                  <a:prstClr val="black"/>
                </a:solidFill>
                <a:latin typeface="+mn-lt"/>
                <a:cs typeface="Times New Roman" panose="02020603050405020304" pitchFamily="18" charset="0"/>
              </a:rPr>
              <a:t>Saçlara</a:t>
            </a:r>
            <a:r>
              <a:rPr lang="de-DE" altLang="tr-TR" dirty="0" smtClean="0">
                <a:solidFill>
                  <a:prstClr val="black"/>
                </a:solidFill>
                <a:latin typeface="+mn-lt"/>
                <a:cs typeface="Times New Roman" panose="02020603050405020304" pitchFamily="18" charset="0"/>
              </a:rPr>
              <a:t> </a:t>
            </a:r>
            <a:r>
              <a:rPr lang="de-DE" altLang="tr-TR" dirty="0" err="1" smtClean="0">
                <a:solidFill>
                  <a:prstClr val="black"/>
                </a:solidFill>
                <a:latin typeface="+mn-lt"/>
                <a:cs typeface="Times New Roman" panose="02020603050405020304" pitchFamily="18" charset="0"/>
              </a:rPr>
              <a:t>biryantin</a:t>
            </a:r>
            <a:r>
              <a:rPr lang="de-DE" altLang="tr-TR" dirty="0" smtClean="0">
                <a:solidFill>
                  <a:prstClr val="black"/>
                </a:solidFill>
                <a:latin typeface="+mn-lt"/>
                <a:cs typeface="Times New Roman" panose="02020603050405020304" pitchFamily="18" charset="0"/>
              </a:rPr>
              <a:t> </a:t>
            </a:r>
            <a:r>
              <a:rPr lang="de-DE" altLang="tr-TR" dirty="0" err="1" smtClean="0">
                <a:solidFill>
                  <a:prstClr val="black"/>
                </a:solidFill>
                <a:latin typeface="+mn-lt"/>
                <a:cs typeface="Times New Roman" panose="02020603050405020304" pitchFamily="18" charset="0"/>
              </a:rPr>
              <a:t>veya</a:t>
            </a:r>
            <a:r>
              <a:rPr lang="de-DE" altLang="tr-TR" dirty="0" smtClean="0">
                <a:solidFill>
                  <a:prstClr val="black"/>
                </a:solidFill>
                <a:latin typeface="+mn-lt"/>
                <a:cs typeface="Times New Roman" panose="02020603050405020304" pitchFamily="18" charset="0"/>
              </a:rPr>
              <a:t> </a:t>
            </a:r>
            <a:r>
              <a:rPr lang="de-DE" altLang="tr-TR" dirty="0" err="1" smtClean="0">
                <a:solidFill>
                  <a:prstClr val="black"/>
                </a:solidFill>
                <a:latin typeface="+mn-lt"/>
                <a:cs typeface="Times New Roman" panose="02020603050405020304" pitchFamily="18" charset="0"/>
              </a:rPr>
              <a:t>jöle</a:t>
            </a:r>
            <a:r>
              <a:rPr lang="de-DE" altLang="tr-TR" dirty="0" smtClean="0">
                <a:solidFill>
                  <a:prstClr val="black"/>
                </a:solidFill>
                <a:latin typeface="+mn-lt"/>
                <a:cs typeface="Times New Roman" panose="02020603050405020304" pitchFamily="18" charset="0"/>
              </a:rPr>
              <a:t> </a:t>
            </a:r>
            <a:r>
              <a:rPr lang="de-DE" altLang="tr-TR" dirty="0" err="1" smtClean="0">
                <a:solidFill>
                  <a:prstClr val="black"/>
                </a:solidFill>
                <a:latin typeface="+mn-lt"/>
                <a:cs typeface="Times New Roman" panose="02020603050405020304" pitchFamily="18" charset="0"/>
              </a:rPr>
              <a:t>sürmek</a:t>
            </a:r>
            <a:r>
              <a:rPr lang="de-DE" altLang="tr-TR" dirty="0" smtClean="0">
                <a:solidFill>
                  <a:prstClr val="black"/>
                </a:solidFill>
                <a:latin typeface="+mn-lt"/>
                <a:cs typeface="Times New Roman" panose="02020603050405020304" pitchFamily="18" charset="0"/>
              </a:rPr>
              <a:t>, </a:t>
            </a:r>
            <a:endParaRPr lang="tr-TR" altLang="tr-TR" dirty="0" smtClean="0">
              <a:solidFill>
                <a:prstClr val="black"/>
              </a:solidFill>
              <a:latin typeface="+mn-lt"/>
              <a:cs typeface="Times New Roman" panose="02020603050405020304" pitchFamily="18" charset="0"/>
            </a:endParaRPr>
          </a:p>
          <a:p>
            <a:pPr fontAlgn="base">
              <a:spcBef>
                <a:spcPct val="0"/>
              </a:spcBef>
              <a:spcAft>
                <a:spcPct val="0"/>
              </a:spcAft>
              <a:buClrTx/>
              <a:buSzTx/>
              <a:buFontTx/>
              <a:buNone/>
            </a:pPr>
            <a:r>
              <a:rPr lang="de-DE" altLang="tr-TR" b="1" dirty="0" smtClean="0">
                <a:solidFill>
                  <a:prstClr val="black"/>
                </a:solidFill>
                <a:latin typeface="+mn-lt"/>
                <a:cs typeface="Times New Roman" panose="02020603050405020304" pitchFamily="18" charset="0"/>
              </a:rPr>
              <a:t>8) </a:t>
            </a:r>
            <a:r>
              <a:rPr lang="tr-TR" altLang="tr-TR" dirty="0" smtClean="0">
                <a:solidFill>
                  <a:prstClr val="black"/>
                </a:solidFill>
                <a:latin typeface="+mn-lt"/>
                <a:cs typeface="Times New Roman" panose="02020603050405020304" pitchFamily="18" charset="0"/>
              </a:rPr>
              <a:t>Makyaj yapmak, </a:t>
            </a:r>
            <a:r>
              <a:rPr lang="de-DE" altLang="tr-TR" dirty="0" smtClean="0">
                <a:solidFill>
                  <a:prstClr val="black"/>
                </a:solidFill>
                <a:latin typeface="+mn-lt"/>
                <a:cs typeface="Times New Roman" panose="02020603050405020304" pitchFamily="18" charset="0"/>
              </a:rPr>
              <a:t>oje </a:t>
            </a:r>
            <a:r>
              <a:rPr lang="de-DE" altLang="tr-TR" dirty="0" err="1" smtClean="0">
                <a:solidFill>
                  <a:prstClr val="black"/>
                </a:solidFill>
                <a:latin typeface="+mn-lt"/>
                <a:cs typeface="Times New Roman" panose="02020603050405020304" pitchFamily="18" charset="0"/>
              </a:rPr>
              <a:t>ve</a:t>
            </a:r>
            <a:r>
              <a:rPr lang="de-DE" altLang="tr-TR" dirty="0" smtClean="0">
                <a:solidFill>
                  <a:prstClr val="black"/>
                </a:solidFill>
                <a:latin typeface="+mn-lt"/>
                <a:cs typeface="Times New Roman" panose="02020603050405020304" pitchFamily="18" charset="0"/>
              </a:rPr>
              <a:t> </a:t>
            </a:r>
            <a:r>
              <a:rPr lang="de-DE" altLang="tr-TR" dirty="0" err="1" smtClean="0">
                <a:solidFill>
                  <a:prstClr val="black"/>
                </a:solidFill>
                <a:latin typeface="+mn-lt"/>
                <a:cs typeface="Times New Roman" panose="02020603050405020304" pitchFamily="18" charset="0"/>
              </a:rPr>
              <a:t>ruj</a:t>
            </a:r>
            <a:r>
              <a:rPr lang="de-DE" altLang="tr-TR" dirty="0" smtClean="0">
                <a:solidFill>
                  <a:prstClr val="black"/>
                </a:solidFill>
                <a:latin typeface="+mn-lt"/>
                <a:cs typeface="Times New Roman" panose="02020603050405020304" pitchFamily="18" charset="0"/>
              </a:rPr>
              <a:t> </a:t>
            </a:r>
            <a:r>
              <a:rPr lang="de-DE" altLang="tr-TR" dirty="0" err="1" smtClean="0">
                <a:solidFill>
                  <a:prstClr val="black"/>
                </a:solidFill>
                <a:latin typeface="+mn-lt"/>
                <a:cs typeface="Times New Roman" panose="02020603050405020304" pitchFamily="18" charset="0"/>
              </a:rPr>
              <a:t>kullanmak</a:t>
            </a:r>
            <a:r>
              <a:rPr lang="de-DE" altLang="tr-TR" dirty="0" smtClean="0">
                <a:solidFill>
                  <a:prstClr val="black"/>
                </a:solidFill>
                <a:latin typeface="+mn-lt"/>
                <a:cs typeface="Times New Roman" panose="02020603050405020304" pitchFamily="18" charset="0"/>
              </a:rPr>
              <a:t>, </a:t>
            </a:r>
            <a:endParaRPr lang="tr-TR" altLang="tr-TR" dirty="0" smtClean="0">
              <a:solidFill>
                <a:prstClr val="black"/>
              </a:solidFill>
              <a:latin typeface="+mn-lt"/>
              <a:cs typeface="Times New Roman" panose="02020603050405020304" pitchFamily="18" charset="0"/>
            </a:endParaRPr>
          </a:p>
          <a:p>
            <a:pPr fontAlgn="base">
              <a:spcBef>
                <a:spcPct val="0"/>
              </a:spcBef>
              <a:spcAft>
                <a:spcPct val="0"/>
              </a:spcAft>
              <a:buClrTx/>
              <a:buSzTx/>
              <a:buFontTx/>
              <a:buNone/>
            </a:pPr>
            <a:r>
              <a:rPr lang="de-DE" altLang="tr-TR" b="1" dirty="0" smtClean="0">
                <a:solidFill>
                  <a:prstClr val="black"/>
                </a:solidFill>
                <a:latin typeface="+mn-lt"/>
                <a:cs typeface="Times New Roman" panose="02020603050405020304" pitchFamily="18" charset="0"/>
              </a:rPr>
              <a:t>9) </a:t>
            </a:r>
            <a:r>
              <a:rPr lang="de-DE" altLang="tr-TR" dirty="0" err="1" smtClean="0">
                <a:solidFill>
                  <a:prstClr val="black"/>
                </a:solidFill>
                <a:latin typeface="+mn-lt"/>
                <a:cs typeface="Times New Roman" panose="02020603050405020304" pitchFamily="18" charset="0"/>
              </a:rPr>
              <a:t>Vücuda</a:t>
            </a:r>
            <a:r>
              <a:rPr lang="de-DE" altLang="tr-TR" dirty="0" smtClean="0">
                <a:solidFill>
                  <a:prstClr val="black"/>
                </a:solidFill>
                <a:latin typeface="+mn-lt"/>
                <a:cs typeface="Times New Roman" panose="02020603050405020304" pitchFamily="18" charset="0"/>
              </a:rPr>
              <a:t> </a:t>
            </a:r>
            <a:r>
              <a:rPr lang="de-DE" altLang="tr-TR" dirty="0" err="1" smtClean="0">
                <a:solidFill>
                  <a:prstClr val="black"/>
                </a:solidFill>
                <a:latin typeface="+mn-lt"/>
                <a:cs typeface="Times New Roman" panose="02020603050405020304" pitchFamily="18" charset="0"/>
              </a:rPr>
              <a:t>veya</a:t>
            </a:r>
            <a:r>
              <a:rPr lang="de-DE" altLang="tr-TR" dirty="0" smtClean="0">
                <a:solidFill>
                  <a:prstClr val="black"/>
                </a:solidFill>
                <a:latin typeface="+mn-lt"/>
                <a:cs typeface="Times New Roman" panose="02020603050405020304" pitchFamily="18" charset="0"/>
              </a:rPr>
              <a:t> </a:t>
            </a:r>
            <a:r>
              <a:rPr lang="de-DE" altLang="tr-TR" dirty="0" err="1" smtClean="0">
                <a:solidFill>
                  <a:prstClr val="black"/>
                </a:solidFill>
                <a:latin typeface="+mn-lt"/>
                <a:cs typeface="Times New Roman" panose="02020603050405020304" pitchFamily="18" charset="0"/>
              </a:rPr>
              <a:t>ihram</a:t>
            </a:r>
            <a:r>
              <a:rPr lang="de-DE" altLang="tr-TR" dirty="0" smtClean="0">
                <a:solidFill>
                  <a:prstClr val="black"/>
                </a:solidFill>
                <a:latin typeface="+mn-lt"/>
                <a:cs typeface="Times New Roman" panose="02020603050405020304" pitchFamily="18" charset="0"/>
              </a:rPr>
              <a:t> </a:t>
            </a:r>
            <a:r>
              <a:rPr lang="de-DE" altLang="tr-TR" dirty="0" err="1" smtClean="0">
                <a:solidFill>
                  <a:prstClr val="black"/>
                </a:solidFill>
                <a:latin typeface="+mn-lt"/>
                <a:cs typeface="Times New Roman" panose="02020603050405020304" pitchFamily="18" charset="0"/>
              </a:rPr>
              <a:t>örtüsüne</a:t>
            </a:r>
            <a:r>
              <a:rPr lang="de-DE" altLang="tr-TR" dirty="0" smtClean="0">
                <a:solidFill>
                  <a:prstClr val="black"/>
                </a:solidFill>
                <a:latin typeface="+mn-lt"/>
                <a:cs typeface="Times New Roman" panose="02020603050405020304" pitchFamily="18" charset="0"/>
              </a:rPr>
              <a:t> </a:t>
            </a:r>
            <a:r>
              <a:rPr lang="de-DE" altLang="tr-TR" dirty="0" err="1" smtClean="0">
                <a:solidFill>
                  <a:prstClr val="black"/>
                </a:solidFill>
                <a:latin typeface="+mn-lt"/>
                <a:cs typeface="Times New Roman" panose="02020603050405020304" pitchFamily="18" charset="0"/>
              </a:rPr>
              <a:t>koku</a:t>
            </a:r>
            <a:r>
              <a:rPr lang="de-DE" altLang="tr-TR" dirty="0" smtClean="0">
                <a:solidFill>
                  <a:prstClr val="black"/>
                </a:solidFill>
                <a:latin typeface="+mn-lt"/>
                <a:cs typeface="Times New Roman" panose="02020603050405020304" pitchFamily="18" charset="0"/>
              </a:rPr>
              <a:t> </a:t>
            </a:r>
            <a:r>
              <a:rPr lang="de-DE" altLang="tr-TR" dirty="0" err="1" smtClean="0">
                <a:solidFill>
                  <a:prstClr val="black"/>
                </a:solidFill>
                <a:latin typeface="+mn-lt"/>
                <a:cs typeface="Times New Roman" panose="02020603050405020304" pitchFamily="18" charset="0"/>
              </a:rPr>
              <a:t>sürmek</a:t>
            </a:r>
            <a:r>
              <a:rPr lang="de-DE" altLang="tr-TR" dirty="0" smtClean="0">
                <a:solidFill>
                  <a:prstClr val="black"/>
                </a:solidFill>
                <a:latin typeface="+mn-lt"/>
                <a:cs typeface="Times New Roman" panose="02020603050405020304" pitchFamily="18" charset="0"/>
              </a:rPr>
              <a:t> </a:t>
            </a:r>
            <a:r>
              <a:rPr lang="de-DE" altLang="tr-TR" dirty="0" err="1" smtClean="0">
                <a:solidFill>
                  <a:prstClr val="black"/>
                </a:solidFill>
                <a:latin typeface="+mn-lt"/>
                <a:cs typeface="Times New Roman" panose="02020603050405020304" pitchFamily="18" charset="0"/>
              </a:rPr>
              <a:t>ve</a:t>
            </a:r>
            <a:r>
              <a:rPr lang="de-DE" altLang="tr-TR" dirty="0" smtClean="0">
                <a:solidFill>
                  <a:prstClr val="black"/>
                </a:solidFill>
                <a:latin typeface="+mn-lt"/>
                <a:cs typeface="Times New Roman" panose="02020603050405020304" pitchFamily="18" charset="0"/>
              </a:rPr>
              <a:t> </a:t>
            </a:r>
            <a:r>
              <a:rPr lang="de-DE" altLang="tr-TR" dirty="0" err="1" smtClean="0">
                <a:solidFill>
                  <a:prstClr val="black"/>
                </a:solidFill>
                <a:latin typeface="+mn-lt"/>
                <a:cs typeface="Times New Roman" panose="02020603050405020304" pitchFamily="18" charset="0"/>
              </a:rPr>
              <a:t>parfüm</a:t>
            </a:r>
            <a:r>
              <a:rPr lang="de-DE" altLang="tr-TR" dirty="0" smtClean="0">
                <a:solidFill>
                  <a:prstClr val="black"/>
                </a:solidFill>
                <a:latin typeface="+mn-lt"/>
                <a:cs typeface="Times New Roman" panose="02020603050405020304" pitchFamily="18" charset="0"/>
              </a:rPr>
              <a:t> </a:t>
            </a:r>
            <a:r>
              <a:rPr lang="de-DE" altLang="tr-TR" dirty="0" err="1" smtClean="0">
                <a:solidFill>
                  <a:prstClr val="black"/>
                </a:solidFill>
                <a:latin typeface="+mn-lt"/>
                <a:cs typeface="Times New Roman" panose="02020603050405020304" pitchFamily="18" charset="0"/>
              </a:rPr>
              <a:t>kullanmak</a:t>
            </a:r>
            <a:r>
              <a:rPr lang="de-DE" altLang="tr-TR" dirty="0" smtClean="0">
                <a:solidFill>
                  <a:prstClr val="black"/>
                </a:solidFill>
                <a:latin typeface="+mn-lt"/>
                <a:cs typeface="Times New Roman" panose="02020603050405020304" pitchFamily="18" charset="0"/>
              </a:rPr>
              <a:t>. </a:t>
            </a:r>
            <a:endParaRPr lang="tr-TR" altLang="tr-TR" dirty="0" smtClean="0">
              <a:solidFill>
                <a:prstClr val="black"/>
              </a:solidFill>
              <a:latin typeface="+mn-lt"/>
              <a:cs typeface="Times New Roman" panose="02020603050405020304" pitchFamily="18" charset="0"/>
            </a:endParaRPr>
          </a:p>
          <a:p>
            <a:pPr fontAlgn="base">
              <a:spcBef>
                <a:spcPct val="0"/>
              </a:spcBef>
              <a:spcAft>
                <a:spcPct val="0"/>
              </a:spcAft>
              <a:buClrTx/>
              <a:buSzTx/>
              <a:buFontTx/>
              <a:buNone/>
            </a:pPr>
            <a:r>
              <a:rPr lang="de-DE" altLang="tr-TR" b="1" dirty="0" smtClean="0">
                <a:solidFill>
                  <a:prstClr val="black"/>
                </a:solidFill>
                <a:latin typeface="+mn-lt"/>
                <a:cs typeface="Times New Roman" panose="02020603050405020304" pitchFamily="18" charset="0"/>
              </a:rPr>
              <a:t>10) </a:t>
            </a:r>
            <a:r>
              <a:rPr lang="de-DE" altLang="tr-TR" dirty="0" err="1" smtClean="0">
                <a:solidFill>
                  <a:prstClr val="black"/>
                </a:solidFill>
                <a:latin typeface="+mn-lt"/>
                <a:cs typeface="Times New Roman" panose="02020603050405020304" pitchFamily="18" charset="0"/>
              </a:rPr>
              <a:t>Elbise</a:t>
            </a:r>
            <a:r>
              <a:rPr lang="de-DE" altLang="tr-TR" dirty="0" smtClean="0">
                <a:solidFill>
                  <a:prstClr val="black"/>
                </a:solidFill>
                <a:latin typeface="+mn-lt"/>
                <a:cs typeface="Times New Roman" panose="02020603050405020304" pitchFamily="18" charset="0"/>
              </a:rPr>
              <a:t> </a:t>
            </a:r>
            <a:r>
              <a:rPr lang="de-DE" altLang="tr-TR" dirty="0" err="1" smtClean="0">
                <a:solidFill>
                  <a:prstClr val="black"/>
                </a:solidFill>
                <a:latin typeface="+mn-lt"/>
                <a:cs typeface="Times New Roman" panose="02020603050405020304" pitchFamily="18" charset="0"/>
              </a:rPr>
              <a:t>giymek</a:t>
            </a:r>
            <a:r>
              <a:rPr lang="de-DE" altLang="tr-TR" dirty="0" smtClean="0">
                <a:solidFill>
                  <a:prstClr val="black"/>
                </a:solidFill>
                <a:latin typeface="+mn-lt"/>
                <a:cs typeface="Times New Roman" panose="02020603050405020304" pitchFamily="18" charset="0"/>
              </a:rPr>
              <a:t>,</a:t>
            </a:r>
            <a:r>
              <a:rPr lang="tr-TR" altLang="tr-TR" dirty="0" smtClean="0">
                <a:solidFill>
                  <a:prstClr val="black"/>
                </a:solidFill>
                <a:latin typeface="+mn-lt"/>
                <a:cs typeface="Times New Roman" panose="02020603050405020304" pitchFamily="18" charset="0"/>
              </a:rPr>
              <a:t>( erkekler için )</a:t>
            </a:r>
            <a:r>
              <a:rPr lang="de-DE" altLang="tr-TR" dirty="0" smtClean="0">
                <a:solidFill>
                  <a:prstClr val="black"/>
                </a:solidFill>
                <a:latin typeface="+mn-lt"/>
                <a:cs typeface="Times New Roman" panose="02020603050405020304" pitchFamily="18" charset="0"/>
              </a:rPr>
              <a:t> </a:t>
            </a:r>
            <a:endParaRPr lang="tr-TR" altLang="tr-TR" dirty="0" smtClean="0">
              <a:solidFill>
                <a:prstClr val="black"/>
              </a:solidFill>
              <a:latin typeface="+mn-lt"/>
              <a:cs typeface="Times New Roman" panose="02020603050405020304" pitchFamily="18" charset="0"/>
            </a:endParaRPr>
          </a:p>
          <a:p>
            <a:pPr fontAlgn="base">
              <a:spcBef>
                <a:spcPct val="0"/>
              </a:spcBef>
              <a:spcAft>
                <a:spcPct val="0"/>
              </a:spcAft>
              <a:buClrTx/>
              <a:buSzTx/>
              <a:buFontTx/>
              <a:buNone/>
            </a:pPr>
            <a:r>
              <a:rPr lang="de-DE" altLang="tr-TR" b="1" dirty="0" smtClean="0">
                <a:solidFill>
                  <a:prstClr val="black"/>
                </a:solidFill>
                <a:latin typeface="+mn-lt"/>
                <a:cs typeface="Times New Roman" panose="02020603050405020304" pitchFamily="18" charset="0"/>
              </a:rPr>
              <a:t>11) </a:t>
            </a:r>
            <a:r>
              <a:rPr lang="de-DE" altLang="tr-TR" dirty="0" err="1" smtClean="0">
                <a:solidFill>
                  <a:prstClr val="black"/>
                </a:solidFill>
                <a:latin typeface="+mn-lt"/>
                <a:cs typeface="Times New Roman" panose="02020603050405020304" pitchFamily="18" charset="0"/>
              </a:rPr>
              <a:t>Başı</a:t>
            </a:r>
            <a:r>
              <a:rPr lang="de-DE" altLang="tr-TR" dirty="0" smtClean="0">
                <a:solidFill>
                  <a:prstClr val="black"/>
                </a:solidFill>
                <a:latin typeface="+mn-lt"/>
                <a:cs typeface="Times New Roman" panose="02020603050405020304" pitchFamily="18" charset="0"/>
              </a:rPr>
              <a:t> </a:t>
            </a:r>
            <a:r>
              <a:rPr lang="de-DE" altLang="tr-TR" dirty="0" err="1" smtClean="0">
                <a:solidFill>
                  <a:prstClr val="black"/>
                </a:solidFill>
                <a:latin typeface="+mn-lt"/>
                <a:cs typeface="Times New Roman" panose="02020603050405020304" pitchFamily="18" charset="0"/>
              </a:rPr>
              <a:t>ve</a:t>
            </a:r>
            <a:r>
              <a:rPr lang="de-DE" altLang="tr-TR" dirty="0" smtClean="0">
                <a:solidFill>
                  <a:prstClr val="black"/>
                </a:solidFill>
                <a:latin typeface="+mn-lt"/>
                <a:cs typeface="Times New Roman" panose="02020603050405020304" pitchFamily="18" charset="0"/>
              </a:rPr>
              <a:t> </a:t>
            </a:r>
            <a:r>
              <a:rPr lang="de-DE" altLang="tr-TR" dirty="0" err="1" smtClean="0">
                <a:solidFill>
                  <a:prstClr val="black"/>
                </a:solidFill>
                <a:latin typeface="+mn-lt"/>
                <a:cs typeface="Times New Roman" panose="02020603050405020304" pitchFamily="18" charset="0"/>
              </a:rPr>
              <a:t>yüzü</a:t>
            </a:r>
            <a:r>
              <a:rPr lang="de-DE" altLang="tr-TR" dirty="0" smtClean="0">
                <a:solidFill>
                  <a:prstClr val="black"/>
                </a:solidFill>
                <a:latin typeface="+mn-lt"/>
                <a:cs typeface="Times New Roman" panose="02020603050405020304" pitchFamily="18" charset="0"/>
              </a:rPr>
              <a:t> </a:t>
            </a:r>
            <a:r>
              <a:rPr lang="de-DE" altLang="tr-TR" dirty="0" err="1" smtClean="0">
                <a:solidFill>
                  <a:prstClr val="black"/>
                </a:solidFill>
                <a:latin typeface="+mn-lt"/>
                <a:cs typeface="Times New Roman" panose="02020603050405020304" pitchFamily="18" charset="0"/>
              </a:rPr>
              <a:t>örtmek</a:t>
            </a:r>
            <a:r>
              <a:rPr lang="de-DE" altLang="tr-TR" dirty="0" smtClean="0">
                <a:solidFill>
                  <a:prstClr val="black"/>
                </a:solidFill>
                <a:latin typeface="+mn-lt"/>
                <a:cs typeface="Times New Roman" panose="02020603050405020304" pitchFamily="18" charset="0"/>
              </a:rPr>
              <a:t>, </a:t>
            </a:r>
            <a:endParaRPr lang="tr-TR" altLang="tr-TR" dirty="0" smtClean="0">
              <a:solidFill>
                <a:prstClr val="black"/>
              </a:solidFill>
              <a:latin typeface="+mn-lt"/>
              <a:cs typeface="Times New Roman" panose="02020603050405020304" pitchFamily="18" charset="0"/>
            </a:endParaRPr>
          </a:p>
          <a:p>
            <a:pPr fontAlgn="base">
              <a:spcBef>
                <a:spcPct val="0"/>
              </a:spcBef>
              <a:spcAft>
                <a:spcPct val="0"/>
              </a:spcAft>
              <a:buClrTx/>
              <a:buSzTx/>
              <a:buFontTx/>
              <a:buNone/>
            </a:pPr>
            <a:r>
              <a:rPr lang="de-DE" altLang="tr-TR" b="1" dirty="0" smtClean="0">
                <a:solidFill>
                  <a:prstClr val="black"/>
                </a:solidFill>
                <a:latin typeface="+mn-lt"/>
                <a:cs typeface="Times New Roman" panose="02020603050405020304" pitchFamily="18" charset="0"/>
              </a:rPr>
              <a:t>12) </a:t>
            </a:r>
            <a:r>
              <a:rPr lang="de-DE" altLang="tr-TR" dirty="0" err="1" smtClean="0">
                <a:solidFill>
                  <a:prstClr val="black"/>
                </a:solidFill>
                <a:latin typeface="+mn-lt"/>
                <a:cs typeface="Times New Roman" panose="02020603050405020304" pitchFamily="18" charset="0"/>
              </a:rPr>
              <a:t>Eldiven</a:t>
            </a:r>
            <a:r>
              <a:rPr lang="de-DE" altLang="tr-TR" dirty="0" smtClean="0">
                <a:solidFill>
                  <a:prstClr val="black"/>
                </a:solidFill>
                <a:latin typeface="+mn-lt"/>
                <a:cs typeface="Times New Roman" panose="02020603050405020304" pitchFamily="18" charset="0"/>
              </a:rPr>
              <a:t>, </a:t>
            </a:r>
            <a:r>
              <a:rPr lang="de-DE" altLang="tr-TR" dirty="0" err="1" smtClean="0">
                <a:solidFill>
                  <a:prstClr val="black"/>
                </a:solidFill>
                <a:latin typeface="+mn-lt"/>
                <a:cs typeface="Times New Roman" panose="02020603050405020304" pitchFamily="18" charset="0"/>
              </a:rPr>
              <a:t>çorap</a:t>
            </a:r>
            <a:r>
              <a:rPr lang="de-DE" altLang="tr-TR" dirty="0" smtClean="0">
                <a:solidFill>
                  <a:prstClr val="black"/>
                </a:solidFill>
                <a:latin typeface="+mn-lt"/>
                <a:cs typeface="Times New Roman" panose="02020603050405020304" pitchFamily="18" charset="0"/>
              </a:rPr>
              <a:t>, </a:t>
            </a:r>
            <a:r>
              <a:rPr lang="de-DE" altLang="tr-TR" dirty="0" err="1" smtClean="0">
                <a:solidFill>
                  <a:prstClr val="black"/>
                </a:solidFill>
                <a:latin typeface="+mn-lt"/>
                <a:cs typeface="Times New Roman" panose="02020603050405020304" pitchFamily="18" charset="0"/>
              </a:rPr>
              <a:t>topuklu</a:t>
            </a:r>
            <a:r>
              <a:rPr lang="de-DE" altLang="tr-TR" dirty="0" smtClean="0">
                <a:solidFill>
                  <a:prstClr val="black"/>
                </a:solidFill>
                <a:latin typeface="+mn-lt"/>
                <a:cs typeface="Times New Roman" panose="02020603050405020304" pitchFamily="18" charset="0"/>
              </a:rPr>
              <a:t> </a:t>
            </a:r>
            <a:r>
              <a:rPr lang="de-DE" altLang="tr-TR" dirty="0" err="1" smtClean="0">
                <a:solidFill>
                  <a:prstClr val="black"/>
                </a:solidFill>
                <a:latin typeface="+mn-lt"/>
                <a:cs typeface="Times New Roman" panose="02020603050405020304" pitchFamily="18" charset="0"/>
              </a:rPr>
              <a:t>ayakkabı</a:t>
            </a:r>
            <a:r>
              <a:rPr lang="de-DE" altLang="tr-TR" dirty="0" smtClean="0">
                <a:solidFill>
                  <a:prstClr val="black"/>
                </a:solidFill>
                <a:latin typeface="+mn-lt"/>
                <a:cs typeface="Times New Roman" panose="02020603050405020304" pitchFamily="18" charset="0"/>
              </a:rPr>
              <a:t> </a:t>
            </a:r>
            <a:r>
              <a:rPr lang="de-DE" altLang="tr-TR" dirty="0" err="1" smtClean="0">
                <a:solidFill>
                  <a:prstClr val="black"/>
                </a:solidFill>
                <a:latin typeface="+mn-lt"/>
                <a:cs typeface="Times New Roman" panose="02020603050405020304" pitchFamily="18" charset="0"/>
              </a:rPr>
              <a:t>giymek</a:t>
            </a:r>
            <a:r>
              <a:rPr lang="de-DE" altLang="tr-TR" dirty="0" smtClean="0">
                <a:solidFill>
                  <a:prstClr val="black"/>
                </a:solidFill>
                <a:latin typeface="+mn-lt"/>
                <a:cs typeface="Times New Roman" panose="02020603050405020304" pitchFamily="18" charset="0"/>
              </a:rPr>
              <a:t>. </a:t>
            </a:r>
            <a:endParaRPr lang="tr-TR" altLang="tr-TR" dirty="0" smtClean="0">
              <a:solidFill>
                <a:prstClr val="black"/>
              </a:solidFill>
              <a:latin typeface="+mn-lt"/>
              <a:cs typeface="Times New Roman" panose="02020603050405020304" pitchFamily="18" charset="0"/>
            </a:endParaRPr>
          </a:p>
          <a:p>
            <a:pPr fontAlgn="base">
              <a:spcBef>
                <a:spcPct val="0"/>
              </a:spcBef>
              <a:spcAft>
                <a:spcPct val="0"/>
              </a:spcAft>
              <a:buClrTx/>
              <a:buSzTx/>
              <a:buFontTx/>
              <a:buNone/>
            </a:pPr>
            <a:r>
              <a:rPr lang="de-DE" altLang="tr-TR" b="1" dirty="0" smtClean="0">
                <a:solidFill>
                  <a:prstClr val="black"/>
                </a:solidFill>
                <a:latin typeface="+mn-lt"/>
                <a:cs typeface="Times New Roman" panose="02020603050405020304" pitchFamily="18" charset="0"/>
              </a:rPr>
              <a:t>13) </a:t>
            </a:r>
            <a:r>
              <a:rPr lang="de-DE" altLang="tr-TR" dirty="0" err="1" smtClean="0">
                <a:solidFill>
                  <a:prstClr val="black"/>
                </a:solidFill>
                <a:latin typeface="+mn-lt"/>
                <a:cs typeface="Times New Roman" panose="02020603050405020304" pitchFamily="18" charset="0"/>
              </a:rPr>
              <a:t>Kadınlar</a:t>
            </a:r>
            <a:r>
              <a:rPr lang="de-DE" altLang="tr-TR" dirty="0" smtClean="0">
                <a:solidFill>
                  <a:prstClr val="black"/>
                </a:solidFill>
                <a:latin typeface="+mn-lt"/>
                <a:cs typeface="Times New Roman" panose="02020603050405020304" pitchFamily="18" charset="0"/>
              </a:rPr>
              <a:t> normal </a:t>
            </a:r>
            <a:r>
              <a:rPr lang="de-DE" altLang="tr-TR" dirty="0" err="1" smtClean="0">
                <a:solidFill>
                  <a:prstClr val="black"/>
                </a:solidFill>
                <a:latin typeface="+mn-lt"/>
                <a:cs typeface="Times New Roman" panose="02020603050405020304" pitchFamily="18" charset="0"/>
              </a:rPr>
              <a:t>giysilerini</a:t>
            </a:r>
            <a:r>
              <a:rPr lang="de-DE" altLang="tr-TR" dirty="0" smtClean="0">
                <a:solidFill>
                  <a:prstClr val="black"/>
                </a:solidFill>
                <a:latin typeface="+mn-lt"/>
                <a:cs typeface="Times New Roman" panose="02020603050405020304" pitchFamily="18" charset="0"/>
              </a:rPr>
              <a:t> </a:t>
            </a:r>
            <a:r>
              <a:rPr lang="de-DE" altLang="tr-TR" dirty="0" err="1" smtClean="0">
                <a:solidFill>
                  <a:prstClr val="black"/>
                </a:solidFill>
                <a:latin typeface="+mn-lt"/>
                <a:cs typeface="Times New Roman" panose="02020603050405020304" pitchFamily="18" charset="0"/>
              </a:rPr>
              <a:t>çıkarmazlar</a:t>
            </a:r>
            <a:r>
              <a:rPr lang="de-DE" altLang="tr-TR" dirty="0" smtClean="0">
                <a:solidFill>
                  <a:prstClr val="black"/>
                </a:solidFill>
                <a:latin typeface="+mn-lt"/>
                <a:cs typeface="Times New Roman" panose="02020603050405020304" pitchFamily="18" charset="0"/>
              </a:rPr>
              <a:t>. </a:t>
            </a:r>
            <a:r>
              <a:rPr lang="de-DE" altLang="tr-TR" dirty="0" err="1" smtClean="0">
                <a:solidFill>
                  <a:prstClr val="black"/>
                </a:solidFill>
                <a:latin typeface="+mn-lt"/>
                <a:cs typeface="Times New Roman" panose="02020603050405020304" pitchFamily="18" charset="0"/>
              </a:rPr>
              <a:t>Ancak</a:t>
            </a:r>
            <a:r>
              <a:rPr lang="de-DE" altLang="tr-TR" dirty="0" smtClean="0">
                <a:solidFill>
                  <a:prstClr val="black"/>
                </a:solidFill>
                <a:latin typeface="+mn-lt"/>
                <a:cs typeface="Times New Roman" panose="02020603050405020304" pitchFamily="18" charset="0"/>
              </a:rPr>
              <a:t> </a:t>
            </a:r>
            <a:r>
              <a:rPr lang="de-DE" altLang="tr-TR" dirty="0" err="1" smtClean="0">
                <a:solidFill>
                  <a:prstClr val="black"/>
                </a:solidFill>
                <a:latin typeface="+mn-lt"/>
                <a:cs typeface="Times New Roman" panose="02020603050405020304" pitchFamily="18" charset="0"/>
              </a:rPr>
              <a:t>ihram</a:t>
            </a:r>
            <a:r>
              <a:rPr lang="de-DE" altLang="tr-TR" dirty="0" smtClean="0">
                <a:solidFill>
                  <a:prstClr val="black"/>
                </a:solidFill>
                <a:latin typeface="+mn-lt"/>
                <a:cs typeface="Times New Roman" panose="02020603050405020304" pitchFamily="18" charset="0"/>
              </a:rPr>
              <a:t> </a:t>
            </a:r>
            <a:r>
              <a:rPr lang="de-DE" altLang="tr-TR" dirty="0" err="1" smtClean="0">
                <a:solidFill>
                  <a:prstClr val="black"/>
                </a:solidFill>
                <a:latin typeface="+mn-lt"/>
                <a:cs typeface="Times New Roman" panose="02020603050405020304" pitchFamily="18" charset="0"/>
              </a:rPr>
              <a:t>süresince</a:t>
            </a:r>
            <a:r>
              <a:rPr lang="de-DE" altLang="tr-TR" dirty="0" smtClean="0">
                <a:solidFill>
                  <a:prstClr val="black"/>
                </a:solidFill>
                <a:latin typeface="+mn-lt"/>
                <a:cs typeface="Times New Roman" panose="02020603050405020304" pitchFamily="18" charset="0"/>
              </a:rPr>
              <a:t> </a:t>
            </a:r>
            <a:r>
              <a:rPr lang="de-DE" altLang="tr-TR" dirty="0" err="1" smtClean="0">
                <a:solidFill>
                  <a:prstClr val="black"/>
                </a:solidFill>
                <a:latin typeface="+mn-lt"/>
                <a:cs typeface="Times New Roman" panose="02020603050405020304" pitchFamily="18" charset="0"/>
              </a:rPr>
              <a:t>yüzlerini</a:t>
            </a:r>
            <a:r>
              <a:rPr lang="de-DE" altLang="tr-TR" dirty="0" smtClean="0">
                <a:solidFill>
                  <a:prstClr val="black"/>
                </a:solidFill>
                <a:latin typeface="+mn-lt"/>
                <a:cs typeface="Times New Roman" panose="02020603050405020304" pitchFamily="18" charset="0"/>
              </a:rPr>
              <a:t> </a:t>
            </a:r>
            <a:r>
              <a:rPr lang="de-DE" altLang="tr-TR" dirty="0" err="1" smtClean="0">
                <a:solidFill>
                  <a:prstClr val="black"/>
                </a:solidFill>
                <a:latin typeface="+mn-lt"/>
                <a:cs typeface="Times New Roman" panose="02020603050405020304" pitchFamily="18" charset="0"/>
              </a:rPr>
              <a:t>açık</a:t>
            </a:r>
            <a:r>
              <a:rPr lang="de-DE" altLang="tr-TR" dirty="0" smtClean="0">
                <a:solidFill>
                  <a:prstClr val="black"/>
                </a:solidFill>
                <a:latin typeface="+mn-lt"/>
                <a:cs typeface="Times New Roman" panose="02020603050405020304" pitchFamily="18" charset="0"/>
              </a:rPr>
              <a:t> </a:t>
            </a:r>
            <a:r>
              <a:rPr lang="de-DE" altLang="tr-TR" dirty="0" err="1" smtClean="0">
                <a:solidFill>
                  <a:prstClr val="black"/>
                </a:solidFill>
                <a:latin typeface="+mn-lt"/>
                <a:cs typeface="Times New Roman" panose="02020603050405020304" pitchFamily="18" charset="0"/>
              </a:rPr>
              <a:t>bulundururlar</a:t>
            </a:r>
            <a:r>
              <a:rPr lang="de-DE" altLang="tr-TR" dirty="0" smtClean="0">
                <a:solidFill>
                  <a:prstClr val="black"/>
                </a:solidFill>
                <a:latin typeface="+mn-lt"/>
                <a:cs typeface="Times New Roman" panose="02020603050405020304" pitchFamily="18" charset="0"/>
              </a:rPr>
              <a:t>. </a:t>
            </a:r>
            <a:endParaRPr lang="de-DE" altLang="tr-TR" dirty="0" smtClean="0">
              <a:solidFill>
                <a:prstClr val="black"/>
              </a:solidFill>
              <a:latin typeface="+mn-lt"/>
            </a:endParaRPr>
          </a:p>
        </p:txBody>
      </p:sp>
      <p:grpSp>
        <p:nvGrpSpPr>
          <p:cNvPr id="7" name="Grup 6"/>
          <p:cNvGrpSpPr/>
          <p:nvPr/>
        </p:nvGrpSpPr>
        <p:grpSpPr>
          <a:xfrm>
            <a:off x="720000" y="540000"/>
            <a:ext cx="10944000" cy="900000"/>
            <a:chOff x="720000" y="540000"/>
            <a:chExt cx="10944000" cy="900000"/>
          </a:xfrm>
        </p:grpSpPr>
        <p:pic>
          <p:nvPicPr>
            <p:cNvPr id="9" name="Resim 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20000" y="540000"/>
              <a:ext cx="900000" cy="900000"/>
            </a:xfrm>
            <a:prstGeom prst="rect">
              <a:avLst/>
            </a:prstGeom>
          </p:spPr>
        </p:pic>
        <p:pic>
          <p:nvPicPr>
            <p:cNvPr id="10" name="Resim 9"/>
            <p:cNvPicPr>
              <a:picLocks/>
            </p:cNvPicPr>
            <p:nvPr/>
          </p:nvPicPr>
          <p:blipFill>
            <a:blip r:embed="rId4" cstate="print">
              <a:extLst>
                <a:ext uri="{28A0092B-C50C-407E-A947-70E740481C1C}">
                  <a14:useLocalDpi xmlns:a14="http://schemas.microsoft.com/office/drawing/2010/main" xmlns="" val="0"/>
                </a:ext>
              </a:extLst>
            </a:blip>
            <a:stretch>
              <a:fillRect/>
            </a:stretch>
          </p:blipFill>
          <p:spPr>
            <a:xfrm>
              <a:off x="10764000" y="540000"/>
              <a:ext cx="900000" cy="900000"/>
            </a:xfrm>
            <a:prstGeom prst="rect">
              <a:avLst/>
            </a:prstGeom>
          </p:spPr>
        </p:pic>
      </p:grpSp>
    </p:spTree>
    <p:extLst>
      <p:ext uri="{BB962C8B-B14F-4D97-AF65-F5344CB8AC3E}">
        <p14:creationId xmlns:p14="http://schemas.microsoft.com/office/powerpoint/2010/main" xmlns="" val="34268045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0" y="0"/>
            <a:ext cx="12192000" cy="6857999"/>
          </a:xfrm>
        </p:spPr>
      </p:pic>
      <p:sp>
        <p:nvSpPr>
          <p:cNvPr id="2" name="Unvan 1"/>
          <p:cNvSpPr>
            <a:spLocks noGrp="1"/>
          </p:cNvSpPr>
          <p:nvPr>
            <p:ph type="title"/>
          </p:nvPr>
        </p:nvSpPr>
        <p:spPr>
          <a:xfrm>
            <a:off x="2478971" y="739982"/>
            <a:ext cx="6451833" cy="1295895"/>
          </a:xfrm>
        </p:spPr>
        <p:txBody>
          <a:bodyPr>
            <a:normAutofit fontScale="90000"/>
          </a:bodyPr>
          <a:lstStyle/>
          <a:p>
            <a:pPr algn="ctr"/>
            <a:r>
              <a:rPr lang="tr-TR" sz="6000" b="1" dirty="0" smtClean="0">
                <a:solidFill>
                  <a:schemeClr val="accent2">
                    <a:lumMod val="50000"/>
                  </a:schemeClr>
                </a:solidFill>
                <a:latin typeface="Gabriola" panose="04040605051002020D02" pitchFamily="82" charset="0"/>
              </a:rPr>
              <a:t>İHRAMLI İÇİN YASAK OLAN ŞEYLER</a:t>
            </a:r>
            <a:endParaRPr lang="tr-TR" sz="6000" dirty="0"/>
          </a:p>
        </p:txBody>
      </p:sp>
      <p:sp>
        <p:nvSpPr>
          <p:cNvPr id="7" name="Rechteck 1"/>
          <p:cNvSpPr>
            <a:spLocks noChangeArrowheads="1"/>
          </p:cNvSpPr>
          <p:nvPr/>
        </p:nvSpPr>
        <p:spPr bwMode="auto">
          <a:xfrm>
            <a:off x="1484130" y="2244721"/>
            <a:ext cx="8967377" cy="3416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fontAlgn="base">
              <a:spcBef>
                <a:spcPct val="0"/>
              </a:spcBef>
              <a:spcAft>
                <a:spcPct val="0"/>
              </a:spcAft>
              <a:buClrTx/>
              <a:buSzTx/>
              <a:buFontTx/>
              <a:buNone/>
            </a:pPr>
            <a:r>
              <a:rPr lang="de-DE" altLang="tr-TR" b="1" dirty="0" smtClean="0">
                <a:solidFill>
                  <a:prstClr val="black"/>
                </a:solidFill>
                <a:latin typeface="+mn-lt"/>
                <a:cs typeface="Times New Roman" panose="02020603050405020304" pitchFamily="18" charset="0"/>
              </a:rPr>
              <a:t>14) </a:t>
            </a:r>
            <a:r>
              <a:rPr lang="de-DE" altLang="tr-TR" dirty="0" smtClean="0">
                <a:solidFill>
                  <a:prstClr val="black"/>
                </a:solidFill>
                <a:latin typeface="+mn-lt"/>
                <a:cs typeface="Times New Roman" panose="02020603050405020304" pitchFamily="18" charset="0"/>
              </a:rPr>
              <a:t>Harem </a:t>
            </a:r>
            <a:r>
              <a:rPr lang="de-DE" altLang="tr-TR" dirty="0" err="1" smtClean="0">
                <a:solidFill>
                  <a:prstClr val="black"/>
                </a:solidFill>
                <a:latin typeface="+mn-lt"/>
                <a:cs typeface="Times New Roman" panose="02020603050405020304" pitchFamily="18" charset="0"/>
              </a:rPr>
              <a:t>denilen</a:t>
            </a:r>
            <a:r>
              <a:rPr lang="de-DE" altLang="tr-TR" dirty="0" smtClean="0">
                <a:solidFill>
                  <a:prstClr val="black"/>
                </a:solidFill>
                <a:latin typeface="+mn-lt"/>
                <a:cs typeface="Times New Roman" panose="02020603050405020304" pitchFamily="18" charset="0"/>
              </a:rPr>
              <a:t> </a:t>
            </a:r>
            <a:r>
              <a:rPr lang="de-DE" altLang="tr-TR" dirty="0" err="1" smtClean="0">
                <a:solidFill>
                  <a:prstClr val="black"/>
                </a:solidFill>
                <a:latin typeface="+mn-lt"/>
                <a:cs typeface="Times New Roman" panose="02020603050405020304" pitchFamily="18" charset="0"/>
              </a:rPr>
              <a:t>bölgenin</a:t>
            </a:r>
            <a:r>
              <a:rPr lang="de-DE" altLang="tr-TR" dirty="0" smtClean="0">
                <a:solidFill>
                  <a:prstClr val="black"/>
                </a:solidFill>
                <a:latin typeface="+mn-lt"/>
                <a:cs typeface="Times New Roman" panose="02020603050405020304" pitchFamily="18" charset="0"/>
              </a:rPr>
              <a:t> (</a:t>
            </a:r>
            <a:r>
              <a:rPr lang="de-DE" altLang="tr-TR" dirty="0" err="1" smtClean="0">
                <a:solidFill>
                  <a:prstClr val="black"/>
                </a:solidFill>
                <a:latin typeface="+mn-lt"/>
                <a:cs typeface="Times New Roman" panose="02020603050405020304" pitchFamily="18" charset="0"/>
              </a:rPr>
              <a:t>Mekke</a:t>
            </a:r>
            <a:r>
              <a:rPr lang="de-DE" altLang="tr-TR" dirty="0" smtClean="0">
                <a:solidFill>
                  <a:prstClr val="black"/>
                </a:solidFill>
                <a:latin typeface="+mn-lt"/>
                <a:cs typeface="Times New Roman" panose="02020603050405020304" pitchFamily="18" charset="0"/>
              </a:rPr>
              <a:t> </a:t>
            </a:r>
            <a:r>
              <a:rPr lang="de-DE" altLang="tr-TR" dirty="0" err="1" smtClean="0">
                <a:solidFill>
                  <a:prstClr val="black"/>
                </a:solidFill>
                <a:latin typeface="+mn-lt"/>
                <a:cs typeface="Times New Roman" panose="02020603050405020304" pitchFamily="18" charset="0"/>
              </a:rPr>
              <a:t>ve</a:t>
            </a:r>
            <a:r>
              <a:rPr lang="de-DE" altLang="tr-TR" dirty="0" smtClean="0">
                <a:solidFill>
                  <a:prstClr val="black"/>
                </a:solidFill>
                <a:latin typeface="+mn-lt"/>
                <a:cs typeface="Times New Roman" panose="02020603050405020304" pitchFamily="18" charset="0"/>
              </a:rPr>
              <a:t> </a:t>
            </a:r>
            <a:r>
              <a:rPr lang="de-DE" altLang="tr-TR" dirty="0" err="1" smtClean="0">
                <a:solidFill>
                  <a:prstClr val="black"/>
                </a:solidFill>
                <a:latin typeface="+mn-lt"/>
                <a:cs typeface="Times New Roman" panose="02020603050405020304" pitchFamily="18" charset="0"/>
              </a:rPr>
              <a:t>çevresinin</a:t>
            </a:r>
            <a:r>
              <a:rPr lang="de-DE" altLang="tr-TR" dirty="0" smtClean="0">
                <a:solidFill>
                  <a:prstClr val="black"/>
                </a:solidFill>
                <a:latin typeface="+mn-lt"/>
                <a:cs typeface="Times New Roman" panose="02020603050405020304" pitchFamily="18" charset="0"/>
              </a:rPr>
              <a:t>) </a:t>
            </a:r>
            <a:r>
              <a:rPr lang="de-DE" altLang="tr-TR" dirty="0" err="1" smtClean="0">
                <a:solidFill>
                  <a:prstClr val="black"/>
                </a:solidFill>
                <a:latin typeface="+mn-lt"/>
                <a:cs typeface="Times New Roman" panose="02020603050405020304" pitchFamily="18" charset="0"/>
              </a:rPr>
              <a:t>bitkilerini</a:t>
            </a:r>
            <a:r>
              <a:rPr lang="de-DE" altLang="tr-TR" dirty="0" smtClean="0">
                <a:solidFill>
                  <a:prstClr val="black"/>
                </a:solidFill>
                <a:latin typeface="+mn-lt"/>
                <a:cs typeface="Times New Roman" panose="02020603050405020304" pitchFamily="18" charset="0"/>
              </a:rPr>
              <a:t> </a:t>
            </a:r>
            <a:r>
              <a:rPr lang="tr-TR" altLang="tr-TR" dirty="0" smtClean="0">
                <a:solidFill>
                  <a:prstClr val="black"/>
                </a:solidFill>
                <a:latin typeface="+mn-lt"/>
                <a:cs typeface="Times New Roman" panose="02020603050405020304" pitchFamily="18" charset="0"/>
              </a:rPr>
              <a:t>( ot ve ağaçlarını ) </a:t>
            </a:r>
            <a:r>
              <a:rPr lang="de-DE" altLang="tr-TR" dirty="0" err="1" smtClean="0">
                <a:solidFill>
                  <a:prstClr val="black"/>
                </a:solidFill>
                <a:latin typeface="+mn-lt"/>
                <a:cs typeface="Times New Roman" panose="02020603050405020304" pitchFamily="18" charset="0"/>
              </a:rPr>
              <a:t>kesmek</a:t>
            </a:r>
            <a:r>
              <a:rPr lang="de-DE" altLang="tr-TR" dirty="0" smtClean="0">
                <a:solidFill>
                  <a:prstClr val="black"/>
                </a:solidFill>
                <a:latin typeface="+mn-lt"/>
                <a:cs typeface="Times New Roman" panose="02020603050405020304" pitchFamily="18" charset="0"/>
              </a:rPr>
              <a:t>, </a:t>
            </a:r>
            <a:r>
              <a:rPr lang="de-DE" altLang="tr-TR" dirty="0" err="1" smtClean="0">
                <a:solidFill>
                  <a:prstClr val="black"/>
                </a:solidFill>
                <a:latin typeface="+mn-lt"/>
                <a:cs typeface="Times New Roman" panose="02020603050405020304" pitchFamily="18" charset="0"/>
              </a:rPr>
              <a:t>koparmak</a:t>
            </a:r>
            <a:r>
              <a:rPr lang="de-DE" altLang="tr-TR" dirty="0" smtClean="0">
                <a:solidFill>
                  <a:prstClr val="black"/>
                </a:solidFill>
                <a:latin typeface="+mn-lt"/>
                <a:cs typeface="Times New Roman" panose="02020603050405020304" pitchFamily="18" charset="0"/>
              </a:rPr>
              <a:t>.</a:t>
            </a:r>
            <a:r>
              <a:rPr lang="tr-TR" altLang="tr-TR" dirty="0" smtClean="0">
                <a:solidFill>
                  <a:prstClr val="black"/>
                </a:solidFill>
                <a:latin typeface="+mn-lt"/>
                <a:cs typeface="Times New Roman" panose="02020603050405020304" pitchFamily="18" charset="0"/>
              </a:rPr>
              <a:t>     </a:t>
            </a:r>
            <a:r>
              <a:rPr lang="de-DE" altLang="tr-TR" dirty="0" smtClean="0">
                <a:solidFill>
                  <a:prstClr val="black"/>
                </a:solidFill>
                <a:latin typeface="+mn-lt"/>
                <a:cs typeface="Times New Roman" panose="02020603050405020304" pitchFamily="18" charset="0"/>
              </a:rPr>
              <a:t> (</a:t>
            </a:r>
            <a:r>
              <a:rPr lang="de-DE" altLang="tr-TR" i="1" dirty="0" smtClean="0">
                <a:solidFill>
                  <a:prstClr val="black"/>
                </a:solidFill>
                <a:latin typeface="+mn-lt"/>
                <a:cs typeface="Times New Roman" panose="02020603050405020304" pitchFamily="18" charset="0"/>
              </a:rPr>
              <a:t>Harem </a:t>
            </a:r>
            <a:r>
              <a:rPr lang="de-DE" altLang="tr-TR" i="1" dirty="0" err="1" smtClean="0">
                <a:solidFill>
                  <a:prstClr val="black"/>
                </a:solidFill>
                <a:latin typeface="+mn-lt"/>
                <a:cs typeface="Times New Roman" panose="02020603050405020304" pitchFamily="18" charset="0"/>
              </a:rPr>
              <a:t>bölgesinin</a:t>
            </a:r>
            <a:r>
              <a:rPr lang="de-DE" altLang="tr-TR" i="1" dirty="0" smtClean="0">
                <a:solidFill>
                  <a:prstClr val="black"/>
                </a:solidFill>
                <a:latin typeface="+mn-lt"/>
                <a:cs typeface="Times New Roman" panose="02020603050405020304" pitchFamily="18" charset="0"/>
              </a:rPr>
              <a:t> </a:t>
            </a:r>
            <a:r>
              <a:rPr lang="de-DE" altLang="tr-TR" i="1" dirty="0" err="1" smtClean="0">
                <a:solidFill>
                  <a:prstClr val="black"/>
                </a:solidFill>
                <a:latin typeface="+mn-lt"/>
                <a:cs typeface="Times New Roman" panose="02020603050405020304" pitchFamily="18" charset="0"/>
              </a:rPr>
              <a:t>bitkilerini</a:t>
            </a:r>
            <a:r>
              <a:rPr lang="de-DE" altLang="tr-TR" i="1" dirty="0" smtClean="0">
                <a:solidFill>
                  <a:prstClr val="black"/>
                </a:solidFill>
                <a:latin typeface="+mn-lt"/>
                <a:cs typeface="Times New Roman" panose="02020603050405020304" pitchFamily="18" charset="0"/>
              </a:rPr>
              <a:t> </a:t>
            </a:r>
            <a:r>
              <a:rPr lang="de-DE" altLang="tr-TR" i="1" dirty="0" err="1" smtClean="0">
                <a:solidFill>
                  <a:prstClr val="black"/>
                </a:solidFill>
                <a:latin typeface="+mn-lt"/>
                <a:cs typeface="Times New Roman" panose="02020603050405020304" pitchFamily="18" charset="0"/>
              </a:rPr>
              <a:t>kesmek</a:t>
            </a:r>
            <a:r>
              <a:rPr lang="de-DE" altLang="tr-TR" i="1" dirty="0" smtClean="0">
                <a:solidFill>
                  <a:prstClr val="black"/>
                </a:solidFill>
                <a:latin typeface="+mn-lt"/>
                <a:cs typeface="Times New Roman" panose="02020603050405020304" pitchFamily="18" charset="0"/>
              </a:rPr>
              <a:t>, </a:t>
            </a:r>
            <a:r>
              <a:rPr lang="de-DE" altLang="tr-TR" i="1" dirty="0" err="1" smtClean="0">
                <a:solidFill>
                  <a:prstClr val="black"/>
                </a:solidFill>
                <a:latin typeface="+mn-lt"/>
                <a:cs typeface="Times New Roman" panose="02020603050405020304" pitchFamily="18" charset="0"/>
              </a:rPr>
              <a:t>koparmak</a:t>
            </a:r>
            <a:r>
              <a:rPr lang="de-DE" altLang="tr-TR" i="1" dirty="0" smtClean="0">
                <a:solidFill>
                  <a:prstClr val="black"/>
                </a:solidFill>
                <a:latin typeface="+mn-lt"/>
                <a:cs typeface="Times New Roman" panose="02020603050405020304" pitchFamily="18" charset="0"/>
              </a:rPr>
              <a:t> </a:t>
            </a:r>
            <a:r>
              <a:rPr lang="de-DE" altLang="tr-TR" i="1" dirty="0" err="1" smtClean="0">
                <a:solidFill>
                  <a:prstClr val="black"/>
                </a:solidFill>
                <a:latin typeface="+mn-lt"/>
                <a:cs typeface="Times New Roman" panose="02020603050405020304" pitchFamily="18" charset="0"/>
              </a:rPr>
              <a:t>ihramsız</a:t>
            </a:r>
            <a:r>
              <a:rPr lang="de-DE" altLang="tr-TR" i="1" dirty="0" smtClean="0">
                <a:solidFill>
                  <a:prstClr val="black"/>
                </a:solidFill>
                <a:latin typeface="+mn-lt"/>
                <a:cs typeface="Times New Roman" panose="02020603050405020304" pitchFamily="18" charset="0"/>
              </a:rPr>
              <a:t> </a:t>
            </a:r>
            <a:r>
              <a:rPr lang="de-DE" altLang="tr-TR" i="1" dirty="0" err="1" smtClean="0">
                <a:solidFill>
                  <a:prstClr val="black"/>
                </a:solidFill>
                <a:latin typeface="+mn-lt"/>
                <a:cs typeface="Times New Roman" panose="02020603050405020304" pitchFamily="18" charset="0"/>
              </a:rPr>
              <a:t>olanlar</a:t>
            </a:r>
            <a:r>
              <a:rPr lang="de-DE" altLang="tr-TR" i="1" dirty="0" smtClean="0">
                <a:solidFill>
                  <a:prstClr val="black"/>
                </a:solidFill>
                <a:latin typeface="+mn-lt"/>
                <a:cs typeface="Times New Roman" panose="02020603050405020304" pitchFamily="18" charset="0"/>
              </a:rPr>
              <a:t> </a:t>
            </a:r>
            <a:r>
              <a:rPr lang="de-DE" altLang="tr-TR" i="1" dirty="0" err="1" smtClean="0">
                <a:solidFill>
                  <a:prstClr val="black"/>
                </a:solidFill>
                <a:latin typeface="+mn-lt"/>
                <a:cs typeface="Times New Roman" panose="02020603050405020304" pitchFamily="18" charset="0"/>
              </a:rPr>
              <a:t>için</a:t>
            </a:r>
            <a:r>
              <a:rPr lang="de-DE" altLang="tr-TR" i="1" dirty="0" smtClean="0">
                <a:solidFill>
                  <a:prstClr val="black"/>
                </a:solidFill>
                <a:latin typeface="+mn-lt"/>
                <a:cs typeface="Times New Roman" panose="02020603050405020304" pitchFamily="18" charset="0"/>
              </a:rPr>
              <a:t> de </a:t>
            </a:r>
            <a:r>
              <a:rPr lang="de-DE" altLang="tr-TR" i="1" dirty="0" err="1" smtClean="0">
                <a:solidFill>
                  <a:prstClr val="black"/>
                </a:solidFill>
                <a:latin typeface="+mn-lt"/>
                <a:cs typeface="Times New Roman" panose="02020603050405020304" pitchFamily="18" charset="0"/>
              </a:rPr>
              <a:t>yasaktır</a:t>
            </a:r>
            <a:r>
              <a:rPr lang="de-DE" altLang="tr-TR" dirty="0" smtClean="0">
                <a:solidFill>
                  <a:prstClr val="black"/>
                </a:solidFill>
                <a:latin typeface="+mn-lt"/>
                <a:cs typeface="Times New Roman" panose="02020603050405020304" pitchFamily="18" charset="0"/>
              </a:rPr>
              <a:t>.) </a:t>
            </a:r>
            <a:endParaRPr lang="tr-TR" altLang="tr-TR" dirty="0" smtClean="0">
              <a:solidFill>
                <a:prstClr val="black"/>
              </a:solidFill>
              <a:latin typeface="+mn-lt"/>
              <a:cs typeface="Times New Roman" panose="02020603050405020304" pitchFamily="18" charset="0"/>
            </a:endParaRPr>
          </a:p>
          <a:p>
            <a:pPr fontAlgn="base">
              <a:spcBef>
                <a:spcPct val="0"/>
              </a:spcBef>
              <a:spcAft>
                <a:spcPct val="0"/>
              </a:spcAft>
              <a:buClrTx/>
              <a:buSzTx/>
              <a:buFontTx/>
              <a:buNone/>
            </a:pPr>
            <a:r>
              <a:rPr lang="de-DE" altLang="tr-TR" b="1" dirty="0" smtClean="0">
                <a:solidFill>
                  <a:prstClr val="black"/>
                </a:solidFill>
                <a:latin typeface="+mn-lt"/>
                <a:cs typeface="Times New Roman" panose="02020603050405020304" pitchFamily="18" charset="0"/>
              </a:rPr>
              <a:t>15) </a:t>
            </a:r>
            <a:r>
              <a:rPr lang="de-DE" altLang="tr-TR" dirty="0" err="1" smtClean="0">
                <a:solidFill>
                  <a:prstClr val="black"/>
                </a:solidFill>
                <a:latin typeface="+mn-lt"/>
                <a:cs typeface="Times New Roman" panose="02020603050405020304" pitchFamily="18" charset="0"/>
              </a:rPr>
              <a:t>Başkalarına</a:t>
            </a:r>
            <a:r>
              <a:rPr lang="de-DE" altLang="tr-TR" dirty="0" smtClean="0">
                <a:solidFill>
                  <a:prstClr val="black"/>
                </a:solidFill>
                <a:latin typeface="+mn-lt"/>
                <a:cs typeface="Times New Roman" panose="02020603050405020304" pitchFamily="18" charset="0"/>
              </a:rPr>
              <a:t> </a:t>
            </a:r>
            <a:r>
              <a:rPr lang="de-DE" altLang="tr-TR" dirty="0" err="1" smtClean="0">
                <a:solidFill>
                  <a:prstClr val="black"/>
                </a:solidFill>
                <a:latin typeface="+mn-lt"/>
                <a:cs typeface="Times New Roman" panose="02020603050405020304" pitchFamily="18" charset="0"/>
              </a:rPr>
              <a:t>zarar</a:t>
            </a:r>
            <a:r>
              <a:rPr lang="de-DE" altLang="tr-TR" dirty="0" smtClean="0">
                <a:solidFill>
                  <a:prstClr val="black"/>
                </a:solidFill>
                <a:latin typeface="+mn-lt"/>
                <a:cs typeface="Times New Roman" panose="02020603050405020304" pitchFamily="18" charset="0"/>
              </a:rPr>
              <a:t> </a:t>
            </a:r>
            <a:r>
              <a:rPr lang="de-DE" altLang="tr-TR" dirty="0" err="1" smtClean="0">
                <a:solidFill>
                  <a:prstClr val="black"/>
                </a:solidFill>
                <a:latin typeface="+mn-lt"/>
                <a:cs typeface="Times New Roman" panose="02020603050405020304" pitchFamily="18" charset="0"/>
              </a:rPr>
              <a:t>vermek</a:t>
            </a:r>
            <a:r>
              <a:rPr lang="de-DE" altLang="tr-TR" dirty="0" smtClean="0">
                <a:solidFill>
                  <a:prstClr val="black"/>
                </a:solidFill>
                <a:latin typeface="+mn-lt"/>
                <a:cs typeface="Times New Roman" panose="02020603050405020304" pitchFamily="18" charset="0"/>
              </a:rPr>
              <a:t>, </a:t>
            </a:r>
            <a:endParaRPr lang="tr-TR" altLang="tr-TR" dirty="0" smtClean="0">
              <a:solidFill>
                <a:prstClr val="black"/>
              </a:solidFill>
              <a:latin typeface="+mn-lt"/>
              <a:cs typeface="Times New Roman" panose="02020603050405020304" pitchFamily="18" charset="0"/>
            </a:endParaRPr>
          </a:p>
          <a:p>
            <a:pPr fontAlgn="base">
              <a:spcBef>
                <a:spcPct val="0"/>
              </a:spcBef>
              <a:spcAft>
                <a:spcPct val="0"/>
              </a:spcAft>
              <a:buClrTx/>
              <a:buSzTx/>
              <a:buFontTx/>
              <a:buNone/>
            </a:pPr>
            <a:r>
              <a:rPr lang="de-DE" altLang="tr-TR" b="1" dirty="0" smtClean="0">
                <a:solidFill>
                  <a:prstClr val="black"/>
                </a:solidFill>
                <a:latin typeface="+mn-lt"/>
                <a:cs typeface="Times New Roman" panose="02020603050405020304" pitchFamily="18" charset="0"/>
              </a:rPr>
              <a:t>16) </a:t>
            </a:r>
            <a:r>
              <a:rPr lang="de-DE" altLang="tr-TR" dirty="0" err="1" smtClean="0">
                <a:solidFill>
                  <a:prstClr val="black"/>
                </a:solidFill>
                <a:latin typeface="+mn-lt"/>
                <a:cs typeface="Times New Roman" panose="02020603050405020304" pitchFamily="18" charset="0"/>
              </a:rPr>
              <a:t>Kavga</a:t>
            </a:r>
            <a:r>
              <a:rPr lang="de-DE" altLang="tr-TR" dirty="0" smtClean="0">
                <a:solidFill>
                  <a:prstClr val="black"/>
                </a:solidFill>
                <a:latin typeface="+mn-lt"/>
                <a:cs typeface="Times New Roman" panose="02020603050405020304" pitchFamily="18" charset="0"/>
              </a:rPr>
              <a:t> </a:t>
            </a:r>
            <a:r>
              <a:rPr lang="de-DE" altLang="tr-TR" dirty="0" err="1" smtClean="0">
                <a:solidFill>
                  <a:prstClr val="black"/>
                </a:solidFill>
                <a:latin typeface="+mn-lt"/>
                <a:cs typeface="Times New Roman" panose="02020603050405020304" pitchFamily="18" charset="0"/>
              </a:rPr>
              <a:t>etmek</a:t>
            </a:r>
            <a:r>
              <a:rPr lang="de-DE" altLang="tr-TR" dirty="0" smtClean="0">
                <a:solidFill>
                  <a:prstClr val="black"/>
                </a:solidFill>
                <a:latin typeface="+mn-lt"/>
                <a:cs typeface="Times New Roman" panose="02020603050405020304" pitchFamily="18" charset="0"/>
              </a:rPr>
              <a:t>, </a:t>
            </a:r>
            <a:endParaRPr lang="tr-TR" altLang="tr-TR" dirty="0" smtClean="0">
              <a:solidFill>
                <a:prstClr val="black"/>
              </a:solidFill>
              <a:latin typeface="+mn-lt"/>
              <a:cs typeface="Times New Roman" panose="02020603050405020304" pitchFamily="18" charset="0"/>
            </a:endParaRPr>
          </a:p>
          <a:p>
            <a:pPr fontAlgn="base">
              <a:spcBef>
                <a:spcPct val="0"/>
              </a:spcBef>
              <a:spcAft>
                <a:spcPct val="0"/>
              </a:spcAft>
              <a:buClrTx/>
              <a:buSzTx/>
              <a:buFontTx/>
              <a:buNone/>
            </a:pPr>
            <a:r>
              <a:rPr lang="de-DE" altLang="tr-TR" b="1" dirty="0" smtClean="0">
                <a:solidFill>
                  <a:prstClr val="black"/>
                </a:solidFill>
                <a:latin typeface="+mn-lt"/>
                <a:cs typeface="Times New Roman" panose="02020603050405020304" pitchFamily="18" charset="0"/>
              </a:rPr>
              <a:t>17) </a:t>
            </a:r>
            <a:r>
              <a:rPr lang="de-DE" altLang="tr-TR" dirty="0" err="1" smtClean="0">
                <a:solidFill>
                  <a:prstClr val="black"/>
                </a:solidFill>
                <a:latin typeface="+mn-lt"/>
                <a:cs typeface="Times New Roman" panose="02020603050405020304" pitchFamily="18" charset="0"/>
              </a:rPr>
              <a:t>Sövmek</a:t>
            </a:r>
            <a:r>
              <a:rPr lang="de-DE" altLang="tr-TR" dirty="0" smtClean="0">
                <a:solidFill>
                  <a:prstClr val="black"/>
                </a:solidFill>
                <a:latin typeface="+mn-lt"/>
                <a:cs typeface="Times New Roman" panose="02020603050405020304" pitchFamily="18" charset="0"/>
              </a:rPr>
              <a:t>, </a:t>
            </a:r>
            <a:r>
              <a:rPr lang="de-DE" altLang="tr-TR" dirty="0" err="1" smtClean="0">
                <a:solidFill>
                  <a:prstClr val="black"/>
                </a:solidFill>
                <a:latin typeface="+mn-lt"/>
                <a:cs typeface="Times New Roman" panose="02020603050405020304" pitchFamily="18" charset="0"/>
              </a:rPr>
              <a:t>kötü</a:t>
            </a:r>
            <a:r>
              <a:rPr lang="de-DE" altLang="tr-TR" dirty="0" smtClean="0">
                <a:solidFill>
                  <a:prstClr val="black"/>
                </a:solidFill>
                <a:latin typeface="+mn-lt"/>
                <a:cs typeface="Times New Roman" panose="02020603050405020304" pitchFamily="18" charset="0"/>
              </a:rPr>
              <a:t> </a:t>
            </a:r>
            <a:r>
              <a:rPr lang="de-DE" altLang="tr-TR" dirty="0" err="1" smtClean="0">
                <a:solidFill>
                  <a:prstClr val="black"/>
                </a:solidFill>
                <a:latin typeface="+mn-lt"/>
                <a:cs typeface="Times New Roman" panose="02020603050405020304" pitchFamily="18" charset="0"/>
              </a:rPr>
              <a:t>söz</a:t>
            </a:r>
            <a:r>
              <a:rPr lang="de-DE" altLang="tr-TR" dirty="0" smtClean="0">
                <a:solidFill>
                  <a:prstClr val="black"/>
                </a:solidFill>
                <a:latin typeface="+mn-lt"/>
                <a:cs typeface="Times New Roman" panose="02020603050405020304" pitchFamily="18" charset="0"/>
              </a:rPr>
              <a:t> </a:t>
            </a:r>
            <a:r>
              <a:rPr lang="de-DE" altLang="tr-TR" dirty="0" err="1" smtClean="0">
                <a:solidFill>
                  <a:prstClr val="black"/>
                </a:solidFill>
                <a:latin typeface="+mn-lt"/>
                <a:cs typeface="Times New Roman" panose="02020603050405020304" pitchFamily="18" charset="0"/>
              </a:rPr>
              <a:t>ve</a:t>
            </a:r>
            <a:r>
              <a:rPr lang="de-DE" altLang="tr-TR" dirty="0" smtClean="0">
                <a:solidFill>
                  <a:prstClr val="black"/>
                </a:solidFill>
                <a:latin typeface="+mn-lt"/>
                <a:cs typeface="Times New Roman" panose="02020603050405020304" pitchFamily="18" charset="0"/>
              </a:rPr>
              <a:t> </a:t>
            </a:r>
            <a:r>
              <a:rPr lang="de-DE" altLang="tr-TR" dirty="0" err="1" smtClean="0">
                <a:solidFill>
                  <a:prstClr val="black"/>
                </a:solidFill>
                <a:latin typeface="+mn-lt"/>
                <a:cs typeface="Times New Roman" panose="02020603050405020304" pitchFamily="18" charset="0"/>
              </a:rPr>
              <a:t>davranışlarda</a:t>
            </a:r>
            <a:r>
              <a:rPr lang="de-DE" altLang="tr-TR" dirty="0" smtClean="0">
                <a:solidFill>
                  <a:prstClr val="black"/>
                </a:solidFill>
                <a:latin typeface="+mn-lt"/>
                <a:cs typeface="Times New Roman" panose="02020603050405020304" pitchFamily="18" charset="0"/>
              </a:rPr>
              <a:t> </a:t>
            </a:r>
            <a:r>
              <a:rPr lang="de-DE" altLang="tr-TR" dirty="0" err="1" smtClean="0">
                <a:solidFill>
                  <a:prstClr val="black"/>
                </a:solidFill>
                <a:latin typeface="+mn-lt"/>
                <a:cs typeface="Times New Roman" panose="02020603050405020304" pitchFamily="18" charset="0"/>
              </a:rPr>
              <a:t>bulunmak</a:t>
            </a:r>
            <a:r>
              <a:rPr lang="de-DE" altLang="tr-TR" dirty="0" smtClean="0">
                <a:solidFill>
                  <a:prstClr val="black"/>
                </a:solidFill>
                <a:latin typeface="+mn-lt"/>
                <a:cs typeface="Times New Roman" panose="02020603050405020304" pitchFamily="18" charset="0"/>
              </a:rPr>
              <a:t>.</a:t>
            </a:r>
            <a:endParaRPr lang="tr-TR" altLang="tr-TR" dirty="0" smtClean="0">
              <a:solidFill>
                <a:prstClr val="black"/>
              </a:solidFill>
              <a:latin typeface="+mn-lt"/>
              <a:cs typeface="Times New Roman" panose="02020603050405020304" pitchFamily="18" charset="0"/>
            </a:endParaRPr>
          </a:p>
          <a:p>
            <a:pPr fontAlgn="base">
              <a:spcBef>
                <a:spcPct val="0"/>
              </a:spcBef>
              <a:spcAft>
                <a:spcPct val="0"/>
              </a:spcAft>
              <a:buClrTx/>
              <a:buSzTx/>
              <a:buFontTx/>
              <a:buNone/>
            </a:pPr>
            <a:r>
              <a:rPr lang="tr-TR" altLang="tr-TR" b="1" dirty="0" smtClean="0">
                <a:solidFill>
                  <a:prstClr val="black"/>
                </a:solidFill>
                <a:latin typeface="+mn-lt"/>
                <a:cs typeface="Times New Roman" panose="02020603050405020304" pitchFamily="18" charset="0"/>
              </a:rPr>
              <a:t>18)</a:t>
            </a:r>
            <a:r>
              <a:rPr lang="tr-TR" altLang="tr-TR" dirty="0" smtClean="0">
                <a:solidFill>
                  <a:prstClr val="black"/>
                </a:solidFill>
                <a:latin typeface="+mn-lt"/>
                <a:cs typeface="Times New Roman" panose="02020603050405020304" pitchFamily="18" charset="0"/>
              </a:rPr>
              <a:t> Kokulu el sabunu veya sıvı sabun kullanmak</a:t>
            </a:r>
          </a:p>
          <a:p>
            <a:pPr fontAlgn="base">
              <a:spcBef>
                <a:spcPct val="0"/>
              </a:spcBef>
              <a:spcAft>
                <a:spcPct val="0"/>
              </a:spcAft>
              <a:buClrTx/>
              <a:buSzTx/>
              <a:buFontTx/>
              <a:buNone/>
            </a:pPr>
            <a:r>
              <a:rPr lang="tr-TR" altLang="tr-TR" b="1" dirty="0" smtClean="0">
                <a:solidFill>
                  <a:prstClr val="black"/>
                </a:solidFill>
                <a:latin typeface="+mn-lt"/>
                <a:cs typeface="Times New Roman" panose="02020603050405020304" pitchFamily="18" charset="0"/>
              </a:rPr>
              <a:t>19)</a:t>
            </a:r>
            <a:r>
              <a:rPr lang="tr-TR" altLang="tr-TR" dirty="0" smtClean="0">
                <a:solidFill>
                  <a:prstClr val="black"/>
                </a:solidFill>
                <a:latin typeface="+mn-lt"/>
                <a:cs typeface="Times New Roman" panose="02020603050405020304" pitchFamily="18" charset="0"/>
              </a:rPr>
              <a:t> Kolonyalı veya parfümlü mendil kullanmak</a:t>
            </a:r>
          </a:p>
          <a:p>
            <a:pPr fontAlgn="base">
              <a:spcBef>
                <a:spcPct val="0"/>
              </a:spcBef>
              <a:spcAft>
                <a:spcPct val="0"/>
              </a:spcAft>
              <a:buClrTx/>
              <a:buSzTx/>
              <a:buFontTx/>
              <a:buNone/>
            </a:pPr>
            <a:r>
              <a:rPr lang="tr-TR" altLang="tr-TR" dirty="0" smtClean="0">
                <a:solidFill>
                  <a:prstClr val="black"/>
                </a:solidFill>
                <a:latin typeface="+mn-lt"/>
                <a:cs typeface="Times New Roman" panose="02020603050405020304" pitchFamily="18" charset="0"/>
              </a:rPr>
              <a:t>Yasakların ihlali cezayı gerektirir.</a:t>
            </a:r>
            <a:endParaRPr lang="de-DE" altLang="tr-TR" dirty="0" smtClean="0">
              <a:solidFill>
                <a:prstClr val="black"/>
              </a:solidFill>
              <a:latin typeface="+mn-lt"/>
            </a:endParaRPr>
          </a:p>
        </p:txBody>
      </p:sp>
      <p:grpSp>
        <p:nvGrpSpPr>
          <p:cNvPr id="8" name="Grup 7"/>
          <p:cNvGrpSpPr/>
          <p:nvPr/>
        </p:nvGrpSpPr>
        <p:grpSpPr>
          <a:xfrm>
            <a:off x="720000" y="540000"/>
            <a:ext cx="10944000" cy="900000"/>
            <a:chOff x="720000" y="540000"/>
            <a:chExt cx="10944000" cy="900000"/>
          </a:xfrm>
        </p:grpSpPr>
        <p:pic>
          <p:nvPicPr>
            <p:cNvPr id="9" name="Resim 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20000" y="540000"/>
              <a:ext cx="900000" cy="900000"/>
            </a:xfrm>
            <a:prstGeom prst="rect">
              <a:avLst/>
            </a:prstGeom>
          </p:spPr>
        </p:pic>
        <p:pic>
          <p:nvPicPr>
            <p:cNvPr id="10" name="Resim 9"/>
            <p:cNvPicPr>
              <a:picLocks/>
            </p:cNvPicPr>
            <p:nvPr/>
          </p:nvPicPr>
          <p:blipFill>
            <a:blip r:embed="rId4" cstate="print">
              <a:extLst>
                <a:ext uri="{28A0092B-C50C-407E-A947-70E740481C1C}">
                  <a14:useLocalDpi xmlns:a14="http://schemas.microsoft.com/office/drawing/2010/main" xmlns="" val="0"/>
                </a:ext>
              </a:extLst>
            </a:blip>
            <a:stretch>
              <a:fillRect/>
            </a:stretch>
          </p:blipFill>
          <p:spPr>
            <a:xfrm>
              <a:off x="10764000" y="540000"/>
              <a:ext cx="900000" cy="900000"/>
            </a:xfrm>
            <a:prstGeom prst="rect">
              <a:avLst/>
            </a:prstGeom>
          </p:spPr>
        </p:pic>
      </p:grpSp>
    </p:spTree>
    <p:extLst>
      <p:ext uri="{BB962C8B-B14F-4D97-AF65-F5344CB8AC3E}">
        <p14:creationId xmlns:p14="http://schemas.microsoft.com/office/powerpoint/2010/main" xmlns="" val="1030825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0" y="0"/>
            <a:ext cx="12192000" cy="6857999"/>
          </a:xfrm>
        </p:spPr>
      </p:pic>
      <p:sp>
        <p:nvSpPr>
          <p:cNvPr id="2" name="Unvan 1"/>
          <p:cNvSpPr>
            <a:spLocks noGrp="1"/>
          </p:cNvSpPr>
          <p:nvPr>
            <p:ph type="title"/>
          </p:nvPr>
        </p:nvSpPr>
        <p:spPr>
          <a:xfrm>
            <a:off x="2478971" y="739982"/>
            <a:ext cx="6451833" cy="1295895"/>
          </a:xfrm>
        </p:spPr>
        <p:txBody>
          <a:bodyPr>
            <a:normAutofit/>
          </a:bodyPr>
          <a:lstStyle/>
          <a:p>
            <a:pPr algn="ctr"/>
            <a:r>
              <a:rPr lang="tr-TR" sz="6000" b="1" dirty="0" smtClean="0">
                <a:solidFill>
                  <a:schemeClr val="accent2">
                    <a:lumMod val="50000"/>
                  </a:schemeClr>
                </a:solidFill>
                <a:latin typeface="Gabriola" panose="04040605051002020D02" pitchFamily="82" charset="0"/>
              </a:rPr>
              <a:t>CEZALAR</a:t>
            </a:r>
            <a:endParaRPr lang="tr-TR" sz="6000" dirty="0"/>
          </a:p>
        </p:txBody>
      </p:sp>
      <p:sp>
        <p:nvSpPr>
          <p:cNvPr id="8" name="Rectangle 1"/>
          <p:cNvSpPr>
            <a:spLocks noChangeArrowheads="1"/>
          </p:cNvSpPr>
          <p:nvPr/>
        </p:nvSpPr>
        <p:spPr bwMode="auto">
          <a:xfrm>
            <a:off x="1048865" y="1879893"/>
            <a:ext cx="9312043" cy="36933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just" fontAlgn="base">
              <a:spcBef>
                <a:spcPct val="0"/>
              </a:spcBef>
              <a:spcAft>
                <a:spcPct val="0"/>
              </a:spcAft>
              <a:buClrTx/>
              <a:buSzTx/>
              <a:buFontTx/>
              <a:buNone/>
            </a:pPr>
            <a:r>
              <a:rPr lang="de-DE" altLang="tr-TR" sz="2600" dirty="0" err="1" smtClean="0">
                <a:solidFill>
                  <a:prstClr val="black"/>
                </a:solidFill>
                <a:latin typeface="+mn-lt"/>
                <a:cs typeface="Times New Roman" panose="02020603050405020304" pitchFamily="18" charset="0"/>
              </a:rPr>
              <a:t>Haccın</a:t>
            </a:r>
            <a:r>
              <a:rPr lang="de-DE" altLang="tr-TR" sz="2600" dirty="0" smtClean="0">
                <a:solidFill>
                  <a:prstClr val="black"/>
                </a:solidFill>
                <a:latin typeface="+mn-lt"/>
                <a:cs typeface="Times New Roman" panose="02020603050405020304" pitchFamily="18" charset="0"/>
              </a:rPr>
              <a:t> </a:t>
            </a:r>
            <a:r>
              <a:rPr lang="de-DE" altLang="tr-TR" sz="2600" dirty="0" err="1" smtClean="0">
                <a:solidFill>
                  <a:prstClr val="black"/>
                </a:solidFill>
                <a:latin typeface="+mn-lt"/>
                <a:cs typeface="Times New Roman" panose="02020603050405020304" pitchFamily="18" charset="0"/>
              </a:rPr>
              <a:t>ve</a:t>
            </a:r>
            <a:r>
              <a:rPr lang="de-DE" altLang="tr-TR" sz="2600" dirty="0" smtClean="0">
                <a:solidFill>
                  <a:prstClr val="black"/>
                </a:solidFill>
                <a:latin typeface="+mn-lt"/>
                <a:cs typeface="Times New Roman" panose="02020603050405020304" pitchFamily="18" charset="0"/>
              </a:rPr>
              <a:t> </a:t>
            </a:r>
            <a:r>
              <a:rPr lang="de-DE" altLang="tr-TR" sz="2600" dirty="0" err="1" smtClean="0">
                <a:solidFill>
                  <a:prstClr val="black"/>
                </a:solidFill>
                <a:latin typeface="+mn-lt"/>
                <a:cs typeface="Times New Roman" panose="02020603050405020304" pitchFamily="18" charset="0"/>
              </a:rPr>
              <a:t>Umrenin</a:t>
            </a:r>
            <a:r>
              <a:rPr lang="de-DE" altLang="tr-TR" sz="2600" dirty="0" smtClean="0">
                <a:solidFill>
                  <a:prstClr val="black"/>
                </a:solidFill>
                <a:latin typeface="+mn-lt"/>
                <a:cs typeface="Times New Roman" panose="02020603050405020304" pitchFamily="18" charset="0"/>
              </a:rPr>
              <a:t> </a:t>
            </a:r>
            <a:r>
              <a:rPr lang="de-DE" altLang="tr-TR" sz="2600" dirty="0" err="1" smtClean="0">
                <a:solidFill>
                  <a:prstClr val="black"/>
                </a:solidFill>
                <a:latin typeface="+mn-lt"/>
                <a:cs typeface="Times New Roman" panose="02020603050405020304" pitchFamily="18" charset="0"/>
              </a:rPr>
              <a:t>menasikinden</a:t>
            </a:r>
            <a:r>
              <a:rPr lang="de-DE" altLang="tr-TR" sz="2600" dirty="0" smtClean="0">
                <a:solidFill>
                  <a:prstClr val="black"/>
                </a:solidFill>
                <a:latin typeface="+mn-lt"/>
                <a:cs typeface="Times New Roman" panose="02020603050405020304" pitchFamily="18" charset="0"/>
              </a:rPr>
              <a:t> (</a:t>
            </a:r>
            <a:r>
              <a:rPr lang="de-DE" altLang="tr-TR" sz="2600" dirty="0" err="1" smtClean="0">
                <a:solidFill>
                  <a:prstClr val="black"/>
                </a:solidFill>
                <a:latin typeface="+mn-lt"/>
                <a:cs typeface="Times New Roman" panose="02020603050405020304" pitchFamily="18" charset="0"/>
              </a:rPr>
              <a:t>erkânından</a:t>
            </a:r>
            <a:r>
              <a:rPr lang="de-DE" altLang="tr-TR" sz="2600" dirty="0" smtClean="0">
                <a:solidFill>
                  <a:prstClr val="black"/>
                </a:solidFill>
                <a:latin typeface="+mn-lt"/>
                <a:cs typeface="Times New Roman" panose="02020603050405020304" pitchFamily="18" charset="0"/>
              </a:rPr>
              <a:t>) </a:t>
            </a:r>
            <a:r>
              <a:rPr lang="de-DE" altLang="tr-TR" sz="2600" dirty="0" err="1" smtClean="0">
                <a:solidFill>
                  <a:prstClr val="black"/>
                </a:solidFill>
                <a:latin typeface="+mn-lt"/>
                <a:cs typeface="Times New Roman" panose="02020603050405020304" pitchFamily="18" charset="0"/>
              </a:rPr>
              <a:t>biri</a:t>
            </a:r>
            <a:r>
              <a:rPr lang="de-DE" altLang="tr-TR" sz="2600" dirty="0" smtClean="0">
                <a:solidFill>
                  <a:prstClr val="black"/>
                </a:solidFill>
                <a:latin typeface="+mn-lt"/>
                <a:cs typeface="Times New Roman" panose="02020603050405020304" pitchFamily="18" charset="0"/>
              </a:rPr>
              <a:t>, </a:t>
            </a:r>
            <a:r>
              <a:rPr lang="de-DE" altLang="tr-TR" sz="2600" dirty="0" err="1" smtClean="0">
                <a:solidFill>
                  <a:prstClr val="black"/>
                </a:solidFill>
                <a:latin typeface="+mn-lt"/>
                <a:cs typeface="Times New Roman" panose="02020603050405020304" pitchFamily="18" charset="0"/>
              </a:rPr>
              <a:t>ihlal</a:t>
            </a:r>
            <a:r>
              <a:rPr lang="de-DE" altLang="tr-TR" sz="2600" dirty="0" smtClean="0">
                <a:solidFill>
                  <a:prstClr val="black"/>
                </a:solidFill>
                <a:latin typeface="+mn-lt"/>
                <a:cs typeface="Times New Roman" panose="02020603050405020304" pitchFamily="18" charset="0"/>
              </a:rPr>
              <a:t>,</a:t>
            </a:r>
            <a:r>
              <a:rPr lang="tr-TR" altLang="tr-TR" sz="2600" dirty="0" smtClean="0">
                <a:solidFill>
                  <a:prstClr val="black"/>
                </a:solidFill>
                <a:latin typeface="+mn-lt"/>
                <a:cs typeface="Times New Roman" panose="02020603050405020304" pitchFamily="18" charset="0"/>
              </a:rPr>
              <a:t> </a:t>
            </a:r>
            <a:r>
              <a:rPr lang="de-DE" altLang="tr-TR" sz="2600" dirty="0" err="1" smtClean="0">
                <a:solidFill>
                  <a:prstClr val="black"/>
                </a:solidFill>
                <a:latin typeface="+mn-lt"/>
                <a:cs typeface="Times New Roman" panose="02020603050405020304" pitchFamily="18" charset="0"/>
              </a:rPr>
              <a:t>ihmal</a:t>
            </a:r>
            <a:r>
              <a:rPr lang="de-DE" altLang="tr-TR" sz="2600" dirty="0" smtClean="0">
                <a:solidFill>
                  <a:prstClr val="black"/>
                </a:solidFill>
                <a:latin typeface="+mn-lt"/>
                <a:cs typeface="Times New Roman" panose="02020603050405020304" pitchFamily="18" charset="0"/>
              </a:rPr>
              <a:t> </a:t>
            </a:r>
            <a:r>
              <a:rPr lang="de-DE" altLang="tr-TR" sz="2600" dirty="0" err="1" smtClean="0">
                <a:solidFill>
                  <a:prstClr val="black"/>
                </a:solidFill>
                <a:latin typeface="+mn-lt"/>
                <a:cs typeface="Times New Roman" panose="02020603050405020304" pitchFamily="18" charset="0"/>
              </a:rPr>
              <a:t>veya</a:t>
            </a:r>
            <a:r>
              <a:rPr lang="de-DE" altLang="tr-TR" sz="2600" dirty="0" smtClean="0">
                <a:solidFill>
                  <a:prstClr val="black"/>
                </a:solidFill>
                <a:latin typeface="+mn-lt"/>
                <a:cs typeface="Times New Roman" panose="02020603050405020304" pitchFamily="18" charset="0"/>
              </a:rPr>
              <a:t> </a:t>
            </a:r>
            <a:r>
              <a:rPr lang="de-DE" altLang="tr-TR" sz="2600" dirty="0" err="1" smtClean="0">
                <a:solidFill>
                  <a:prstClr val="black"/>
                </a:solidFill>
                <a:latin typeface="+mn-lt"/>
                <a:cs typeface="Times New Roman" panose="02020603050405020304" pitchFamily="18" charset="0"/>
              </a:rPr>
              <a:t>terk</a:t>
            </a:r>
            <a:r>
              <a:rPr lang="de-DE" altLang="tr-TR" sz="2600" dirty="0" smtClean="0">
                <a:solidFill>
                  <a:prstClr val="black"/>
                </a:solidFill>
                <a:latin typeface="+mn-lt"/>
                <a:cs typeface="Times New Roman" panose="02020603050405020304" pitchFamily="18" charset="0"/>
              </a:rPr>
              <a:t> </a:t>
            </a:r>
            <a:r>
              <a:rPr lang="de-DE" altLang="tr-TR" sz="2600" dirty="0" err="1" smtClean="0">
                <a:solidFill>
                  <a:prstClr val="black"/>
                </a:solidFill>
                <a:latin typeface="+mn-lt"/>
                <a:cs typeface="Times New Roman" panose="02020603050405020304" pitchFamily="18" charset="0"/>
              </a:rPr>
              <a:t>edilirse</a:t>
            </a:r>
            <a:r>
              <a:rPr lang="de-DE" altLang="tr-TR" sz="2600" dirty="0" smtClean="0">
                <a:solidFill>
                  <a:prstClr val="black"/>
                </a:solidFill>
                <a:latin typeface="+mn-lt"/>
                <a:cs typeface="Times New Roman" panose="02020603050405020304" pitchFamily="18" charset="0"/>
              </a:rPr>
              <a:t> </a:t>
            </a:r>
            <a:r>
              <a:rPr lang="de-DE" altLang="tr-TR" sz="2600" dirty="0" err="1" smtClean="0">
                <a:solidFill>
                  <a:prstClr val="black"/>
                </a:solidFill>
                <a:latin typeface="+mn-lt"/>
                <a:cs typeface="Times New Roman" panose="02020603050405020304" pitchFamily="18" charset="0"/>
              </a:rPr>
              <a:t>bunlara</a:t>
            </a:r>
            <a:r>
              <a:rPr lang="de-DE" altLang="tr-TR" sz="2600" dirty="0" smtClean="0">
                <a:solidFill>
                  <a:prstClr val="black"/>
                </a:solidFill>
                <a:latin typeface="+mn-lt"/>
                <a:cs typeface="Times New Roman" panose="02020603050405020304" pitchFamily="18" charset="0"/>
              </a:rPr>
              <a:t> </a:t>
            </a:r>
            <a:r>
              <a:rPr lang="de-DE" altLang="tr-TR" sz="2600" dirty="0" err="1" smtClean="0">
                <a:solidFill>
                  <a:prstClr val="black"/>
                </a:solidFill>
                <a:latin typeface="+mn-lt"/>
                <a:cs typeface="Times New Roman" panose="02020603050405020304" pitchFamily="18" charset="0"/>
              </a:rPr>
              <a:t>bir</a:t>
            </a:r>
            <a:r>
              <a:rPr lang="de-DE" altLang="tr-TR" sz="2600" dirty="0" smtClean="0">
                <a:solidFill>
                  <a:prstClr val="black"/>
                </a:solidFill>
                <a:latin typeface="+mn-lt"/>
                <a:cs typeface="Times New Roman" panose="02020603050405020304" pitchFamily="18" charset="0"/>
              </a:rPr>
              <a:t> </a:t>
            </a:r>
            <a:r>
              <a:rPr lang="de-DE" altLang="tr-TR" sz="2600" dirty="0" err="1" smtClean="0">
                <a:solidFill>
                  <a:prstClr val="black"/>
                </a:solidFill>
                <a:latin typeface="+mn-lt"/>
                <a:cs typeface="Times New Roman" panose="02020603050405020304" pitchFamily="18" charset="0"/>
              </a:rPr>
              <a:t>bedel</a:t>
            </a:r>
            <a:r>
              <a:rPr lang="de-DE" altLang="tr-TR" sz="2600" dirty="0" smtClean="0">
                <a:solidFill>
                  <a:prstClr val="black"/>
                </a:solidFill>
                <a:latin typeface="+mn-lt"/>
                <a:cs typeface="Times New Roman" panose="02020603050405020304" pitchFamily="18" charset="0"/>
              </a:rPr>
              <a:t> </a:t>
            </a:r>
            <a:r>
              <a:rPr lang="de-DE" altLang="tr-TR" sz="2600" dirty="0" err="1" smtClean="0">
                <a:solidFill>
                  <a:prstClr val="black"/>
                </a:solidFill>
                <a:latin typeface="+mn-lt"/>
                <a:cs typeface="Times New Roman" panose="02020603050405020304" pitchFamily="18" charset="0"/>
              </a:rPr>
              <a:t>gerekir</a:t>
            </a:r>
            <a:r>
              <a:rPr lang="de-DE" altLang="tr-TR" sz="2600" dirty="0" smtClean="0">
                <a:solidFill>
                  <a:prstClr val="black"/>
                </a:solidFill>
                <a:latin typeface="+mn-lt"/>
                <a:cs typeface="Times New Roman" panose="02020603050405020304" pitchFamily="18" charset="0"/>
              </a:rPr>
              <a:t> </a:t>
            </a:r>
            <a:r>
              <a:rPr lang="de-DE" altLang="tr-TR" sz="2600" dirty="0" err="1" smtClean="0">
                <a:solidFill>
                  <a:prstClr val="black"/>
                </a:solidFill>
                <a:latin typeface="+mn-lt"/>
                <a:cs typeface="Times New Roman" panose="02020603050405020304" pitchFamily="18" charset="0"/>
              </a:rPr>
              <a:t>ki</a:t>
            </a:r>
            <a:r>
              <a:rPr lang="de-DE" altLang="tr-TR" sz="2600" dirty="0" smtClean="0">
                <a:solidFill>
                  <a:prstClr val="black"/>
                </a:solidFill>
                <a:latin typeface="+mn-lt"/>
                <a:cs typeface="Times New Roman" panose="02020603050405020304" pitchFamily="18" charset="0"/>
              </a:rPr>
              <a:t> </a:t>
            </a:r>
            <a:r>
              <a:rPr lang="de-DE" altLang="tr-TR" sz="2600" dirty="0" err="1" smtClean="0">
                <a:solidFill>
                  <a:prstClr val="black"/>
                </a:solidFill>
                <a:latin typeface="+mn-lt"/>
                <a:cs typeface="Times New Roman" panose="02020603050405020304" pitchFamily="18" charset="0"/>
              </a:rPr>
              <a:t>buna</a:t>
            </a:r>
            <a:r>
              <a:rPr lang="de-DE" altLang="tr-TR" sz="2600" dirty="0" smtClean="0">
                <a:solidFill>
                  <a:prstClr val="black"/>
                </a:solidFill>
                <a:latin typeface="+mn-lt"/>
                <a:cs typeface="Times New Roman" panose="02020603050405020304" pitchFamily="18" charset="0"/>
              </a:rPr>
              <a:t> </a:t>
            </a:r>
            <a:r>
              <a:rPr lang="de-DE" altLang="tr-TR" sz="2600" b="1" dirty="0" err="1" smtClean="0">
                <a:solidFill>
                  <a:prstClr val="black"/>
                </a:solidFill>
                <a:latin typeface="+mn-lt"/>
                <a:cs typeface="Times New Roman" panose="02020603050405020304" pitchFamily="18" charset="0"/>
              </a:rPr>
              <a:t>Haccın</a:t>
            </a:r>
            <a:r>
              <a:rPr lang="de-DE" altLang="tr-TR" sz="2600" b="1" dirty="0" smtClean="0">
                <a:solidFill>
                  <a:prstClr val="black"/>
                </a:solidFill>
                <a:latin typeface="+mn-lt"/>
                <a:cs typeface="Times New Roman" panose="02020603050405020304" pitchFamily="18" charset="0"/>
              </a:rPr>
              <a:t> </a:t>
            </a:r>
            <a:r>
              <a:rPr lang="de-DE" altLang="tr-TR" sz="2600" b="1" dirty="0" err="1" smtClean="0">
                <a:solidFill>
                  <a:prstClr val="black"/>
                </a:solidFill>
                <a:latin typeface="+mn-lt"/>
                <a:cs typeface="Times New Roman" panose="02020603050405020304" pitchFamily="18" charset="0"/>
              </a:rPr>
              <a:t>ve</a:t>
            </a:r>
            <a:r>
              <a:rPr lang="de-DE" altLang="tr-TR" sz="2600" b="1" dirty="0" smtClean="0">
                <a:solidFill>
                  <a:prstClr val="black"/>
                </a:solidFill>
                <a:latin typeface="+mn-lt"/>
                <a:cs typeface="Times New Roman" panose="02020603050405020304" pitchFamily="18" charset="0"/>
              </a:rPr>
              <a:t> </a:t>
            </a:r>
            <a:r>
              <a:rPr lang="de-DE" altLang="tr-TR" sz="2600" b="1" dirty="0" err="1" smtClean="0">
                <a:solidFill>
                  <a:prstClr val="black"/>
                </a:solidFill>
                <a:latin typeface="+mn-lt"/>
                <a:cs typeface="Times New Roman" panose="02020603050405020304" pitchFamily="18" charset="0"/>
              </a:rPr>
              <a:t>Umre'nin</a:t>
            </a:r>
            <a:r>
              <a:rPr lang="de-DE" altLang="tr-TR" sz="2600" b="1" dirty="0" smtClean="0">
                <a:solidFill>
                  <a:prstClr val="black"/>
                </a:solidFill>
                <a:latin typeface="+mn-lt"/>
                <a:cs typeface="Times New Roman" panose="02020603050405020304" pitchFamily="18" charset="0"/>
              </a:rPr>
              <a:t> </a:t>
            </a:r>
            <a:r>
              <a:rPr lang="de-DE" altLang="tr-TR" sz="2600" b="1" dirty="0" err="1" smtClean="0">
                <a:solidFill>
                  <a:prstClr val="black"/>
                </a:solidFill>
                <a:latin typeface="+mn-lt"/>
                <a:cs typeface="Times New Roman" panose="02020603050405020304" pitchFamily="18" charset="0"/>
              </a:rPr>
              <a:t>cezaları</a:t>
            </a:r>
            <a:r>
              <a:rPr lang="tr-TR" altLang="tr-TR" sz="2600" b="1" dirty="0" smtClean="0">
                <a:solidFill>
                  <a:prstClr val="black"/>
                </a:solidFill>
                <a:latin typeface="+mn-lt"/>
                <a:cs typeface="Times New Roman" panose="02020603050405020304" pitchFamily="18" charset="0"/>
              </a:rPr>
              <a:t> </a:t>
            </a:r>
            <a:r>
              <a:rPr lang="de-DE" altLang="tr-TR" sz="2600" dirty="0" err="1" smtClean="0">
                <a:solidFill>
                  <a:prstClr val="black"/>
                </a:solidFill>
                <a:latin typeface="+mn-lt"/>
                <a:cs typeface="Times New Roman" panose="02020603050405020304" pitchFamily="18" charset="0"/>
              </a:rPr>
              <a:t>manasında</a:t>
            </a:r>
            <a:r>
              <a:rPr lang="de-DE" altLang="tr-TR" sz="2600" dirty="0" smtClean="0">
                <a:solidFill>
                  <a:prstClr val="black"/>
                </a:solidFill>
                <a:latin typeface="+mn-lt"/>
                <a:cs typeface="Times New Roman" panose="02020603050405020304" pitchFamily="18" charset="0"/>
              </a:rPr>
              <a:t> </a:t>
            </a:r>
            <a:r>
              <a:rPr lang="de-DE" altLang="tr-TR" sz="2600" b="1" dirty="0" err="1" smtClean="0">
                <a:solidFill>
                  <a:prstClr val="black"/>
                </a:solidFill>
                <a:latin typeface="+mn-lt"/>
                <a:cs typeface="Times New Roman" panose="02020603050405020304" pitchFamily="18" charset="0"/>
              </a:rPr>
              <a:t>cinayetler</a:t>
            </a:r>
            <a:r>
              <a:rPr lang="de-DE" altLang="tr-TR" sz="2600" dirty="0" smtClean="0">
                <a:solidFill>
                  <a:prstClr val="black"/>
                </a:solidFill>
                <a:latin typeface="+mn-lt"/>
                <a:cs typeface="Times New Roman" panose="02020603050405020304" pitchFamily="18" charset="0"/>
              </a:rPr>
              <a:t> </a:t>
            </a:r>
            <a:r>
              <a:rPr lang="de-DE" altLang="tr-TR" sz="2600" dirty="0" err="1" smtClean="0">
                <a:solidFill>
                  <a:prstClr val="black"/>
                </a:solidFill>
                <a:latin typeface="+mn-lt"/>
                <a:cs typeface="Times New Roman" panose="02020603050405020304" pitchFamily="18" charset="0"/>
              </a:rPr>
              <a:t>denir</a:t>
            </a:r>
            <a:r>
              <a:rPr lang="de-DE" altLang="tr-TR" sz="2600" dirty="0" smtClean="0">
                <a:solidFill>
                  <a:prstClr val="black"/>
                </a:solidFill>
                <a:latin typeface="+mn-lt"/>
                <a:cs typeface="Times New Roman" panose="02020603050405020304" pitchFamily="18" charset="0"/>
              </a:rPr>
              <a:t>.</a:t>
            </a:r>
            <a:r>
              <a:rPr lang="tr-TR" altLang="tr-TR" sz="2600" dirty="0" smtClean="0">
                <a:solidFill>
                  <a:prstClr val="black"/>
                </a:solidFill>
                <a:latin typeface="+mn-lt"/>
                <a:cs typeface="Times New Roman" panose="02020603050405020304" pitchFamily="18" charset="0"/>
              </a:rPr>
              <a:t> </a:t>
            </a:r>
            <a:r>
              <a:rPr lang="de-DE" altLang="tr-TR" sz="2600" dirty="0" smtClean="0">
                <a:solidFill>
                  <a:prstClr val="black"/>
                </a:solidFill>
                <a:latin typeface="+mn-lt"/>
                <a:cs typeface="Times New Roman" panose="02020603050405020304" pitchFamily="18" charset="0"/>
              </a:rPr>
              <a:t> </a:t>
            </a:r>
          </a:p>
          <a:p>
            <a:pPr algn="just" fontAlgn="base">
              <a:spcBef>
                <a:spcPct val="0"/>
              </a:spcBef>
              <a:spcAft>
                <a:spcPct val="0"/>
              </a:spcAft>
              <a:buClrTx/>
              <a:buSzTx/>
              <a:buFontTx/>
              <a:buNone/>
            </a:pPr>
            <a:r>
              <a:rPr lang="de-DE" altLang="tr-TR" sz="2600" dirty="0" err="1" smtClean="0">
                <a:solidFill>
                  <a:prstClr val="black"/>
                </a:solidFill>
                <a:latin typeface="+mn-lt"/>
                <a:cs typeface="Times New Roman" panose="02020603050405020304" pitchFamily="18" charset="0"/>
              </a:rPr>
              <a:t>Hacc</a:t>
            </a:r>
            <a:r>
              <a:rPr lang="de-DE" altLang="tr-TR" sz="2600" dirty="0" smtClean="0">
                <a:solidFill>
                  <a:prstClr val="black"/>
                </a:solidFill>
                <a:latin typeface="+mn-lt"/>
                <a:cs typeface="Times New Roman" panose="02020603050405020304" pitchFamily="18" charset="0"/>
              </a:rPr>
              <a:t> </a:t>
            </a:r>
            <a:r>
              <a:rPr lang="de-DE" altLang="tr-TR" sz="2600" dirty="0" err="1" smtClean="0">
                <a:solidFill>
                  <a:prstClr val="black"/>
                </a:solidFill>
                <a:latin typeface="+mn-lt"/>
                <a:cs typeface="Times New Roman" panose="02020603050405020304" pitchFamily="18" charset="0"/>
              </a:rPr>
              <a:t>ve</a:t>
            </a:r>
            <a:r>
              <a:rPr lang="de-DE" altLang="tr-TR" sz="2600" dirty="0" smtClean="0">
                <a:solidFill>
                  <a:prstClr val="black"/>
                </a:solidFill>
                <a:latin typeface="+mn-lt"/>
                <a:cs typeface="Times New Roman" panose="02020603050405020304" pitchFamily="18" charset="0"/>
              </a:rPr>
              <a:t> </a:t>
            </a:r>
            <a:r>
              <a:rPr lang="de-DE" altLang="tr-TR" sz="2600" dirty="0" err="1" smtClean="0">
                <a:solidFill>
                  <a:prstClr val="black"/>
                </a:solidFill>
                <a:latin typeface="+mn-lt"/>
                <a:cs typeface="Times New Roman" panose="02020603050405020304" pitchFamily="18" charset="0"/>
              </a:rPr>
              <a:t>Umrenin</a:t>
            </a:r>
            <a:r>
              <a:rPr lang="de-DE" altLang="tr-TR" sz="2600" dirty="0" smtClean="0">
                <a:solidFill>
                  <a:prstClr val="black"/>
                </a:solidFill>
                <a:latin typeface="+mn-lt"/>
                <a:cs typeface="Times New Roman" panose="02020603050405020304" pitchFamily="18" charset="0"/>
              </a:rPr>
              <a:t> </a:t>
            </a:r>
            <a:r>
              <a:rPr lang="de-DE" altLang="tr-TR" sz="2600" dirty="0" err="1" smtClean="0">
                <a:solidFill>
                  <a:prstClr val="black"/>
                </a:solidFill>
                <a:latin typeface="+mn-lt"/>
                <a:cs typeface="Times New Roman" panose="02020603050405020304" pitchFamily="18" charset="0"/>
              </a:rPr>
              <a:t>farzları</a:t>
            </a:r>
            <a:r>
              <a:rPr lang="de-DE" altLang="tr-TR" sz="2600" dirty="0" smtClean="0">
                <a:solidFill>
                  <a:prstClr val="black"/>
                </a:solidFill>
                <a:latin typeface="+mn-lt"/>
                <a:cs typeface="Times New Roman" panose="02020603050405020304" pitchFamily="18" charset="0"/>
              </a:rPr>
              <a:t> </a:t>
            </a:r>
            <a:r>
              <a:rPr lang="de-DE" altLang="tr-TR" sz="2600" dirty="0" err="1" smtClean="0">
                <a:solidFill>
                  <a:prstClr val="black"/>
                </a:solidFill>
                <a:latin typeface="+mn-lt"/>
                <a:cs typeface="Times New Roman" panose="02020603050405020304" pitchFamily="18" charset="0"/>
              </a:rPr>
              <a:t>terk</a:t>
            </a:r>
            <a:r>
              <a:rPr lang="de-DE" altLang="tr-TR" sz="2600" dirty="0" smtClean="0">
                <a:solidFill>
                  <a:prstClr val="black"/>
                </a:solidFill>
                <a:latin typeface="+mn-lt"/>
                <a:cs typeface="Times New Roman" panose="02020603050405020304" pitchFamily="18" charset="0"/>
              </a:rPr>
              <a:t> </a:t>
            </a:r>
            <a:r>
              <a:rPr lang="de-DE" altLang="tr-TR" sz="2600" dirty="0" err="1" smtClean="0">
                <a:solidFill>
                  <a:prstClr val="black"/>
                </a:solidFill>
                <a:latin typeface="+mn-lt"/>
                <a:cs typeface="Times New Roman" panose="02020603050405020304" pitchFamily="18" charset="0"/>
              </a:rPr>
              <a:t>edilirse</a:t>
            </a:r>
            <a:r>
              <a:rPr lang="de-DE" altLang="tr-TR" sz="2600" dirty="0" smtClean="0">
                <a:solidFill>
                  <a:prstClr val="black"/>
                </a:solidFill>
                <a:latin typeface="+mn-lt"/>
                <a:cs typeface="Times New Roman" panose="02020603050405020304" pitchFamily="18" charset="0"/>
              </a:rPr>
              <a:t> </a:t>
            </a:r>
            <a:r>
              <a:rPr lang="de-DE" altLang="tr-TR" sz="2600" dirty="0" err="1" smtClean="0">
                <a:solidFill>
                  <a:prstClr val="black"/>
                </a:solidFill>
                <a:latin typeface="+mn-lt"/>
                <a:cs typeface="Times New Roman" panose="02020603050405020304" pitchFamily="18" charset="0"/>
              </a:rPr>
              <a:t>ibadet</a:t>
            </a:r>
            <a:r>
              <a:rPr lang="de-DE" altLang="tr-TR" sz="2600" dirty="0" smtClean="0">
                <a:solidFill>
                  <a:prstClr val="black"/>
                </a:solidFill>
                <a:latin typeface="+mn-lt"/>
                <a:cs typeface="Times New Roman" panose="02020603050405020304" pitchFamily="18" charset="0"/>
              </a:rPr>
              <a:t> </a:t>
            </a:r>
            <a:r>
              <a:rPr lang="de-DE" altLang="tr-TR" sz="2600" dirty="0" err="1" smtClean="0">
                <a:solidFill>
                  <a:prstClr val="black"/>
                </a:solidFill>
                <a:latin typeface="+mn-lt"/>
                <a:cs typeface="Times New Roman" panose="02020603050405020304" pitchFamily="18" charset="0"/>
              </a:rPr>
              <a:t>bozulur</a:t>
            </a:r>
            <a:r>
              <a:rPr lang="de-DE" altLang="tr-TR" sz="2600" dirty="0" smtClean="0">
                <a:solidFill>
                  <a:prstClr val="black"/>
                </a:solidFill>
                <a:latin typeface="+mn-lt"/>
                <a:cs typeface="Times New Roman" panose="02020603050405020304" pitchFamily="18" charset="0"/>
              </a:rPr>
              <a:t>, </a:t>
            </a:r>
            <a:r>
              <a:rPr lang="de-DE" altLang="tr-TR" sz="2600" dirty="0" err="1" smtClean="0">
                <a:solidFill>
                  <a:prstClr val="black"/>
                </a:solidFill>
                <a:latin typeface="+mn-lt"/>
                <a:cs typeface="Times New Roman" panose="02020603050405020304" pitchFamily="18" charset="0"/>
              </a:rPr>
              <a:t>iadesi</a:t>
            </a:r>
            <a:r>
              <a:rPr lang="de-DE" altLang="tr-TR" sz="2600" dirty="0" smtClean="0">
                <a:solidFill>
                  <a:prstClr val="black"/>
                </a:solidFill>
                <a:latin typeface="+mn-lt"/>
                <a:cs typeface="Times New Roman" panose="02020603050405020304" pitchFamily="18" charset="0"/>
              </a:rPr>
              <a:t> </a:t>
            </a:r>
            <a:r>
              <a:rPr lang="de-DE" altLang="tr-TR" sz="2600" dirty="0" err="1" smtClean="0">
                <a:solidFill>
                  <a:prstClr val="black"/>
                </a:solidFill>
                <a:latin typeface="+mn-lt"/>
                <a:cs typeface="Times New Roman" panose="02020603050405020304" pitchFamily="18" charset="0"/>
              </a:rPr>
              <a:t>gerekir</a:t>
            </a:r>
            <a:r>
              <a:rPr lang="de-DE" altLang="tr-TR" sz="2600" dirty="0" smtClean="0">
                <a:solidFill>
                  <a:prstClr val="black"/>
                </a:solidFill>
                <a:latin typeface="+mn-lt"/>
                <a:cs typeface="Times New Roman" panose="02020603050405020304" pitchFamily="18" charset="0"/>
              </a:rPr>
              <a:t>. </a:t>
            </a:r>
            <a:endParaRPr lang="tr-TR" altLang="tr-TR" sz="2600" dirty="0" smtClean="0">
              <a:solidFill>
                <a:prstClr val="black"/>
              </a:solidFill>
              <a:latin typeface="+mn-lt"/>
              <a:cs typeface="Times New Roman" panose="02020603050405020304" pitchFamily="18" charset="0"/>
            </a:endParaRPr>
          </a:p>
          <a:p>
            <a:pPr algn="just" fontAlgn="base">
              <a:spcBef>
                <a:spcPct val="0"/>
              </a:spcBef>
              <a:spcAft>
                <a:spcPct val="0"/>
              </a:spcAft>
              <a:buClrTx/>
              <a:buSzTx/>
              <a:buFontTx/>
              <a:buNone/>
            </a:pPr>
            <a:r>
              <a:rPr lang="de-DE" altLang="tr-TR" sz="2600" dirty="0" err="1" smtClean="0">
                <a:solidFill>
                  <a:prstClr val="black"/>
                </a:solidFill>
                <a:latin typeface="+mn-lt"/>
                <a:cs typeface="Times New Roman" panose="02020603050405020304" pitchFamily="18" charset="0"/>
              </a:rPr>
              <a:t>Haccın</a:t>
            </a:r>
            <a:r>
              <a:rPr lang="de-DE" altLang="tr-TR" sz="2600" dirty="0" smtClean="0">
                <a:solidFill>
                  <a:prstClr val="black"/>
                </a:solidFill>
                <a:latin typeface="+mn-lt"/>
                <a:cs typeface="Times New Roman" panose="02020603050405020304" pitchFamily="18" charset="0"/>
              </a:rPr>
              <a:t> </a:t>
            </a:r>
            <a:r>
              <a:rPr lang="de-DE" altLang="tr-TR" sz="2600" dirty="0" err="1" smtClean="0">
                <a:solidFill>
                  <a:prstClr val="black"/>
                </a:solidFill>
                <a:latin typeface="+mn-lt"/>
                <a:cs typeface="Times New Roman" panose="02020603050405020304" pitchFamily="18" charset="0"/>
              </a:rPr>
              <a:t>vacipleri</a:t>
            </a:r>
            <a:r>
              <a:rPr lang="de-DE" altLang="tr-TR" sz="2600" dirty="0" smtClean="0">
                <a:solidFill>
                  <a:prstClr val="black"/>
                </a:solidFill>
                <a:latin typeface="+mn-lt"/>
                <a:cs typeface="Times New Roman" panose="02020603050405020304" pitchFamily="18" charset="0"/>
              </a:rPr>
              <a:t> </a:t>
            </a:r>
            <a:r>
              <a:rPr lang="de-DE" altLang="tr-TR" sz="2600" dirty="0" err="1" smtClean="0">
                <a:solidFill>
                  <a:prstClr val="black"/>
                </a:solidFill>
                <a:latin typeface="+mn-lt"/>
                <a:cs typeface="Times New Roman" panose="02020603050405020304" pitchFamily="18" charset="0"/>
              </a:rPr>
              <a:t>terk</a:t>
            </a:r>
            <a:r>
              <a:rPr lang="de-DE" altLang="tr-TR" sz="2600" dirty="0" smtClean="0">
                <a:solidFill>
                  <a:prstClr val="black"/>
                </a:solidFill>
                <a:latin typeface="+mn-lt"/>
                <a:cs typeface="Times New Roman" panose="02020603050405020304" pitchFamily="18" charset="0"/>
              </a:rPr>
              <a:t> </a:t>
            </a:r>
            <a:r>
              <a:rPr lang="de-DE" altLang="tr-TR" sz="2600" dirty="0" err="1" smtClean="0">
                <a:solidFill>
                  <a:prstClr val="black"/>
                </a:solidFill>
                <a:latin typeface="+mn-lt"/>
                <a:cs typeface="Times New Roman" panose="02020603050405020304" pitchFamily="18" charset="0"/>
              </a:rPr>
              <a:t>veya</a:t>
            </a:r>
            <a:r>
              <a:rPr lang="de-DE" altLang="tr-TR" sz="2600" dirty="0" smtClean="0">
                <a:solidFill>
                  <a:prstClr val="black"/>
                </a:solidFill>
                <a:latin typeface="+mn-lt"/>
                <a:cs typeface="Times New Roman" panose="02020603050405020304" pitchFamily="18" charset="0"/>
              </a:rPr>
              <a:t> </a:t>
            </a:r>
            <a:r>
              <a:rPr lang="de-DE" altLang="tr-TR" sz="2600" dirty="0" err="1" smtClean="0">
                <a:solidFill>
                  <a:prstClr val="black"/>
                </a:solidFill>
                <a:latin typeface="+mn-lt"/>
                <a:cs typeface="Times New Roman" panose="02020603050405020304" pitchFamily="18" charset="0"/>
              </a:rPr>
              <a:t>ihmal</a:t>
            </a:r>
            <a:r>
              <a:rPr lang="de-DE" altLang="tr-TR" sz="2600" dirty="0" smtClean="0">
                <a:solidFill>
                  <a:prstClr val="black"/>
                </a:solidFill>
                <a:latin typeface="+mn-lt"/>
                <a:cs typeface="Times New Roman" panose="02020603050405020304" pitchFamily="18" charset="0"/>
              </a:rPr>
              <a:t> </a:t>
            </a:r>
            <a:r>
              <a:rPr lang="de-DE" altLang="tr-TR" sz="2600" dirty="0" err="1" smtClean="0">
                <a:solidFill>
                  <a:prstClr val="black"/>
                </a:solidFill>
                <a:latin typeface="+mn-lt"/>
                <a:cs typeface="Times New Roman" panose="02020603050405020304" pitchFamily="18" charset="0"/>
              </a:rPr>
              <a:t>edilirse</a:t>
            </a:r>
            <a:r>
              <a:rPr lang="de-DE" altLang="tr-TR" sz="2600" dirty="0" smtClean="0">
                <a:solidFill>
                  <a:prstClr val="black"/>
                </a:solidFill>
                <a:latin typeface="+mn-lt"/>
                <a:cs typeface="Times New Roman" panose="02020603050405020304" pitchFamily="18" charset="0"/>
              </a:rPr>
              <a:t>, </a:t>
            </a:r>
            <a:r>
              <a:rPr lang="de-DE" altLang="tr-TR" sz="2600" dirty="0" err="1" smtClean="0">
                <a:solidFill>
                  <a:prstClr val="black"/>
                </a:solidFill>
                <a:latin typeface="+mn-lt"/>
                <a:cs typeface="Times New Roman" panose="02020603050405020304" pitchFamily="18" charset="0"/>
              </a:rPr>
              <a:t>yapılan</a:t>
            </a:r>
            <a:r>
              <a:rPr lang="de-DE" altLang="tr-TR" sz="2600" dirty="0" smtClean="0">
                <a:solidFill>
                  <a:prstClr val="black"/>
                </a:solidFill>
                <a:latin typeface="+mn-lt"/>
                <a:cs typeface="Times New Roman" panose="02020603050405020304" pitchFamily="18" charset="0"/>
              </a:rPr>
              <a:t> </a:t>
            </a:r>
            <a:r>
              <a:rPr lang="de-DE" altLang="tr-TR" sz="2600" dirty="0" err="1" smtClean="0">
                <a:solidFill>
                  <a:prstClr val="black"/>
                </a:solidFill>
                <a:latin typeface="+mn-lt"/>
                <a:cs typeface="Times New Roman" panose="02020603050405020304" pitchFamily="18" charset="0"/>
              </a:rPr>
              <a:t>hatanın</a:t>
            </a:r>
            <a:r>
              <a:rPr lang="de-DE" altLang="tr-TR" sz="2600" dirty="0" smtClean="0">
                <a:solidFill>
                  <a:prstClr val="black"/>
                </a:solidFill>
                <a:latin typeface="+mn-lt"/>
                <a:cs typeface="Times New Roman" panose="02020603050405020304" pitchFamily="18" charset="0"/>
              </a:rPr>
              <a:t> </a:t>
            </a:r>
            <a:r>
              <a:rPr lang="de-DE" altLang="tr-TR" sz="2600" dirty="0" err="1" smtClean="0">
                <a:solidFill>
                  <a:prstClr val="black"/>
                </a:solidFill>
                <a:latin typeface="+mn-lt"/>
                <a:cs typeface="Times New Roman" panose="02020603050405020304" pitchFamily="18" charset="0"/>
              </a:rPr>
              <a:t>cinsine</a:t>
            </a:r>
            <a:r>
              <a:rPr lang="de-DE" altLang="tr-TR" sz="2600" dirty="0" smtClean="0">
                <a:solidFill>
                  <a:prstClr val="black"/>
                </a:solidFill>
                <a:latin typeface="+mn-lt"/>
                <a:cs typeface="Times New Roman" panose="02020603050405020304" pitchFamily="18" charset="0"/>
              </a:rPr>
              <a:t> göre </a:t>
            </a:r>
            <a:r>
              <a:rPr lang="de-DE" altLang="tr-TR" sz="2600" dirty="0" err="1" smtClean="0">
                <a:solidFill>
                  <a:prstClr val="black"/>
                </a:solidFill>
                <a:latin typeface="+mn-lt"/>
                <a:cs typeface="Times New Roman" panose="02020603050405020304" pitchFamily="18" charset="0"/>
              </a:rPr>
              <a:t>ya</a:t>
            </a:r>
            <a:r>
              <a:rPr lang="de-DE" altLang="tr-TR" sz="2600" dirty="0" smtClean="0">
                <a:solidFill>
                  <a:prstClr val="black"/>
                </a:solidFill>
                <a:latin typeface="+mn-lt"/>
                <a:cs typeface="Times New Roman" panose="02020603050405020304" pitchFamily="18" charset="0"/>
              </a:rPr>
              <a:t> </a:t>
            </a:r>
            <a:r>
              <a:rPr lang="de-DE" altLang="tr-TR" sz="2600" dirty="0" err="1" smtClean="0">
                <a:solidFill>
                  <a:prstClr val="black"/>
                </a:solidFill>
                <a:latin typeface="+mn-lt"/>
                <a:cs typeface="Times New Roman" panose="02020603050405020304" pitchFamily="18" charset="0"/>
              </a:rPr>
              <a:t>ibadet</a:t>
            </a:r>
            <a:r>
              <a:rPr lang="de-DE" altLang="tr-TR" sz="2600" dirty="0" smtClean="0">
                <a:solidFill>
                  <a:prstClr val="black"/>
                </a:solidFill>
                <a:latin typeface="+mn-lt"/>
                <a:cs typeface="Times New Roman" panose="02020603050405020304" pitchFamily="18" charset="0"/>
              </a:rPr>
              <a:t> </a:t>
            </a:r>
            <a:r>
              <a:rPr lang="de-DE" altLang="tr-TR" sz="2600" dirty="0" err="1" smtClean="0">
                <a:solidFill>
                  <a:prstClr val="black"/>
                </a:solidFill>
                <a:latin typeface="+mn-lt"/>
                <a:cs typeface="Times New Roman" panose="02020603050405020304" pitchFamily="18" charset="0"/>
              </a:rPr>
              <a:t>kaza</a:t>
            </a:r>
            <a:r>
              <a:rPr lang="de-DE" altLang="tr-TR" sz="2600" dirty="0" smtClean="0">
                <a:solidFill>
                  <a:prstClr val="black"/>
                </a:solidFill>
                <a:latin typeface="+mn-lt"/>
                <a:cs typeface="Times New Roman" panose="02020603050405020304" pitchFamily="18" charset="0"/>
              </a:rPr>
              <a:t> </a:t>
            </a:r>
            <a:r>
              <a:rPr lang="de-DE" altLang="tr-TR" sz="2600" dirty="0" err="1" smtClean="0">
                <a:solidFill>
                  <a:prstClr val="black"/>
                </a:solidFill>
                <a:latin typeface="+mn-lt"/>
                <a:cs typeface="Times New Roman" panose="02020603050405020304" pitchFamily="18" charset="0"/>
              </a:rPr>
              <a:t>edilîr</a:t>
            </a:r>
            <a:r>
              <a:rPr lang="de-DE" altLang="tr-TR" sz="2600" dirty="0" smtClean="0">
                <a:solidFill>
                  <a:prstClr val="black"/>
                </a:solidFill>
                <a:latin typeface="+mn-lt"/>
                <a:cs typeface="Times New Roman" panose="02020603050405020304" pitchFamily="18" charset="0"/>
              </a:rPr>
              <a:t> </a:t>
            </a:r>
            <a:r>
              <a:rPr lang="de-DE" altLang="tr-TR" sz="2600" dirty="0" err="1" smtClean="0">
                <a:solidFill>
                  <a:prstClr val="black"/>
                </a:solidFill>
                <a:latin typeface="+mn-lt"/>
                <a:cs typeface="Times New Roman" panose="02020603050405020304" pitchFamily="18" charset="0"/>
              </a:rPr>
              <a:t>veya</a:t>
            </a:r>
            <a:r>
              <a:rPr lang="de-DE" altLang="tr-TR" sz="2600" dirty="0" smtClean="0">
                <a:solidFill>
                  <a:prstClr val="black"/>
                </a:solidFill>
                <a:latin typeface="+mn-lt"/>
                <a:cs typeface="Times New Roman" panose="02020603050405020304" pitchFamily="18" charset="0"/>
              </a:rPr>
              <a:t> </a:t>
            </a:r>
            <a:r>
              <a:rPr lang="de-DE" altLang="tr-TR" sz="2600" dirty="0" err="1" smtClean="0">
                <a:solidFill>
                  <a:prstClr val="black"/>
                </a:solidFill>
                <a:latin typeface="+mn-lt"/>
                <a:cs typeface="Times New Roman" panose="02020603050405020304" pitchFamily="18" charset="0"/>
              </a:rPr>
              <a:t>ceza</a:t>
            </a:r>
            <a:r>
              <a:rPr lang="de-DE" altLang="tr-TR" sz="2600" dirty="0" smtClean="0">
                <a:solidFill>
                  <a:prstClr val="black"/>
                </a:solidFill>
                <a:latin typeface="+mn-lt"/>
                <a:cs typeface="Times New Roman" panose="02020603050405020304" pitchFamily="18" charset="0"/>
              </a:rPr>
              <a:t> </a:t>
            </a:r>
            <a:r>
              <a:rPr lang="de-DE" altLang="tr-TR" sz="2600" dirty="0" err="1" smtClean="0">
                <a:solidFill>
                  <a:prstClr val="black"/>
                </a:solidFill>
                <a:latin typeface="+mn-lt"/>
                <a:cs typeface="Times New Roman" panose="02020603050405020304" pitchFamily="18" charset="0"/>
              </a:rPr>
              <a:t>verilir</a:t>
            </a:r>
            <a:r>
              <a:rPr lang="de-DE" altLang="tr-TR" sz="2600" dirty="0" smtClean="0">
                <a:solidFill>
                  <a:prstClr val="black"/>
                </a:solidFill>
                <a:latin typeface="+mn-lt"/>
                <a:cs typeface="Times New Roman" panose="02020603050405020304" pitchFamily="18" charset="0"/>
              </a:rPr>
              <a:t>. </a:t>
            </a:r>
            <a:endParaRPr lang="tr-TR" altLang="tr-TR" sz="2600" dirty="0" smtClean="0">
              <a:solidFill>
                <a:prstClr val="black"/>
              </a:solidFill>
              <a:latin typeface="+mn-lt"/>
              <a:cs typeface="Times New Roman" panose="02020603050405020304" pitchFamily="18" charset="0"/>
            </a:endParaRPr>
          </a:p>
          <a:p>
            <a:pPr algn="just" fontAlgn="base">
              <a:spcBef>
                <a:spcPct val="0"/>
              </a:spcBef>
              <a:spcAft>
                <a:spcPct val="0"/>
              </a:spcAft>
              <a:buClrTx/>
              <a:buSzTx/>
              <a:buFontTx/>
              <a:buNone/>
            </a:pPr>
            <a:r>
              <a:rPr lang="de-DE" altLang="tr-TR" sz="2600" dirty="0" err="1" smtClean="0">
                <a:solidFill>
                  <a:prstClr val="black"/>
                </a:solidFill>
                <a:latin typeface="+mn-lt"/>
                <a:cs typeface="Times New Roman" panose="02020603050405020304" pitchFamily="18" charset="0"/>
              </a:rPr>
              <a:t>Bu</a:t>
            </a:r>
            <a:r>
              <a:rPr lang="de-DE" altLang="tr-TR" sz="2600" dirty="0" smtClean="0">
                <a:solidFill>
                  <a:prstClr val="black"/>
                </a:solidFill>
                <a:latin typeface="+mn-lt"/>
                <a:cs typeface="Times New Roman" panose="02020603050405020304" pitchFamily="18" charset="0"/>
              </a:rPr>
              <a:t> </a:t>
            </a:r>
            <a:r>
              <a:rPr lang="de-DE" altLang="tr-TR" sz="2600" dirty="0" err="1" smtClean="0">
                <a:solidFill>
                  <a:prstClr val="black"/>
                </a:solidFill>
                <a:latin typeface="+mn-lt"/>
                <a:cs typeface="Times New Roman" panose="02020603050405020304" pitchFamily="18" charset="0"/>
              </a:rPr>
              <a:t>cezalar</a:t>
            </a:r>
            <a:r>
              <a:rPr lang="de-DE" altLang="tr-TR" sz="2600" dirty="0" smtClean="0">
                <a:solidFill>
                  <a:prstClr val="black"/>
                </a:solidFill>
                <a:latin typeface="+mn-lt"/>
                <a:cs typeface="Times New Roman" panose="02020603050405020304" pitchFamily="18" charset="0"/>
              </a:rPr>
              <a:t> </a:t>
            </a:r>
            <a:r>
              <a:rPr lang="tr-TR" altLang="tr-TR" sz="2600" dirty="0" smtClean="0">
                <a:solidFill>
                  <a:prstClr val="black"/>
                </a:solidFill>
                <a:latin typeface="+mn-lt"/>
                <a:cs typeface="Times New Roman" panose="02020603050405020304" pitchFamily="18" charset="0"/>
              </a:rPr>
              <a:t> </a:t>
            </a:r>
            <a:r>
              <a:rPr lang="de-DE" altLang="tr-TR" sz="2600" dirty="0" err="1" smtClean="0">
                <a:solidFill>
                  <a:prstClr val="black"/>
                </a:solidFill>
                <a:latin typeface="+mn-lt"/>
                <a:cs typeface="Times New Roman" panose="02020603050405020304" pitchFamily="18" charset="0"/>
              </a:rPr>
              <a:t>deve</a:t>
            </a:r>
            <a:r>
              <a:rPr lang="de-DE" altLang="tr-TR" sz="2600" dirty="0" smtClean="0">
                <a:solidFill>
                  <a:prstClr val="black"/>
                </a:solidFill>
                <a:latin typeface="+mn-lt"/>
                <a:cs typeface="Times New Roman" panose="02020603050405020304" pitchFamily="18" charset="0"/>
              </a:rPr>
              <a:t>, </a:t>
            </a:r>
            <a:r>
              <a:rPr lang="de-DE" altLang="tr-TR" sz="2600" dirty="0" err="1" smtClean="0">
                <a:solidFill>
                  <a:prstClr val="black"/>
                </a:solidFill>
                <a:latin typeface="+mn-lt"/>
                <a:cs typeface="Times New Roman" panose="02020603050405020304" pitchFamily="18" charset="0"/>
              </a:rPr>
              <a:t>koyun</a:t>
            </a:r>
            <a:r>
              <a:rPr lang="de-DE" altLang="tr-TR" sz="2600" dirty="0" smtClean="0">
                <a:solidFill>
                  <a:prstClr val="black"/>
                </a:solidFill>
                <a:latin typeface="+mn-lt"/>
                <a:cs typeface="Times New Roman" panose="02020603050405020304" pitchFamily="18" charset="0"/>
              </a:rPr>
              <a:t>, </a:t>
            </a:r>
            <a:r>
              <a:rPr lang="de-DE" altLang="tr-TR" sz="2600" dirty="0" err="1" smtClean="0">
                <a:solidFill>
                  <a:prstClr val="black"/>
                </a:solidFill>
                <a:latin typeface="+mn-lt"/>
                <a:cs typeface="Times New Roman" panose="02020603050405020304" pitchFamily="18" charset="0"/>
              </a:rPr>
              <a:t>keçi</a:t>
            </a:r>
            <a:r>
              <a:rPr lang="de-DE" altLang="tr-TR" sz="2600" dirty="0" smtClean="0">
                <a:solidFill>
                  <a:prstClr val="black"/>
                </a:solidFill>
                <a:latin typeface="+mn-lt"/>
                <a:cs typeface="Times New Roman" panose="02020603050405020304" pitchFamily="18" charset="0"/>
              </a:rPr>
              <a:t> </a:t>
            </a:r>
            <a:r>
              <a:rPr lang="de-DE" altLang="tr-TR" sz="2600" dirty="0" err="1" smtClean="0">
                <a:solidFill>
                  <a:prstClr val="black"/>
                </a:solidFill>
                <a:latin typeface="+mn-lt"/>
                <a:cs typeface="Times New Roman" panose="02020603050405020304" pitchFamily="18" charset="0"/>
              </a:rPr>
              <a:t>cinsinden</a:t>
            </a:r>
            <a:r>
              <a:rPr lang="de-DE" altLang="tr-TR" sz="2600" dirty="0" smtClean="0">
                <a:solidFill>
                  <a:prstClr val="black"/>
                </a:solidFill>
                <a:latin typeface="+mn-lt"/>
                <a:cs typeface="Times New Roman" panose="02020603050405020304" pitchFamily="18" charset="0"/>
              </a:rPr>
              <a:t> </a:t>
            </a:r>
            <a:r>
              <a:rPr lang="de-DE" altLang="tr-TR" sz="2600" dirty="0" err="1" smtClean="0">
                <a:solidFill>
                  <a:prstClr val="black"/>
                </a:solidFill>
                <a:latin typeface="+mn-lt"/>
                <a:cs typeface="Times New Roman" panose="02020603050405020304" pitchFamily="18" charset="0"/>
              </a:rPr>
              <a:t>bir</a:t>
            </a:r>
            <a:r>
              <a:rPr lang="de-DE" altLang="tr-TR" sz="2600" dirty="0" smtClean="0">
                <a:solidFill>
                  <a:prstClr val="black"/>
                </a:solidFill>
                <a:latin typeface="+mn-lt"/>
                <a:cs typeface="Times New Roman" panose="02020603050405020304" pitchFamily="18" charset="0"/>
              </a:rPr>
              <a:t> </a:t>
            </a:r>
            <a:r>
              <a:rPr lang="de-DE" altLang="tr-TR" sz="2600" dirty="0" err="1" smtClean="0">
                <a:solidFill>
                  <a:prstClr val="black"/>
                </a:solidFill>
                <a:latin typeface="+mn-lt"/>
                <a:cs typeface="Times New Roman" panose="02020603050405020304" pitchFamily="18" charset="0"/>
              </a:rPr>
              <a:t>hayvanın</a:t>
            </a:r>
            <a:r>
              <a:rPr lang="de-DE" altLang="tr-TR" sz="2600" dirty="0" smtClean="0">
                <a:solidFill>
                  <a:prstClr val="black"/>
                </a:solidFill>
                <a:latin typeface="+mn-lt"/>
                <a:cs typeface="Times New Roman" panose="02020603050405020304" pitchFamily="18" charset="0"/>
              </a:rPr>
              <a:t> </a:t>
            </a:r>
            <a:r>
              <a:rPr lang="de-DE" altLang="tr-TR" sz="2600" dirty="0" err="1" smtClean="0">
                <a:solidFill>
                  <a:prstClr val="black"/>
                </a:solidFill>
                <a:latin typeface="+mn-lt"/>
                <a:cs typeface="Times New Roman" panose="02020603050405020304" pitchFamily="18" charset="0"/>
              </a:rPr>
              <a:t>kurban</a:t>
            </a:r>
            <a:r>
              <a:rPr lang="de-DE" altLang="tr-TR" sz="2600" dirty="0" smtClean="0">
                <a:solidFill>
                  <a:prstClr val="black"/>
                </a:solidFill>
                <a:latin typeface="+mn-lt"/>
                <a:cs typeface="Times New Roman" panose="02020603050405020304" pitchFamily="18" charset="0"/>
              </a:rPr>
              <a:t> </a:t>
            </a:r>
            <a:r>
              <a:rPr lang="de-DE" altLang="tr-TR" sz="2600" dirty="0" err="1" smtClean="0">
                <a:solidFill>
                  <a:prstClr val="black"/>
                </a:solidFill>
                <a:latin typeface="+mn-lt"/>
                <a:cs typeface="Times New Roman" panose="02020603050405020304" pitchFamily="18" charset="0"/>
              </a:rPr>
              <a:t>edilmesi</a:t>
            </a:r>
            <a:r>
              <a:rPr lang="de-DE" altLang="tr-TR" sz="2600" dirty="0" smtClean="0">
                <a:solidFill>
                  <a:prstClr val="black"/>
                </a:solidFill>
                <a:latin typeface="+mn-lt"/>
                <a:cs typeface="Times New Roman" panose="02020603050405020304" pitchFamily="18" charset="0"/>
              </a:rPr>
              <a:t> </a:t>
            </a:r>
            <a:r>
              <a:rPr lang="de-DE" altLang="tr-TR" sz="2600" dirty="0" err="1" smtClean="0">
                <a:solidFill>
                  <a:prstClr val="black"/>
                </a:solidFill>
                <a:latin typeface="+mn-lt"/>
                <a:cs typeface="Times New Roman" panose="02020603050405020304" pitchFamily="18" charset="0"/>
              </a:rPr>
              <a:t>olduğu</a:t>
            </a:r>
            <a:r>
              <a:rPr lang="de-DE" altLang="tr-TR" sz="2600" dirty="0" smtClean="0">
                <a:solidFill>
                  <a:prstClr val="black"/>
                </a:solidFill>
                <a:latin typeface="+mn-lt"/>
                <a:cs typeface="Times New Roman" panose="02020603050405020304" pitchFamily="18" charset="0"/>
              </a:rPr>
              <a:t> </a:t>
            </a:r>
            <a:r>
              <a:rPr lang="de-DE" altLang="tr-TR" sz="2600" dirty="0" err="1" smtClean="0">
                <a:solidFill>
                  <a:prstClr val="black"/>
                </a:solidFill>
                <a:latin typeface="+mn-lt"/>
                <a:cs typeface="Times New Roman" panose="02020603050405020304" pitchFamily="18" charset="0"/>
              </a:rPr>
              <a:t>gibi</a:t>
            </a:r>
            <a:r>
              <a:rPr lang="de-DE" altLang="tr-TR" sz="2600" dirty="0" smtClean="0">
                <a:solidFill>
                  <a:prstClr val="black"/>
                </a:solidFill>
                <a:latin typeface="+mn-lt"/>
                <a:cs typeface="Times New Roman" panose="02020603050405020304" pitchFamily="18" charset="0"/>
              </a:rPr>
              <a:t>, </a:t>
            </a:r>
            <a:r>
              <a:rPr lang="de-DE" altLang="tr-TR" sz="2600" dirty="0" err="1" smtClean="0">
                <a:solidFill>
                  <a:prstClr val="black"/>
                </a:solidFill>
                <a:latin typeface="+mn-lt"/>
                <a:cs typeface="Times New Roman" panose="02020603050405020304" pitchFamily="18" charset="0"/>
              </a:rPr>
              <a:t>sadaka</a:t>
            </a:r>
            <a:r>
              <a:rPr lang="de-DE" altLang="tr-TR" sz="2600" dirty="0" smtClean="0">
                <a:solidFill>
                  <a:prstClr val="black"/>
                </a:solidFill>
                <a:latin typeface="+mn-lt"/>
                <a:cs typeface="Times New Roman" panose="02020603050405020304" pitchFamily="18" charset="0"/>
              </a:rPr>
              <a:t> </a:t>
            </a:r>
            <a:r>
              <a:rPr lang="de-DE" altLang="tr-TR" sz="2600" dirty="0" err="1" smtClean="0">
                <a:solidFill>
                  <a:prstClr val="black"/>
                </a:solidFill>
                <a:latin typeface="+mn-lt"/>
                <a:cs typeface="Times New Roman" panose="02020603050405020304" pitchFamily="18" charset="0"/>
              </a:rPr>
              <a:t>şeklinde</a:t>
            </a:r>
            <a:r>
              <a:rPr lang="de-DE" altLang="tr-TR" sz="2600" dirty="0" smtClean="0">
                <a:solidFill>
                  <a:prstClr val="black"/>
                </a:solidFill>
                <a:latin typeface="+mn-lt"/>
                <a:cs typeface="Times New Roman" panose="02020603050405020304" pitchFamily="18" charset="0"/>
              </a:rPr>
              <a:t> </a:t>
            </a:r>
            <a:r>
              <a:rPr lang="de-DE" altLang="tr-TR" sz="2600" dirty="0" err="1" smtClean="0">
                <a:solidFill>
                  <a:prstClr val="black"/>
                </a:solidFill>
                <a:latin typeface="+mn-lt"/>
                <a:cs typeface="Times New Roman" panose="02020603050405020304" pitchFamily="18" charset="0"/>
              </a:rPr>
              <a:t>veya</a:t>
            </a:r>
            <a:r>
              <a:rPr lang="de-DE" altLang="tr-TR" sz="2600" dirty="0" smtClean="0">
                <a:solidFill>
                  <a:prstClr val="black"/>
                </a:solidFill>
                <a:latin typeface="+mn-lt"/>
                <a:cs typeface="Times New Roman" panose="02020603050405020304" pitchFamily="18" charset="0"/>
              </a:rPr>
              <a:t> </a:t>
            </a:r>
            <a:r>
              <a:rPr lang="de-DE" altLang="tr-TR" sz="2600" dirty="0" err="1" smtClean="0">
                <a:solidFill>
                  <a:prstClr val="black"/>
                </a:solidFill>
                <a:latin typeface="+mn-lt"/>
                <a:cs typeface="Times New Roman" panose="02020603050405020304" pitchFamily="18" charset="0"/>
              </a:rPr>
              <a:t>oruç</a:t>
            </a:r>
            <a:r>
              <a:rPr lang="de-DE" altLang="tr-TR" sz="2600" dirty="0" smtClean="0">
                <a:solidFill>
                  <a:prstClr val="black"/>
                </a:solidFill>
                <a:latin typeface="+mn-lt"/>
                <a:cs typeface="Times New Roman" panose="02020603050405020304" pitchFamily="18" charset="0"/>
              </a:rPr>
              <a:t> </a:t>
            </a:r>
            <a:r>
              <a:rPr lang="de-DE" altLang="tr-TR" sz="2600" dirty="0" err="1" smtClean="0">
                <a:solidFill>
                  <a:prstClr val="black"/>
                </a:solidFill>
                <a:latin typeface="+mn-lt"/>
                <a:cs typeface="Times New Roman" panose="02020603050405020304" pitchFamily="18" charset="0"/>
              </a:rPr>
              <a:t>tutmakla</a:t>
            </a:r>
            <a:r>
              <a:rPr lang="de-DE" altLang="tr-TR" sz="2600" dirty="0" smtClean="0">
                <a:solidFill>
                  <a:prstClr val="black"/>
                </a:solidFill>
                <a:latin typeface="+mn-lt"/>
                <a:cs typeface="Times New Roman" panose="02020603050405020304" pitchFamily="18" charset="0"/>
              </a:rPr>
              <a:t> da </a:t>
            </a:r>
            <a:r>
              <a:rPr lang="de-DE" altLang="tr-TR" sz="2600" dirty="0" err="1" smtClean="0">
                <a:solidFill>
                  <a:prstClr val="black"/>
                </a:solidFill>
                <a:latin typeface="+mn-lt"/>
                <a:cs typeface="Times New Roman" panose="02020603050405020304" pitchFamily="18" charset="0"/>
              </a:rPr>
              <a:t>ceza</a:t>
            </a:r>
            <a:r>
              <a:rPr lang="de-DE" altLang="tr-TR" sz="2600" dirty="0" smtClean="0">
                <a:solidFill>
                  <a:prstClr val="black"/>
                </a:solidFill>
                <a:latin typeface="+mn-lt"/>
                <a:cs typeface="Times New Roman" panose="02020603050405020304" pitchFamily="18" charset="0"/>
              </a:rPr>
              <a:t> </a:t>
            </a:r>
            <a:r>
              <a:rPr lang="de-DE" altLang="tr-TR" sz="2600" dirty="0" err="1" smtClean="0">
                <a:solidFill>
                  <a:prstClr val="black"/>
                </a:solidFill>
                <a:latin typeface="+mn-lt"/>
                <a:cs typeface="Times New Roman" panose="02020603050405020304" pitchFamily="18" charset="0"/>
              </a:rPr>
              <a:t>yerine</a:t>
            </a:r>
            <a:r>
              <a:rPr lang="de-DE" altLang="tr-TR" sz="2600" dirty="0" smtClean="0">
                <a:solidFill>
                  <a:prstClr val="black"/>
                </a:solidFill>
                <a:latin typeface="+mn-lt"/>
                <a:cs typeface="Times New Roman" panose="02020603050405020304" pitchFamily="18" charset="0"/>
              </a:rPr>
              <a:t> </a:t>
            </a:r>
            <a:r>
              <a:rPr lang="de-DE" altLang="tr-TR" sz="2600" dirty="0" err="1" smtClean="0">
                <a:solidFill>
                  <a:prstClr val="black"/>
                </a:solidFill>
                <a:latin typeface="+mn-lt"/>
                <a:cs typeface="Times New Roman" panose="02020603050405020304" pitchFamily="18" charset="0"/>
              </a:rPr>
              <a:t>getirilir</a:t>
            </a:r>
            <a:r>
              <a:rPr lang="de-DE" altLang="tr-TR" sz="2600" dirty="0" smtClean="0">
                <a:solidFill>
                  <a:prstClr val="black"/>
                </a:solidFill>
                <a:latin typeface="+mn-lt"/>
                <a:cs typeface="Times New Roman" panose="02020603050405020304" pitchFamily="18" charset="0"/>
              </a:rPr>
              <a:t>.</a:t>
            </a:r>
          </a:p>
        </p:txBody>
      </p:sp>
      <p:grpSp>
        <p:nvGrpSpPr>
          <p:cNvPr id="7" name="Grup 6"/>
          <p:cNvGrpSpPr/>
          <p:nvPr/>
        </p:nvGrpSpPr>
        <p:grpSpPr>
          <a:xfrm>
            <a:off x="720000" y="540000"/>
            <a:ext cx="10944000" cy="900000"/>
            <a:chOff x="720000" y="540000"/>
            <a:chExt cx="10944000" cy="900000"/>
          </a:xfrm>
        </p:grpSpPr>
        <p:pic>
          <p:nvPicPr>
            <p:cNvPr id="9" name="Resim 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20000" y="540000"/>
              <a:ext cx="900000" cy="900000"/>
            </a:xfrm>
            <a:prstGeom prst="rect">
              <a:avLst/>
            </a:prstGeom>
          </p:spPr>
        </p:pic>
        <p:pic>
          <p:nvPicPr>
            <p:cNvPr id="10" name="Resim 9"/>
            <p:cNvPicPr>
              <a:picLocks/>
            </p:cNvPicPr>
            <p:nvPr/>
          </p:nvPicPr>
          <p:blipFill>
            <a:blip r:embed="rId4" cstate="print">
              <a:extLst>
                <a:ext uri="{28A0092B-C50C-407E-A947-70E740481C1C}">
                  <a14:useLocalDpi xmlns:a14="http://schemas.microsoft.com/office/drawing/2010/main" xmlns="" val="0"/>
                </a:ext>
              </a:extLst>
            </a:blip>
            <a:stretch>
              <a:fillRect/>
            </a:stretch>
          </p:blipFill>
          <p:spPr>
            <a:xfrm>
              <a:off x="10764000" y="540000"/>
              <a:ext cx="900000" cy="900000"/>
            </a:xfrm>
            <a:prstGeom prst="rect">
              <a:avLst/>
            </a:prstGeom>
          </p:spPr>
        </p:pic>
      </p:grpSp>
    </p:spTree>
    <p:extLst>
      <p:ext uri="{BB962C8B-B14F-4D97-AF65-F5344CB8AC3E}">
        <p14:creationId xmlns:p14="http://schemas.microsoft.com/office/powerpoint/2010/main" xmlns="" val="26586034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Unvan 1"/>
          <p:cNvSpPr>
            <a:spLocks noGrp="1"/>
          </p:cNvSpPr>
          <p:nvPr>
            <p:ph type="ctrTitle"/>
          </p:nvPr>
        </p:nvSpPr>
        <p:spPr>
          <a:xfrm>
            <a:off x="2108213" y="129848"/>
            <a:ext cx="7975574" cy="1638443"/>
          </a:xfrm>
        </p:spPr>
        <p:txBody>
          <a:bodyPr>
            <a:normAutofit/>
          </a:bodyPr>
          <a:lstStyle/>
          <a:p>
            <a:r>
              <a:rPr lang="tr-TR" sz="3200" b="1" dirty="0" smtClean="0">
                <a:solidFill>
                  <a:schemeClr val="accent1">
                    <a:lumMod val="50000"/>
                  </a:schemeClr>
                </a:solidFill>
                <a:latin typeface="Gabriola" panose="04040605051002020D02" pitchFamily="82" charset="0"/>
                <a:cs typeface="Consolas" panose="020B0609020204030204" pitchFamily="49" charset="0"/>
              </a:rPr>
              <a:t>T.C.</a:t>
            </a:r>
            <a:br>
              <a:rPr lang="tr-TR" sz="3200" b="1" dirty="0" smtClean="0">
                <a:solidFill>
                  <a:schemeClr val="accent1">
                    <a:lumMod val="50000"/>
                  </a:schemeClr>
                </a:solidFill>
                <a:latin typeface="Gabriola" panose="04040605051002020D02" pitchFamily="82" charset="0"/>
                <a:cs typeface="Consolas" panose="020B0609020204030204" pitchFamily="49" charset="0"/>
              </a:rPr>
            </a:br>
            <a:r>
              <a:rPr lang="tr-TR" sz="3200" b="1" dirty="0" smtClean="0">
                <a:solidFill>
                  <a:schemeClr val="accent1">
                    <a:lumMod val="50000"/>
                  </a:schemeClr>
                </a:solidFill>
                <a:latin typeface="Gabriola" panose="04040605051002020D02" pitchFamily="82" charset="0"/>
                <a:cs typeface="Consolas" panose="020B0609020204030204" pitchFamily="49" charset="0"/>
              </a:rPr>
              <a:t>BAŞBAKANLIK</a:t>
            </a:r>
            <a:br>
              <a:rPr lang="tr-TR" sz="3200" b="1" dirty="0" smtClean="0">
                <a:solidFill>
                  <a:schemeClr val="accent1">
                    <a:lumMod val="50000"/>
                  </a:schemeClr>
                </a:solidFill>
                <a:latin typeface="Gabriola" panose="04040605051002020D02" pitchFamily="82" charset="0"/>
                <a:cs typeface="Consolas" panose="020B0609020204030204" pitchFamily="49" charset="0"/>
              </a:rPr>
            </a:br>
            <a:r>
              <a:rPr lang="tr-TR" sz="3200" b="1" dirty="0" smtClean="0">
                <a:solidFill>
                  <a:schemeClr val="accent1">
                    <a:lumMod val="50000"/>
                  </a:schemeClr>
                </a:solidFill>
                <a:latin typeface="Gabriola" panose="04040605051002020D02" pitchFamily="82" charset="0"/>
                <a:cs typeface="Consolas" panose="020B0609020204030204" pitchFamily="49" charset="0"/>
              </a:rPr>
              <a:t>DİYANET İŞLERİ BAŞKANLIĞI</a:t>
            </a:r>
            <a:endParaRPr lang="tr-TR" sz="4000" dirty="0"/>
          </a:p>
        </p:txBody>
      </p:sp>
      <p:sp>
        <p:nvSpPr>
          <p:cNvPr id="3" name="Alt Başlık 2"/>
          <p:cNvSpPr>
            <a:spLocks noGrp="1"/>
          </p:cNvSpPr>
          <p:nvPr>
            <p:ph type="subTitle" idx="1"/>
          </p:nvPr>
        </p:nvSpPr>
        <p:spPr>
          <a:xfrm>
            <a:off x="492154" y="1664321"/>
            <a:ext cx="11207691" cy="1238933"/>
          </a:xfrm>
        </p:spPr>
        <p:txBody>
          <a:bodyPr>
            <a:noAutofit/>
          </a:bodyPr>
          <a:lstStyle/>
          <a:p>
            <a:r>
              <a:rPr lang="tr-TR" sz="4400" b="1" dirty="0" smtClean="0">
                <a:solidFill>
                  <a:srgbClr val="ED7D31">
                    <a:lumMod val="50000"/>
                  </a:srgbClr>
                </a:solidFill>
                <a:latin typeface="Gabriola" panose="04040605051002020D02" pitchFamily="82" charset="0"/>
                <a:cs typeface="Consolas" panose="020B0609020204030204" pitchFamily="49" charset="0"/>
              </a:rPr>
              <a:t>4. DERS</a:t>
            </a:r>
          </a:p>
          <a:p>
            <a:r>
              <a:rPr lang="tr-TR" sz="4400" b="1" dirty="0" smtClean="0">
                <a:solidFill>
                  <a:schemeClr val="accent2">
                    <a:lumMod val="50000"/>
                  </a:schemeClr>
                </a:solidFill>
                <a:latin typeface="Gabriola" panose="04040605051002020D02" pitchFamily="82" charset="0"/>
                <a:cs typeface="Consolas" panose="020B0609020204030204" pitchFamily="49" charset="0"/>
              </a:rPr>
              <a:t>ANA HATLARIYLA HAC VE UMRE MENASİKİ</a:t>
            </a:r>
            <a:endParaRPr lang="tr-TR" sz="4400" dirty="0"/>
          </a:p>
        </p:txBody>
      </p:sp>
      <p:grpSp>
        <p:nvGrpSpPr>
          <p:cNvPr id="7" name="Grup 6"/>
          <p:cNvGrpSpPr/>
          <p:nvPr/>
        </p:nvGrpSpPr>
        <p:grpSpPr>
          <a:xfrm>
            <a:off x="720000" y="540000"/>
            <a:ext cx="10944000" cy="900000"/>
            <a:chOff x="720000" y="540000"/>
            <a:chExt cx="10944000" cy="900000"/>
          </a:xfrm>
        </p:grpSpPr>
        <p:pic>
          <p:nvPicPr>
            <p:cNvPr id="8" name="Resim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20000" y="540000"/>
              <a:ext cx="900000" cy="900000"/>
            </a:xfrm>
            <a:prstGeom prst="rect">
              <a:avLst/>
            </a:prstGeom>
          </p:spPr>
        </p:pic>
        <p:pic>
          <p:nvPicPr>
            <p:cNvPr id="9" name="Resim 8"/>
            <p:cNvPicPr>
              <a:picLocks/>
            </p:cNvPicPr>
            <p:nvPr/>
          </p:nvPicPr>
          <p:blipFill>
            <a:blip r:embed="rId4" cstate="print">
              <a:extLst>
                <a:ext uri="{28A0092B-C50C-407E-A947-70E740481C1C}">
                  <a14:useLocalDpi xmlns:a14="http://schemas.microsoft.com/office/drawing/2010/main" xmlns="" val="0"/>
                </a:ext>
              </a:extLst>
            </a:blip>
            <a:stretch>
              <a:fillRect/>
            </a:stretch>
          </p:blipFill>
          <p:spPr>
            <a:xfrm>
              <a:off x="10764000" y="540000"/>
              <a:ext cx="900000" cy="900000"/>
            </a:xfrm>
            <a:prstGeom prst="rect">
              <a:avLst/>
            </a:prstGeom>
          </p:spPr>
        </p:pic>
      </p:grpSp>
    </p:spTree>
    <p:extLst>
      <p:ext uri="{BB962C8B-B14F-4D97-AF65-F5344CB8AC3E}">
        <p14:creationId xmlns:p14="http://schemas.microsoft.com/office/powerpoint/2010/main" xmlns="" val="7755403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0" y="0"/>
            <a:ext cx="12192000" cy="6857999"/>
          </a:xfrm>
        </p:spPr>
      </p:pic>
      <p:sp>
        <p:nvSpPr>
          <p:cNvPr id="2" name="Unvan 1"/>
          <p:cNvSpPr>
            <a:spLocks noGrp="1"/>
          </p:cNvSpPr>
          <p:nvPr>
            <p:ph type="title"/>
          </p:nvPr>
        </p:nvSpPr>
        <p:spPr>
          <a:xfrm>
            <a:off x="2478971" y="739982"/>
            <a:ext cx="6451833" cy="1295895"/>
          </a:xfrm>
        </p:spPr>
        <p:txBody>
          <a:bodyPr>
            <a:normAutofit/>
          </a:bodyPr>
          <a:lstStyle/>
          <a:p>
            <a:pPr algn="ctr"/>
            <a:r>
              <a:rPr lang="tr-TR" sz="6000" b="1" dirty="0" smtClean="0">
                <a:solidFill>
                  <a:schemeClr val="accent2">
                    <a:lumMod val="50000"/>
                  </a:schemeClr>
                </a:solidFill>
                <a:latin typeface="Gabriola" panose="04040605051002020D02" pitchFamily="82" charset="0"/>
              </a:rPr>
              <a:t>İHRAMIN SÜNNETLERİ</a:t>
            </a:r>
            <a:endParaRPr lang="tr-TR" sz="6000" dirty="0"/>
          </a:p>
        </p:txBody>
      </p:sp>
      <p:sp>
        <p:nvSpPr>
          <p:cNvPr id="9" name="İçerik Yer Tutucusu 1"/>
          <p:cNvSpPr txBox="1">
            <a:spLocks/>
          </p:cNvSpPr>
          <p:nvPr/>
        </p:nvSpPr>
        <p:spPr>
          <a:xfrm>
            <a:off x="2290139" y="1956904"/>
            <a:ext cx="10229449" cy="46085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Century Schoolbook" panose="02040604050505020304" pitchFamily="18" charset="0"/>
              <a:buAutoNum type="arabicPeriod"/>
            </a:pPr>
            <a:r>
              <a:rPr lang="tr-TR" sz="2400" dirty="0" smtClean="0"/>
              <a:t>İhramdan Önce Gerekli Tıraşları Olmak</a:t>
            </a:r>
          </a:p>
          <a:p>
            <a:pPr marL="457200" indent="-457200">
              <a:buFont typeface="Century Schoolbook" panose="02040604050505020304" pitchFamily="18" charset="0"/>
              <a:buAutoNum type="arabicPeriod"/>
            </a:pPr>
            <a:r>
              <a:rPr lang="tr-TR" sz="2400" dirty="0" smtClean="0"/>
              <a:t>Gusül/Boy Abdesti Almak</a:t>
            </a:r>
          </a:p>
          <a:p>
            <a:pPr marL="457200" indent="-457200">
              <a:buFont typeface="Century Schoolbook" panose="02040604050505020304" pitchFamily="18" charset="0"/>
              <a:buAutoNum type="arabicPeriod"/>
            </a:pPr>
            <a:r>
              <a:rPr lang="tr-TR" sz="2400" dirty="0" smtClean="0"/>
              <a:t>Erkeklerin </a:t>
            </a:r>
            <a:r>
              <a:rPr lang="tr-TR" sz="2400" dirty="0" err="1" smtClean="0"/>
              <a:t>İzar</a:t>
            </a:r>
            <a:r>
              <a:rPr lang="tr-TR" sz="2400" dirty="0" smtClean="0"/>
              <a:t> Ve </a:t>
            </a:r>
            <a:r>
              <a:rPr lang="tr-TR" sz="2400" dirty="0" err="1" smtClean="0"/>
              <a:t>Ridadan</a:t>
            </a:r>
            <a:r>
              <a:rPr lang="tr-TR" sz="2400" dirty="0" smtClean="0"/>
              <a:t> Oluşan İki Parça  İhram Elbisesi Giymeleri</a:t>
            </a:r>
          </a:p>
          <a:p>
            <a:pPr marL="457200" indent="-457200">
              <a:buFont typeface="Century Schoolbook" panose="02040604050505020304" pitchFamily="18" charset="0"/>
              <a:buAutoNum type="arabicPeriod"/>
            </a:pPr>
            <a:r>
              <a:rPr lang="tr-TR" sz="2400" dirty="0" smtClean="0"/>
              <a:t>Niyet Ve </a:t>
            </a:r>
            <a:r>
              <a:rPr lang="tr-TR" sz="2400" dirty="0" err="1" smtClean="0"/>
              <a:t>Telbiyeden</a:t>
            </a:r>
            <a:r>
              <a:rPr lang="tr-TR" sz="2400" dirty="0" smtClean="0"/>
              <a:t> Önce Koku Sürünme</a:t>
            </a:r>
          </a:p>
          <a:p>
            <a:pPr marL="457200" indent="-457200">
              <a:buFont typeface="Century Schoolbook" panose="02040604050505020304" pitchFamily="18" charset="0"/>
              <a:buAutoNum type="arabicPeriod"/>
            </a:pPr>
            <a:r>
              <a:rPr lang="tr-TR" sz="2400" dirty="0" smtClean="0"/>
              <a:t>İki Rekat Namaz Kılma</a:t>
            </a:r>
          </a:p>
          <a:p>
            <a:pPr marL="457200" indent="-457200">
              <a:buFont typeface="Century Schoolbook" panose="02040604050505020304" pitchFamily="18" charset="0"/>
              <a:buAutoNum type="arabicPeriod"/>
            </a:pPr>
            <a:r>
              <a:rPr lang="tr-TR" sz="2400" dirty="0" smtClean="0"/>
              <a:t>Sesli Niyet Etme</a:t>
            </a:r>
          </a:p>
          <a:p>
            <a:pPr marL="457200" indent="-457200">
              <a:buFont typeface="Century Schoolbook" panose="02040604050505020304" pitchFamily="18" charset="0"/>
              <a:buAutoNum type="arabicPeriod"/>
            </a:pPr>
            <a:r>
              <a:rPr lang="tr-TR" sz="2400" dirty="0" smtClean="0"/>
              <a:t>Namazdan Sonra </a:t>
            </a:r>
            <a:r>
              <a:rPr lang="tr-TR" sz="2400" dirty="0" err="1" smtClean="0"/>
              <a:t>Telbiye</a:t>
            </a:r>
            <a:r>
              <a:rPr lang="tr-TR" sz="2400" dirty="0" smtClean="0"/>
              <a:t> Getirme</a:t>
            </a:r>
          </a:p>
          <a:p>
            <a:pPr marL="457200" indent="-457200">
              <a:buFont typeface="Century Schoolbook" panose="02040604050505020304" pitchFamily="18" charset="0"/>
              <a:buAutoNum type="arabicPeriod"/>
            </a:pPr>
            <a:r>
              <a:rPr lang="tr-TR" sz="2400" dirty="0" err="1" smtClean="0"/>
              <a:t>Telbiye</a:t>
            </a:r>
            <a:r>
              <a:rPr lang="tr-TR" sz="2400" dirty="0" smtClean="0"/>
              <a:t> Getirme</a:t>
            </a:r>
          </a:p>
          <a:p>
            <a:pPr marL="457200" indent="-457200">
              <a:buFont typeface="Century Schoolbook" panose="02040604050505020304" pitchFamily="18" charset="0"/>
              <a:buAutoNum type="arabicPeriod"/>
            </a:pPr>
            <a:r>
              <a:rPr lang="tr-TR" sz="2400" dirty="0" smtClean="0"/>
              <a:t>İhrama Hac Aylarında Girme</a:t>
            </a:r>
          </a:p>
        </p:txBody>
      </p:sp>
      <p:grpSp>
        <p:nvGrpSpPr>
          <p:cNvPr id="7" name="Grup 6"/>
          <p:cNvGrpSpPr/>
          <p:nvPr/>
        </p:nvGrpSpPr>
        <p:grpSpPr>
          <a:xfrm>
            <a:off x="720000" y="540000"/>
            <a:ext cx="10944000" cy="900000"/>
            <a:chOff x="720000" y="540000"/>
            <a:chExt cx="10944000" cy="900000"/>
          </a:xfrm>
        </p:grpSpPr>
        <p:pic>
          <p:nvPicPr>
            <p:cNvPr id="8" name="Resim 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20000" y="540000"/>
              <a:ext cx="900000" cy="900000"/>
            </a:xfrm>
            <a:prstGeom prst="rect">
              <a:avLst/>
            </a:prstGeom>
          </p:spPr>
        </p:pic>
        <p:pic>
          <p:nvPicPr>
            <p:cNvPr id="10" name="Resim 9"/>
            <p:cNvPicPr>
              <a:picLocks/>
            </p:cNvPicPr>
            <p:nvPr/>
          </p:nvPicPr>
          <p:blipFill>
            <a:blip r:embed="rId5" cstate="print">
              <a:extLst>
                <a:ext uri="{28A0092B-C50C-407E-A947-70E740481C1C}">
                  <a14:useLocalDpi xmlns:a14="http://schemas.microsoft.com/office/drawing/2010/main" xmlns="" val="0"/>
                </a:ext>
              </a:extLst>
            </a:blip>
            <a:stretch>
              <a:fillRect/>
            </a:stretch>
          </p:blipFill>
          <p:spPr>
            <a:xfrm>
              <a:off x="10764000" y="540000"/>
              <a:ext cx="900000" cy="900000"/>
            </a:xfrm>
            <a:prstGeom prst="rect">
              <a:avLst/>
            </a:prstGeom>
          </p:spPr>
        </p:pic>
      </p:grpSp>
    </p:spTree>
    <p:extLst>
      <p:ext uri="{BB962C8B-B14F-4D97-AF65-F5344CB8AC3E}">
        <p14:creationId xmlns:p14="http://schemas.microsoft.com/office/powerpoint/2010/main" xmlns="" val="25566919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0" y="0"/>
            <a:ext cx="12192000" cy="6857999"/>
          </a:xfrm>
        </p:spPr>
      </p:pic>
      <p:sp>
        <p:nvSpPr>
          <p:cNvPr id="2" name="Unvan 1"/>
          <p:cNvSpPr>
            <a:spLocks noGrp="1"/>
          </p:cNvSpPr>
          <p:nvPr>
            <p:ph type="title"/>
          </p:nvPr>
        </p:nvSpPr>
        <p:spPr>
          <a:xfrm>
            <a:off x="2478971" y="739982"/>
            <a:ext cx="6451833" cy="1295895"/>
          </a:xfrm>
        </p:spPr>
        <p:txBody>
          <a:bodyPr>
            <a:normAutofit/>
          </a:bodyPr>
          <a:lstStyle/>
          <a:p>
            <a:pPr algn="ctr"/>
            <a:r>
              <a:rPr lang="tr-TR" sz="6000" b="1" dirty="0" smtClean="0">
                <a:solidFill>
                  <a:schemeClr val="accent2">
                    <a:lumMod val="50000"/>
                  </a:schemeClr>
                </a:solidFill>
                <a:latin typeface="Gabriola" panose="04040605051002020D02" pitchFamily="82" charset="0"/>
              </a:rPr>
              <a:t>TAVAF</a:t>
            </a:r>
            <a:endParaRPr lang="tr-TR" sz="6000" dirty="0"/>
          </a:p>
        </p:txBody>
      </p:sp>
      <p:sp>
        <p:nvSpPr>
          <p:cNvPr id="7" name="Metin kutusu 4"/>
          <p:cNvSpPr txBox="1">
            <a:spLocks noChangeArrowheads="1"/>
          </p:cNvSpPr>
          <p:nvPr/>
        </p:nvSpPr>
        <p:spPr bwMode="auto">
          <a:xfrm>
            <a:off x="6763571" y="2404303"/>
            <a:ext cx="4828374" cy="2000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ctr" fontAlgn="base">
              <a:spcBef>
                <a:spcPct val="0"/>
              </a:spcBef>
              <a:spcAft>
                <a:spcPct val="0"/>
              </a:spcAft>
              <a:buClrTx/>
              <a:buSzTx/>
              <a:buFontTx/>
              <a:buNone/>
            </a:pPr>
            <a:r>
              <a:rPr lang="ar-SA" altLang="tr-TR" b="1" dirty="0" smtClean="0">
                <a:solidFill>
                  <a:prstClr val="black"/>
                </a:solidFill>
                <a:latin typeface="+mn-lt"/>
              </a:rPr>
              <a:t> </a:t>
            </a:r>
            <a:r>
              <a:rPr lang="ar-SA" altLang="tr-TR" sz="4000" b="1" dirty="0" smtClean="0">
                <a:solidFill>
                  <a:prstClr val="black"/>
                </a:solidFill>
                <a:latin typeface="+mn-lt"/>
              </a:rPr>
              <a:t>وَلْيَطَّوَّفُوا بِالْبَيْتِ الْعَتِيق</a:t>
            </a:r>
            <a:endParaRPr lang="tr-TR" altLang="tr-TR" b="1" dirty="0" smtClean="0">
              <a:solidFill>
                <a:prstClr val="black"/>
              </a:solidFill>
              <a:latin typeface="+mn-lt"/>
              <a:cs typeface="Arial" panose="020B0604020202020204" pitchFamily="34" charset="0"/>
            </a:endParaRPr>
          </a:p>
          <a:p>
            <a:pPr algn="ctr" fontAlgn="base">
              <a:spcBef>
                <a:spcPct val="0"/>
              </a:spcBef>
              <a:spcAft>
                <a:spcPct val="0"/>
              </a:spcAft>
              <a:buClrTx/>
              <a:buSzTx/>
              <a:buFontTx/>
              <a:buNone/>
            </a:pPr>
            <a:endParaRPr lang="tr-TR" altLang="tr-TR" i="1" dirty="0" smtClean="0">
              <a:solidFill>
                <a:srgbClr val="FE8637"/>
              </a:solidFill>
              <a:latin typeface="+mn-lt"/>
            </a:endParaRPr>
          </a:p>
          <a:p>
            <a:pPr algn="just" fontAlgn="base">
              <a:spcBef>
                <a:spcPct val="0"/>
              </a:spcBef>
              <a:spcAft>
                <a:spcPct val="0"/>
              </a:spcAft>
              <a:buClrTx/>
              <a:buSzTx/>
              <a:buFontTx/>
              <a:buNone/>
            </a:pPr>
            <a:r>
              <a:rPr lang="tr-TR" altLang="tr-TR" i="1" dirty="0" smtClean="0">
                <a:solidFill>
                  <a:srgbClr val="FE8637"/>
                </a:solidFill>
                <a:latin typeface="+mn-lt"/>
              </a:rPr>
              <a:t>«</a:t>
            </a:r>
            <a:r>
              <a:rPr lang="tr-TR" altLang="tr-TR" i="1" dirty="0" err="1" smtClean="0">
                <a:solidFill>
                  <a:srgbClr val="FE8637"/>
                </a:solidFill>
                <a:latin typeface="+mn-lt"/>
              </a:rPr>
              <a:t>Beyt</a:t>
            </a:r>
            <a:r>
              <a:rPr lang="tr-TR" altLang="tr-TR" i="1" dirty="0" smtClean="0">
                <a:solidFill>
                  <a:srgbClr val="FE8637"/>
                </a:solidFill>
                <a:latin typeface="+mn-lt"/>
              </a:rPr>
              <a:t>-i Atik’i (Kâbe’yi) tavaf etsinler.»  </a:t>
            </a:r>
            <a:r>
              <a:rPr lang="tr-TR" altLang="tr-TR" sz="1800" i="1" dirty="0" smtClean="0">
                <a:solidFill>
                  <a:srgbClr val="FE8637"/>
                </a:solidFill>
                <a:latin typeface="+mn-lt"/>
              </a:rPr>
              <a:t>(</a:t>
            </a:r>
            <a:r>
              <a:rPr lang="tr-TR" altLang="tr-TR" sz="1800" i="1" dirty="0" err="1" smtClean="0">
                <a:solidFill>
                  <a:srgbClr val="FE8637"/>
                </a:solidFill>
                <a:latin typeface="+mn-lt"/>
              </a:rPr>
              <a:t>Hacc</a:t>
            </a:r>
            <a:r>
              <a:rPr lang="tr-TR" altLang="tr-TR" sz="1800" i="1" dirty="0" smtClean="0">
                <a:solidFill>
                  <a:srgbClr val="FE8637"/>
                </a:solidFill>
                <a:latin typeface="+mn-lt"/>
              </a:rPr>
              <a:t>, 29) </a:t>
            </a:r>
            <a:endParaRPr lang="tr-TR" altLang="tr-TR" sz="1800" b="1" i="1" dirty="0" smtClean="0">
              <a:solidFill>
                <a:srgbClr val="FE8637"/>
              </a:solidFill>
              <a:latin typeface="+mn-lt"/>
            </a:endParaRPr>
          </a:p>
          <a:p>
            <a:pPr algn="ctr" fontAlgn="base">
              <a:spcBef>
                <a:spcPct val="0"/>
              </a:spcBef>
              <a:spcAft>
                <a:spcPct val="0"/>
              </a:spcAft>
              <a:buClrTx/>
              <a:buSzTx/>
              <a:buFontTx/>
              <a:buNone/>
            </a:pPr>
            <a:r>
              <a:rPr lang="tr-TR" altLang="tr-TR" sz="1800" dirty="0" smtClean="0">
                <a:solidFill>
                  <a:prstClr val="black"/>
                </a:solidFill>
                <a:latin typeface="+mn-lt"/>
              </a:rPr>
              <a:t> </a:t>
            </a:r>
          </a:p>
        </p:txBody>
      </p:sp>
      <p:sp>
        <p:nvSpPr>
          <p:cNvPr id="8" name="Metin kutusu 7"/>
          <p:cNvSpPr txBox="1">
            <a:spLocks noChangeArrowheads="1"/>
          </p:cNvSpPr>
          <p:nvPr/>
        </p:nvSpPr>
        <p:spPr bwMode="auto">
          <a:xfrm>
            <a:off x="5704887" y="4482269"/>
            <a:ext cx="5887058"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just" fontAlgn="base">
              <a:spcBef>
                <a:spcPct val="0"/>
              </a:spcBef>
              <a:spcAft>
                <a:spcPct val="0"/>
              </a:spcAft>
              <a:buClrTx/>
              <a:buSzTx/>
              <a:buFontTx/>
              <a:buNone/>
            </a:pPr>
            <a:r>
              <a:rPr lang="tr-TR" altLang="tr-TR" sz="1800" b="1" dirty="0" smtClean="0">
                <a:solidFill>
                  <a:prstClr val="black"/>
                </a:solidFill>
                <a:latin typeface="+mn-lt"/>
              </a:rPr>
              <a:t>Tavaf: Dönmek ve dolaşmak anlamına gelen tavaf, Hacer-i </a:t>
            </a:r>
            <a:r>
              <a:rPr lang="tr-TR" altLang="tr-TR" sz="1800" b="1" dirty="0" err="1" smtClean="0">
                <a:solidFill>
                  <a:prstClr val="black"/>
                </a:solidFill>
                <a:latin typeface="+mn-lt"/>
              </a:rPr>
              <a:t>Esved’in</a:t>
            </a:r>
            <a:r>
              <a:rPr lang="tr-TR" altLang="tr-TR" sz="1800" b="1" dirty="0" smtClean="0">
                <a:solidFill>
                  <a:prstClr val="black"/>
                </a:solidFill>
                <a:latin typeface="+mn-lt"/>
              </a:rPr>
              <a:t> hizasından başlayarak </a:t>
            </a:r>
            <a:r>
              <a:rPr lang="tr-TR" altLang="tr-TR" sz="1800" b="1" dirty="0" err="1" smtClean="0">
                <a:solidFill>
                  <a:prstClr val="black"/>
                </a:solidFill>
                <a:latin typeface="+mn-lt"/>
              </a:rPr>
              <a:t>kabenin</a:t>
            </a:r>
            <a:r>
              <a:rPr lang="tr-TR" altLang="tr-TR" sz="1800" b="1" dirty="0" smtClean="0">
                <a:solidFill>
                  <a:prstClr val="black"/>
                </a:solidFill>
                <a:latin typeface="+mn-lt"/>
              </a:rPr>
              <a:t> etrafında 7 defa dönmek demektir.  </a:t>
            </a:r>
            <a:r>
              <a:rPr lang="tr-TR" altLang="tr-TR" sz="1800" b="1" dirty="0" err="1" smtClean="0">
                <a:solidFill>
                  <a:prstClr val="black"/>
                </a:solidFill>
                <a:latin typeface="+mn-lt"/>
              </a:rPr>
              <a:t>Kabeyi</a:t>
            </a:r>
            <a:r>
              <a:rPr lang="tr-TR" altLang="tr-TR" sz="1800" b="1" dirty="0" smtClean="0">
                <a:solidFill>
                  <a:prstClr val="black"/>
                </a:solidFill>
                <a:latin typeface="+mn-lt"/>
              </a:rPr>
              <a:t> tavaf namaz gibidir. Bu dönüşlerin her birine </a:t>
            </a:r>
            <a:r>
              <a:rPr lang="tr-TR" altLang="tr-TR" sz="1800" b="1" dirty="0" err="1" smtClean="0">
                <a:solidFill>
                  <a:prstClr val="black"/>
                </a:solidFill>
                <a:latin typeface="+mn-lt"/>
              </a:rPr>
              <a:t>şavt</a:t>
            </a:r>
            <a:r>
              <a:rPr lang="tr-TR" altLang="tr-TR" sz="1800" b="1" dirty="0" smtClean="0">
                <a:solidFill>
                  <a:prstClr val="black"/>
                </a:solidFill>
                <a:latin typeface="+mn-lt"/>
              </a:rPr>
              <a:t> denir.</a:t>
            </a:r>
          </a:p>
        </p:txBody>
      </p:sp>
      <p:pic>
        <p:nvPicPr>
          <p:cNvPr id="10" name="Picture 2" descr="E:\5-6 NİSAN 2016 HAC VE UMRE HAZIRLIK KURSLARI EĞİTİCİLER ÇALIŞTAYI\Harem Fotoğrafları\kroki.gif"/>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20766" y="1816896"/>
            <a:ext cx="4997791" cy="49924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up 8"/>
          <p:cNvGrpSpPr/>
          <p:nvPr/>
        </p:nvGrpSpPr>
        <p:grpSpPr>
          <a:xfrm>
            <a:off x="720000" y="540000"/>
            <a:ext cx="10944000" cy="900000"/>
            <a:chOff x="720000" y="540000"/>
            <a:chExt cx="10944000" cy="900000"/>
          </a:xfrm>
        </p:grpSpPr>
        <p:pic>
          <p:nvPicPr>
            <p:cNvPr id="11" name="Resim 10"/>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20000" y="540000"/>
              <a:ext cx="900000" cy="900000"/>
            </a:xfrm>
            <a:prstGeom prst="rect">
              <a:avLst/>
            </a:prstGeom>
          </p:spPr>
        </p:pic>
        <p:pic>
          <p:nvPicPr>
            <p:cNvPr id="12" name="Resim 11"/>
            <p:cNvPicPr>
              <a:picLocks/>
            </p:cNvPicPr>
            <p:nvPr/>
          </p:nvPicPr>
          <p:blipFill>
            <a:blip r:embed="rId6" cstate="print">
              <a:extLst>
                <a:ext uri="{28A0092B-C50C-407E-A947-70E740481C1C}">
                  <a14:useLocalDpi xmlns:a14="http://schemas.microsoft.com/office/drawing/2010/main" xmlns="" val="0"/>
                </a:ext>
              </a:extLst>
            </a:blip>
            <a:stretch>
              <a:fillRect/>
            </a:stretch>
          </p:blipFill>
          <p:spPr>
            <a:xfrm>
              <a:off x="10764000" y="540000"/>
              <a:ext cx="900000" cy="900000"/>
            </a:xfrm>
            <a:prstGeom prst="rect">
              <a:avLst/>
            </a:prstGeom>
          </p:spPr>
        </p:pic>
      </p:grpSp>
    </p:spTree>
    <p:extLst>
      <p:ext uri="{BB962C8B-B14F-4D97-AF65-F5344CB8AC3E}">
        <p14:creationId xmlns:p14="http://schemas.microsoft.com/office/powerpoint/2010/main" xmlns="" val="27933330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0" y="0"/>
            <a:ext cx="12192000" cy="6857999"/>
          </a:xfrm>
        </p:spPr>
      </p:pic>
      <p:sp>
        <p:nvSpPr>
          <p:cNvPr id="2" name="Unvan 1"/>
          <p:cNvSpPr>
            <a:spLocks noGrp="1"/>
          </p:cNvSpPr>
          <p:nvPr>
            <p:ph type="title"/>
          </p:nvPr>
        </p:nvSpPr>
        <p:spPr>
          <a:xfrm>
            <a:off x="2478971" y="739982"/>
            <a:ext cx="6451833" cy="1295895"/>
          </a:xfrm>
        </p:spPr>
        <p:txBody>
          <a:bodyPr>
            <a:normAutofit fontScale="90000"/>
          </a:bodyPr>
          <a:lstStyle/>
          <a:p>
            <a:pPr algn="ctr"/>
            <a:r>
              <a:rPr lang="tr-TR" sz="6000" b="1" dirty="0" smtClean="0">
                <a:solidFill>
                  <a:schemeClr val="accent2">
                    <a:lumMod val="50000"/>
                  </a:schemeClr>
                </a:solidFill>
                <a:latin typeface="Gabriola" panose="04040605051002020D02" pitchFamily="82" charset="0"/>
              </a:rPr>
              <a:t>TAVAFIN GEÇERLİ OLMASININ ŞARTLARI</a:t>
            </a:r>
            <a:endParaRPr lang="tr-TR" sz="6000" dirty="0"/>
          </a:p>
        </p:txBody>
      </p:sp>
      <p:sp>
        <p:nvSpPr>
          <p:cNvPr id="13" name="İçerik Yer Tutucusu 1"/>
          <p:cNvSpPr txBox="1">
            <a:spLocks/>
          </p:cNvSpPr>
          <p:nvPr/>
        </p:nvSpPr>
        <p:spPr>
          <a:xfrm>
            <a:off x="1287567" y="2521174"/>
            <a:ext cx="5407025" cy="39624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Century Schoolbook" panose="02040604050505020304" pitchFamily="18" charset="0"/>
              <a:buAutoNum type="arabicPeriod"/>
            </a:pPr>
            <a:r>
              <a:rPr lang="tr-TR" dirty="0" smtClean="0">
                <a:latin typeface="Calibri" panose="020F0502020204030204" pitchFamily="34" charset="0"/>
              </a:rPr>
              <a:t>Niyet</a:t>
            </a:r>
          </a:p>
          <a:p>
            <a:pPr marL="457200" indent="-457200">
              <a:buFont typeface="Century Schoolbook" panose="02040604050505020304" pitchFamily="18" charset="0"/>
              <a:buAutoNum type="arabicPeriod"/>
            </a:pPr>
            <a:r>
              <a:rPr lang="tr-TR" dirty="0" smtClean="0">
                <a:latin typeface="Calibri" panose="020F0502020204030204" pitchFamily="34" charset="0"/>
              </a:rPr>
              <a:t>Umre Tavafını İhrama Girdikten  Sonra Yapmak</a:t>
            </a:r>
          </a:p>
          <a:p>
            <a:pPr marL="457200" indent="-457200">
              <a:buFont typeface="Century Schoolbook" panose="02040604050505020304" pitchFamily="18" charset="0"/>
              <a:buAutoNum type="arabicPeriod"/>
            </a:pPr>
            <a:r>
              <a:rPr lang="tr-TR" dirty="0" err="1" smtClean="0">
                <a:latin typeface="Calibri" panose="020F0502020204030204" pitchFamily="34" charset="0"/>
              </a:rPr>
              <a:t>Kabenin</a:t>
            </a:r>
            <a:r>
              <a:rPr lang="tr-TR" dirty="0" smtClean="0">
                <a:latin typeface="Calibri" panose="020F0502020204030204" pitchFamily="34" charset="0"/>
              </a:rPr>
              <a:t> Çevresinde Ve Mescidin İçinde Yapma</a:t>
            </a:r>
          </a:p>
          <a:p>
            <a:pPr marL="457200" indent="-457200">
              <a:buFont typeface="Century Schoolbook" panose="02040604050505020304" pitchFamily="18" charset="0"/>
              <a:buAutoNum type="arabicPeriod"/>
            </a:pPr>
            <a:r>
              <a:rPr lang="tr-TR" dirty="0" smtClean="0">
                <a:latin typeface="Calibri" panose="020F0502020204030204" pitchFamily="34" charset="0"/>
              </a:rPr>
              <a:t>En Az Dört </a:t>
            </a:r>
            <a:r>
              <a:rPr lang="tr-TR" dirty="0" err="1" smtClean="0">
                <a:latin typeface="Calibri" panose="020F0502020204030204" pitchFamily="34" charset="0"/>
              </a:rPr>
              <a:t>Şavtını</a:t>
            </a:r>
            <a:r>
              <a:rPr lang="tr-TR" dirty="0" smtClean="0">
                <a:latin typeface="Calibri" panose="020F0502020204030204" pitchFamily="34" charset="0"/>
              </a:rPr>
              <a:t> Yapmak</a:t>
            </a:r>
          </a:p>
        </p:txBody>
      </p:sp>
      <p:sp>
        <p:nvSpPr>
          <p:cNvPr id="14" name="Oval Belirtme Çizgisi 13"/>
          <p:cNvSpPr/>
          <p:nvPr/>
        </p:nvSpPr>
        <p:spPr>
          <a:xfrm>
            <a:off x="7513402" y="1963396"/>
            <a:ext cx="3048000" cy="335280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tr-TR" sz="2100" b="1" dirty="0">
                <a:latin typeface="Comic Sans MS" pitchFamily="66" charset="0"/>
              </a:rPr>
              <a:t>Tavafa Niyet:</a:t>
            </a:r>
          </a:p>
          <a:p>
            <a:pPr algn="ctr" eaLnBrk="1" hangingPunct="1">
              <a:defRPr/>
            </a:pPr>
            <a:r>
              <a:rPr lang="tr-TR" sz="2100" b="1" dirty="0">
                <a:latin typeface="Comic Sans MS" pitchFamily="66" charset="0"/>
              </a:rPr>
              <a:t> </a:t>
            </a:r>
            <a:r>
              <a:rPr lang="tr-TR" sz="2100" dirty="0">
                <a:latin typeface="Comic Sans MS" pitchFamily="66" charset="0"/>
              </a:rPr>
              <a:t>Allah’ım senin rızan için Umre tavafı yapmak istiyorum. Onu bana kolaylaştır ve kabul eyle.</a:t>
            </a:r>
          </a:p>
        </p:txBody>
      </p:sp>
      <p:grpSp>
        <p:nvGrpSpPr>
          <p:cNvPr id="8" name="Grup 7"/>
          <p:cNvGrpSpPr/>
          <p:nvPr/>
        </p:nvGrpSpPr>
        <p:grpSpPr>
          <a:xfrm>
            <a:off x="720000" y="540000"/>
            <a:ext cx="10944000" cy="900000"/>
            <a:chOff x="720000" y="540000"/>
            <a:chExt cx="10944000" cy="900000"/>
          </a:xfrm>
        </p:grpSpPr>
        <p:pic>
          <p:nvPicPr>
            <p:cNvPr id="9" name="Resim 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20000" y="540000"/>
              <a:ext cx="900000" cy="900000"/>
            </a:xfrm>
            <a:prstGeom prst="rect">
              <a:avLst/>
            </a:prstGeom>
          </p:spPr>
        </p:pic>
        <p:pic>
          <p:nvPicPr>
            <p:cNvPr id="10" name="Resim 9"/>
            <p:cNvPicPr>
              <a:picLocks/>
            </p:cNvPicPr>
            <p:nvPr/>
          </p:nvPicPr>
          <p:blipFill>
            <a:blip r:embed="rId5" cstate="print">
              <a:extLst>
                <a:ext uri="{28A0092B-C50C-407E-A947-70E740481C1C}">
                  <a14:useLocalDpi xmlns:a14="http://schemas.microsoft.com/office/drawing/2010/main" xmlns="" val="0"/>
                </a:ext>
              </a:extLst>
            </a:blip>
            <a:stretch>
              <a:fillRect/>
            </a:stretch>
          </p:blipFill>
          <p:spPr>
            <a:xfrm>
              <a:off x="10764000" y="540000"/>
              <a:ext cx="900000" cy="900000"/>
            </a:xfrm>
            <a:prstGeom prst="rect">
              <a:avLst/>
            </a:prstGeom>
          </p:spPr>
        </p:pic>
      </p:grpSp>
    </p:spTree>
    <p:extLst>
      <p:ext uri="{BB962C8B-B14F-4D97-AF65-F5344CB8AC3E}">
        <p14:creationId xmlns:p14="http://schemas.microsoft.com/office/powerpoint/2010/main" xmlns="" val="38911731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0" y="-94348"/>
            <a:ext cx="12192000" cy="6857999"/>
          </a:xfrm>
        </p:spPr>
      </p:pic>
      <p:sp>
        <p:nvSpPr>
          <p:cNvPr id="2" name="Unvan 1"/>
          <p:cNvSpPr>
            <a:spLocks noGrp="1"/>
          </p:cNvSpPr>
          <p:nvPr>
            <p:ph type="title"/>
          </p:nvPr>
        </p:nvSpPr>
        <p:spPr>
          <a:xfrm>
            <a:off x="2478971" y="357833"/>
            <a:ext cx="6451833" cy="1295895"/>
          </a:xfrm>
        </p:spPr>
        <p:txBody>
          <a:bodyPr>
            <a:normAutofit/>
          </a:bodyPr>
          <a:lstStyle/>
          <a:p>
            <a:pPr algn="ctr"/>
            <a:r>
              <a:rPr lang="tr-TR" sz="6000" b="1" dirty="0" smtClean="0">
                <a:solidFill>
                  <a:schemeClr val="accent2">
                    <a:lumMod val="50000"/>
                  </a:schemeClr>
                </a:solidFill>
                <a:latin typeface="Gabriola" panose="04040605051002020D02" pitchFamily="82" charset="0"/>
              </a:rPr>
              <a:t>TAVAFIN VACİPLERİ</a:t>
            </a:r>
            <a:endParaRPr lang="tr-TR" sz="6000" dirty="0"/>
          </a:p>
        </p:txBody>
      </p:sp>
      <p:sp>
        <p:nvSpPr>
          <p:cNvPr id="8" name="İçerik Yer Tutucusu 1"/>
          <p:cNvSpPr txBox="1">
            <a:spLocks/>
          </p:cNvSpPr>
          <p:nvPr/>
        </p:nvSpPr>
        <p:spPr>
          <a:xfrm>
            <a:off x="732836" y="2105909"/>
            <a:ext cx="6477000" cy="45354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defRPr/>
            </a:pPr>
            <a:r>
              <a:rPr lang="tr-TR" sz="2400" dirty="0" smtClean="0">
                <a:latin typeface="Calibri" panose="020F0502020204030204" pitchFamily="34" charset="0"/>
              </a:rPr>
              <a:t>Tavafı Abdestli Yapmak</a:t>
            </a:r>
          </a:p>
          <a:p>
            <a:pPr marL="457200" indent="-457200">
              <a:buFont typeface="+mj-lt"/>
              <a:buAutoNum type="arabicPeriod"/>
              <a:defRPr/>
            </a:pPr>
            <a:r>
              <a:rPr lang="tr-TR" sz="2400" dirty="0" smtClean="0">
                <a:latin typeface="Calibri" panose="020F0502020204030204" pitchFamily="34" charset="0"/>
              </a:rPr>
              <a:t>Avret Mahalli Örtülü Olmak</a:t>
            </a:r>
          </a:p>
          <a:p>
            <a:pPr marL="457200" indent="-457200">
              <a:buFont typeface="+mj-lt"/>
              <a:buAutoNum type="arabicPeriod"/>
              <a:defRPr/>
            </a:pPr>
            <a:r>
              <a:rPr lang="tr-TR" sz="2400" dirty="0" err="1" smtClean="0">
                <a:latin typeface="Calibri" panose="020F0502020204030204" pitchFamily="34" charset="0"/>
              </a:rPr>
              <a:t>Kabeyi</a:t>
            </a:r>
            <a:r>
              <a:rPr lang="tr-TR" sz="2400" dirty="0" smtClean="0">
                <a:latin typeface="Calibri" panose="020F0502020204030204" pitchFamily="34" charset="0"/>
              </a:rPr>
              <a:t> Solumuza Alarak Tavaf Yapmak</a:t>
            </a:r>
          </a:p>
          <a:p>
            <a:pPr marL="457200" indent="-457200">
              <a:buFont typeface="+mj-lt"/>
              <a:buAutoNum type="arabicPeriod"/>
              <a:defRPr/>
            </a:pPr>
            <a:r>
              <a:rPr lang="tr-TR" sz="2400" dirty="0" smtClean="0">
                <a:latin typeface="Calibri" panose="020F0502020204030204" pitchFamily="34" charset="0"/>
              </a:rPr>
              <a:t>Tavafa </a:t>
            </a:r>
            <a:r>
              <a:rPr lang="tr-TR" sz="2400" dirty="0" err="1" smtClean="0">
                <a:latin typeface="Calibri" panose="020F0502020204030204" pitchFamily="34" charset="0"/>
              </a:rPr>
              <a:t>Hacerü’l-esvedi</a:t>
            </a:r>
            <a:r>
              <a:rPr lang="tr-TR" sz="2400" dirty="0" smtClean="0">
                <a:latin typeface="Calibri" panose="020F0502020204030204" pitchFamily="34" charset="0"/>
              </a:rPr>
              <a:t> Geçmeden Başlamak</a:t>
            </a:r>
          </a:p>
          <a:p>
            <a:pPr marL="457200" indent="-457200">
              <a:buFont typeface="+mj-lt"/>
              <a:buAutoNum type="arabicPeriod"/>
              <a:defRPr/>
            </a:pPr>
            <a:r>
              <a:rPr lang="tr-TR" sz="2400" dirty="0" smtClean="0">
                <a:latin typeface="Calibri" panose="020F0502020204030204" pitchFamily="34" charset="0"/>
              </a:rPr>
              <a:t>Tavafı Yürüyerek Yapmak</a:t>
            </a:r>
          </a:p>
          <a:p>
            <a:pPr marL="457200" indent="-457200">
              <a:buFont typeface="+mj-lt"/>
              <a:buAutoNum type="arabicPeriod"/>
              <a:defRPr/>
            </a:pPr>
            <a:r>
              <a:rPr lang="tr-TR" sz="2400" dirty="0" smtClean="0">
                <a:latin typeface="Calibri" panose="020F0502020204030204" pitchFamily="34" charset="0"/>
              </a:rPr>
              <a:t>Tavafı «</a:t>
            </a:r>
            <a:r>
              <a:rPr lang="tr-TR" sz="2400" dirty="0" err="1" smtClean="0">
                <a:latin typeface="Calibri" panose="020F0502020204030204" pitchFamily="34" charset="0"/>
              </a:rPr>
              <a:t>Hatîm</a:t>
            </a:r>
            <a:r>
              <a:rPr lang="tr-TR" sz="2400" dirty="0" smtClean="0">
                <a:latin typeface="Calibri" panose="020F0502020204030204" pitchFamily="34" charset="0"/>
              </a:rPr>
              <a:t>»’in Dışından Yapmak</a:t>
            </a:r>
          </a:p>
          <a:p>
            <a:pPr marL="457200" indent="-457200">
              <a:buFont typeface="+mj-lt"/>
              <a:buAutoNum type="arabicPeriod"/>
              <a:defRPr/>
            </a:pPr>
            <a:r>
              <a:rPr lang="tr-TR" sz="2400" dirty="0" smtClean="0">
                <a:latin typeface="Calibri" panose="020F0502020204030204" pitchFamily="34" charset="0"/>
              </a:rPr>
              <a:t>Yedi </a:t>
            </a:r>
            <a:r>
              <a:rPr lang="tr-TR" sz="2400" dirty="0" err="1" smtClean="0">
                <a:latin typeface="Calibri" panose="020F0502020204030204" pitchFamily="34" charset="0"/>
              </a:rPr>
              <a:t>Şavta</a:t>
            </a:r>
            <a:r>
              <a:rPr lang="tr-TR" sz="2400" dirty="0" smtClean="0">
                <a:latin typeface="Calibri" panose="020F0502020204030204" pitchFamily="34" charset="0"/>
              </a:rPr>
              <a:t> Tamamlamak</a:t>
            </a:r>
          </a:p>
          <a:p>
            <a:pPr marL="457200" indent="-457200">
              <a:buFont typeface="+mj-lt"/>
              <a:buAutoNum type="arabicPeriod"/>
              <a:defRPr/>
            </a:pPr>
            <a:r>
              <a:rPr lang="tr-TR" sz="2400" dirty="0" smtClean="0">
                <a:latin typeface="Calibri" panose="020F0502020204030204" pitchFamily="34" charset="0"/>
              </a:rPr>
              <a:t>Tavaf Namazı Kılmak</a:t>
            </a:r>
          </a:p>
          <a:p>
            <a:pPr marL="0" indent="0">
              <a:buFont typeface="Wingdings" panose="05000000000000000000" pitchFamily="2" charset="2"/>
              <a:buNone/>
              <a:defRPr/>
            </a:pPr>
            <a:endParaRPr lang="tr-TR" dirty="0"/>
          </a:p>
        </p:txBody>
      </p:sp>
      <p:sp>
        <p:nvSpPr>
          <p:cNvPr id="9" name="Dikdörtgen Belirtme Çizgisi 8"/>
          <p:cNvSpPr/>
          <p:nvPr/>
        </p:nvSpPr>
        <p:spPr>
          <a:xfrm>
            <a:off x="8772741" y="1949810"/>
            <a:ext cx="2514600" cy="2057400"/>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tr-TR" dirty="0" smtClean="0">
                <a:latin typeface="Comic Sans MS" pitchFamily="66" charset="0"/>
              </a:rPr>
              <a:t>Tavaf </a:t>
            </a:r>
            <a:r>
              <a:rPr lang="tr-TR" dirty="0">
                <a:latin typeface="Comic Sans MS" pitchFamily="66" charset="0"/>
              </a:rPr>
              <a:t>esnasında abdest bozulursa yeniden abdest alınır ve kalınan yerden devam edilerek yedi </a:t>
            </a:r>
            <a:r>
              <a:rPr lang="tr-TR" dirty="0" err="1">
                <a:latin typeface="Comic Sans MS" pitchFamily="66" charset="0"/>
              </a:rPr>
              <a:t>şavta</a:t>
            </a:r>
            <a:r>
              <a:rPr lang="tr-TR" dirty="0">
                <a:latin typeface="Comic Sans MS" pitchFamily="66" charset="0"/>
              </a:rPr>
              <a:t> tamamlanır.</a:t>
            </a:r>
          </a:p>
        </p:txBody>
      </p:sp>
      <p:sp>
        <p:nvSpPr>
          <p:cNvPr id="10" name="Oval Belirtme Çizgisi 9"/>
          <p:cNvSpPr/>
          <p:nvPr/>
        </p:nvSpPr>
        <p:spPr>
          <a:xfrm>
            <a:off x="5982429" y="3640165"/>
            <a:ext cx="2667000" cy="289560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tr-TR" dirty="0">
                <a:latin typeface="Comic Sans MS" pitchFamily="66" charset="0"/>
              </a:rPr>
              <a:t>Tavaf esnasında namaz için kamet getirildiğinde farz namaz cemaatle kılınır ve tavafa kalınan yerden devam edilir.</a:t>
            </a:r>
          </a:p>
        </p:txBody>
      </p:sp>
      <p:grpSp>
        <p:nvGrpSpPr>
          <p:cNvPr id="11" name="Grup 10"/>
          <p:cNvGrpSpPr/>
          <p:nvPr/>
        </p:nvGrpSpPr>
        <p:grpSpPr>
          <a:xfrm>
            <a:off x="720000" y="540000"/>
            <a:ext cx="10944000" cy="900000"/>
            <a:chOff x="720000" y="540000"/>
            <a:chExt cx="10944000" cy="900000"/>
          </a:xfrm>
        </p:grpSpPr>
        <p:pic>
          <p:nvPicPr>
            <p:cNvPr id="12" name="Resim 1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20000" y="540000"/>
              <a:ext cx="900000" cy="900000"/>
            </a:xfrm>
            <a:prstGeom prst="rect">
              <a:avLst/>
            </a:prstGeom>
          </p:spPr>
        </p:pic>
        <p:pic>
          <p:nvPicPr>
            <p:cNvPr id="13" name="Resim 12"/>
            <p:cNvPicPr>
              <a:picLocks/>
            </p:cNvPicPr>
            <p:nvPr/>
          </p:nvPicPr>
          <p:blipFill>
            <a:blip r:embed="rId5" cstate="print">
              <a:extLst>
                <a:ext uri="{28A0092B-C50C-407E-A947-70E740481C1C}">
                  <a14:useLocalDpi xmlns:a14="http://schemas.microsoft.com/office/drawing/2010/main" xmlns="" val="0"/>
                </a:ext>
              </a:extLst>
            </a:blip>
            <a:stretch>
              <a:fillRect/>
            </a:stretch>
          </p:blipFill>
          <p:spPr>
            <a:xfrm>
              <a:off x="10764000" y="540000"/>
              <a:ext cx="900000" cy="900000"/>
            </a:xfrm>
            <a:prstGeom prst="rect">
              <a:avLst/>
            </a:prstGeom>
          </p:spPr>
        </p:pic>
      </p:grpSp>
    </p:spTree>
    <p:extLst>
      <p:ext uri="{BB962C8B-B14F-4D97-AF65-F5344CB8AC3E}">
        <p14:creationId xmlns:p14="http://schemas.microsoft.com/office/powerpoint/2010/main" xmlns="" val="21888311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0" y="-94348"/>
            <a:ext cx="12192000" cy="6857999"/>
          </a:xfrm>
        </p:spPr>
      </p:pic>
      <p:sp>
        <p:nvSpPr>
          <p:cNvPr id="2" name="Unvan 1"/>
          <p:cNvSpPr>
            <a:spLocks noGrp="1"/>
          </p:cNvSpPr>
          <p:nvPr>
            <p:ph type="title"/>
          </p:nvPr>
        </p:nvSpPr>
        <p:spPr>
          <a:xfrm>
            <a:off x="2478971" y="357833"/>
            <a:ext cx="6451833" cy="1295895"/>
          </a:xfrm>
        </p:spPr>
        <p:txBody>
          <a:bodyPr>
            <a:normAutofit/>
          </a:bodyPr>
          <a:lstStyle/>
          <a:p>
            <a:pPr algn="ctr"/>
            <a:r>
              <a:rPr lang="tr-TR" sz="6000" b="1" dirty="0" smtClean="0">
                <a:solidFill>
                  <a:schemeClr val="accent2">
                    <a:lumMod val="50000"/>
                  </a:schemeClr>
                </a:solidFill>
                <a:latin typeface="Gabriola" panose="04040605051002020D02" pitchFamily="82" charset="0"/>
              </a:rPr>
              <a:t>TAVAFIN SÜNNETLERİ</a:t>
            </a:r>
            <a:endParaRPr lang="tr-TR" sz="6000" dirty="0"/>
          </a:p>
        </p:txBody>
      </p:sp>
      <p:sp>
        <p:nvSpPr>
          <p:cNvPr id="11" name="İçerik Yer Tutucusu 1"/>
          <p:cNvSpPr txBox="1">
            <a:spLocks/>
          </p:cNvSpPr>
          <p:nvPr/>
        </p:nvSpPr>
        <p:spPr>
          <a:xfrm>
            <a:off x="729954" y="1848005"/>
            <a:ext cx="7080901" cy="27058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Century Schoolbook" panose="02040604050505020304" pitchFamily="18" charset="0"/>
              <a:buAutoNum type="arabicPeriod"/>
            </a:pPr>
            <a:r>
              <a:rPr lang="tr-TR" sz="2400" dirty="0" err="1" smtClean="0">
                <a:latin typeface="Calibri" panose="020F0502020204030204" pitchFamily="34" charset="0"/>
              </a:rPr>
              <a:t>Rükn</a:t>
            </a:r>
            <a:r>
              <a:rPr lang="tr-TR" sz="2400" dirty="0" smtClean="0">
                <a:latin typeface="Calibri" panose="020F0502020204030204" pitchFamily="34" charset="0"/>
              </a:rPr>
              <a:t>-i </a:t>
            </a:r>
            <a:r>
              <a:rPr lang="tr-TR" sz="2400" dirty="0" err="1" smtClean="0">
                <a:latin typeface="Calibri" panose="020F0502020204030204" pitchFamily="34" charset="0"/>
              </a:rPr>
              <a:t>Yemanî’den</a:t>
            </a:r>
            <a:r>
              <a:rPr lang="tr-TR" sz="2400" dirty="0" smtClean="0">
                <a:latin typeface="Calibri" panose="020F0502020204030204" pitchFamily="34" charset="0"/>
              </a:rPr>
              <a:t> Gelerek </a:t>
            </a:r>
            <a:r>
              <a:rPr lang="tr-TR" sz="2400" dirty="0" err="1" smtClean="0">
                <a:latin typeface="Calibri" panose="020F0502020204030204" pitchFamily="34" charset="0"/>
              </a:rPr>
              <a:t>Hacerü’l-esved</a:t>
            </a:r>
            <a:r>
              <a:rPr lang="tr-TR" sz="2400" dirty="0" smtClean="0">
                <a:latin typeface="Calibri" panose="020F0502020204030204" pitchFamily="34" charset="0"/>
              </a:rPr>
              <a:t> Hizasından Başlamak</a:t>
            </a:r>
          </a:p>
          <a:p>
            <a:pPr marL="457200" indent="-457200">
              <a:buFont typeface="Century Schoolbook" panose="02040604050505020304" pitchFamily="18" charset="0"/>
              <a:buAutoNum type="arabicPeriod"/>
            </a:pPr>
            <a:r>
              <a:rPr lang="tr-TR" sz="2400" dirty="0" err="1" smtClean="0">
                <a:latin typeface="Calibri" panose="020F0502020204030204" pitchFamily="34" charset="0"/>
              </a:rPr>
              <a:t>Hacerü’l-esvedi</a:t>
            </a:r>
            <a:r>
              <a:rPr lang="tr-TR" sz="2400" dirty="0" smtClean="0">
                <a:latin typeface="Calibri" panose="020F0502020204030204" pitchFamily="34" charset="0"/>
              </a:rPr>
              <a:t> İstilam Etmek</a:t>
            </a:r>
          </a:p>
          <a:p>
            <a:pPr marL="457200" indent="-457200">
              <a:buFont typeface="Century Schoolbook" panose="02040604050505020304" pitchFamily="18" charset="0"/>
              <a:buAutoNum type="arabicPeriod"/>
            </a:pPr>
            <a:r>
              <a:rPr lang="tr-TR" sz="2400" dirty="0" smtClean="0">
                <a:latin typeface="Calibri" panose="020F0502020204030204" pitchFamily="34" charset="0"/>
              </a:rPr>
              <a:t>Tavafı </a:t>
            </a:r>
            <a:r>
              <a:rPr lang="tr-TR" sz="2400" dirty="0" err="1" smtClean="0">
                <a:latin typeface="Calibri" panose="020F0502020204030204" pitchFamily="34" charset="0"/>
              </a:rPr>
              <a:t>Kabenin</a:t>
            </a:r>
            <a:r>
              <a:rPr lang="tr-TR" sz="2400" dirty="0" smtClean="0">
                <a:latin typeface="Calibri" panose="020F0502020204030204" pitchFamily="34" charset="0"/>
              </a:rPr>
              <a:t> Yakınından Yapmak</a:t>
            </a:r>
          </a:p>
          <a:p>
            <a:pPr marL="457200" indent="-457200">
              <a:buFont typeface="Century Schoolbook" panose="02040604050505020304" pitchFamily="18" charset="0"/>
              <a:buAutoNum type="arabicPeriod"/>
            </a:pPr>
            <a:r>
              <a:rPr lang="tr-TR" sz="2400" dirty="0" smtClean="0">
                <a:latin typeface="Calibri" panose="020F0502020204030204" pitchFamily="34" charset="0"/>
              </a:rPr>
              <a:t>Remel Yapmak</a:t>
            </a:r>
          </a:p>
          <a:p>
            <a:pPr marL="457200" indent="-457200">
              <a:buFont typeface="Century Schoolbook" panose="02040604050505020304" pitchFamily="18" charset="0"/>
              <a:buAutoNum type="arabicPeriod"/>
            </a:pPr>
            <a:r>
              <a:rPr lang="tr-TR" sz="2400" dirty="0" err="1" smtClean="0">
                <a:latin typeface="Calibri" panose="020F0502020204030204" pitchFamily="34" charset="0"/>
              </a:rPr>
              <a:t>Iztıba</a:t>
            </a:r>
            <a:r>
              <a:rPr lang="tr-TR" sz="2400" dirty="0" smtClean="0">
                <a:latin typeface="Calibri" panose="020F0502020204030204" pitchFamily="34" charset="0"/>
              </a:rPr>
              <a:t> Yapmak</a:t>
            </a:r>
          </a:p>
        </p:txBody>
      </p:sp>
      <p:sp>
        <p:nvSpPr>
          <p:cNvPr id="12" name="Metin kutusu 5"/>
          <p:cNvSpPr txBox="1">
            <a:spLocks noChangeArrowheads="1"/>
          </p:cNvSpPr>
          <p:nvPr/>
        </p:nvSpPr>
        <p:spPr bwMode="auto">
          <a:xfrm>
            <a:off x="640936" y="5483257"/>
            <a:ext cx="11263356" cy="10618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just" eaLnBrk="1" hangingPunct="1">
              <a:spcBef>
                <a:spcPct val="0"/>
              </a:spcBef>
              <a:buClrTx/>
              <a:buSzTx/>
              <a:buFontTx/>
              <a:buNone/>
            </a:pPr>
            <a:r>
              <a:rPr lang="tr-TR" sz="2100" dirty="0">
                <a:latin typeface="Calibri" panose="020F0502020204030204" pitchFamily="34" charset="0"/>
              </a:rPr>
              <a:t>NOT: </a:t>
            </a:r>
          </a:p>
          <a:p>
            <a:pPr algn="just" eaLnBrk="1" hangingPunct="1">
              <a:spcBef>
                <a:spcPct val="0"/>
              </a:spcBef>
              <a:buClrTx/>
              <a:buSzTx/>
              <a:buFontTx/>
              <a:buNone/>
            </a:pPr>
            <a:r>
              <a:rPr lang="tr-TR" sz="2100" dirty="0">
                <a:solidFill>
                  <a:schemeClr val="accent1"/>
                </a:solidFill>
                <a:latin typeface="Calibri" panose="020F0502020204030204" pitchFamily="34" charset="0"/>
              </a:rPr>
              <a:t>Remel</a:t>
            </a:r>
            <a:r>
              <a:rPr lang="tr-TR" sz="2100" dirty="0">
                <a:latin typeface="Calibri" panose="020F0502020204030204" pitchFamily="34" charset="0"/>
              </a:rPr>
              <a:t>: Erkeklerin Sonunda </a:t>
            </a:r>
            <a:r>
              <a:rPr lang="tr-TR" sz="2100" dirty="0" err="1">
                <a:latin typeface="Calibri" panose="020F0502020204030204" pitchFamily="34" charset="0"/>
              </a:rPr>
              <a:t>sa’y</a:t>
            </a:r>
            <a:r>
              <a:rPr lang="tr-TR" sz="2100" dirty="0">
                <a:latin typeface="Calibri" panose="020F0502020204030204" pitchFamily="34" charset="0"/>
              </a:rPr>
              <a:t> yapılacak tavafların ilk üç </a:t>
            </a:r>
            <a:r>
              <a:rPr lang="tr-TR" sz="2100" dirty="0" err="1">
                <a:latin typeface="Calibri" panose="020F0502020204030204" pitchFamily="34" charset="0"/>
              </a:rPr>
              <a:t>şavtında</a:t>
            </a:r>
            <a:r>
              <a:rPr lang="tr-TR" sz="2100" dirty="0">
                <a:latin typeface="Calibri" panose="020F0502020204030204" pitchFamily="34" charset="0"/>
              </a:rPr>
              <a:t> çalımlı bir şekilde yürümesi </a:t>
            </a:r>
          </a:p>
          <a:p>
            <a:pPr algn="just" eaLnBrk="1" hangingPunct="1">
              <a:spcBef>
                <a:spcPct val="0"/>
              </a:spcBef>
              <a:buClrTx/>
              <a:buSzTx/>
              <a:buFontTx/>
              <a:buNone/>
            </a:pPr>
            <a:r>
              <a:rPr lang="tr-TR" sz="2100" dirty="0" err="1">
                <a:solidFill>
                  <a:schemeClr val="accent1"/>
                </a:solidFill>
                <a:latin typeface="Calibri" panose="020F0502020204030204" pitchFamily="34" charset="0"/>
              </a:rPr>
              <a:t>Iztıba</a:t>
            </a:r>
            <a:r>
              <a:rPr lang="tr-TR" sz="2100" dirty="0">
                <a:latin typeface="Calibri" panose="020F0502020204030204" pitchFamily="34" charset="0"/>
              </a:rPr>
              <a:t>: Erkeklerin, ardından </a:t>
            </a:r>
            <a:r>
              <a:rPr lang="tr-TR" sz="2100" dirty="0" err="1">
                <a:latin typeface="Calibri" panose="020F0502020204030204" pitchFamily="34" charset="0"/>
              </a:rPr>
              <a:t>sa’y</a:t>
            </a:r>
            <a:r>
              <a:rPr lang="tr-TR" sz="2100" dirty="0">
                <a:latin typeface="Calibri" panose="020F0502020204030204" pitchFamily="34" charset="0"/>
              </a:rPr>
              <a:t> yapılacak tavaflarda sağ omuzu ve kolu açıkta bırakarak tavaf yapmaları</a:t>
            </a:r>
          </a:p>
        </p:txBody>
      </p:sp>
      <p:pic>
        <p:nvPicPr>
          <p:cNvPr id="13" name="Picture 6" descr="E:\istilam kabe.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715350" y="2339071"/>
            <a:ext cx="3602312" cy="31441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Metin kutusu 3"/>
          <p:cNvSpPr txBox="1">
            <a:spLocks noChangeArrowheads="1"/>
          </p:cNvSpPr>
          <p:nvPr/>
        </p:nvSpPr>
        <p:spPr bwMode="auto">
          <a:xfrm>
            <a:off x="7951154" y="1981364"/>
            <a:ext cx="35814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ctr" eaLnBrk="1" hangingPunct="1">
              <a:spcBef>
                <a:spcPct val="0"/>
              </a:spcBef>
              <a:buClrTx/>
              <a:buSzTx/>
              <a:buFontTx/>
              <a:buNone/>
            </a:pPr>
            <a:r>
              <a:rPr lang="tr-TR" sz="1800" dirty="0">
                <a:solidFill>
                  <a:schemeClr val="accent1"/>
                </a:solidFill>
                <a:latin typeface="Comic Sans MS" panose="030F0702030302020204" pitchFamily="66" charset="0"/>
              </a:rPr>
              <a:t>İstilam/Selamlama</a:t>
            </a:r>
          </a:p>
        </p:txBody>
      </p:sp>
      <p:grpSp>
        <p:nvGrpSpPr>
          <p:cNvPr id="10" name="Grup 9"/>
          <p:cNvGrpSpPr/>
          <p:nvPr/>
        </p:nvGrpSpPr>
        <p:grpSpPr>
          <a:xfrm>
            <a:off x="720000" y="540000"/>
            <a:ext cx="10944000" cy="900000"/>
            <a:chOff x="720000" y="540000"/>
            <a:chExt cx="10944000" cy="900000"/>
          </a:xfrm>
        </p:grpSpPr>
        <p:pic>
          <p:nvPicPr>
            <p:cNvPr id="15" name="Resim 1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20000" y="540000"/>
              <a:ext cx="900000" cy="900000"/>
            </a:xfrm>
            <a:prstGeom prst="rect">
              <a:avLst/>
            </a:prstGeom>
          </p:spPr>
        </p:pic>
        <p:pic>
          <p:nvPicPr>
            <p:cNvPr id="16" name="Resim 15"/>
            <p:cNvPicPr>
              <a:picLocks/>
            </p:cNvPicPr>
            <p:nvPr/>
          </p:nvPicPr>
          <p:blipFill>
            <a:blip r:embed="rId6" cstate="print">
              <a:extLst>
                <a:ext uri="{28A0092B-C50C-407E-A947-70E740481C1C}">
                  <a14:useLocalDpi xmlns:a14="http://schemas.microsoft.com/office/drawing/2010/main" xmlns="" val="0"/>
                </a:ext>
              </a:extLst>
            </a:blip>
            <a:stretch>
              <a:fillRect/>
            </a:stretch>
          </p:blipFill>
          <p:spPr>
            <a:xfrm>
              <a:off x="10764000" y="540000"/>
              <a:ext cx="900000" cy="900000"/>
            </a:xfrm>
            <a:prstGeom prst="rect">
              <a:avLst/>
            </a:prstGeom>
          </p:spPr>
        </p:pic>
      </p:grpSp>
    </p:spTree>
    <p:extLst>
      <p:ext uri="{BB962C8B-B14F-4D97-AF65-F5344CB8AC3E}">
        <p14:creationId xmlns:p14="http://schemas.microsoft.com/office/powerpoint/2010/main" xmlns="" val="23675851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0" y="-51963"/>
            <a:ext cx="12192000" cy="6857999"/>
          </a:xfrm>
        </p:spPr>
      </p:pic>
      <p:sp>
        <p:nvSpPr>
          <p:cNvPr id="2" name="Unvan 1"/>
          <p:cNvSpPr>
            <a:spLocks noGrp="1"/>
          </p:cNvSpPr>
          <p:nvPr>
            <p:ph type="title"/>
          </p:nvPr>
        </p:nvSpPr>
        <p:spPr>
          <a:xfrm>
            <a:off x="2478971" y="357833"/>
            <a:ext cx="6451833" cy="1295895"/>
          </a:xfrm>
        </p:spPr>
        <p:txBody>
          <a:bodyPr>
            <a:normAutofit/>
          </a:bodyPr>
          <a:lstStyle/>
          <a:p>
            <a:pPr algn="ctr"/>
            <a:r>
              <a:rPr lang="tr-TR" sz="6000" b="1" dirty="0" smtClean="0">
                <a:solidFill>
                  <a:schemeClr val="accent2">
                    <a:lumMod val="50000"/>
                  </a:schemeClr>
                </a:solidFill>
                <a:latin typeface="Gabriola" panose="04040605051002020D02" pitchFamily="82" charset="0"/>
              </a:rPr>
              <a:t>TAVAFIN SÜNNETLERİ</a:t>
            </a:r>
            <a:endParaRPr lang="tr-TR" sz="6000" dirty="0"/>
          </a:p>
        </p:txBody>
      </p:sp>
      <p:pic>
        <p:nvPicPr>
          <p:cNvPr id="10" name="Picture 6" descr="E:\iztiba.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224462" y="1768291"/>
            <a:ext cx="1743075" cy="2619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İçerik Yer Tutucusu 2"/>
          <p:cNvSpPr txBox="1">
            <a:spLocks/>
          </p:cNvSpPr>
          <p:nvPr/>
        </p:nvSpPr>
        <p:spPr>
          <a:xfrm>
            <a:off x="686513" y="1963725"/>
            <a:ext cx="3883122" cy="44164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6"/>
              <a:defRPr/>
            </a:pPr>
            <a:r>
              <a:rPr lang="tr-TR" sz="2400" dirty="0" err="1" smtClean="0">
                <a:latin typeface="Calibri" panose="020F0502020204030204" pitchFamily="34" charset="0"/>
              </a:rPr>
              <a:t>Şavtları</a:t>
            </a:r>
            <a:r>
              <a:rPr lang="tr-TR" sz="2400" dirty="0" smtClean="0">
                <a:latin typeface="Calibri" panose="020F0502020204030204" pitchFamily="34" charset="0"/>
              </a:rPr>
              <a:t> </a:t>
            </a:r>
            <a:r>
              <a:rPr lang="tr-TR" sz="2400" dirty="0" err="1" smtClean="0">
                <a:latin typeface="Calibri" panose="020F0502020204030204" pitchFamily="34" charset="0"/>
              </a:rPr>
              <a:t>Peşpeşe</a:t>
            </a:r>
            <a:r>
              <a:rPr lang="tr-TR" sz="2400" dirty="0" smtClean="0">
                <a:latin typeface="Calibri" panose="020F0502020204030204" pitchFamily="34" charset="0"/>
              </a:rPr>
              <a:t> Yapma (</a:t>
            </a:r>
            <a:r>
              <a:rPr lang="tr-TR" sz="2400" dirty="0" err="1" smtClean="0">
                <a:latin typeface="Calibri" panose="020F0502020204030204" pitchFamily="34" charset="0"/>
              </a:rPr>
              <a:t>Müvâlât</a:t>
            </a:r>
            <a:r>
              <a:rPr lang="tr-TR" sz="2400" dirty="0" smtClean="0">
                <a:latin typeface="Calibri" panose="020F0502020204030204" pitchFamily="34" charset="0"/>
              </a:rPr>
              <a:t>)</a:t>
            </a:r>
          </a:p>
          <a:p>
            <a:pPr marL="457200" indent="-457200">
              <a:buFont typeface="+mj-lt"/>
              <a:buAutoNum type="arabicPeriod" startAt="6"/>
              <a:defRPr/>
            </a:pPr>
            <a:r>
              <a:rPr lang="tr-TR" sz="2400" dirty="0" smtClean="0">
                <a:latin typeface="Calibri" panose="020F0502020204030204" pitchFamily="34" charset="0"/>
              </a:rPr>
              <a:t>Tavafta Dua Etmek</a:t>
            </a:r>
          </a:p>
          <a:p>
            <a:pPr marL="457200" indent="-457200">
              <a:buFont typeface="+mj-lt"/>
              <a:buAutoNum type="arabicPeriod" startAt="6"/>
              <a:defRPr/>
            </a:pPr>
            <a:r>
              <a:rPr lang="tr-TR" sz="2400" dirty="0" smtClean="0">
                <a:latin typeface="Calibri" panose="020F0502020204030204" pitchFamily="34" charset="0"/>
              </a:rPr>
              <a:t>Tavafı Huşu İle Yapmak</a:t>
            </a:r>
          </a:p>
          <a:p>
            <a:pPr marL="457200" indent="-457200">
              <a:buFont typeface="+mj-lt"/>
              <a:buAutoNum type="arabicPeriod" startAt="6"/>
              <a:defRPr/>
            </a:pPr>
            <a:r>
              <a:rPr lang="tr-TR" sz="2400" dirty="0" smtClean="0">
                <a:latin typeface="Calibri" panose="020F0502020204030204" pitchFamily="34" charset="0"/>
              </a:rPr>
              <a:t>Sonrasında Zemzem Suyu İçmek</a:t>
            </a:r>
          </a:p>
          <a:p>
            <a:pPr marL="457200" indent="-457200">
              <a:buFont typeface="+mj-lt"/>
              <a:buAutoNum type="arabicPeriod" startAt="6"/>
              <a:defRPr/>
            </a:pPr>
            <a:r>
              <a:rPr lang="tr-TR" sz="2400" dirty="0" smtClean="0">
                <a:latin typeface="Calibri" panose="020F0502020204030204" pitchFamily="34" charset="0"/>
              </a:rPr>
              <a:t>Vücutta, Elbisede Tavaf Alanında Necaset Bulunmaması</a:t>
            </a:r>
          </a:p>
          <a:p>
            <a:pPr>
              <a:defRPr/>
            </a:pPr>
            <a:endParaRPr lang="tr-TR" dirty="0"/>
          </a:p>
        </p:txBody>
      </p:sp>
      <p:pic>
        <p:nvPicPr>
          <p:cNvPr id="16" name="Picture 5" descr="E:\zemzem.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622364" y="2209757"/>
            <a:ext cx="3314700" cy="3367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up 8"/>
          <p:cNvGrpSpPr/>
          <p:nvPr/>
        </p:nvGrpSpPr>
        <p:grpSpPr>
          <a:xfrm>
            <a:off x="720000" y="540000"/>
            <a:ext cx="10944000" cy="900000"/>
            <a:chOff x="720000" y="540000"/>
            <a:chExt cx="10944000" cy="900000"/>
          </a:xfrm>
        </p:grpSpPr>
        <p:pic>
          <p:nvPicPr>
            <p:cNvPr id="11" name="Resim 10"/>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720000" y="540000"/>
              <a:ext cx="900000" cy="900000"/>
            </a:xfrm>
            <a:prstGeom prst="rect">
              <a:avLst/>
            </a:prstGeom>
          </p:spPr>
        </p:pic>
        <p:pic>
          <p:nvPicPr>
            <p:cNvPr id="12" name="Resim 11"/>
            <p:cNvPicPr>
              <a:picLocks/>
            </p:cNvPicPr>
            <p:nvPr/>
          </p:nvPicPr>
          <p:blipFill>
            <a:blip r:embed="rId7" cstate="print">
              <a:extLst>
                <a:ext uri="{28A0092B-C50C-407E-A947-70E740481C1C}">
                  <a14:useLocalDpi xmlns:a14="http://schemas.microsoft.com/office/drawing/2010/main" xmlns="" val="0"/>
                </a:ext>
              </a:extLst>
            </a:blip>
            <a:stretch>
              <a:fillRect/>
            </a:stretch>
          </p:blipFill>
          <p:spPr>
            <a:xfrm>
              <a:off x="10764000" y="540000"/>
              <a:ext cx="900000" cy="900000"/>
            </a:xfrm>
            <a:prstGeom prst="rect">
              <a:avLst/>
            </a:prstGeom>
          </p:spPr>
        </p:pic>
      </p:grpSp>
    </p:spTree>
    <p:extLst>
      <p:ext uri="{BB962C8B-B14F-4D97-AF65-F5344CB8AC3E}">
        <p14:creationId xmlns:p14="http://schemas.microsoft.com/office/powerpoint/2010/main" xmlns="" val="117780647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0" y="-51963"/>
            <a:ext cx="12192000" cy="6857999"/>
          </a:xfrm>
        </p:spPr>
      </p:pic>
      <p:sp>
        <p:nvSpPr>
          <p:cNvPr id="2" name="Unvan 1"/>
          <p:cNvSpPr>
            <a:spLocks noGrp="1"/>
          </p:cNvSpPr>
          <p:nvPr>
            <p:ph type="title"/>
          </p:nvPr>
        </p:nvSpPr>
        <p:spPr>
          <a:xfrm>
            <a:off x="2478971" y="357833"/>
            <a:ext cx="6451833" cy="1295895"/>
          </a:xfrm>
        </p:spPr>
        <p:txBody>
          <a:bodyPr>
            <a:normAutofit/>
          </a:bodyPr>
          <a:lstStyle/>
          <a:p>
            <a:pPr algn="ctr"/>
            <a:r>
              <a:rPr lang="tr-TR" sz="6000" b="1" dirty="0" smtClean="0">
                <a:solidFill>
                  <a:schemeClr val="accent2">
                    <a:lumMod val="50000"/>
                  </a:schemeClr>
                </a:solidFill>
                <a:latin typeface="Gabriola" panose="04040605051002020D02" pitchFamily="82" charset="0"/>
              </a:rPr>
              <a:t>RÜKN-Ü YEMANİ</a:t>
            </a:r>
            <a:endParaRPr lang="tr-TR" sz="6000" dirty="0"/>
          </a:p>
        </p:txBody>
      </p:sp>
      <p:pic>
        <p:nvPicPr>
          <p:cNvPr id="9"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886200" y="1571182"/>
            <a:ext cx="3491448" cy="441245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 name="Metin kutusu 3"/>
          <p:cNvSpPr txBox="1">
            <a:spLocks noChangeArrowheads="1"/>
          </p:cNvSpPr>
          <p:nvPr/>
        </p:nvSpPr>
        <p:spPr bwMode="auto">
          <a:xfrm>
            <a:off x="1000158" y="4069907"/>
            <a:ext cx="2665772" cy="11695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just" eaLnBrk="1" hangingPunct="1">
              <a:spcBef>
                <a:spcPct val="0"/>
              </a:spcBef>
              <a:buClrTx/>
              <a:buSzTx/>
              <a:buFontTx/>
              <a:buNone/>
            </a:pPr>
            <a:r>
              <a:rPr lang="tr-TR" sz="1400" dirty="0">
                <a:latin typeface="Comic Sans MS" panose="030F0702030302020204" pitchFamily="66" charset="0"/>
              </a:rPr>
              <a:t>Tavaf yaparken her dönüşte </a:t>
            </a:r>
            <a:r>
              <a:rPr lang="tr-TR" sz="1400" dirty="0" err="1">
                <a:latin typeface="Comic Sans MS" panose="030F0702030302020204" pitchFamily="66" charset="0"/>
              </a:rPr>
              <a:t>rükn</a:t>
            </a:r>
            <a:r>
              <a:rPr lang="tr-TR" sz="1400" dirty="0">
                <a:latin typeface="Comic Sans MS" panose="030F0702030302020204" pitchFamily="66" charset="0"/>
              </a:rPr>
              <a:t>-ü </a:t>
            </a:r>
            <a:r>
              <a:rPr lang="tr-TR" sz="1400" dirty="0" err="1">
                <a:latin typeface="Comic Sans MS" panose="030F0702030302020204" pitchFamily="66" charset="0"/>
              </a:rPr>
              <a:t>yemani</a:t>
            </a:r>
            <a:r>
              <a:rPr lang="tr-TR" sz="1400" dirty="0">
                <a:latin typeface="Comic Sans MS" panose="030F0702030302020204" pitchFamily="66" charset="0"/>
              </a:rPr>
              <a:t> köşesine gelindiği zaman bu dua tekrarlanır.</a:t>
            </a:r>
          </a:p>
          <a:p>
            <a:pPr algn="just" eaLnBrk="1" hangingPunct="1">
              <a:spcBef>
                <a:spcPct val="0"/>
              </a:spcBef>
              <a:buClrTx/>
              <a:buSzTx/>
              <a:buFontTx/>
              <a:buNone/>
            </a:pPr>
            <a:endParaRPr lang="tr-TR" sz="1400" b="1" i="1" dirty="0">
              <a:latin typeface="Comic Sans MS" panose="030F0702030302020204" pitchFamily="66" charset="0"/>
            </a:endParaRPr>
          </a:p>
        </p:txBody>
      </p:sp>
      <p:pic>
        <p:nvPicPr>
          <p:cNvPr id="12" name="Picture 2" descr="E:\RuknuYemaniHacerulEsvedDua.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377648" y="2195356"/>
            <a:ext cx="4689475" cy="221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Metin kutusu 1"/>
          <p:cNvSpPr txBox="1">
            <a:spLocks noChangeArrowheads="1"/>
          </p:cNvSpPr>
          <p:nvPr/>
        </p:nvSpPr>
        <p:spPr bwMode="auto">
          <a:xfrm>
            <a:off x="7387916" y="4654683"/>
            <a:ext cx="4691062"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ctr" eaLnBrk="1" hangingPunct="1">
              <a:spcBef>
                <a:spcPct val="0"/>
              </a:spcBef>
              <a:buClrTx/>
              <a:buSzTx/>
              <a:buFontTx/>
              <a:buNone/>
            </a:pPr>
            <a:r>
              <a:rPr lang="tr-TR" sz="1400" dirty="0">
                <a:latin typeface="Comic Sans MS" panose="030F0702030302020204" pitchFamily="66" charset="0"/>
              </a:rPr>
              <a:t>Rabbimiz! Bize dünyada iyilik ve güzellik, ahirette</a:t>
            </a:r>
            <a:br>
              <a:rPr lang="tr-TR" sz="1400" dirty="0">
                <a:latin typeface="Comic Sans MS" panose="030F0702030302020204" pitchFamily="66" charset="0"/>
              </a:rPr>
            </a:br>
            <a:r>
              <a:rPr lang="tr-TR" sz="1400" dirty="0">
                <a:latin typeface="Comic Sans MS" panose="030F0702030302020204" pitchFamily="66" charset="0"/>
              </a:rPr>
              <a:t>de iyilik, güzellik ver. Bizi ateş azabından koru. Bizi iyilerle beraber cennetine girdir. Ey aziz, gaffar ve alemlerin rabbi olan Allah’ım!</a:t>
            </a:r>
          </a:p>
        </p:txBody>
      </p:sp>
      <p:grpSp>
        <p:nvGrpSpPr>
          <p:cNvPr id="10" name="Grup 9"/>
          <p:cNvGrpSpPr/>
          <p:nvPr/>
        </p:nvGrpSpPr>
        <p:grpSpPr>
          <a:xfrm>
            <a:off x="720000" y="540000"/>
            <a:ext cx="10944000" cy="900000"/>
            <a:chOff x="720000" y="540000"/>
            <a:chExt cx="10944000" cy="900000"/>
          </a:xfrm>
        </p:grpSpPr>
        <p:pic>
          <p:nvPicPr>
            <p:cNvPr id="14" name="Resim 13"/>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720000" y="540000"/>
              <a:ext cx="900000" cy="900000"/>
            </a:xfrm>
            <a:prstGeom prst="rect">
              <a:avLst/>
            </a:prstGeom>
          </p:spPr>
        </p:pic>
        <p:pic>
          <p:nvPicPr>
            <p:cNvPr id="15" name="Resim 14"/>
            <p:cNvPicPr>
              <a:picLocks/>
            </p:cNvPicPr>
            <p:nvPr/>
          </p:nvPicPr>
          <p:blipFill>
            <a:blip r:embed="rId7" cstate="print">
              <a:extLst>
                <a:ext uri="{28A0092B-C50C-407E-A947-70E740481C1C}">
                  <a14:useLocalDpi xmlns:a14="http://schemas.microsoft.com/office/drawing/2010/main" xmlns="" val="0"/>
                </a:ext>
              </a:extLst>
            </a:blip>
            <a:stretch>
              <a:fillRect/>
            </a:stretch>
          </p:blipFill>
          <p:spPr>
            <a:xfrm>
              <a:off x="10764000" y="540000"/>
              <a:ext cx="900000" cy="900000"/>
            </a:xfrm>
            <a:prstGeom prst="rect">
              <a:avLst/>
            </a:prstGeom>
          </p:spPr>
        </p:pic>
      </p:grpSp>
    </p:spTree>
    <p:extLst>
      <p:ext uri="{BB962C8B-B14F-4D97-AF65-F5344CB8AC3E}">
        <p14:creationId xmlns:p14="http://schemas.microsoft.com/office/powerpoint/2010/main" xmlns="" val="23114757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0" y="-51963"/>
            <a:ext cx="12192000" cy="6857999"/>
          </a:xfrm>
        </p:spPr>
      </p:pic>
      <p:sp>
        <p:nvSpPr>
          <p:cNvPr id="2" name="Unvan 1"/>
          <p:cNvSpPr>
            <a:spLocks noGrp="1"/>
          </p:cNvSpPr>
          <p:nvPr>
            <p:ph type="title"/>
          </p:nvPr>
        </p:nvSpPr>
        <p:spPr>
          <a:xfrm>
            <a:off x="2478971" y="357833"/>
            <a:ext cx="6451833" cy="1295895"/>
          </a:xfrm>
        </p:spPr>
        <p:txBody>
          <a:bodyPr>
            <a:normAutofit/>
          </a:bodyPr>
          <a:lstStyle/>
          <a:p>
            <a:pPr algn="ctr"/>
            <a:r>
              <a:rPr lang="tr-TR" sz="6000" b="1" dirty="0" smtClean="0">
                <a:solidFill>
                  <a:schemeClr val="accent2">
                    <a:lumMod val="50000"/>
                  </a:schemeClr>
                </a:solidFill>
                <a:latin typeface="Gabriola" panose="04040605051002020D02" pitchFamily="82" charset="0"/>
              </a:rPr>
              <a:t>HACERÜ’L-ESVED</a:t>
            </a:r>
            <a:endParaRPr lang="tr-TR" sz="6000" dirty="0"/>
          </a:p>
        </p:txBody>
      </p:sp>
      <p:sp>
        <p:nvSpPr>
          <p:cNvPr id="10" name="Metin kutusu 4"/>
          <p:cNvSpPr txBox="1">
            <a:spLocks noChangeArrowheads="1"/>
          </p:cNvSpPr>
          <p:nvPr/>
        </p:nvSpPr>
        <p:spPr bwMode="auto">
          <a:xfrm>
            <a:off x="555166" y="2218327"/>
            <a:ext cx="5723792" cy="3539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ctr" eaLnBrk="1" hangingPunct="1">
              <a:spcBef>
                <a:spcPct val="0"/>
              </a:spcBef>
              <a:buClrTx/>
              <a:buSzTx/>
              <a:buFontTx/>
              <a:buNone/>
            </a:pPr>
            <a:r>
              <a:rPr lang="ar-SA" altLang="tr-TR" sz="2800" dirty="0">
                <a:latin typeface="Times New Roman" panose="02020603050405020304" pitchFamily="18" charset="0"/>
                <a:cs typeface="Arial" panose="020B0604020202020204" pitchFamily="34" charset="0"/>
              </a:rPr>
              <a:t>إِنَّ أَوَّلَ بَيْتٍ وُضِعَ لِلنَّاسِ لَلَّذِي بِبَكَّةَ مُبَارَكًا وَهُدًى لِّلْعَالَمِينَ</a:t>
            </a:r>
            <a:r>
              <a:rPr lang="tr-TR" altLang="tr-TR" sz="2800" dirty="0">
                <a:latin typeface="Arial" panose="020B0604020202020204" pitchFamily="34" charset="0"/>
              </a:rPr>
              <a:t> </a:t>
            </a:r>
          </a:p>
          <a:p>
            <a:pPr algn="ctr" eaLnBrk="1" hangingPunct="1">
              <a:spcBef>
                <a:spcPct val="0"/>
              </a:spcBef>
              <a:buClrTx/>
              <a:buSzTx/>
              <a:buFontTx/>
              <a:buNone/>
            </a:pPr>
            <a:endParaRPr lang="tr-TR" altLang="tr-TR" sz="2800" dirty="0">
              <a:latin typeface="Arial" panose="020B0604020202020204" pitchFamily="34" charset="0"/>
            </a:endParaRPr>
          </a:p>
          <a:p>
            <a:pPr algn="ctr" eaLnBrk="1" hangingPunct="1">
              <a:spcBef>
                <a:spcPct val="0"/>
              </a:spcBef>
              <a:buClrTx/>
              <a:buSzTx/>
              <a:buFontTx/>
              <a:buNone/>
            </a:pPr>
            <a:r>
              <a:rPr lang="tr-TR" altLang="tr-TR" sz="2800" dirty="0">
                <a:latin typeface="Calibri" panose="020F0502020204030204" pitchFamily="34" charset="0"/>
              </a:rPr>
              <a:t>Şüphesiz, insanlar için kurulan ilk ibadet evi, elbette Mekke’de, âlemlere rahmet ve hidayet kaynağı olarak kurulan </a:t>
            </a:r>
            <a:r>
              <a:rPr lang="tr-TR" altLang="tr-TR" sz="2800" dirty="0" err="1">
                <a:latin typeface="Calibri" panose="020F0502020204030204" pitchFamily="34" charset="0"/>
              </a:rPr>
              <a:t>Kâ’be’dir</a:t>
            </a:r>
            <a:r>
              <a:rPr lang="tr-TR" altLang="tr-TR" sz="2800" dirty="0">
                <a:latin typeface="Calibri" panose="020F0502020204030204" pitchFamily="34" charset="0"/>
              </a:rPr>
              <a:t>.</a:t>
            </a:r>
          </a:p>
          <a:p>
            <a:pPr algn="ctr" eaLnBrk="1" hangingPunct="1">
              <a:spcBef>
                <a:spcPct val="0"/>
              </a:spcBef>
              <a:buClrTx/>
              <a:buSzTx/>
              <a:buFontTx/>
              <a:buNone/>
            </a:pPr>
            <a:r>
              <a:rPr lang="tr-TR" altLang="tr-TR" sz="2800" dirty="0">
                <a:latin typeface="Calibri" panose="020F0502020204030204" pitchFamily="34" charset="0"/>
              </a:rPr>
              <a:t>(</a:t>
            </a:r>
            <a:r>
              <a:rPr lang="tr-TR" altLang="tr-TR" sz="2800" dirty="0" err="1">
                <a:latin typeface="Calibri" panose="020F0502020204030204" pitchFamily="34" charset="0"/>
              </a:rPr>
              <a:t>Âl</a:t>
            </a:r>
            <a:r>
              <a:rPr lang="tr-TR" altLang="tr-TR" sz="2800" dirty="0">
                <a:latin typeface="Calibri" panose="020F0502020204030204" pitchFamily="34" charset="0"/>
              </a:rPr>
              <a:t>-i İmran, 96)</a:t>
            </a:r>
          </a:p>
        </p:txBody>
      </p:sp>
      <p:pic>
        <p:nvPicPr>
          <p:cNvPr id="14"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948945" y="1653728"/>
            <a:ext cx="4155740" cy="39728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8" name="Grup 7"/>
          <p:cNvGrpSpPr/>
          <p:nvPr/>
        </p:nvGrpSpPr>
        <p:grpSpPr>
          <a:xfrm>
            <a:off x="720000" y="540000"/>
            <a:ext cx="10944000" cy="900000"/>
            <a:chOff x="720000" y="540000"/>
            <a:chExt cx="10944000" cy="900000"/>
          </a:xfrm>
        </p:grpSpPr>
        <p:pic>
          <p:nvPicPr>
            <p:cNvPr id="9" name="Resim 8"/>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20000" y="540000"/>
              <a:ext cx="900000" cy="900000"/>
            </a:xfrm>
            <a:prstGeom prst="rect">
              <a:avLst/>
            </a:prstGeom>
          </p:spPr>
        </p:pic>
        <p:pic>
          <p:nvPicPr>
            <p:cNvPr id="11" name="Resim 10"/>
            <p:cNvPicPr>
              <a:picLocks/>
            </p:cNvPicPr>
            <p:nvPr/>
          </p:nvPicPr>
          <p:blipFill>
            <a:blip r:embed="rId6" cstate="print">
              <a:extLst>
                <a:ext uri="{28A0092B-C50C-407E-A947-70E740481C1C}">
                  <a14:useLocalDpi xmlns:a14="http://schemas.microsoft.com/office/drawing/2010/main" xmlns="" val="0"/>
                </a:ext>
              </a:extLst>
            </a:blip>
            <a:stretch>
              <a:fillRect/>
            </a:stretch>
          </p:blipFill>
          <p:spPr>
            <a:xfrm>
              <a:off x="10764000" y="540000"/>
              <a:ext cx="900000" cy="900000"/>
            </a:xfrm>
            <a:prstGeom prst="rect">
              <a:avLst/>
            </a:prstGeom>
          </p:spPr>
        </p:pic>
      </p:grpSp>
    </p:spTree>
    <p:extLst>
      <p:ext uri="{BB962C8B-B14F-4D97-AF65-F5344CB8AC3E}">
        <p14:creationId xmlns:p14="http://schemas.microsoft.com/office/powerpoint/2010/main" xmlns="" val="14020742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0" y="-51963"/>
            <a:ext cx="12192000" cy="6857999"/>
          </a:xfrm>
        </p:spPr>
      </p:pic>
      <p:sp>
        <p:nvSpPr>
          <p:cNvPr id="2" name="Unvan 1"/>
          <p:cNvSpPr>
            <a:spLocks noGrp="1"/>
          </p:cNvSpPr>
          <p:nvPr>
            <p:ph type="title"/>
          </p:nvPr>
        </p:nvSpPr>
        <p:spPr>
          <a:xfrm>
            <a:off x="2478971" y="357833"/>
            <a:ext cx="6451833" cy="1295895"/>
          </a:xfrm>
        </p:spPr>
        <p:txBody>
          <a:bodyPr>
            <a:normAutofit/>
          </a:bodyPr>
          <a:lstStyle/>
          <a:p>
            <a:pPr algn="ctr"/>
            <a:r>
              <a:rPr lang="tr-TR" sz="6000" b="1" dirty="0" smtClean="0">
                <a:solidFill>
                  <a:schemeClr val="accent2">
                    <a:lumMod val="50000"/>
                  </a:schemeClr>
                </a:solidFill>
                <a:latin typeface="Gabriola" panose="04040605051002020D02" pitchFamily="82" charset="0"/>
              </a:rPr>
              <a:t>MÜLTEZEM</a:t>
            </a:r>
            <a:endParaRPr lang="tr-TR" sz="6000" dirty="0"/>
          </a:p>
        </p:txBody>
      </p:sp>
      <p:sp>
        <p:nvSpPr>
          <p:cNvPr id="8" name="4 Dikdörtgen"/>
          <p:cNvSpPr>
            <a:spLocks noChangeArrowheads="1"/>
          </p:cNvSpPr>
          <p:nvPr/>
        </p:nvSpPr>
        <p:spPr bwMode="auto">
          <a:xfrm>
            <a:off x="518545" y="2296684"/>
            <a:ext cx="6497716" cy="38472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just" eaLnBrk="1" hangingPunct="1">
              <a:spcBef>
                <a:spcPct val="0"/>
              </a:spcBef>
              <a:buClrTx/>
              <a:buSzTx/>
              <a:buFontTx/>
              <a:buNone/>
            </a:pPr>
            <a:r>
              <a:rPr lang="tr-TR" altLang="tr-TR" sz="2800" dirty="0" err="1">
                <a:latin typeface="Calibri" panose="020F0502020204030204" pitchFamily="34" charset="0"/>
              </a:rPr>
              <a:t>Mültezem</a:t>
            </a:r>
            <a:r>
              <a:rPr lang="tr-TR" altLang="tr-TR" sz="2800" dirty="0">
                <a:latin typeface="Calibri" panose="020F0502020204030204" pitchFamily="34" charset="0"/>
              </a:rPr>
              <a:t>: Bir şeyi üzerine gerekli kılmak, sarılmak, anlamına gelir.</a:t>
            </a:r>
            <a:endParaRPr lang="tr-TR" altLang="tr-TR" sz="1000" dirty="0">
              <a:latin typeface="Calibri" panose="020F0502020204030204" pitchFamily="34" charset="0"/>
            </a:endParaRPr>
          </a:p>
          <a:p>
            <a:pPr algn="just" eaLnBrk="1" hangingPunct="1">
              <a:spcBef>
                <a:spcPct val="0"/>
              </a:spcBef>
              <a:buClrTx/>
              <a:buSzTx/>
              <a:buFontTx/>
              <a:buNone/>
            </a:pPr>
            <a:endParaRPr lang="tr-TR" altLang="tr-TR" sz="1000" dirty="0">
              <a:latin typeface="Calibri" panose="020F0502020204030204" pitchFamily="34" charset="0"/>
            </a:endParaRPr>
          </a:p>
          <a:p>
            <a:pPr algn="just" eaLnBrk="1" hangingPunct="1">
              <a:spcBef>
                <a:spcPct val="0"/>
              </a:spcBef>
              <a:buClrTx/>
              <a:buSzTx/>
              <a:buFontTx/>
              <a:buNone/>
            </a:pPr>
            <a:r>
              <a:rPr lang="tr-TR" altLang="tr-TR" sz="2800" dirty="0">
                <a:latin typeface="Calibri" panose="020F0502020204030204" pitchFamily="34" charset="0"/>
              </a:rPr>
              <a:t>*</a:t>
            </a:r>
            <a:r>
              <a:rPr lang="tr-TR" altLang="tr-TR" sz="2800" dirty="0" err="1">
                <a:latin typeface="Calibri" panose="020F0502020204030204" pitchFamily="34" charset="0"/>
              </a:rPr>
              <a:t>Mültezem</a:t>
            </a:r>
            <a:r>
              <a:rPr lang="tr-TR" altLang="tr-TR" sz="2800" dirty="0">
                <a:latin typeface="Calibri" panose="020F0502020204030204" pitchFamily="34" charset="0"/>
              </a:rPr>
              <a:t> </a:t>
            </a:r>
            <a:r>
              <a:rPr lang="tr-TR" altLang="tr-TR" sz="2800" dirty="0" err="1">
                <a:latin typeface="Calibri" panose="020F0502020204030204" pitchFamily="34" charset="0"/>
              </a:rPr>
              <a:t>Haceru’l-Esved</a:t>
            </a:r>
            <a:r>
              <a:rPr lang="tr-TR" altLang="tr-TR" sz="2800" dirty="0">
                <a:latin typeface="Calibri" panose="020F0502020204030204" pitchFamily="34" charset="0"/>
              </a:rPr>
              <a:t> ile </a:t>
            </a:r>
            <a:r>
              <a:rPr lang="tr-TR" altLang="tr-TR" sz="2800" dirty="0" err="1">
                <a:latin typeface="Calibri" panose="020F0502020204030204" pitchFamily="34" charset="0"/>
              </a:rPr>
              <a:t>kabe</a:t>
            </a:r>
            <a:r>
              <a:rPr lang="tr-TR" altLang="tr-TR" sz="2800" dirty="0">
                <a:latin typeface="Calibri" panose="020F0502020204030204" pitchFamily="34" charset="0"/>
              </a:rPr>
              <a:t> kapısındaki kalan kısımdır.</a:t>
            </a:r>
            <a:endParaRPr lang="tr-TR" altLang="tr-TR" sz="1000" dirty="0">
              <a:latin typeface="Calibri" panose="020F0502020204030204" pitchFamily="34" charset="0"/>
            </a:endParaRPr>
          </a:p>
          <a:p>
            <a:pPr algn="just" eaLnBrk="1" hangingPunct="1">
              <a:spcBef>
                <a:spcPct val="0"/>
              </a:spcBef>
              <a:buClrTx/>
              <a:buSzTx/>
              <a:buFontTx/>
              <a:buNone/>
            </a:pPr>
            <a:endParaRPr lang="tr-TR" altLang="tr-TR" sz="1000" dirty="0">
              <a:latin typeface="Calibri" panose="020F0502020204030204" pitchFamily="34" charset="0"/>
            </a:endParaRPr>
          </a:p>
          <a:p>
            <a:pPr algn="just" eaLnBrk="1" hangingPunct="1">
              <a:spcBef>
                <a:spcPct val="0"/>
              </a:spcBef>
              <a:buClrTx/>
              <a:buSzTx/>
              <a:buFontTx/>
              <a:buNone/>
            </a:pPr>
            <a:r>
              <a:rPr lang="tr-TR" altLang="tr-TR" sz="2800" dirty="0">
                <a:latin typeface="Calibri" panose="020F0502020204030204" pitchFamily="34" charset="0"/>
              </a:rPr>
              <a:t>*Hacı izdihama neden olmamak kaydıyla </a:t>
            </a:r>
            <a:r>
              <a:rPr lang="tr-TR" altLang="tr-TR" sz="2800" dirty="0" err="1">
                <a:latin typeface="Calibri" panose="020F0502020204030204" pitchFamily="34" charset="0"/>
              </a:rPr>
              <a:t>mültezemde</a:t>
            </a:r>
            <a:r>
              <a:rPr lang="tr-TR" altLang="tr-TR" sz="2800" dirty="0">
                <a:latin typeface="Calibri" panose="020F0502020204030204" pitchFamily="34" charset="0"/>
              </a:rPr>
              <a:t> kendisini affettirmek için içtenlikle yalvarır, yakarır, göz yaşı döker.</a:t>
            </a:r>
          </a:p>
          <a:p>
            <a:pPr eaLnBrk="1" hangingPunct="1">
              <a:spcBef>
                <a:spcPct val="0"/>
              </a:spcBef>
              <a:buClrTx/>
              <a:buSzTx/>
              <a:buFontTx/>
              <a:buNone/>
            </a:pPr>
            <a:endParaRPr lang="tr-TR" altLang="tr-TR" sz="2800" dirty="0">
              <a:solidFill>
                <a:srgbClr val="FFFF00"/>
              </a:solidFill>
              <a:latin typeface="Times New Roman" panose="02020603050405020304" pitchFamily="18" charset="0"/>
            </a:endParaRPr>
          </a:p>
        </p:txBody>
      </p:sp>
      <p:pic>
        <p:nvPicPr>
          <p:cNvPr id="9"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312801" y="1768290"/>
            <a:ext cx="3685969" cy="38478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10" name="Grup 9"/>
          <p:cNvGrpSpPr/>
          <p:nvPr/>
        </p:nvGrpSpPr>
        <p:grpSpPr>
          <a:xfrm>
            <a:off x="720000" y="540000"/>
            <a:ext cx="10944000" cy="900000"/>
            <a:chOff x="720000" y="540000"/>
            <a:chExt cx="10944000" cy="900000"/>
          </a:xfrm>
        </p:grpSpPr>
        <p:pic>
          <p:nvPicPr>
            <p:cNvPr id="11" name="Resim 10"/>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20000" y="540000"/>
              <a:ext cx="900000" cy="900000"/>
            </a:xfrm>
            <a:prstGeom prst="rect">
              <a:avLst/>
            </a:prstGeom>
          </p:spPr>
        </p:pic>
        <p:pic>
          <p:nvPicPr>
            <p:cNvPr id="12" name="Resim 11"/>
            <p:cNvPicPr>
              <a:picLocks/>
            </p:cNvPicPr>
            <p:nvPr/>
          </p:nvPicPr>
          <p:blipFill>
            <a:blip r:embed="rId6" cstate="print">
              <a:extLst>
                <a:ext uri="{28A0092B-C50C-407E-A947-70E740481C1C}">
                  <a14:useLocalDpi xmlns:a14="http://schemas.microsoft.com/office/drawing/2010/main" xmlns="" val="0"/>
                </a:ext>
              </a:extLst>
            </a:blip>
            <a:stretch>
              <a:fillRect/>
            </a:stretch>
          </p:blipFill>
          <p:spPr>
            <a:xfrm>
              <a:off x="10764000" y="540000"/>
              <a:ext cx="900000" cy="900000"/>
            </a:xfrm>
            <a:prstGeom prst="rect">
              <a:avLst/>
            </a:prstGeom>
          </p:spPr>
        </p:pic>
      </p:grpSp>
    </p:spTree>
    <p:extLst>
      <p:ext uri="{BB962C8B-B14F-4D97-AF65-F5344CB8AC3E}">
        <p14:creationId xmlns:p14="http://schemas.microsoft.com/office/powerpoint/2010/main" xmlns="" val="311745709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0" y="-51963"/>
            <a:ext cx="12192000" cy="6857999"/>
          </a:xfrm>
        </p:spPr>
      </p:pic>
      <p:sp>
        <p:nvSpPr>
          <p:cNvPr id="2" name="Unvan 1"/>
          <p:cNvSpPr>
            <a:spLocks noGrp="1"/>
          </p:cNvSpPr>
          <p:nvPr>
            <p:ph type="title"/>
          </p:nvPr>
        </p:nvSpPr>
        <p:spPr>
          <a:xfrm>
            <a:off x="2478971" y="357833"/>
            <a:ext cx="6451833" cy="1295895"/>
          </a:xfrm>
        </p:spPr>
        <p:txBody>
          <a:bodyPr>
            <a:normAutofit/>
          </a:bodyPr>
          <a:lstStyle/>
          <a:p>
            <a:pPr algn="ctr"/>
            <a:r>
              <a:rPr lang="tr-TR" sz="6000" b="1" dirty="0" smtClean="0">
                <a:solidFill>
                  <a:schemeClr val="accent2">
                    <a:lumMod val="50000"/>
                  </a:schemeClr>
                </a:solidFill>
                <a:latin typeface="Gabriola" panose="04040605051002020D02" pitchFamily="82" charset="0"/>
              </a:rPr>
              <a:t>TAVAF NAMAZI</a:t>
            </a:r>
            <a:endParaRPr lang="tr-TR" sz="6000" dirty="0"/>
          </a:p>
        </p:txBody>
      </p:sp>
      <p:sp>
        <p:nvSpPr>
          <p:cNvPr id="10" name="Text Box 8"/>
          <p:cNvSpPr txBox="1">
            <a:spLocks noChangeArrowheads="1"/>
          </p:cNvSpPr>
          <p:nvPr/>
        </p:nvSpPr>
        <p:spPr bwMode="auto">
          <a:xfrm>
            <a:off x="395288" y="1732173"/>
            <a:ext cx="7153540" cy="41242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just" eaLnBrk="1" hangingPunct="1">
              <a:spcBef>
                <a:spcPct val="0"/>
              </a:spcBef>
              <a:buClrTx/>
              <a:buSzTx/>
              <a:buFontTx/>
              <a:buNone/>
            </a:pPr>
            <a:r>
              <a:rPr lang="tr-TR" sz="2800" b="1" dirty="0">
                <a:latin typeface="Calibri" panose="020F0502020204030204" pitchFamily="34" charset="0"/>
              </a:rPr>
              <a:t>Tavaftan sonra kerahet vakti değilse </a:t>
            </a:r>
            <a:r>
              <a:rPr lang="tr-TR" sz="2800" b="1" dirty="0" err="1">
                <a:latin typeface="Calibri" panose="020F0502020204030204" pitchFamily="34" charset="0"/>
              </a:rPr>
              <a:t>Mescid</a:t>
            </a:r>
            <a:r>
              <a:rPr lang="tr-TR" sz="2800" b="1" dirty="0">
                <a:latin typeface="Calibri" panose="020F0502020204030204" pitchFamily="34" charset="0"/>
              </a:rPr>
              <a:t>-i haramın herhangi bir yerinde 2 rekat tavaf namazı kılmak Vaciptir.</a:t>
            </a:r>
            <a:endParaRPr lang="tr-TR" sz="2800" dirty="0">
              <a:latin typeface="Calibri" panose="020F0502020204030204" pitchFamily="34" charset="0"/>
              <a:cs typeface="Times New Roman" panose="02020603050405020304" pitchFamily="18" charset="0"/>
            </a:endParaRPr>
          </a:p>
          <a:p>
            <a:pPr eaLnBrk="1" hangingPunct="1">
              <a:spcBef>
                <a:spcPct val="0"/>
              </a:spcBef>
              <a:buClrTx/>
              <a:buSzTx/>
              <a:buFontTx/>
              <a:buNone/>
            </a:pPr>
            <a:r>
              <a:rPr lang="de-DE" altLang="tr-TR" sz="2800" dirty="0" err="1">
                <a:latin typeface="Calibri" panose="020F0502020204030204" pitchFamily="34" charset="0"/>
                <a:cs typeface="Times New Roman" panose="02020603050405020304" pitchFamily="18" charset="0"/>
              </a:rPr>
              <a:t>Makam</a:t>
            </a:r>
            <a:r>
              <a:rPr lang="tr-TR" altLang="tr-TR" sz="2800" dirty="0">
                <a:latin typeface="Calibri" panose="020F0502020204030204" pitchFamily="34" charset="0"/>
                <a:cs typeface="Times New Roman" panose="02020603050405020304" pitchFamily="18" charset="0"/>
              </a:rPr>
              <a:t>-ı İbrahim’e</a:t>
            </a:r>
            <a:r>
              <a:rPr lang="de-DE" altLang="tr-TR" sz="2800" dirty="0">
                <a:latin typeface="Calibri" panose="020F0502020204030204" pitchFamily="34" charset="0"/>
                <a:cs typeface="Times New Roman" panose="02020603050405020304" pitchFamily="18" charset="0"/>
              </a:rPr>
              <a:t> </a:t>
            </a:r>
            <a:r>
              <a:rPr lang="de-DE" altLang="tr-TR" sz="2800" dirty="0" err="1">
                <a:latin typeface="Calibri" panose="020F0502020204030204" pitchFamily="34" charset="0"/>
                <a:cs typeface="Times New Roman" panose="02020603050405020304" pitchFamily="18" charset="0"/>
              </a:rPr>
              <a:t>yakın</a:t>
            </a:r>
            <a:r>
              <a:rPr lang="de-DE" altLang="tr-TR" sz="2800" dirty="0">
                <a:latin typeface="Calibri" panose="020F0502020204030204" pitchFamily="34" charset="0"/>
                <a:cs typeface="Times New Roman" panose="02020603050405020304" pitchFamily="18" charset="0"/>
              </a:rPr>
              <a:t> </a:t>
            </a:r>
            <a:r>
              <a:rPr lang="de-DE" altLang="tr-TR" sz="2800" dirty="0" err="1">
                <a:latin typeface="Calibri" panose="020F0502020204030204" pitchFamily="34" charset="0"/>
                <a:cs typeface="Times New Roman" panose="02020603050405020304" pitchFamily="18" charset="0"/>
              </a:rPr>
              <a:t>bir</a:t>
            </a:r>
            <a:r>
              <a:rPr lang="de-DE" altLang="tr-TR" sz="2800" dirty="0">
                <a:latin typeface="Calibri" panose="020F0502020204030204" pitchFamily="34" charset="0"/>
                <a:cs typeface="Times New Roman" panose="02020603050405020304" pitchFamily="18" charset="0"/>
              </a:rPr>
              <a:t> </a:t>
            </a:r>
            <a:r>
              <a:rPr lang="de-DE" altLang="tr-TR" sz="2800" dirty="0" err="1">
                <a:latin typeface="Calibri" panose="020F0502020204030204" pitchFamily="34" charset="0"/>
                <a:cs typeface="Times New Roman" panose="02020603050405020304" pitchFamily="18" charset="0"/>
              </a:rPr>
              <a:t>yerde</a:t>
            </a:r>
            <a:r>
              <a:rPr lang="de-DE" altLang="tr-TR" sz="2800" dirty="0">
                <a:latin typeface="Calibri" panose="020F0502020204030204" pitchFamily="34" charset="0"/>
                <a:cs typeface="Times New Roman" panose="02020603050405020304" pitchFamily="18" charset="0"/>
              </a:rPr>
              <a:t> </a:t>
            </a:r>
            <a:r>
              <a:rPr lang="tr-TR" altLang="tr-TR" sz="2800" dirty="0">
                <a:latin typeface="Calibri" panose="020F0502020204030204" pitchFamily="34" charset="0"/>
                <a:cs typeface="Times New Roman" panose="02020603050405020304" pitchFamily="18" charset="0"/>
              </a:rPr>
              <a:t>kılınması faziletli olsa da izdihama neden olmamak için mescidin içinde uygun bir yerde de kılınabilir</a:t>
            </a:r>
            <a:endParaRPr lang="tr-TR" altLang="tr-TR" sz="1000" dirty="0">
              <a:latin typeface="Calibri" panose="020F0502020204030204" pitchFamily="34" charset="0"/>
              <a:cs typeface="Times New Roman" panose="02020603050405020304" pitchFamily="18" charset="0"/>
            </a:endParaRPr>
          </a:p>
          <a:p>
            <a:pPr eaLnBrk="1" hangingPunct="1">
              <a:spcBef>
                <a:spcPct val="0"/>
              </a:spcBef>
              <a:buClrTx/>
              <a:buSzTx/>
              <a:buFontTx/>
              <a:buNone/>
            </a:pPr>
            <a:r>
              <a:rPr lang="tr-TR" altLang="tr-TR" sz="1000" dirty="0">
                <a:latin typeface="Calibri" panose="020F0502020204030204" pitchFamily="34" charset="0"/>
                <a:cs typeface="Times New Roman" panose="02020603050405020304" pitchFamily="18" charset="0"/>
              </a:rPr>
              <a:t> </a:t>
            </a:r>
          </a:p>
          <a:p>
            <a:pPr eaLnBrk="1" hangingPunct="1">
              <a:spcBef>
                <a:spcPct val="0"/>
              </a:spcBef>
              <a:buClrTx/>
              <a:buSzTx/>
              <a:buFontTx/>
              <a:buNone/>
            </a:pPr>
            <a:r>
              <a:rPr lang="de-DE" altLang="tr-TR" sz="2800" dirty="0">
                <a:latin typeface="Calibri" panose="020F0502020204030204" pitchFamily="34" charset="0"/>
                <a:cs typeface="Times New Roman" panose="02020603050405020304" pitchFamily="18" charset="0"/>
              </a:rPr>
              <a:t>1. </a:t>
            </a:r>
            <a:r>
              <a:rPr lang="de-DE" altLang="tr-TR" sz="2800" dirty="0" err="1">
                <a:latin typeface="Calibri" panose="020F0502020204030204" pitchFamily="34" charset="0"/>
                <a:cs typeface="Times New Roman" panose="02020603050405020304" pitchFamily="18" charset="0"/>
              </a:rPr>
              <a:t>rekâtta</a:t>
            </a:r>
            <a:r>
              <a:rPr lang="de-DE" altLang="tr-TR" sz="2800" dirty="0">
                <a:latin typeface="Calibri" panose="020F0502020204030204" pitchFamily="34" charset="0"/>
                <a:cs typeface="Times New Roman" panose="02020603050405020304" pitchFamily="18" charset="0"/>
              </a:rPr>
              <a:t> </a:t>
            </a:r>
            <a:r>
              <a:rPr lang="de-DE" altLang="tr-TR" sz="2800" i="1" dirty="0" err="1">
                <a:latin typeface="Calibri" panose="020F0502020204030204" pitchFamily="34" charset="0"/>
                <a:cs typeface="Times New Roman" panose="02020603050405020304" pitchFamily="18" charset="0"/>
              </a:rPr>
              <a:t>Kâfirun</a:t>
            </a:r>
            <a:r>
              <a:rPr lang="de-DE" altLang="tr-TR" sz="2800" dirty="0">
                <a:latin typeface="Calibri" panose="020F0502020204030204" pitchFamily="34" charset="0"/>
                <a:cs typeface="Times New Roman" panose="02020603050405020304" pitchFamily="18" charset="0"/>
              </a:rPr>
              <a:t> </a:t>
            </a:r>
            <a:r>
              <a:rPr lang="de-DE" altLang="tr-TR" sz="2800" dirty="0" err="1">
                <a:latin typeface="Calibri" panose="020F0502020204030204" pitchFamily="34" charset="0"/>
                <a:cs typeface="Times New Roman" panose="02020603050405020304" pitchFamily="18" charset="0"/>
              </a:rPr>
              <a:t>suresi</a:t>
            </a:r>
            <a:r>
              <a:rPr lang="de-DE" altLang="tr-TR" sz="2800" dirty="0">
                <a:latin typeface="Calibri" panose="020F0502020204030204" pitchFamily="34" charset="0"/>
                <a:cs typeface="Times New Roman" panose="02020603050405020304" pitchFamily="18" charset="0"/>
              </a:rPr>
              <a:t>. </a:t>
            </a:r>
            <a:endParaRPr lang="tr-TR" altLang="tr-TR" sz="2800" dirty="0">
              <a:latin typeface="Calibri" panose="020F0502020204030204" pitchFamily="34" charset="0"/>
              <a:cs typeface="Times New Roman" panose="02020603050405020304" pitchFamily="18" charset="0"/>
            </a:endParaRPr>
          </a:p>
          <a:p>
            <a:pPr eaLnBrk="1" hangingPunct="1">
              <a:spcBef>
                <a:spcPct val="0"/>
              </a:spcBef>
              <a:buClrTx/>
              <a:buSzTx/>
              <a:buFontTx/>
              <a:buNone/>
            </a:pPr>
            <a:r>
              <a:rPr lang="de-DE" altLang="tr-TR" sz="2800" dirty="0">
                <a:latin typeface="Calibri" panose="020F0502020204030204" pitchFamily="34" charset="0"/>
                <a:cs typeface="Times New Roman" panose="02020603050405020304" pitchFamily="18" charset="0"/>
              </a:rPr>
              <a:t>2. </a:t>
            </a:r>
            <a:r>
              <a:rPr lang="de-DE" altLang="tr-TR" sz="2800" dirty="0" err="1">
                <a:latin typeface="Calibri" panose="020F0502020204030204" pitchFamily="34" charset="0"/>
                <a:cs typeface="Times New Roman" panose="02020603050405020304" pitchFamily="18" charset="0"/>
              </a:rPr>
              <a:t>rekâtta</a:t>
            </a:r>
            <a:r>
              <a:rPr lang="de-DE" altLang="tr-TR" sz="2800" dirty="0">
                <a:latin typeface="Calibri" panose="020F0502020204030204" pitchFamily="34" charset="0"/>
                <a:cs typeface="Times New Roman" panose="02020603050405020304" pitchFamily="18" charset="0"/>
              </a:rPr>
              <a:t> </a:t>
            </a:r>
            <a:r>
              <a:rPr lang="de-DE" altLang="tr-TR" sz="2800" i="1" dirty="0" err="1">
                <a:latin typeface="Calibri" panose="020F0502020204030204" pitchFamily="34" charset="0"/>
                <a:cs typeface="Times New Roman" panose="02020603050405020304" pitchFamily="18" charset="0"/>
              </a:rPr>
              <a:t>Îhlas</a:t>
            </a:r>
            <a:r>
              <a:rPr lang="de-DE" altLang="tr-TR" sz="2800" i="1" dirty="0">
                <a:latin typeface="Calibri" panose="020F0502020204030204" pitchFamily="34" charset="0"/>
                <a:cs typeface="Times New Roman" panose="02020603050405020304" pitchFamily="18" charset="0"/>
              </a:rPr>
              <a:t> </a:t>
            </a:r>
            <a:r>
              <a:rPr lang="de-DE" altLang="tr-TR" sz="2800" dirty="0" err="1">
                <a:latin typeface="Calibri" panose="020F0502020204030204" pitchFamily="34" charset="0"/>
                <a:cs typeface="Times New Roman" panose="02020603050405020304" pitchFamily="18" charset="0"/>
              </a:rPr>
              <a:t>suresi</a:t>
            </a:r>
            <a:r>
              <a:rPr lang="de-DE" altLang="tr-TR" sz="2800" dirty="0">
                <a:latin typeface="Calibri" panose="020F0502020204030204" pitchFamily="34" charset="0"/>
                <a:cs typeface="Times New Roman" panose="02020603050405020304" pitchFamily="18" charset="0"/>
              </a:rPr>
              <a:t> </a:t>
            </a:r>
            <a:r>
              <a:rPr lang="de-DE" altLang="tr-TR" sz="2800" dirty="0" err="1">
                <a:latin typeface="Calibri" panose="020F0502020204030204" pitchFamily="34" charset="0"/>
                <a:cs typeface="Times New Roman" panose="02020603050405020304" pitchFamily="18" charset="0"/>
              </a:rPr>
              <a:t>okunur</a:t>
            </a:r>
            <a:r>
              <a:rPr lang="de-DE" altLang="tr-TR" sz="2800" dirty="0">
                <a:latin typeface="Calibri" panose="020F0502020204030204" pitchFamily="34" charset="0"/>
                <a:cs typeface="Times New Roman" panose="02020603050405020304" pitchFamily="18" charset="0"/>
              </a:rPr>
              <a:t>. </a:t>
            </a:r>
            <a:r>
              <a:rPr lang="tr-TR" altLang="tr-TR" sz="2800" dirty="0">
                <a:latin typeface="Calibri" panose="020F0502020204030204" pitchFamily="34" charset="0"/>
                <a:cs typeface="Times New Roman" panose="02020603050405020304" pitchFamily="18" charset="0"/>
              </a:rPr>
              <a:t>Namazın sonunda dua edilir.</a:t>
            </a:r>
            <a:endParaRPr lang="tr-TR" sz="2800" dirty="0">
              <a:latin typeface="Calibri" panose="020F0502020204030204" pitchFamily="34" charset="0"/>
            </a:endParaRPr>
          </a:p>
        </p:txBody>
      </p:sp>
      <p:pic>
        <p:nvPicPr>
          <p:cNvPr id="11" name="3 İçerik Yer Tutucusu" descr="makam-ı+ibrahim[1].jpg"/>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897738" y="2156092"/>
            <a:ext cx="3501682" cy="4530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Metin kutusu 1"/>
          <p:cNvSpPr txBox="1">
            <a:spLocks noChangeArrowheads="1"/>
          </p:cNvSpPr>
          <p:nvPr/>
        </p:nvSpPr>
        <p:spPr bwMode="auto">
          <a:xfrm>
            <a:off x="8501701" y="1787792"/>
            <a:ext cx="25146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ctr" eaLnBrk="1" hangingPunct="1">
              <a:spcBef>
                <a:spcPct val="0"/>
              </a:spcBef>
              <a:buClrTx/>
              <a:buSzTx/>
              <a:buFontTx/>
              <a:buNone/>
            </a:pPr>
            <a:r>
              <a:rPr lang="tr-TR" sz="1800" dirty="0">
                <a:solidFill>
                  <a:schemeClr val="accent1"/>
                </a:solidFill>
                <a:latin typeface="Comic Sans MS" panose="030F0702030302020204" pitchFamily="66" charset="0"/>
              </a:rPr>
              <a:t>Makam-ı İbrahim</a:t>
            </a:r>
          </a:p>
        </p:txBody>
      </p:sp>
      <p:grpSp>
        <p:nvGrpSpPr>
          <p:cNvPr id="9" name="Grup 8"/>
          <p:cNvGrpSpPr/>
          <p:nvPr/>
        </p:nvGrpSpPr>
        <p:grpSpPr>
          <a:xfrm>
            <a:off x="720000" y="540000"/>
            <a:ext cx="10944000" cy="900000"/>
            <a:chOff x="720000" y="540000"/>
            <a:chExt cx="10944000" cy="900000"/>
          </a:xfrm>
        </p:grpSpPr>
        <p:pic>
          <p:nvPicPr>
            <p:cNvPr id="13" name="Resim 12"/>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20000" y="540000"/>
              <a:ext cx="900000" cy="900000"/>
            </a:xfrm>
            <a:prstGeom prst="rect">
              <a:avLst/>
            </a:prstGeom>
          </p:spPr>
        </p:pic>
        <p:pic>
          <p:nvPicPr>
            <p:cNvPr id="14" name="Resim 13"/>
            <p:cNvPicPr>
              <a:picLocks/>
            </p:cNvPicPr>
            <p:nvPr/>
          </p:nvPicPr>
          <p:blipFill>
            <a:blip r:embed="rId6" cstate="print">
              <a:extLst>
                <a:ext uri="{28A0092B-C50C-407E-A947-70E740481C1C}">
                  <a14:useLocalDpi xmlns:a14="http://schemas.microsoft.com/office/drawing/2010/main" xmlns="" val="0"/>
                </a:ext>
              </a:extLst>
            </a:blip>
            <a:stretch>
              <a:fillRect/>
            </a:stretch>
          </p:blipFill>
          <p:spPr>
            <a:xfrm>
              <a:off x="10764000" y="540000"/>
              <a:ext cx="900000" cy="900000"/>
            </a:xfrm>
            <a:prstGeom prst="rect">
              <a:avLst/>
            </a:prstGeom>
          </p:spPr>
        </p:pic>
      </p:grpSp>
    </p:spTree>
    <p:extLst>
      <p:ext uri="{BB962C8B-B14F-4D97-AF65-F5344CB8AC3E}">
        <p14:creationId xmlns:p14="http://schemas.microsoft.com/office/powerpoint/2010/main" xmlns="" val="4877229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0" y="-1"/>
            <a:ext cx="12192000" cy="6857999"/>
          </a:xfrm>
        </p:spPr>
      </p:pic>
      <p:sp>
        <p:nvSpPr>
          <p:cNvPr id="2" name="Unvan 1"/>
          <p:cNvSpPr>
            <a:spLocks noGrp="1"/>
          </p:cNvSpPr>
          <p:nvPr>
            <p:ph type="title"/>
          </p:nvPr>
        </p:nvSpPr>
        <p:spPr>
          <a:xfrm>
            <a:off x="2478971" y="474412"/>
            <a:ext cx="6451833" cy="1295895"/>
          </a:xfrm>
        </p:spPr>
        <p:txBody>
          <a:bodyPr/>
          <a:lstStyle/>
          <a:p>
            <a:pPr algn="ctr"/>
            <a:r>
              <a:rPr lang="tr-TR" b="1" dirty="0" smtClean="0">
                <a:solidFill>
                  <a:schemeClr val="accent2">
                    <a:lumMod val="50000"/>
                  </a:schemeClr>
                </a:solidFill>
                <a:latin typeface="Gabriola" panose="04040605051002020D02" pitchFamily="82" charset="0"/>
              </a:rPr>
              <a:t>HAC NEDİR?</a:t>
            </a:r>
            <a:endParaRPr lang="tr-TR" dirty="0"/>
          </a:p>
        </p:txBody>
      </p:sp>
      <p:sp>
        <p:nvSpPr>
          <p:cNvPr id="3" name="Dikdörtgen 2"/>
          <p:cNvSpPr/>
          <p:nvPr/>
        </p:nvSpPr>
        <p:spPr>
          <a:xfrm>
            <a:off x="658050" y="2090171"/>
            <a:ext cx="6096000" cy="2677656"/>
          </a:xfrm>
          <a:prstGeom prst="rect">
            <a:avLst/>
          </a:prstGeom>
        </p:spPr>
        <p:txBody>
          <a:bodyPr>
            <a:spAutoFit/>
          </a:bodyPr>
          <a:lstStyle/>
          <a:p>
            <a:pPr algn="just">
              <a:spcBef>
                <a:spcPct val="0"/>
              </a:spcBef>
              <a:buFont typeface="Wingdings" panose="05000000000000000000" pitchFamily="2" charset="2"/>
              <a:buChar char="Ø"/>
            </a:pPr>
            <a:r>
              <a:rPr lang="tr-TR" sz="2400" dirty="0"/>
              <a:t>Hac kastetmek, ziyaret etmek, yönelmek demektir.</a:t>
            </a:r>
          </a:p>
          <a:p>
            <a:pPr algn="just">
              <a:spcBef>
                <a:spcPct val="0"/>
              </a:spcBef>
              <a:buFont typeface="Wingdings" panose="05000000000000000000" pitchFamily="2" charset="2"/>
              <a:buChar char="Ø"/>
            </a:pPr>
            <a:r>
              <a:rPr lang="tr-TR" sz="2400" dirty="0"/>
              <a:t>Dinen; imkanı olan Müslümanların belirlenmiş zaman içinde </a:t>
            </a:r>
            <a:r>
              <a:rPr lang="tr-TR" sz="2400" dirty="0" err="1"/>
              <a:t>Ka'be</a:t>
            </a:r>
            <a:r>
              <a:rPr lang="tr-TR" sz="2400" dirty="0"/>
              <a:t>, Arafat, </a:t>
            </a:r>
            <a:r>
              <a:rPr lang="tr-TR" sz="2400" dirty="0" err="1"/>
              <a:t>Müzdelife</a:t>
            </a:r>
            <a:r>
              <a:rPr lang="tr-TR" sz="2400" dirty="0"/>
              <a:t> ve Mina'da belli </a:t>
            </a:r>
            <a:r>
              <a:rPr lang="tr-TR" sz="2400" dirty="0" err="1"/>
              <a:t>dînî</a:t>
            </a:r>
            <a:r>
              <a:rPr lang="tr-TR" sz="2400" dirty="0"/>
              <a:t> görevleri şart ve usulüne uygun olarak yerine getirmek suretiyle yapılan ibadeti ifade eder.</a:t>
            </a:r>
          </a:p>
        </p:txBody>
      </p:sp>
      <p:pic>
        <p:nvPicPr>
          <p:cNvPr id="7" name="Resim 6"/>
          <p:cNvPicPr>
            <a:picLocks noChangeAspect="1"/>
          </p:cNvPicPr>
          <p:nvPr/>
        </p:nvPicPr>
        <p:blipFill>
          <a:blip r:embed="rId3" cstate="print"/>
          <a:stretch>
            <a:fillRect/>
          </a:stretch>
        </p:blipFill>
        <p:spPr>
          <a:xfrm>
            <a:off x="7473241" y="1298273"/>
            <a:ext cx="4273666" cy="4590686"/>
          </a:xfrm>
          <a:prstGeom prst="rect">
            <a:avLst/>
          </a:prstGeom>
          <a:scene3d>
            <a:camera prst="perspectiveRelaxedModerately"/>
            <a:lightRig rig="threePt" dir="t"/>
          </a:scene3d>
        </p:spPr>
      </p:pic>
      <p:grpSp>
        <p:nvGrpSpPr>
          <p:cNvPr id="8" name="Grup 7"/>
          <p:cNvGrpSpPr/>
          <p:nvPr/>
        </p:nvGrpSpPr>
        <p:grpSpPr>
          <a:xfrm>
            <a:off x="720000" y="540000"/>
            <a:ext cx="10944000" cy="900000"/>
            <a:chOff x="720000" y="540000"/>
            <a:chExt cx="10944000" cy="900000"/>
          </a:xfrm>
        </p:grpSpPr>
        <p:pic>
          <p:nvPicPr>
            <p:cNvPr id="9" name="Resim 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20000" y="540000"/>
              <a:ext cx="900000" cy="900000"/>
            </a:xfrm>
            <a:prstGeom prst="rect">
              <a:avLst/>
            </a:prstGeom>
          </p:spPr>
        </p:pic>
        <p:pic>
          <p:nvPicPr>
            <p:cNvPr id="10" name="Resim 9"/>
            <p:cNvPicPr>
              <a:picLocks/>
            </p:cNvPicPr>
            <p:nvPr/>
          </p:nvPicPr>
          <p:blipFill>
            <a:blip r:embed="rId5" cstate="print">
              <a:extLst>
                <a:ext uri="{28A0092B-C50C-407E-A947-70E740481C1C}">
                  <a14:useLocalDpi xmlns:a14="http://schemas.microsoft.com/office/drawing/2010/main" xmlns="" val="0"/>
                </a:ext>
              </a:extLst>
            </a:blip>
            <a:stretch>
              <a:fillRect/>
            </a:stretch>
          </p:blipFill>
          <p:spPr>
            <a:xfrm>
              <a:off x="10764000" y="540000"/>
              <a:ext cx="900000" cy="900000"/>
            </a:xfrm>
            <a:prstGeom prst="rect">
              <a:avLst/>
            </a:prstGeom>
          </p:spPr>
        </p:pic>
      </p:grpSp>
    </p:spTree>
    <p:extLst>
      <p:ext uri="{BB962C8B-B14F-4D97-AF65-F5344CB8AC3E}">
        <p14:creationId xmlns:p14="http://schemas.microsoft.com/office/powerpoint/2010/main" xmlns="" val="127879783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0" y="0"/>
            <a:ext cx="12192000" cy="6857999"/>
          </a:xfrm>
        </p:spPr>
      </p:pic>
      <p:sp>
        <p:nvSpPr>
          <p:cNvPr id="2" name="Unvan 1"/>
          <p:cNvSpPr>
            <a:spLocks noGrp="1"/>
          </p:cNvSpPr>
          <p:nvPr>
            <p:ph type="title"/>
          </p:nvPr>
        </p:nvSpPr>
        <p:spPr>
          <a:xfrm>
            <a:off x="2478971" y="357833"/>
            <a:ext cx="6451833" cy="1295895"/>
          </a:xfrm>
        </p:spPr>
        <p:txBody>
          <a:bodyPr>
            <a:noAutofit/>
          </a:bodyPr>
          <a:lstStyle/>
          <a:p>
            <a:pPr algn="ctr"/>
            <a:r>
              <a:rPr lang="tr-TR" sz="4000" b="1" dirty="0" smtClean="0">
                <a:solidFill>
                  <a:schemeClr val="accent2">
                    <a:lumMod val="50000"/>
                  </a:schemeClr>
                </a:solidFill>
                <a:latin typeface="Gabriola" panose="04040605051002020D02" pitchFamily="82" charset="0"/>
              </a:rPr>
              <a:t>ALTINOLUK VE </a:t>
            </a:r>
            <a:br>
              <a:rPr lang="tr-TR" sz="4000" b="1" dirty="0" smtClean="0">
                <a:solidFill>
                  <a:schemeClr val="accent2">
                    <a:lumMod val="50000"/>
                  </a:schemeClr>
                </a:solidFill>
                <a:latin typeface="Gabriola" panose="04040605051002020D02" pitchFamily="82" charset="0"/>
              </a:rPr>
            </a:br>
            <a:r>
              <a:rPr lang="tr-TR" sz="4000" b="1" dirty="0" smtClean="0">
                <a:solidFill>
                  <a:schemeClr val="accent2">
                    <a:lumMod val="50000"/>
                  </a:schemeClr>
                </a:solidFill>
                <a:latin typeface="Gabriola" panose="04040605051002020D02" pitchFamily="82" charset="0"/>
              </a:rPr>
              <a:t>HİCR-İ </a:t>
            </a:r>
            <a:r>
              <a:rPr lang="tr-TR" sz="4000" b="1" dirty="0">
                <a:solidFill>
                  <a:schemeClr val="accent2">
                    <a:lumMod val="50000"/>
                  </a:schemeClr>
                </a:solidFill>
                <a:latin typeface="Gabriola" panose="04040605051002020D02" pitchFamily="82" charset="0"/>
              </a:rPr>
              <a:t>İSMAİL (HATİM)</a:t>
            </a:r>
          </a:p>
        </p:txBody>
      </p:sp>
      <p:pic>
        <p:nvPicPr>
          <p:cNvPr id="9" name="Picture 2" descr="E:\2-hatim.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894887" y="1924226"/>
            <a:ext cx="76200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7" name="Grup 6"/>
          <p:cNvGrpSpPr/>
          <p:nvPr/>
        </p:nvGrpSpPr>
        <p:grpSpPr>
          <a:xfrm>
            <a:off x="720000" y="540000"/>
            <a:ext cx="10944000" cy="900000"/>
            <a:chOff x="720000" y="540000"/>
            <a:chExt cx="10944000" cy="900000"/>
          </a:xfrm>
        </p:grpSpPr>
        <p:pic>
          <p:nvPicPr>
            <p:cNvPr id="8" name="Resim 7"/>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20000" y="540000"/>
              <a:ext cx="900000" cy="900000"/>
            </a:xfrm>
            <a:prstGeom prst="rect">
              <a:avLst/>
            </a:prstGeom>
          </p:spPr>
        </p:pic>
        <p:pic>
          <p:nvPicPr>
            <p:cNvPr id="10" name="Resim 9"/>
            <p:cNvPicPr>
              <a:picLocks/>
            </p:cNvPicPr>
            <p:nvPr/>
          </p:nvPicPr>
          <p:blipFill>
            <a:blip r:embed="rId6" cstate="print">
              <a:extLst>
                <a:ext uri="{28A0092B-C50C-407E-A947-70E740481C1C}">
                  <a14:useLocalDpi xmlns:a14="http://schemas.microsoft.com/office/drawing/2010/main" xmlns="" val="0"/>
                </a:ext>
              </a:extLst>
            </a:blip>
            <a:stretch>
              <a:fillRect/>
            </a:stretch>
          </p:blipFill>
          <p:spPr>
            <a:xfrm>
              <a:off x="10764000" y="540000"/>
              <a:ext cx="900000" cy="900000"/>
            </a:xfrm>
            <a:prstGeom prst="rect">
              <a:avLst/>
            </a:prstGeom>
          </p:spPr>
        </p:pic>
      </p:grpSp>
    </p:spTree>
    <p:extLst>
      <p:ext uri="{BB962C8B-B14F-4D97-AF65-F5344CB8AC3E}">
        <p14:creationId xmlns:p14="http://schemas.microsoft.com/office/powerpoint/2010/main" xmlns="" val="256995162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0" y="0"/>
            <a:ext cx="12192000" cy="6857999"/>
          </a:xfrm>
        </p:spPr>
      </p:pic>
      <p:sp>
        <p:nvSpPr>
          <p:cNvPr id="2" name="Unvan 1"/>
          <p:cNvSpPr>
            <a:spLocks noGrp="1"/>
          </p:cNvSpPr>
          <p:nvPr>
            <p:ph type="title"/>
          </p:nvPr>
        </p:nvSpPr>
        <p:spPr>
          <a:xfrm>
            <a:off x="2478971" y="357833"/>
            <a:ext cx="6451833" cy="1295895"/>
          </a:xfrm>
        </p:spPr>
        <p:txBody>
          <a:bodyPr>
            <a:noAutofit/>
          </a:bodyPr>
          <a:lstStyle/>
          <a:p>
            <a:pPr algn="ctr"/>
            <a:r>
              <a:rPr lang="tr-TR" sz="5400" b="1" dirty="0" smtClean="0">
                <a:solidFill>
                  <a:schemeClr val="accent2">
                    <a:lumMod val="50000"/>
                  </a:schemeClr>
                </a:solidFill>
                <a:latin typeface="Gabriola" panose="04040605051002020D02" pitchFamily="82" charset="0"/>
              </a:rPr>
              <a:t>ZEMZEM</a:t>
            </a:r>
            <a:endParaRPr lang="tr-TR" sz="5400" b="1" dirty="0">
              <a:solidFill>
                <a:schemeClr val="accent2">
                  <a:lumMod val="50000"/>
                </a:schemeClr>
              </a:solidFill>
              <a:latin typeface="Gabriola" panose="04040605051002020D02" pitchFamily="82" charset="0"/>
            </a:endParaRPr>
          </a:p>
        </p:txBody>
      </p:sp>
      <p:sp>
        <p:nvSpPr>
          <p:cNvPr id="7" name="Dikdörtgen 1"/>
          <p:cNvSpPr>
            <a:spLocks noChangeArrowheads="1"/>
          </p:cNvSpPr>
          <p:nvPr/>
        </p:nvSpPr>
        <p:spPr bwMode="auto">
          <a:xfrm>
            <a:off x="304799" y="1831647"/>
            <a:ext cx="7403507" cy="40395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just" eaLnBrk="1" hangingPunct="1">
              <a:spcBef>
                <a:spcPct val="0"/>
              </a:spcBef>
              <a:buClrTx/>
              <a:buSzTx/>
              <a:buFontTx/>
              <a:buNone/>
            </a:pPr>
            <a:r>
              <a:rPr lang="tr-TR" altLang="tr-TR" sz="2800" dirty="0">
                <a:latin typeface="+mn-lt"/>
                <a:cs typeface="Times New Roman" panose="02020603050405020304" pitchFamily="18" charset="0"/>
              </a:rPr>
              <a:t>Tavaf namazından sonra </a:t>
            </a:r>
            <a:r>
              <a:rPr lang="de-DE" altLang="tr-TR" sz="2800" dirty="0">
                <a:latin typeface="+mn-lt"/>
                <a:cs typeface="Times New Roman" panose="02020603050405020304" pitchFamily="18" charset="0"/>
              </a:rPr>
              <a:t>Z</a:t>
            </a:r>
            <a:r>
              <a:rPr lang="tr-TR" altLang="tr-TR" sz="2800" dirty="0">
                <a:latin typeface="+mn-lt"/>
                <a:cs typeface="Times New Roman" panose="02020603050405020304" pitchFamily="18" charset="0"/>
              </a:rPr>
              <a:t>EMZEM</a:t>
            </a:r>
            <a:r>
              <a:rPr lang="de-DE" altLang="tr-TR" sz="2800" dirty="0">
                <a:latin typeface="+mn-lt"/>
                <a:cs typeface="Times New Roman" panose="02020603050405020304" pitchFamily="18" charset="0"/>
              </a:rPr>
              <a:t> </a:t>
            </a:r>
            <a:r>
              <a:rPr lang="de-DE" altLang="tr-TR" sz="2800" dirty="0" err="1">
                <a:latin typeface="+mn-lt"/>
                <a:cs typeface="Times New Roman" panose="02020603050405020304" pitchFamily="18" charset="0"/>
              </a:rPr>
              <a:t>içilir</a:t>
            </a:r>
            <a:r>
              <a:rPr lang="tr-TR" altLang="tr-TR" sz="2800" dirty="0">
                <a:latin typeface="+mn-lt"/>
                <a:cs typeface="Times New Roman" panose="02020603050405020304" pitchFamily="18" charset="0"/>
              </a:rPr>
              <a:t>. Peygamber Efendimiz, Zemzem hakkında ‘ </a:t>
            </a:r>
            <a:r>
              <a:rPr lang="tr-TR" altLang="tr-TR" sz="2800" dirty="0">
                <a:latin typeface="+mn-lt"/>
              </a:rPr>
              <a:t>Zemzem suyu, ne için içilirse o yararı sağlar’, buyurmuştur. (</a:t>
            </a:r>
            <a:r>
              <a:rPr lang="tr-TR" altLang="tr-TR" sz="2800" dirty="0" err="1">
                <a:latin typeface="+mn-lt"/>
              </a:rPr>
              <a:t>Ahmed</a:t>
            </a:r>
            <a:r>
              <a:rPr lang="tr-TR" altLang="tr-TR" sz="2800" dirty="0">
                <a:latin typeface="+mn-lt"/>
              </a:rPr>
              <a:t> </a:t>
            </a:r>
            <a:r>
              <a:rPr lang="tr-TR" altLang="tr-TR" sz="2800" dirty="0" err="1">
                <a:latin typeface="+mn-lt"/>
              </a:rPr>
              <a:t>b.Hanbel</a:t>
            </a:r>
            <a:r>
              <a:rPr lang="tr-TR" altLang="tr-TR" sz="2800" dirty="0">
                <a:latin typeface="+mn-lt"/>
              </a:rPr>
              <a:t>, </a:t>
            </a:r>
            <a:r>
              <a:rPr lang="tr-TR" altLang="tr-TR" sz="2800" dirty="0" err="1">
                <a:latin typeface="+mn-lt"/>
              </a:rPr>
              <a:t>Müsned</a:t>
            </a:r>
            <a:r>
              <a:rPr lang="tr-TR" altLang="tr-TR" sz="2800" dirty="0">
                <a:latin typeface="+mn-lt"/>
              </a:rPr>
              <a:t>, III, 357)</a:t>
            </a:r>
            <a:endParaRPr lang="ar-AE" altLang="tr-TR" sz="800" dirty="0">
              <a:latin typeface="+mn-lt"/>
            </a:endParaRPr>
          </a:p>
          <a:p>
            <a:pPr algn="just">
              <a:spcAft>
                <a:spcPts val="600"/>
              </a:spcAft>
              <a:buClrTx/>
              <a:buSzTx/>
              <a:buNone/>
            </a:pPr>
            <a:r>
              <a:rPr lang="tr-TR" sz="2250" b="1" dirty="0" smtClean="0">
                <a:solidFill>
                  <a:srgbClr val="2F4F4F"/>
                </a:solidFill>
                <a:latin typeface="Century Gothic" panose="020B0502020202020204" pitchFamily="34" charset="0"/>
              </a:rPr>
              <a:t> </a:t>
            </a:r>
            <a:r>
              <a:rPr lang="ar-AE" sz="2250" b="1" dirty="0" smtClean="0">
                <a:solidFill>
                  <a:srgbClr val="2F4F4F"/>
                </a:solidFill>
                <a:latin typeface="Century Gothic" panose="020B0502020202020204" pitchFamily="34" charset="0"/>
              </a:rPr>
              <a:t>اَللَّهُمَّ </a:t>
            </a:r>
            <a:r>
              <a:rPr lang="ar-AE" sz="2250" b="1" dirty="0">
                <a:solidFill>
                  <a:srgbClr val="2F4F4F"/>
                </a:solidFill>
                <a:latin typeface="Century Gothic" panose="020B0502020202020204" pitchFamily="34" charset="0"/>
              </a:rPr>
              <a:t>اِنِّى اَسْئَلُكَ عِلْماً ناَفِعاً وَرِزْقاً وَاسِعاً وَشِفآءً مِنْ كُلِّ دَآءٍ </a:t>
            </a:r>
            <a:r>
              <a:rPr lang="ar-AE" sz="2250" b="1" dirty="0" smtClean="0">
                <a:solidFill>
                  <a:srgbClr val="2F4F4F"/>
                </a:solidFill>
                <a:latin typeface="Century Gothic" panose="020B0502020202020204" pitchFamily="34" charset="0"/>
              </a:rPr>
              <a:t>وَسَقَمٍ</a:t>
            </a:r>
            <a:r>
              <a:rPr lang="tr-TR" sz="2200" b="1" dirty="0" smtClean="0">
                <a:solidFill>
                  <a:srgbClr val="2F4F4F"/>
                </a:solidFill>
                <a:latin typeface="Century Gothic" panose="020B0502020202020204" pitchFamily="34" charset="0"/>
              </a:rPr>
              <a:t> </a:t>
            </a:r>
            <a:r>
              <a:rPr lang="tr-TR" altLang="tr-TR" sz="2800" dirty="0" smtClean="0">
                <a:latin typeface="+mn-lt"/>
                <a:cs typeface="Times New Roman" panose="02020603050405020304" pitchFamily="18" charset="0"/>
              </a:rPr>
              <a:t>Zemzem </a:t>
            </a:r>
            <a:r>
              <a:rPr lang="tr-TR" altLang="tr-TR" sz="2800" dirty="0">
                <a:latin typeface="+mn-lt"/>
                <a:cs typeface="Times New Roman" panose="02020603050405020304" pitchFamily="18" charset="0"/>
              </a:rPr>
              <a:t>içerken « </a:t>
            </a:r>
            <a:r>
              <a:rPr lang="tr-TR" altLang="tr-TR" sz="2800" i="1" dirty="0" err="1">
                <a:latin typeface="+mn-lt"/>
                <a:cs typeface="Times New Roman" panose="02020603050405020304" pitchFamily="18" charset="0"/>
              </a:rPr>
              <a:t>Allahım</a:t>
            </a:r>
            <a:r>
              <a:rPr lang="tr-TR" altLang="tr-TR" sz="2800" i="1" dirty="0">
                <a:latin typeface="+mn-lt"/>
                <a:cs typeface="Times New Roman" panose="02020603050405020304" pitchFamily="18" charset="0"/>
              </a:rPr>
              <a:t>! Senden yararlı ilim, bol rızık ve her dert için şifa istiyorum</a:t>
            </a:r>
            <a:r>
              <a:rPr lang="tr-TR" altLang="tr-TR" sz="2800" dirty="0">
                <a:latin typeface="+mn-lt"/>
                <a:cs typeface="Times New Roman" panose="02020603050405020304" pitchFamily="18" charset="0"/>
              </a:rPr>
              <a:t>.» diye dua edilir.</a:t>
            </a:r>
          </a:p>
          <a:p>
            <a:pPr eaLnBrk="1" hangingPunct="1">
              <a:spcBef>
                <a:spcPct val="0"/>
              </a:spcBef>
              <a:buClrTx/>
              <a:buSzTx/>
              <a:buFontTx/>
              <a:buNone/>
            </a:pPr>
            <a:r>
              <a:rPr lang="tr-TR" sz="2800" dirty="0">
                <a:latin typeface="+mn-lt"/>
                <a:cs typeface="Times New Roman" panose="02020603050405020304" pitchFamily="18" charset="0"/>
              </a:rPr>
              <a:t>Akabinde </a:t>
            </a:r>
            <a:r>
              <a:rPr lang="tr-TR" sz="2800" dirty="0" err="1">
                <a:latin typeface="+mn-lt"/>
                <a:cs typeface="Times New Roman" panose="02020603050405020304" pitchFamily="18" charset="0"/>
              </a:rPr>
              <a:t>Sa’ye</a:t>
            </a:r>
            <a:r>
              <a:rPr lang="tr-TR" sz="2800" dirty="0">
                <a:latin typeface="+mn-lt"/>
                <a:cs typeface="Times New Roman" panose="02020603050405020304" pitchFamily="18" charset="0"/>
              </a:rPr>
              <a:t> başlanır.</a:t>
            </a:r>
            <a:endParaRPr lang="tr-TR" sz="2800" dirty="0">
              <a:latin typeface="+mn-lt"/>
            </a:endParaRPr>
          </a:p>
        </p:txBody>
      </p:sp>
      <p:pic>
        <p:nvPicPr>
          <p:cNvPr id="8"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798350" y="1944702"/>
            <a:ext cx="3252787" cy="39925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9" name="Grup 8"/>
          <p:cNvGrpSpPr/>
          <p:nvPr/>
        </p:nvGrpSpPr>
        <p:grpSpPr>
          <a:xfrm>
            <a:off x="720000" y="540000"/>
            <a:ext cx="10944000" cy="900000"/>
            <a:chOff x="720000" y="540000"/>
            <a:chExt cx="10944000" cy="900000"/>
          </a:xfrm>
        </p:grpSpPr>
        <p:pic>
          <p:nvPicPr>
            <p:cNvPr id="10" name="Resim 9"/>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20000" y="540000"/>
              <a:ext cx="900000" cy="900000"/>
            </a:xfrm>
            <a:prstGeom prst="rect">
              <a:avLst/>
            </a:prstGeom>
          </p:spPr>
        </p:pic>
        <p:pic>
          <p:nvPicPr>
            <p:cNvPr id="11" name="Resim 10"/>
            <p:cNvPicPr>
              <a:picLocks/>
            </p:cNvPicPr>
            <p:nvPr/>
          </p:nvPicPr>
          <p:blipFill>
            <a:blip r:embed="rId6" cstate="print">
              <a:extLst>
                <a:ext uri="{28A0092B-C50C-407E-A947-70E740481C1C}">
                  <a14:useLocalDpi xmlns:a14="http://schemas.microsoft.com/office/drawing/2010/main" xmlns="" val="0"/>
                </a:ext>
              </a:extLst>
            </a:blip>
            <a:stretch>
              <a:fillRect/>
            </a:stretch>
          </p:blipFill>
          <p:spPr>
            <a:xfrm>
              <a:off x="10764000" y="540000"/>
              <a:ext cx="900000" cy="900000"/>
            </a:xfrm>
            <a:prstGeom prst="rect">
              <a:avLst/>
            </a:prstGeom>
          </p:spPr>
        </p:pic>
      </p:grpSp>
    </p:spTree>
    <p:extLst>
      <p:ext uri="{BB962C8B-B14F-4D97-AF65-F5344CB8AC3E}">
        <p14:creationId xmlns:p14="http://schemas.microsoft.com/office/powerpoint/2010/main" xmlns="" val="318041420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0" y="0"/>
            <a:ext cx="12192000" cy="6857999"/>
          </a:xfrm>
        </p:spPr>
      </p:pic>
      <p:sp>
        <p:nvSpPr>
          <p:cNvPr id="2" name="Unvan 1"/>
          <p:cNvSpPr>
            <a:spLocks noGrp="1"/>
          </p:cNvSpPr>
          <p:nvPr>
            <p:ph type="title"/>
          </p:nvPr>
        </p:nvSpPr>
        <p:spPr>
          <a:xfrm>
            <a:off x="2478971" y="357833"/>
            <a:ext cx="6451833" cy="1295895"/>
          </a:xfrm>
        </p:spPr>
        <p:txBody>
          <a:bodyPr>
            <a:noAutofit/>
          </a:bodyPr>
          <a:lstStyle/>
          <a:p>
            <a:pPr algn="ctr"/>
            <a:r>
              <a:rPr lang="tr-TR" sz="5400" b="1" dirty="0" smtClean="0">
                <a:solidFill>
                  <a:schemeClr val="accent2">
                    <a:lumMod val="50000"/>
                  </a:schemeClr>
                </a:solidFill>
                <a:latin typeface="Gabriola" panose="04040605051002020D02" pitchFamily="82" charset="0"/>
              </a:rPr>
              <a:t>SA’Y</a:t>
            </a:r>
            <a:endParaRPr lang="tr-TR" sz="5400" b="1" dirty="0">
              <a:solidFill>
                <a:schemeClr val="accent2">
                  <a:lumMod val="50000"/>
                </a:schemeClr>
              </a:solidFill>
              <a:latin typeface="Gabriola" panose="04040605051002020D02" pitchFamily="82" charset="0"/>
            </a:endParaRPr>
          </a:p>
        </p:txBody>
      </p:sp>
      <p:sp>
        <p:nvSpPr>
          <p:cNvPr id="9" name="Rectangle 4"/>
          <p:cNvSpPr>
            <a:spLocks noChangeArrowheads="1"/>
          </p:cNvSpPr>
          <p:nvPr/>
        </p:nvSpPr>
        <p:spPr bwMode="auto">
          <a:xfrm>
            <a:off x="152399" y="2380387"/>
            <a:ext cx="8111383" cy="1754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ctr" eaLnBrk="1" hangingPunct="1">
              <a:spcBef>
                <a:spcPct val="0"/>
              </a:spcBef>
              <a:buClrTx/>
              <a:buSzTx/>
              <a:buFontTx/>
              <a:buNone/>
            </a:pPr>
            <a:r>
              <a:rPr lang="ar-SA" altLang="tr-TR" sz="4400" b="1" dirty="0">
                <a:latin typeface="Times New Roman" panose="02020603050405020304" pitchFamily="18" charset="0"/>
                <a:cs typeface="Arial" panose="020B0604020202020204" pitchFamily="34" charset="0"/>
              </a:rPr>
              <a:t>إِنَّ الصَّفَا وَالْمَرْوَةَ مِن شَعَآئِرِ اللّهِ</a:t>
            </a:r>
            <a:r>
              <a:rPr lang="tr-TR" altLang="tr-TR" sz="4400" dirty="0">
                <a:latin typeface="Times New Roman" panose="02020603050405020304" pitchFamily="18" charset="0"/>
              </a:rPr>
              <a:t> </a:t>
            </a:r>
          </a:p>
          <a:p>
            <a:pPr algn="just" eaLnBrk="1" hangingPunct="1">
              <a:spcBef>
                <a:spcPct val="0"/>
              </a:spcBef>
              <a:buClrTx/>
              <a:buSzTx/>
              <a:buFontTx/>
              <a:buNone/>
            </a:pPr>
            <a:r>
              <a:rPr lang="tr-TR" altLang="tr-TR" sz="2800" dirty="0">
                <a:latin typeface="Calibri" panose="020F0502020204030204" pitchFamily="34" charset="0"/>
              </a:rPr>
              <a:t>“Muhakkak ki Safa ve Merve, Allah'ın (ibadet yerlerini gösterir </a:t>
            </a:r>
            <a:r>
              <a:rPr lang="tr-TR" altLang="tr-TR" sz="2800" dirty="0" err="1">
                <a:latin typeface="Calibri" panose="020F0502020204030204" pitchFamily="34" charset="0"/>
              </a:rPr>
              <a:t>dîni</a:t>
            </a:r>
            <a:r>
              <a:rPr lang="tr-TR" altLang="tr-TR" sz="2800" dirty="0">
                <a:latin typeface="Calibri" panose="020F0502020204030204" pitchFamily="34" charset="0"/>
              </a:rPr>
              <a:t>) şiarlarındandır.” </a:t>
            </a:r>
            <a:r>
              <a:rPr lang="tr-TR" altLang="tr-TR" sz="2800" b="1" dirty="0">
                <a:latin typeface="Calibri" panose="020F0502020204030204" pitchFamily="34" charset="0"/>
              </a:rPr>
              <a:t>(Bakara, 158)</a:t>
            </a:r>
          </a:p>
          <a:p>
            <a:pPr eaLnBrk="1" hangingPunct="1">
              <a:spcBef>
                <a:spcPct val="0"/>
              </a:spcBef>
              <a:buClrTx/>
              <a:buSzTx/>
              <a:buFontTx/>
              <a:buNone/>
            </a:pPr>
            <a:endParaRPr lang="tr-TR" altLang="tr-TR" sz="800" dirty="0">
              <a:latin typeface="Comic Sans MS" panose="030F0702030302020204" pitchFamily="66" charset="0"/>
            </a:endParaRPr>
          </a:p>
        </p:txBody>
      </p:sp>
      <p:sp>
        <p:nvSpPr>
          <p:cNvPr id="10" name="Köşeleri Yuvarlanmış Dikdörtgen Belirtme Çizgisi 9"/>
          <p:cNvSpPr/>
          <p:nvPr/>
        </p:nvSpPr>
        <p:spPr>
          <a:xfrm>
            <a:off x="8329301" y="1768291"/>
            <a:ext cx="2209800" cy="2065337"/>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tr-TR" b="1" dirty="0">
                <a:latin typeface="Comic Sans MS" pitchFamily="66" charset="0"/>
              </a:rPr>
              <a:t>Sa’ya Niyet:</a:t>
            </a:r>
          </a:p>
          <a:p>
            <a:pPr algn="ctr" eaLnBrk="1" hangingPunct="1">
              <a:defRPr/>
            </a:pPr>
            <a:r>
              <a:rPr lang="tr-TR" b="1" dirty="0">
                <a:latin typeface="Comic Sans MS" pitchFamily="66" charset="0"/>
              </a:rPr>
              <a:t> </a:t>
            </a:r>
            <a:r>
              <a:rPr lang="tr-TR" dirty="0">
                <a:latin typeface="Comic Sans MS" pitchFamily="66" charset="0"/>
              </a:rPr>
              <a:t>Allah’ım senin rızan için Umre </a:t>
            </a:r>
            <a:r>
              <a:rPr lang="tr-TR" dirty="0" err="1">
                <a:latin typeface="Comic Sans MS" pitchFamily="66" charset="0"/>
              </a:rPr>
              <a:t>sa’yini</a:t>
            </a:r>
            <a:r>
              <a:rPr lang="tr-TR" dirty="0">
                <a:latin typeface="Comic Sans MS" pitchFamily="66" charset="0"/>
              </a:rPr>
              <a:t> yapmak istiyorum. Onu bana kolaylaştır ve kabul eyle.</a:t>
            </a:r>
          </a:p>
        </p:txBody>
      </p:sp>
      <p:sp>
        <p:nvSpPr>
          <p:cNvPr id="11" name="Metin kutusu 10"/>
          <p:cNvSpPr txBox="1"/>
          <p:nvPr/>
        </p:nvSpPr>
        <p:spPr>
          <a:xfrm>
            <a:off x="152400" y="4346766"/>
            <a:ext cx="10914404" cy="1816100"/>
          </a:xfrm>
          <a:prstGeom prst="rect">
            <a:avLst/>
          </a:prstGeom>
          <a:noFill/>
        </p:spPr>
        <p:txBody>
          <a:bodyPr wrap="square">
            <a:spAutoFit/>
          </a:bodyPr>
          <a:lstStyle/>
          <a:p>
            <a:pPr marL="342900" indent="-342900" eaLnBrk="1" hangingPunct="1">
              <a:buFont typeface="Wingdings" pitchFamily="2" charset="2"/>
              <a:buChar char="Ø"/>
              <a:defRPr/>
            </a:pPr>
            <a:r>
              <a:rPr lang="tr-TR" altLang="tr-TR" sz="2800" dirty="0">
                <a:latin typeface="Calibri" panose="020F0502020204030204" pitchFamily="34" charset="0"/>
              </a:rPr>
              <a:t>Sa’y, çalışma, gayret etme, çabalama, iş, emek, koşmak, hızlı ve canlı yürüyüş demektir.</a:t>
            </a:r>
          </a:p>
          <a:p>
            <a:pPr marL="342900" indent="-342900" algn="just" eaLnBrk="1" hangingPunct="1">
              <a:buFont typeface="Wingdings" pitchFamily="2" charset="2"/>
              <a:buChar char="Ø"/>
              <a:defRPr/>
            </a:pPr>
            <a:r>
              <a:rPr lang="tr-TR" altLang="tr-TR" sz="2800" dirty="0">
                <a:latin typeface="Calibri" panose="020F0502020204030204" pitchFamily="34" charset="0"/>
              </a:rPr>
              <a:t> Safa’dan başlayıp Merve’de biten toplam </a:t>
            </a:r>
          </a:p>
          <a:p>
            <a:pPr algn="just" eaLnBrk="1" hangingPunct="1">
              <a:defRPr/>
            </a:pPr>
            <a:r>
              <a:rPr lang="tr-TR" altLang="tr-TR" sz="2800" dirty="0">
                <a:latin typeface="Calibri" panose="020F0502020204030204" pitchFamily="34" charset="0"/>
              </a:rPr>
              <a:t>   4 gidiş 3 dönüşe </a:t>
            </a:r>
            <a:r>
              <a:rPr lang="tr-TR" altLang="tr-TR" sz="2800" dirty="0" err="1">
                <a:latin typeface="Calibri" panose="020F0502020204030204" pitchFamily="34" charset="0"/>
              </a:rPr>
              <a:t>sa’y</a:t>
            </a:r>
            <a:r>
              <a:rPr lang="tr-TR" altLang="tr-TR" sz="2800" dirty="0">
                <a:latin typeface="Calibri" panose="020F0502020204030204" pitchFamily="34" charset="0"/>
              </a:rPr>
              <a:t> denir.</a:t>
            </a:r>
          </a:p>
        </p:txBody>
      </p:sp>
      <p:grpSp>
        <p:nvGrpSpPr>
          <p:cNvPr id="14" name="Grup 13"/>
          <p:cNvGrpSpPr/>
          <p:nvPr/>
        </p:nvGrpSpPr>
        <p:grpSpPr>
          <a:xfrm>
            <a:off x="720000" y="540000"/>
            <a:ext cx="10944000" cy="900000"/>
            <a:chOff x="720000" y="540000"/>
            <a:chExt cx="10944000" cy="900000"/>
          </a:xfrm>
        </p:grpSpPr>
        <p:pic>
          <p:nvPicPr>
            <p:cNvPr id="15" name="Resim 1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20000" y="540000"/>
              <a:ext cx="900000" cy="900000"/>
            </a:xfrm>
            <a:prstGeom prst="rect">
              <a:avLst/>
            </a:prstGeom>
          </p:spPr>
        </p:pic>
        <p:pic>
          <p:nvPicPr>
            <p:cNvPr id="16" name="Resim 15"/>
            <p:cNvPicPr>
              <a:picLocks/>
            </p:cNvPicPr>
            <p:nvPr/>
          </p:nvPicPr>
          <p:blipFill>
            <a:blip r:embed="rId5" cstate="print">
              <a:extLst>
                <a:ext uri="{28A0092B-C50C-407E-A947-70E740481C1C}">
                  <a14:useLocalDpi xmlns:a14="http://schemas.microsoft.com/office/drawing/2010/main" xmlns="" val="0"/>
                </a:ext>
              </a:extLst>
            </a:blip>
            <a:stretch>
              <a:fillRect/>
            </a:stretch>
          </p:blipFill>
          <p:spPr>
            <a:xfrm>
              <a:off x="10764000" y="540000"/>
              <a:ext cx="900000" cy="900000"/>
            </a:xfrm>
            <a:prstGeom prst="rect">
              <a:avLst/>
            </a:prstGeom>
          </p:spPr>
        </p:pic>
      </p:grpSp>
    </p:spTree>
    <p:extLst>
      <p:ext uri="{BB962C8B-B14F-4D97-AF65-F5344CB8AC3E}">
        <p14:creationId xmlns:p14="http://schemas.microsoft.com/office/powerpoint/2010/main" xmlns="" val="120858175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0" y="0"/>
            <a:ext cx="12192000" cy="6857999"/>
          </a:xfrm>
        </p:spPr>
      </p:pic>
      <p:sp>
        <p:nvSpPr>
          <p:cNvPr id="2" name="Unvan 1"/>
          <p:cNvSpPr>
            <a:spLocks noGrp="1"/>
          </p:cNvSpPr>
          <p:nvPr>
            <p:ph type="title"/>
          </p:nvPr>
        </p:nvSpPr>
        <p:spPr>
          <a:xfrm>
            <a:off x="2478971" y="597118"/>
            <a:ext cx="6451833" cy="1295895"/>
          </a:xfrm>
        </p:spPr>
        <p:txBody>
          <a:bodyPr>
            <a:noAutofit/>
          </a:bodyPr>
          <a:lstStyle/>
          <a:p>
            <a:pPr algn="ctr"/>
            <a:r>
              <a:rPr lang="tr-TR" sz="5400" b="1" dirty="0">
                <a:solidFill>
                  <a:schemeClr val="accent2">
                    <a:lumMod val="50000"/>
                  </a:schemeClr>
                </a:solidFill>
                <a:latin typeface="Gabriola" panose="04040605051002020D02" pitchFamily="82" charset="0"/>
              </a:rPr>
              <a:t>SA’YIN GEÇERLİ </a:t>
            </a:r>
            <a:r>
              <a:rPr lang="tr-TR" sz="5400" b="1" dirty="0" smtClean="0">
                <a:solidFill>
                  <a:schemeClr val="accent2">
                    <a:lumMod val="50000"/>
                  </a:schemeClr>
                </a:solidFill>
                <a:latin typeface="Gabriola" panose="04040605051002020D02" pitchFamily="82" charset="0"/>
              </a:rPr>
              <a:t>OLMASININ </a:t>
            </a:r>
            <a:r>
              <a:rPr lang="tr-TR" sz="5400" b="1" dirty="0">
                <a:solidFill>
                  <a:schemeClr val="accent2">
                    <a:lumMod val="50000"/>
                  </a:schemeClr>
                </a:solidFill>
                <a:latin typeface="Gabriola" panose="04040605051002020D02" pitchFamily="82" charset="0"/>
              </a:rPr>
              <a:t>ŞARTLARI</a:t>
            </a:r>
          </a:p>
        </p:txBody>
      </p:sp>
      <p:sp>
        <p:nvSpPr>
          <p:cNvPr id="12" name="İçerik Yer Tutucusu 1"/>
          <p:cNvSpPr txBox="1">
            <a:spLocks/>
          </p:cNvSpPr>
          <p:nvPr/>
        </p:nvSpPr>
        <p:spPr>
          <a:xfrm>
            <a:off x="2130061" y="2642789"/>
            <a:ext cx="7149653" cy="39116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Century Schoolbook" panose="02040604050505020304" pitchFamily="18" charset="0"/>
              <a:buAutoNum type="arabicPeriod"/>
            </a:pPr>
            <a:r>
              <a:rPr lang="tr-TR" dirty="0" smtClean="0">
                <a:latin typeface="Calibri" panose="020F0502020204030204" pitchFamily="34" charset="0"/>
              </a:rPr>
              <a:t>İhrama Girdikten Sonra Yapmak</a:t>
            </a:r>
          </a:p>
          <a:p>
            <a:pPr marL="457200" indent="-457200">
              <a:buFont typeface="Century Schoolbook" panose="02040604050505020304" pitchFamily="18" charset="0"/>
              <a:buAutoNum type="arabicPeriod"/>
            </a:pPr>
            <a:r>
              <a:rPr lang="tr-TR" dirty="0" smtClean="0">
                <a:latin typeface="Calibri" panose="020F0502020204030204" pitchFamily="34" charset="0"/>
              </a:rPr>
              <a:t>Geçerli Bir Tavaftan Sonra Yapmak</a:t>
            </a:r>
          </a:p>
          <a:p>
            <a:pPr marL="457200" indent="-457200">
              <a:buFont typeface="Century Schoolbook" panose="02040604050505020304" pitchFamily="18" charset="0"/>
              <a:buAutoNum type="arabicPeriod"/>
            </a:pPr>
            <a:r>
              <a:rPr lang="tr-TR" dirty="0" smtClean="0">
                <a:latin typeface="Calibri" panose="020F0502020204030204" pitchFamily="34" charset="0"/>
              </a:rPr>
              <a:t>Safa Ve Merve Arasında Yapılması</a:t>
            </a:r>
          </a:p>
          <a:p>
            <a:pPr marL="457200" indent="-457200">
              <a:buFont typeface="Century Schoolbook" panose="02040604050505020304" pitchFamily="18" charset="0"/>
              <a:buAutoNum type="arabicPeriod"/>
            </a:pPr>
            <a:r>
              <a:rPr lang="tr-TR" dirty="0" smtClean="0">
                <a:latin typeface="Calibri" panose="020F0502020204030204" pitchFamily="34" charset="0"/>
              </a:rPr>
              <a:t>Safa Tepesinde Başlayıp </a:t>
            </a:r>
            <a:r>
              <a:rPr lang="tr-TR" dirty="0" err="1" smtClean="0">
                <a:latin typeface="Calibri" panose="020F0502020204030204" pitchFamily="34" charset="0"/>
              </a:rPr>
              <a:t>Mervede</a:t>
            </a:r>
            <a:r>
              <a:rPr lang="tr-TR" dirty="0" smtClean="0">
                <a:latin typeface="Calibri" panose="020F0502020204030204" pitchFamily="34" charset="0"/>
              </a:rPr>
              <a:t> Bitirmek</a:t>
            </a:r>
          </a:p>
          <a:p>
            <a:pPr marL="457200" indent="-457200">
              <a:buFont typeface="Century Schoolbook" panose="02040604050505020304" pitchFamily="18" charset="0"/>
              <a:buAutoNum type="arabicPeriod"/>
            </a:pPr>
            <a:r>
              <a:rPr lang="tr-TR" dirty="0" smtClean="0">
                <a:latin typeface="Calibri" panose="020F0502020204030204" pitchFamily="34" charset="0"/>
              </a:rPr>
              <a:t>En Az Dört </a:t>
            </a:r>
            <a:r>
              <a:rPr lang="tr-TR" dirty="0" err="1" smtClean="0">
                <a:latin typeface="Calibri" panose="020F0502020204030204" pitchFamily="34" charset="0"/>
              </a:rPr>
              <a:t>Şavtını</a:t>
            </a:r>
            <a:r>
              <a:rPr lang="tr-TR" dirty="0" smtClean="0">
                <a:latin typeface="Calibri" panose="020F0502020204030204" pitchFamily="34" charset="0"/>
              </a:rPr>
              <a:t> Yapmak</a:t>
            </a:r>
          </a:p>
        </p:txBody>
      </p:sp>
      <p:grpSp>
        <p:nvGrpSpPr>
          <p:cNvPr id="7" name="Grup 6"/>
          <p:cNvGrpSpPr/>
          <p:nvPr/>
        </p:nvGrpSpPr>
        <p:grpSpPr>
          <a:xfrm>
            <a:off x="720000" y="540000"/>
            <a:ext cx="10944000" cy="900000"/>
            <a:chOff x="720000" y="540000"/>
            <a:chExt cx="10944000" cy="900000"/>
          </a:xfrm>
        </p:grpSpPr>
        <p:pic>
          <p:nvPicPr>
            <p:cNvPr id="8" name="Resim 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20000" y="540000"/>
              <a:ext cx="900000" cy="900000"/>
            </a:xfrm>
            <a:prstGeom prst="rect">
              <a:avLst/>
            </a:prstGeom>
          </p:spPr>
        </p:pic>
        <p:pic>
          <p:nvPicPr>
            <p:cNvPr id="9" name="Resim 8"/>
            <p:cNvPicPr>
              <a:picLocks/>
            </p:cNvPicPr>
            <p:nvPr/>
          </p:nvPicPr>
          <p:blipFill>
            <a:blip r:embed="rId5" cstate="print">
              <a:extLst>
                <a:ext uri="{28A0092B-C50C-407E-A947-70E740481C1C}">
                  <a14:useLocalDpi xmlns:a14="http://schemas.microsoft.com/office/drawing/2010/main" xmlns="" val="0"/>
                </a:ext>
              </a:extLst>
            </a:blip>
            <a:stretch>
              <a:fillRect/>
            </a:stretch>
          </p:blipFill>
          <p:spPr>
            <a:xfrm>
              <a:off x="10764000" y="540000"/>
              <a:ext cx="900000" cy="900000"/>
            </a:xfrm>
            <a:prstGeom prst="rect">
              <a:avLst/>
            </a:prstGeom>
          </p:spPr>
        </p:pic>
      </p:grpSp>
    </p:spTree>
    <p:extLst>
      <p:ext uri="{BB962C8B-B14F-4D97-AF65-F5344CB8AC3E}">
        <p14:creationId xmlns:p14="http://schemas.microsoft.com/office/powerpoint/2010/main" xmlns="" val="169085492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0" y="0"/>
            <a:ext cx="12192000" cy="6857999"/>
          </a:xfrm>
        </p:spPr>
      </p:pic>
      <p:sp>
        <p:nvSpPr>
          <p:cNvPr id="2" name="Unvan 1"/>
          <p:cNvSpPr>
            <a:spLocks noGrp="1"/>
          </p:cNvSpPr>
          <p:nvPr>
            <p:ph type="title"/>
          </p:nvPr>
        </p:nvSpPr>
        <p:spPr>
          <a:xfrm>
            <a:off x="2478971" y="597118"/>
            <a:ext cx="6451833" cy="1295895"/>
          </a:xfrm>
        </p:spPr>
        <p:txBody>
          <a:bodyPr>
            <a:noAutofit/>
          </a:bodyPr>
          <a:lstStyle/>
          <a:p>
            <a:pPr algn="ctr"/>
            <a:r>
              <a:rPr lang="tr-TR" sz="5400" b="1" dirty="0">
                <a:solidFill>
                  <a:schemeClr val="accent2">
                    <a:lumMod val="50000"/>
                  </a:schemeClr>
                </a:solidFill>
                <a:latin typeface="Gabriola" panose="04040605051002020D02" pitchFamily="82" charset="0"/>
              </a:rPr>
              <a:t>SA’YIN VACİPLERİ</a:t>
            </a:r>
          </a:p>
        </p:txBody>
      </p:sp>
      <p:sp>
        <p:nvSpPr>
          <p:cNvPr id="7" name="İçerik Yer Tutucusu 1"/>
          <p:cNvSpPr txBox="1">
            <a:spLocks/>
          </p:cNvSpPr>
          <p:nvPr/>
        </p:nvSpPr>
        <p:spPr>
          <a:xfrm>
            <a:off x="878790" y="2490131"/>
            <a:ext cx="6237125" cy="28956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Century Schoolbook" panose="02040604050505020304" pitchFamily="18" charset="0"/>
              <a:buAutoNum type="arabicPeriod"/>
            </a:pPr>
            <a:r>
              <a:rPr lang="tr-TR" dirty="0" smtClean="0">
                <a:latin typeface="Calibri" panose="020F0502020204030204" pitchFamily="34" charset="0"/>
              </a:rPr>
              <a:t>Gücü Yetenin Yürüyerek Yapması</a:t>
            </a:r>
          </a:p>
          <a:p>
            <a:pPr marL="457200" indent="-457200">
              <a:buFont typeface="Century Schoolbook" panose="02040604050505020304" pitchFamily="18" charset="0"/>
              <a:buAutoNum type="arabicPeriod"/>
            </a:pPr>
            <a:r>
              <a:rPr lang="tr-TR" dirty="0" smtClean="0">
                <a:latin typeface="Calibri" panose="020F0502020204030204" pitchFamily="34" charset="0"/>
              </a:rPr>
              <a:t>Yedi </a:t>
            </a:r>
            <a:r>
              <a:rPr lang="tr-TR" dirty="0" err="1" smtClean="0">
                <a:latin typeface="Calibri" panose="020F0502020204030204" pitchFamily="34" charset="0"/>
              </a:rPr>
              <a:t>Şavta</a:t>
            </a:r>
            <a:r>
              <a:rPr lang="tr-TR" dirty="0" smtClean="0">
                <a:latin typeface="Calibri" panose="020F0502020204030204" pitchFamily="34" charset="0"/>
              </a:rPr>
              <a:t> Tamamlama</a:t>
            </a:r>
          </a:p>
          <a:p>
            <a:pPr marL="457200" indent="-457200">
              <a:buFont typeface="Century Schoolbook" panose="02040604050505020304" pitchFamily="18" charset="0"/>
              <a:buAutoNum type="arabicPeriod"/>
            </a:pPr>
            <a:r>
              <a:rPr lang="tr-TR" dirty="0" smtClean="0">
                <a:latin typeface="Calibri" panose="020F0502020204030204" pitchFamily="34" charset="0"/>
              </a:rPr>
              <a:t>Umrenin </a:t>
            </a:r>
            <a:r>
              <a:rPr lang="tr-TR" dirty="0" err="1" smtClean="0">
                <a:latin typeface="Calibri" panose="020F0502020204030204" pitchFamily="34" charset="0"/>
              </a:rPr>
              <a:t>Sa’yını</a:t>
            </a:r>
            <a:r>
              <a:rPr lang="tr-TR" dirty="0" smtClean="0">
                <a:latin typeface="Calibri" panose="020F0502020204030204" pitchFamily="34" charset="0"/>
              </a:rPr>
              <a:t> İhramlı Yapma</a:t>
            </a:r>
          </a:p>
          <a:p>
            <a:pPr marL="457200" indent="-457200">
              <a:buFont typeface="Century Schoolbook" panose="02040604050505020304" pitchFamily="18" charset="0"/>
              <a:buAutoNum type="arabicPeriod"/>
            </a:pPr>
            <a:r>
              <a:rPr lang="tr-TR" dirty="0" smtClean="0">
                <a:latin typeface="Calibri" panose="020F0502020204030204" pitchFamily="34" charset="0"/>
              </a:rPr>
              <a:t>Safa İle </a:t>
            </a:r>
            <a:r>
              <a:rPr lang="tr-TR" dirty="0" err="1" smtClean="0">
                <a:latin typeface="Calibri" panose="020F0502020204030204" pitchFamily="34" charset="0"/>
              </a:rPr>
              <a:t>Mervenin</a:t>
            </a:r>
            <a:r>
              <a:rPr lang="tr-TR" dirty="0" smtClean="0">
                <a:latin typeface="Calibri" panose="020F0502020204030204" pitchFamily="34" charset="0"/>
              </a:rPr>
              <a:t> Tamamını Yürümek</a:t>
            </a:r>
          </a:p>
        </p:txBody>
      </p:sp>
      <p:pic>
        <p:nvPicPr>
          <p:cNvPr id="9" name="Picture 8" descr="Mescidi haram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243272" y="1975160"/>
            <a:ext cx="39497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Oval Belirtme Çizgisi 9"/>
          <p:cNvSpPr/>
          <p:nvPr/>
        </p:nvSpPr>
        <p:spPr>
          <a:xfrm>
            <a:off x="7471872" y="2005323"/>
            <a:ext cx="2209800" cy="198120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tr-TR" dirty="0">
                <a:latin typeface="Comic Sans MS" pitchFamily="66" charset="0"/>
              </a:rPr>
              <a:t>Sa’y : </a:t>
            </a:r>
          </a:p>
          <a:p>
            <a:pPr algn="ctr" eaLnBrk="1" hangingPunct="1">
              <a:defRPr/>
            </a:pPr>
            <a:r>
              <a:rPr lang="tr-TR" sz="1300" dirty="0">
                <a:latin typeface="Comic Sans MS" pitchFamily="66" charset="0"/>
              </a:rPr>
              <a:t>Haccın ve Umrenin </a:t>
            </a:r>
            <a:r>
              <a:rPr lang="tr-TR" sz="1300" dirty="0" err="1">
                <a:latin typeface="Comic Sans MS" pitchFamily="66" charset="0"/>
              </a:rPr>
              <a:t>vaciplerindedndir</a:t>
            </a:r>
            <a:r>
              <a:rPr lang="tr-TR" sz="1300" dirty="0">
                <a:latin typeface="Comic Sans MS" pitchFamily="66" charset="0"/>
              </a:rPr>
              <a:t>. </a:t>
            </a:r>
          </a:p>
        </p:txBody>
      </p:sp>
      <p:grpSp>
        <p:nvGrpSpPr>
          <p:cNvPr id="11" name="Grup 10"/>
          <p:cNvGrpSpPr/>
          <p:nvPr/>
        </p:nvGrpSpPr>
        <p:grpSpPr>
          <a:xfrm>
            <a:off x="720000" y="540000"/>
            <a:ext cx="10944000" cy="900000"/>
            <a:chOff x="720000" y="540000"/>
            <a:chExt cx="10944000" cy="900000"/>
          </a:xfrm>
        </p:grpSpPr>
        <p:pic>
          <p:nvPicPr>
            <p:cNvPr id="12" name="Resim 11"/>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20000" y="540000"/>
              <a:ext cx="900000" cy="900000"/>
            </a:xfrm>
            <a:prstGeom prst="rect">
              <a:avLst/>
            </a:prstGeom>
          </p:spPr>
        </p:pic>
        <p:pic>
          <p:nvPicPr>
            <p:cNvPr id="13" name="Resim 12"/>
            <p:cNvPicPr>
              <a:picLocks/>
            </p:cNvPicPr>
            <p:nvPr/>
          </p:nvPicPr>
          <p:blipFill>
            <a:blip r:embed="rId6" cstate="print">
              <a:extLst>
                <a:ext uri="{28A0092B-C50C-407E-A947-70E740481C1C}">
                  <a14:useLocalDpi xmlns:a14="http://schemas.microsoft.com/office/drawing/2010/main" xmlns="" val="0"/>
                </a:ext>
              </a:extLst>
            </a:blip>
            <a:stretch>
              <a:fillRect/>
            </a:stretch>
          </p:blipFill>
          <p:spPr>
            <a:xfrm>
              <a:off x="10764000" y="540000"/>
              <a:ext cx="900000" cy="900000"/>
            </a:xfrm>
            <a:prstGeom prst="rect">
              <a:avLst/>
            </a:prstGeom>
          </p:spPr>
        </p:pic>
      </p:grpSp>
    </p:spTree>
    <p:extLst>
      <p:ext uri="{BB962C8B-B14F-4D97-AF65-F5344CB8AC3E}">
        <p14:creationId xmlns:p14="http://schemas.microsoft.com/office/powerpoint/2010/main" xmlns="" val="217976984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0" y="0"/>
            <a:ext cx="12192000" cy="6857999"/>
          </a:xfrm>
        </p:spPr>
      </p:pic>
      <p:sp>
        <p:nvSpPr>
          <p:cNvPr id="2" name="Unvan 1"/>
          <p:cNvSpPr>
            <a:spLocks noGrp="1"/>
          </p:cNvSpPr>
          <p:nvPr>
            <p:ph type="title"/>
          </p:nvPr>
        </p:nvSpPr>
        <p:spPr>
          <a:xfrm>
            <a:off x="2478971" y="597118"/>
            <a:ext cx="6451833" cy="1295895"/>
          </a:xfrm>
        </p:spPr>
        <p:txBody>
          <a:bodyPr>
            <a:noAutofit/>
          </a:bodyPr>
          <a:lstStyle/>
          <a:p>
            <a:pPr algn="ctr"/>
            <a:r>
              <a:rPr lang="tr-TR" sz="5400" b="1" dirty="0">
                <a:solidFill>
                  <a:schemeClr val="accent2">
                    <a:lumMod val="50000"/>
                  </a:schemeClr>
                </a:solidFill>
                <a:latin typeface="Gabriola" panose="04040605051002020D02" pitchFamily="82" charset="0"/>
              </a:rPr>
              <a:t>SA’YIN SÜNNETLERİ</a:t>
            </a:r>
          </a:p>
        </p:txBody>
      </p:sp>
      <p:sp>
        <p:nvSpPr>
          <p:cNvPr id="11" name="İçerik Yer Tutucusu 1"/>
          <p:cNvSpPr txBox="1">
            <a:spLocks/>
          </p:cNvSpPr>
          <p:nvPr/>
        </p:nvSpPr>
        <p:spPr>
          <a:xfrm>
            <a:off x="922872" y="1893013"/>
            <a:ext cx="10921599" cy="51816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Century Schoolbook" panose="02040604050505020304" pitchFamily="18" charset="0"/>
              <a:buAutoNum type="arabicPeriod"/>
            </a:pPr>
            <a:r>
              <a:rPr lang="tr-TR" dirty="0" smtClean="0">
                <a:latin typeface="Calibri" panose="020F0502020204030204" pitchFamily="34" charset="0"/>
              </a:rPr>
              <a:t>Tavaf Ve Namazdan Sonra Hemen Yapmak</a:t>
            </a:r>
          </a:p>
          <a:p>
            <a:pPr marL="457200" indent="-457200">
              <a:buFont typeface="Century Schoolbook" panose="02040604050505020304" pitchFamily="18" charset="0"/>
              <a:buAutoNum type="arabicPeriod"/>
            </a:pPr>
            <a:r>
              <a:rPr lang="tr-TR" dirty="0" smtClean="0">
                <a:latin typeface="Calibri" panose="020F0502020204030204" pitchFamily="34" charset="0"/>
              </a:rPr>
              <a:t>Abdestli Olmak</a:t>
            </a:r>
          </a:p>
          <a:p>
            <a:pPr marL="457200" indent="-457200">
              <a:buFont typeface="Century Schoolbook" panose="02040604050505020304" pitchFamily="18" charset="0"/>
              <a:buAutoNum type="arabicPeriod"/>
            </a:pPr>
            <a:r>
              <a:rPr lang="tr-TR" dirty="0" smtClean="0">
                <a:latin typeface="Calibri" panose="020F0502020204030204" pitchFamily="34" charset="0"/>
              </a:rPr>
              <a:t>Necasetten Taharet</a:t>
            </a:r>
          </a:p>
          <a:p>
            <a:pPr marL="457200" indent="-457200">
              <a:buFont typeface="Century Schoolbook" panose="02040604050505020304" pitchFamily="18" charset="0"/>
              <a:buAutoNum type="arabicPeriod"/>
            </a:pPr>
            <a:r>
              <a:rPr lang="tr-TR" dirty="0" smtClean="0">
                <a:latin typeface="Calibri" panose="020F0502020204030204" pitchFamily="34" charset="0"/>
              </a:rPr>
              <a:t>Hacer-i </a:t>
            </a:r>
            <a:r>
              <a:rPr lang="tr-TR" dirty="0" err="1" smtClean="0">
                <a:latin typeface="Calibri" panose="020F0502020204030204" pitchFamily="34" charset="0"/>
              </a:rPr>
              <a:t>Esved’i</a:t>
            </a:r>
            <a:r>
              <a:rPr lang="tr-TR" dirty="0" smtClean="0">
                <a:latin typeface="Calibri" panose="020F0502020204030204" pitchFamily="34" charset="0"/>
              </a:rPr>
              <a:t> İstilamdan Sonra Safa Tepesine Yönelme</a:t>
            </a:r>
          </a:p>
          <a:p>
            <a:pPr marL="457200" indent="-457200">
              <a:buFont typeface="Century Schoolbook" panose="02040604050505020304" pitchFamily="18" charset="0"/>
              <a:buAutoNum type="arabicPeriod"/>
            </a:pPr>
            <a:r>
              <a:rPr lang="tr-TR" dirty="0" smtClean="0">
                <a:latin typeface="Calibri" panose="020F0502020204030204" pitchFamily="34" charset="0"/>
              </a:rPr>
              <a:t>Safa Ve Merve Tepelerinde </a:t>
            </a:r>
            <a:r>
              <a:rPr lang="tr-TR" dirty="0" err="1" smtClean="0">
                <a:latin typeface="Calibri" panose="020F0502020204030204" pitchFamily="34" charset="0"/>
              </a:rPr>
              <a:t>Kabeye</a:t>
            </a:r>
            <a:r>
              <a:rPr lang="tr-TR" dirty="0" smtClean="0">
                <a:latin typeface="Calibri" panose="020F0502020204030204" pitchFamily="34" charset="0"/>
              </a:rPr>
              <a:t> Yönelerek Tekbir, </a:t>
            </a:r>
            <a:r>
              <a:rPr lang="tr-TR" dirty="0" err="1" smtClean="0">
                <a:latin typeface="Calibri" panose="020F0502020204030204" pitchFamily="34" charset="0"/>
              </a:rPr>
              <a:t>Tehlil</a:t>
            </a:r>
            <a:r>
              <a:rPr lang="tr-TR" dirty="0" smtClean="0">
                <a:latin typeface="Calibri" panose="020F0502020204030204" pitchFamily="34" charset="0"/>
              </a:rPr>
              <a:t> Getirmek Ve Duada Elleri Havaya Kaldırmak</a:t>
            </a:r>
          </a:p>
          <a:p>
            <a:pPr marL="457200" indent="-457200">
              <a:buFont typeface="Century Schoolbook" panose="02040604050505020304" pitchFamily="18" charset="0"/>
              <a:buAutoNum type="arabicPeriod"/>
            </a:pPr>
            <a:r>
              <a:rPr lang="tr-TR" dirty="0" err="1" smtClean="0">
                <a:latin typeface="Calibri" panose="020F0502020204030204" pitchFamily="34" charset="0"/>
              </a:rPr>
              <a:t>Hervele</a:t>
            </a:r>
            <a:r>
              <a:rPr lang="tr-TR" dirty="0" smtClean="0">
                <a:latin typeface="Calibri" panose="020F0502020204030204" pitchFamily="34" charset="0"/>
              </a:rPr>
              <a:t> Yapmak(iki Yeşil Direk Arası)</a:t>
            </a:r>
          </a:p>
          <a:p>
            <a:pPr marL="457200" indent="-457200">
              <a:buFont typeface="Century Schoolbook" panose="02040604050505020304" pitchFamily="18" charset="0"/>
              <a:buAutoNum type="arabicPeriod"/>
            </a:pPr>
            <a:r>
              <a:rPr lang="tr-TR" dirty="0" err="1" smtClean="0">
                <a:latin typeface="Calibri" panose="020F0502020204030204" pitchFamily="34" charset="0"/>
              </a:rPr>
              <a:t>Sa’y</a:t>
            </a:r>
            <a:r>
              <a:rPr lang="tr-TR" dirty="0" smtClean="0">
                <a:latin typeface="Calibri" panose="020F0502020204030204" pitchFamily="34" charset="0"/>
              </a:rPr>
              <a:t> Sırasında Tekbir, </a:t>
            </a:r>
            <a:r>
              <a:rPr lang="tr-TR" dirty="0" err="1" smtClean="0">
                <a:latin typeface="Calibri" panose="020F0502020204030204" pitchFamily="34" charset="0"/>
              </a:rPr>
              <a:t>Tehlil</a:t>
            </a:r>
            <a:r>
              <a:rPr lang="tr-TR" dirty="0" smtClean="0">
                <a:latin typeface="Calibri" panose="020F0502020204030204" pitchFamily="34" charset="0"/>
              </a:rPr>
              <a:t> Ve Dua İle Meşgul Olma</a:t>
            </a:r>
          </a:p>
          <a:p>
            <a:pPr marL="457200" indent="-457200">
              <a:buFont typeface="Century Schoolbook" panose="02040604050505020304" pitchFamily="18" charset="0"/>
              <a:buAutoNum type="arabicPeriod"/>
            </a:pPr>
            <a:r>
              <a:rPr lang="tr-TR" dirty="0" err="1" smtClean="0">
                <a:latin typeface="Calibri" panose="020F0502020204030204" pitchFamily="34" charset="0"/>
              </a:rPr>
              <a:t>Şavtları</a:t>
            </a:r>
            <a:r>
              <a:rPr lang="tr-TR" dirty="0" smtClean="0">
                <a:latin typeface="Calibri" panose="020F0502020204030204" pitchFamily="34" charset="0"/>
              </a:rPr>
              <a:t> </a:t>
            </a:r>
            <a:r>
              <a:rPr lang="tr-TR" dirty="0" err="1" smtClean="0">
                <a:latin typeface="Calibri" panose="020F0502020204030204" pitchFamily="34" charset="0"/>
              </a:rPr>
              <a:t>Peşpeşe</a:t>
            </a:r>
            <a:r>
              <a:rPr lang="tr-TR" dirty="0" smtClean="0">
                <a:latin typeface="Calibri" panose="020F0502020204030204" pitchFamily="34" charset="0"/>
              </a:rPr>
              <a:t> Yapmak</a:t>
            </a:r>
          </a:p>
          <a:p>
            <a:pPr marL="457200" indent="-457200">
              <a:buFont typeface="Century Schoolbook" panose="02040604050505020304" pitchFamily="18" charset="0"/>
              <a:buAutoNum type="arabicPeriod"/>
            </a:pPr>
            <a:endParaRPr lang="tr-TR" dirty="0" smtClean="0"/>
          </a:p>
          <a:p>
            <a:pPr marL="457200" indent="-457200">
              <a:buFont typeface="Century Schoolbook" panose="02040604050505020304" pitchFamily="18" charset="0"/>
              <a:buAutoNum type="arabicPeriod"/>
            </a:pPr>
            <a:endParaRPr lang="tr-TR" dirty="0" smtClean="0"/>
          </a:p>
        </p:txBody>
      </p:sp>
      <p:grpSp>
        <p:nvGrpSpPr>
          <p:cNvPr id="7" name="Grup 6"/>
          <p:cNvGrpSpPr/>
          <p:nvPr/>
        </p:nvGrpSpPr>
        <p:grpSpPr>
          <a:xfrm>
            <a:off x="720000" y="540000"/>
            <a:ext cx="10944000" cy="900000"/>
            <a:chOff x="720000" y="540000"/>
            <a:chExt cx="10944000" cy="900000"/>
          </a:xfrm>
        </p:grpSpPr>
        <p:pic>
          <p:nvPicPr>
            <p:cNvPr id="8" name="Resim 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20000" y="540000"/>
              <a:ext cx="900000" cy="900000"/>
            </a:xfrm>
            <a:prstGeom prst="rect">
              <a:avLst/>
            </a:prstGeom>
          </p:spPr>
        </p:pic>
        <p:pic>
          <p:nvPicPr>
            <p:cNvPr id="9" name="Resim 8"/>
            <p:cNvPicPr>
              <a:picLocks/>
            </p:cNvPicPr>
            <p:nvPr/>
          </p:nvPicPr>
          <p:blipFill>
            <a:blip r:embed="rId5" cstate="print">
              <a:extLst>
                <a:ext uri="{28A0092B-C50C-407E-A947-70E740481C1C}">
                  <a14:useLocalDpi xmlns:a14="http://schemas.microsoft.com/office/drawing/2010/main" xmlns="" val="0"/>
                </a:ext>
              </a:extLst>
            </a:blip>
            <a:stretch>
              <a:fillRect/>
            </a:stretch>
          </p:blipFill>
          <p:spPr>
            <a:xfrm>
              <a:off x="10764000" y="540000"/>
              <a:ext cx="900000" cy="900000"/>
            </a:xfrm>
            <a:prstGeom prst="rect">
              <a:avLst/>
            </a:prstGeom>
          </p:spPr>
        </p:pic>
      </p:grpSp>
    </p:spTree>
    <p:extLst>
      <p:ext uri="{BB962C8B-B14F-4D97-AF65-F5344CB8AC3E}">
        <p14:creationId xmlns:p14="http://schemas.microsoft.com/office/powerpoint/2010/main" xmlns="" val="9685112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0" y="0"/>
            <a:ext cx="12192000" cy="6857999"/>
          </a:xfrm>
        </p:spPr>
      </p:pic>
      <p:sp>
        <p:nvSpPr>
          <p:cNvPr id="2" name="Unvan 1"/>
          <p:cNvSpPr>
            <a:spLocks noGrp="1"/>
          </p:cNvSpPr>
          <p:nvPr>
            <p:ph type="title"/>
          </p:nvPr>
        </p:nvSpPr>
        <p:spPr>
          <a:xfrm>
            <a:off x="2478971" y="597118"/>
            <a:ext cx="6451833" cy="1295895"/>
          </a:xfrm>
        </p:spPr>
        <p:txBody>
          <a:bodyPr>
            <a:noAutofit/>
          </a:bodyPr>
          <a:lstStyle/>
          <a:p>
            <a:pPr algn="ctr"/>
            <a:r>
              <a:rPr lang="tr-TR" sz="5400" b="1" dirty="0" smtClean="0">
                <a:solidFill>
                  <a:schemeClr val="accent2">
                    <a:lumMod val="50000"/>
                  </a:schemeClr>
                </a:solidFill>
                <a:latin typeface="Gabriola" panose="04040605051002020D02" pitchFamily="82" charset="0"/>
              </a:rPr>
              <a:t>TIRAŞ OLMAK</a:t>
            </a:r>
            <a:endParaRPr lang="tr-TR" sz="5400" b="1" dirty="0">
              <a:solidFill>
                <a:schemeClr val="accent2">
                  <a:lumMod val="50000"/>
                </a:schemeClr>
              </a:solidFill>
              <a:latin typeface="Gabriola" panose="04040605051002020D02" pitchFamily="82" charset="0"/>
            </a:endParaRPr>
          </a:p>
        </p:txBody>
      </p:sp>
      <p:sp>
        <p:nvSpPr>
          <p:cNvPr id="7" name="Text Box 8"/>
          <p:cNvSpPr txBox="1">
            <a:spLocks noChangeArrowheads="1"/>
          </p:cNvSpPr>
          <p:nvPr/>
        </p:nvSpPr>
        <p:spPr bwMode="auto">
          <a:xfrm>
            <a:off x="842338" y="1881437"/>
            <a:ext cx="5319179"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just" eaLnBrk="1" hangingPunct="1">
              <a:spcBef>
                <a:spcPct val="0"/>
              </a:spcBef>
              <a:buClrTx/>
              <a:buSzTx/>
              <a:buFontTx/>
              <a:buNone/>
            </a:pPr>
            <a:r>
              <a:rPr lang="tr-TR" dirty="0" err="1">
                <a:latin typeface="Calibri" panose="020F0502020204030204" pitchFamily="34" charset="0"/>
              </a:rPr>
              <a:t>Sa`y</a:t>
            </a:r>
            <a:r>
              <a:rPr lang="tr-TR" dirty="0">
                <a:latin typeface="Calibri" panose="020F0502020204030204" pitchFamily="34" charset="0"/>
              </a:rPr>
              <a:t> tamamlandıktan sonra, uygun bir yerde saçlar dipten tıraş edilir veya kısaltılır. Erkekler, saçlarının dörtte birini tıraş eder veya kısaltır. Kadınlar, sadece saçlarının ucundan parmak ucu kadar keserek ihramdan çıkarlar. </a:t>
            </a:r>
          </a:p>
        </p:txBody>
      </p:sp>
      <p:sp>
        <p:nvSpPr>
          <p:cNvPr id="8" name="Text Box 8"/>
          <p:cNvSpPr txBox="1">
            <a:spLocks noChangeArrowheads="1"/>
          </p:cNvSpPr>
          <p:nvPr/>
        </p:nvSpPr>
        <p:spPr bwMode="auto">
          <a:xfrm>
            <a:off x="838201" y="5508625"/>
            <a:ext cx="10279878"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ctr" eaLnBrk="1" hangingPunct="1">
              <a:spcBef>
                <a:spcPct val="0"/>
              </a:spcBef>
              <a:buClrTx/>
              <a:buSzTx/>
              <a:buFontTx/>
              <a:buNone/>
            </a:pPr>
            <a:r>
              <a:rPr lang="tr-TR" sz="2600" b="1" dirty="0">
                <a:latin typeface="Calibri" panose="020F0502020204030204" pitchFamily="34" charset="0"/>
              </a:rPr>
              <a:t>-Böylece (</a:t>
            </a:r>
            <a:r>
              <a:rPr lang="tr-TR" sz="2600" b="1" dirty="0" err="1">
                <a:latin typeface="Calibri" panose="020F0502020204030204" pitchFamily="34" charset="0"/>
              </a:rPr>
              <a:t>Temettu</a:t>
            </a:r>
            <a:r>
              <a:rPr lang="tr-TR" sz="2600" b="1" dirty="0">
                <a:latin typeface="Calibri" panose="020F0502020204030204" pitchFamily="34" charset="0"/>
              </a:rPr>
              <a:t> Haccının umresi) tamamlanmış ve ihram yasakları kalkmış olur.</a:t>
            </a:r>
          </a:p>
        </p:txBody>
      </p:sp>
      <p:pic>
        <p:nvPicPr>
          <p:cNvPr id="3" name="Resim 2"/>
          <p:cNvPicPr>
            <a:picLocks noChangeAspect="1"/>
          </p:cNvPicPr>
          <p:nvPr/>
        </p:nvPicPr>
        <p:blipFill>
          <a:blip r:embed="rId4" cstate="print"/>
          <a:stretch>
            <a:fillRect/>
          </a:stretch>
        </p:blipFill>
        <p:spPr>
          <a:xfrm>
            <a:off x="6348412" y="1957280"/>
            <a:ext cx="4350923" cy="3286196"/>
          </a:xfrm>
          <a:prstGeom prst="rect">
            <a:avLst/>
          </a:prstGeom>
        </p:spPr>
      </p:pic>
      <p:grpSp>
        <p:nvGrpSpPr>
          <p:cNvPr id="9" name="Grup 8"/>
          <p:cNvGrpSpPr/>
          <p:nvPr/>
        </p:nvGrpSpPr>
        <p:grpSpPr>
          <a:xfrm>
            <a:off x="720000" y="540000"/>
            <a:ext cx="10944000" cy="900000"/>
            <a:chOff x="720000" y="540000"/>
            <a:chExt cx="10944000" cy="900000"/>
          </a:xfrm>
        </p:grpSpPr>
        <p:pic>
          <p:nvPicPr>
            <p:cNvPr id="10" name="Resim 9"/>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20000" y="540000"/>
              <a:ext cx="900000" cy="900000"/>
            </a:xfrm>
            <a:prstGeom prst="rect">
              <a:avLst/>
            </a:prstGeom>
          </p:spPr>
        </p:pic>
        <p:pic>
          <p:nvPicPr>
            <p:cNvPr id="11" name="Resim 10"/>
            <p:cNvPicPr>
              <a:picLocks/>
            </p:cNvPicPr>
            <p:nvPr/>
          </p:nvPicPr>
          <p:blipFill>
            <a:blip r:embed="rId6" cstate="print">
              <a:extLst>
                <a:ext uri="{28A0092B-C50C-407E-A947-70E740481C1C}">
                  <a14:useLocalDpi xmlns:a14="http://schemas.microsoft.com/office/drawing/2010/main" xmlns="" val="0"/>
                </a:ext>
              </a:extLst>
            </a:blip>
            <a:stretch>
              <a:fillRect/>
            </a:stretch>
          </p:blipFill>
          <p:spPr>
            <a:xfrm>
              <a:off x="10764000" y="540000"/>
              <a:ext cx="900000" cy="900000"/>
            </a:xfrm>
            <a:prstGeom prst="rect">
              <a:avLst/>
            </a:prstGeom>
          </p:spPr>
        </p:pic>
      </p:grpSp>
    </p:spTree>
    <p:extLst>
      <p:ext uri="{BB962C8B-B14F-4D97-AF65-F5344CB8AC3E}">
        <p14:creationId xmlns:p14="http://schemas.microsoft.com/office/powerpoint/2010/main" xmlns="" val="230383678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0" y="0"/>
            <a:ext cx="12192000" cy="6857999"/>
          </a:xfrm>
        </p:spPr>
      </p:pic>
      <p:sp>
        <p:nvSpPr>
          <p:cNvPr id="2" name="Unvan 1"/>
          <p:cNvSpPr>
            <a:spLocks noGrp="1"/>
          </p:cNvSpPr>
          <p:nvPr>
            <p:ph type="title"/>
          </p:nvPr>
        </p:nvSpPr>
        <p:spPr>
          <a:xfrm>
            <a:off x="2478971" y="597118"/>
            <a:ext cx="6451833" cy="1295895"/>
          </a:xfrm>
        </p:spPr>
        <p:txBody>
          <a:bodyPr>
            <a:noAutofit/>
          </a:bodyPr>
          <a:lstStyle/>
          <a:p>
            <a:pPr algn="ctr"/>
            <a:r>
              <a:rPr lang="tr-TR" sz="5400" b="1" dirty="0" smtClean="0">
                <a:solidFill>
                  <a:schemeClr val="accent2">
                    <a:lumMod val="50000"/>
                  </a:schemeClr>
                </a:solidFill>
                <a:latin typeface="Gabriola" panose="04040605051002020D02" pitchFamily="82" charset="0"/>
              </a:rPr>
              <a:t>HAC TAKVİMİ</a:t>
            </a:r>
            <a:endParaRPr lang="tr-TR" sz="5400" b="1" dirty="0">
              <a:solidFill>
                <a:schemeClr val="accent2">
                  <a:lumMod val="50000"/>
                </a:schemeClr>
              </a:solidFill>
              <a:latin typeface="Gabriola" panose="04040605051002020D02" pitchFamily="82" charset="0"/>
            </a:endParaRPr>
          </a:p>
        </p:txBody>
      </p:sp>
      <p:sp>
        <p:nvSpPr>
          <p:cNvPr id="9" name="İçerik Yer Tutucusu 1"/>
          <p:cNvSpPr txBox="1">
            <a:spLocks/>
          </p:cNvSpPr>
          <p:nvPr/>
        </p:nvSpPr>
        <p:spPr bwMode="auto">
          <a:xfrm>
            <a:off x="1388551" y="1806888"/>
            <a:ext cx="10775816" cy="525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457200" indent="-457200">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just" eaLnBrk="1" hangingPunct="1">
              <a:spcBef>
                <a:spcPct val="20000"/>
              </a:spcBef>
              <a:buSzPct val="100000"/>
              <a:buFont typeface="Century Schoolbook" panose="02040604050505020304" pitchFamily="18" charset="0"/>
              <a:buAutoNum type="arabicPeriod"/>
            </a:pPr>
            <a:r>
              <a:rPr lang="tr-TR" sz="2800" dirty="0">
                <a:solidFill>
                  <a:schemeClr val="tx2"/>
                </a:solidFill>
                <a:latin typeface="Calibri" panose="020F0502020204030204" pitchFamily="34" charset="0"/>
              </a:rPr>
              <a:t>Hac İçin İhrama Girme ve </a:t>
            </a:r>
            <a:r>
              <a:rPr lang="tr-TR" sz="2800" dirty="0" err="1">
                <a:solidFill>
                  <a:schemeClr val="tx2"/>
                </a:solidFill>
                <a:latin typeface="Calibri" panose="020F0502020204030204" pitchFamily="34" charset="0"/>
              </a:rPr>
              <a:t>Arafata</a:t>
            </a:r>
            <a:r>
              <a:rPr lang="tr-TR" sz="2800" dirty="0">
                <a:solidFill>
                  <a:schemeClr val="tx2"/>
                </a:solidFill>
                <a:latin typeface="Calibri" panose="020F0502020204030204" pitchFamily="34" charset="0"/>
              </a:rPr>
              <a:t> çıkış(8 Zilhicce) </a:t>
            </a:r>
            <a:r>
              <a:rPr lang="tr-TR" sz="2800" dirty="0" err="1">
                <a:solidFill>
                  <a:schemeClr val="tx2"/>
                </a:solidFill>
                <a:latin typeface="Calibri" panose="020F0502020204030204" pitchFamily="34" charset="0"/>
              </a:rPr>
              <a:t>Terviye</a:t>
            </a:r>
            <a:r>
              <a:rPr lang="tr-TR" sz="2800" dirty="0">
                <a:solidFill>
                  <a:schemeClr val="tx2"/>
                </a:solidFill>
                <a:latin typeface="Calibri" panose="020F0502020204030204" pitchFamily="34" charset="0"/>
              </a:rPr>
              <a:t> Günü</a:t>
            </a:r>
          </a:p>
          <a:p>
            <a:pPr algn="just" eaLnBrk="1" hangingPunct="1">
              <a:spcBef>
                <a:spcPct val="20000"/>
              </a:spcBef>
              <a:buSzPct val="100000"/>
              <a:buFont typeface="Century Schoolbook" panose="02040604050505020304" pitchFamily="18" charset="0"/>
              <a:buAutoNum type="arabicPeriod"/>
            </a:pPr>
            <a:r>
              <a:rPr lang="tr-TR" sz="2800" dirty="0">
                <a:solidFill>
                  <a:schemeClr val="tx2"/>
                </a:solidFill>
                <a:latin typeface="Calibri" panose="020F0502020204030204" pitchFamily="34" charset="0"/>
              </a:rPr>
              <a:t>Arafat Vakfesi(zilhicce 9) </a:t>
            </a:r>
            <a:r>
              <a:rPr lang="tr-TR" sz="2800" dirty="0" err="1">
                <a:solidFill>
                  <a:schemeClr val="tx2"/>
                </a:solidFill>
                <a:latin typeface="Calibri" panose="020F0502020204030204" pitchFamily="34" charset="0"/>
              </a:rPr>
              <a:t>Arefe</a:t>
            </a:r>
            <a:r>
              <a:rPr lang="tr-TR" sz="2800" dirty="0">
                <a:solidFill>
                  <a:schemeClr val="tx2"/>
                </a:solidFill>
                <a:latin typeface="Calibri" panose="020F0502020204030204" pitchFamily="34" charset="0"/>
              </a:rPr>
              <a:t> Günü</a:t>
            </a:r>
          </a:p>
          <a:p>
            <a:pPr algn="just" eaLnBrk="1" hangingPunct="1">
              <a:spcBef>
                <a:spcPct val="20000"/>
              </a:spcBef>
              <a:buSzPct val="100000"/>
              <a:buFont typeface="Century Schoolbook" panose="02040604050505020304" pitchFamily="18" charset="0"/>
              <a:buAutoNum type="arabicPeriod"/>
            </a:pPr>
            <a:r>
              <a:rPr lang="tr-TR" sz="2800" dirty="0" err="1">
                <a:solidFill>
                  <a:schemeClr val="tx2"/>
                </a:solidFill>
                <a:latin typeface="Calibri" panose="020F0502020204030204" pitchFamily="34" charset="0"/>
              </a:rPr>
              <a:t>Müzdelife</a:t>
            </a:r>
            <a:r>
              <a:rPr lang="tr-TR" sz="2800" dirty="0">
                <a:solidFill>
                  <a:schemeClr val="tx2"/>
                </a:solidFill>
                <a:latin typeface="Calibri" panose="020F0502020204030204" pitchFamily="34" charset="0"/>
              </a:rPr>
              <a:t> Vakfesi(zilhicce 10) Bayram Gecesi</a:t>
            </a:r>
          </a:p>
          <a:p>
            <a:pPr algn="just" eaLnBrk="1" hangingPunct="1">
              <a:spcBef>
                <a:spcPct val="20000"/>
              </a:spcBef>
              <a:buSzPct val="100000"/>
              <a:buFont typeface="Century Schoolbook" panose="02040604050505020304" pitchFamily="18" charset="0"/>
              <a:buAutoNum type="arabicPeriod"/>
            </a:pPr>
            <a:r>
              <a:rPr lang="tr-TR" sz="2800" dirty="0">
                <a:solidFill>
                  <a:schemeClr val="tx2"/>
                </a:solidFill>
                <a:latin typeface="Calibri" panose="020F0502020204030204" pitchFamily="34" charset="0"/>
              </a:rPr>
              <a:t>Akabe Cemresine Taş Atmak(zilhicce 10)</a:t>
            </a:r>
          </a:p>
          <a:p>
            <a:pPr algn="just" eaLnBrk="1" hangingPunct="1">
              <a:spcBef>
                <a:spcPct val="20000"/>
              </a:spcBef>
              <a:buSzPct val="100000"/>
              <a:buFont typeface="Century Schoolbook" panose="02040604050505020304" pitchFamily="18" charset="0"/>
              <a:buAutoNum type="arabicPeriod"/>
            </a:pPr>
            <a:r>
              <a:rPr lang="tr-TR" sz="2800" dirty="0">
                <a:solidFill>
                  <a:schemeClr val="tx2"/>
                </a:solidFill>
                <a:latin typeface="Calibri" panose="020F0502020204030204" pitchFamily="34" charset="0"/>
              </a:rPr>
              <a:t>Şükür Kurbanı Kesmek(zilhicce 10)</a:t>
            </a:r>
          </a:p>
          <a:p>
            <a:pPr algn="just" eaLnBrk="1" hangingPunct="1">
              <a:spcBef>
                <a:spcPct val="20000"/>
              </a:spcBef>
              <a:buSzPct val="100000"/>
              <a:buFont typeface="Century Schoolbook" panose="02040604050505020304" pitchFamily="18" charset="0"/>
              <a:buAutoNum type="arabicPeriod"/>
            </a:pPr>
            <a:r>
              <a:rPr lang="tr-TR" sz="2800" dirty="0">
                <a:solidFill>
                  <a:schemeClr val="tx2"/>
                </a:solidFill>
                <a:latin typeface="Calibri" panose="020F0502020204030204" pitchFamily="34" charset="0"/>
              </a:rPr>
              <a:t>Tıraş Olmak(zilhicce 10) I. </a:t>
            </a:r>
            <a:r>
              <a:rPr lang="tr-TR" sz="2800" dirty="0" err="1">
                <a:solidFill>
                  <a:schemeClr val="tx2"/>
                </a:solidFill>
                <a:latin typeface="Calibri" panose="020F0502020204030204" pitchFamily="34" charset="0"/>
              </a:rPr>
              <a:t>Tahallül</a:t>
            </a:r>
            <a:endParaRPr lang="tr-TR" sz="2800" dirty="0">
              <a:solidFill>
                <a:schemeClr val="tx2"/>
              </a:solidFill>
              <a:latin typeface="Calibri" panose="020F0502020204030204" pitchFamily="34" charset="0"/>
            </a:endParaRPr>
          </a:p>
          <a:p>
            <a:pPr algn="just" eaLnBrk="1" hangingPunct="1">
              <a:spcBef>
                <a:spcPct val="20000"/>
              </a:spcBef>
              <a:buSzPct val="100000"/>
              <a:buFont typeface="Century Schoolbook" panose="02040604050505020304" pitchFamily="18" charset="0"/>
              <a:buAutoNum type="arabicPeriod"/>
            </a:pPr>
            <a:r>
              <a:rPr lang="tr-TR" sz="2800" dirty="0">
                <a:solidFill>
                  <a:schemeClr val="tx2"/>
                </a:solidFill>
                <a:latin typeface="Calibri" panose="020F0502020204030204" pitchFamily="34" charset="0"/>
              </a:rPr>
              <a:t>Ziyaret Tavafı(zilhicce 10-12) II. </a:t>
            </a:r>
            <a:r>
              <a:rPr lang="tr-TR" sz="2800" dirty="0" err="1">
                <a:solidFill>
                  <a:schemeClr val="tx2"/>
                </a:solidFill>
                <a:latin typeface="Calibri" panose="020F0502020204030204" pitchFamily="34" charset="0"/>
              </a:rPr>
              <a:t>Tahallül</a:t>
            </a:r>
            <a:endParaRPr lang="tr-TR" sz="2800" dirty="0">
              <a:solidFill>
                <a:schemeClr val="tx2"/>
              </a:solidFill>
              <a:latin typeface="Calibri" panose="020F0502020204030204" pitchFamily="34" charset="0"/>
            </a:endParaRPr>
          </a:p>
          <a:p>
            <a:pPr algn="just" eaLnBrk="1" hangingPunct="1">
              <a:spcBef>
                <a:spcPct val="20000"/>
              </a:spcBef>
              <a:buSzPct val="100000"/>
              <a:buFont typeface="Century Schoolbook" panose="02040604050505020304" pitchFamily="18" charset="0"/>
              <a:buAutoNum type="arabicPeriod"/>
            </a:pPr>
            <a:r>
              <a:rPr lang="tr-TR" sz="2800" dirty="0">
                <a:solidFill>
                  <a:schemeClr val="tx2"/>
                </a:solidFill>
                <a:latin typeface="Calibri" panose="020F0502020204030204" pitchFamily="34" charset="0"/>
              </a:rPr>
              <a:t>Cemrelere Taş Atmak(zilhicce 11,12)</a:t>
            </a:r>
          </a:p>
        </p:txBody>
      </p:sp>
      <p:grpSp>
        <p:nvGrpSpPr>
          <p:cNvPr id="7" name="Grup 6"/>
          <p:cNvGrpSpPr/>
          <p:nvPr/>
        </p:nvGrpSpPr>
        <p:grpSpPr>
          <a:xfrm>
            <a:off x="720000" y="540000"/>
            <a:ext cx="10944000" cy="900000"/>
            <a:chOff x="720000" y="540000"/>
            <a:chExt cx="10944000" cy="900000"/>
          </a:xfrm>
        </p:grpSpPr>
        <p:pic>
          <p:nvPicPr>
            <p:cNvPr id="8" name="Resim 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20000" y="540000"/>
              <a:ext cx="900000" cy="900000"/>
            </a:xfrm>
            <a:prstGeom prst="rect">
              <a:avLst/>
            </a:prstGeom>
          </p:spPr>
        </p:pic>
        <p:pic>
          <p:nvPicPr>
            <p:cNvPr id="10" name="Resim 9"/>
            <p:cNvPicPr>
              <a:picLocks/>
            </p:cNvPicPr>
            <p:nvPr/>
          </p:nvPicPr>
          <p:blipFill>
            <a:blip r:embed="rId5" cstate="print">
              <a:extLst>
                <a:ext uri="{28A0092B-C50C-407E-A947-70E740481C1C}">
                  <a14:useLocalDpi xmlns:a14="http://schemas.microsoft.com/office/drawing/2010/main" xmlns="" val="0"/>
                </a:ext>
              </a:extLst>
            </a:blip>
            <a:stretch>
              <a:fillRect/>
            </a:stretch>
          </p:blipFill>
          <p:spPr>
            <a:xfrm>
              <a:off x="10764000" y="540000"/>
              <a:ext cx="900000" cy="900000"/>
            </a:xfrm>
            <a:prstGeom prst="rect">
              <a:avLst/>
            </a:prstGeom>
          </p:spPr>
        </p:pic>
      </p:grpSp>
    </p:spTree>
    <p:extLst>
      <p:ext uri="{BB962C8B-B14F-4D97-AF65-F5344CB8AC3E}">
        <p14:creationId xmlns:p14="http://schemas.microsoft.com/office/powerpoint/2010/main" xmlns="" val="419695560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0" y="0"/>
            <a:ext cx="12192000" cy="6857999"/>
          </a:xfrm>
        </p:spPr>
      </p:pic>
      <p:sp>
        <p:nvSpPr>
          <p:cNvPr id="2" name="Unvan 1"/>
          <p:cNvSpPr>
            <a:spLocks noGrp="1"/>
          </p:cNvSpPr>
          <p:nvPr>
            <p:ph type="title"/>
          </p:nvPr>
        </p:nvSpPr>
        <p:spPr>
          <a:xfrm>
            <a:off x="2478971" y="597118"/>
            <a:ext cx="6451833" cy="1295895"/>
          </a:xfrm>
        </p:spPr>
        <p:txBody>
          <a:bodyPr>
            <a:noAutofit/>
          </a:bodyPr>
          <a:lstStyle/>
          <a:p>
            <a:pPr algn="ctr"/>
            <a:r>
              <a:rPr lang="tr-TR" sz="5400" b="1" dirty="0" smtClean="0">
                <a:solidFill>
                  <a:schemeClr val="accent2">
                    <a:lumMod val="50000"/>
                  </a:schemeClr>
                </a:solidFill>
                <a:latin typeface="Gabriola" panose="04040605051002020D02" pitchFamily="82" charset="0"/>
              </a:rPr>
              <a:t>HACCIN FARZLARI</a:t>
            </a:r>
            <a:endParaRPr lang="tr-TR" sz="5400" b="1" dirty="0">
              <a:solidFill>
                <a:schemeClr val="accent2">
                  <a:lumMod val="50000"/>
                </a:schemeClr>
              </a:solidFill>
              <a:latin typeface="Gabriola" panose="04040605051002020D02" pitchFamily="82" charset="0"/>
            </a:endParaRPr>
          </a:p>
        </p:txBody>
      </p:sp>
      <p:grpSp>
        <p:nvGrpSpPr>
          <p:cNvPr id="7" name="Grup 6"/>
          <p:cNvGrpSpPr/>
          <p:nvPr/>
        </p:nvGrpSpPr>
        <p:grpSpPr>
          <a:xfrm>
            <a:off x="1672546" y="1931406"/>
            <a:ext cx="1954088" cy="950400"/>
            <a:chOff x="815283" y="882101"/>
            <a:chExt cx="1954088" cy="950400"/>
          </a:xfrm>
        </p:grpSpPr>
        <p:sp>
          <p:nvSpPr>
            <p:cNvPr id="24" name="Yuvarlatılmış Dikdörtgen 23"/>
            <p:cNvSpPr/>
            <p:nvPr/>
          </p:nvSpPr>
          <p:spPr>
            <a:xfrm>
              <a:off x="815283" y="882101"/>
              <a:ext cx="1954088" cy="950400"/>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5" name="Yuvarlatılmış Dikdörtgen 4"/>
            <p:cNvSpPr/>
            <p:nvPr/>
          </p:nvSpPr>
          <p:spPr>
            <a:xfrm>
              <a:off x="815283" y="882101"/>
              <a:ext cx="1954088" cy="6336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464" tIns="156464" rIns="156464" bIns="83820" numCol="1" spcCol="1270" anchor="t" anchorCtr="0">
              <a:noAutofit/>
            </a:bodyPr>
            <a:lstStyle/>
            <a:p>
              <a:pPr lvl="0" algn="l" defTabSz="977900">
                <a:lnSpc>
                  <a:spcPct val="90000"/>
                </a:lnSpc>
                <a:spcBef>
                  <a:spcPct val="0"/>
                </a:spcBef>
                <a:spcAft>
                  <a:spcPct val="35000"/>
                </a:spcAft>
              </a:pPr>
              <a:r>
                <a:rPr lang="tr-TR" sz="2200" kern="1200" dirty="0" smtClean="0"/>
                <a:t>ŞARTI</a:t>
              </a:r>
              <a:endParaRPr lang="tr-TR" sz="2200" kern="1200" dirty="0"/>
            </a:p>
          </p:txBody>
        </p:sp>
      </p:grpSp>
      <p:grpSp>
        <p:nvGrpSpPr>
          <p:cNvPr id="8" name="Grup 7"/>
          <p:cNvGrpSpPr/>
          <p:nvPr/>
        </p:nvGrpSpPr>
        <p:grpSpPr>
          <a:xfrm>
            <a:off x="1672545" y="2634677"/>
            <a:ext cx="1954088" cy="1267200"/>
            <a:chOff x="815282" y="1585372"/>
            <a:chExt cx="1954088" cy="1267200"/>
          </a:xfrm>
        </p:grpSpPr>
        <p:sp>
          <p:nvSpPr>
            <p:cNvPr id="22" name="Yuvarlatılmış Dikdörtgen 21"/>
            <p:cNvSpPr/>
            <p:nvPr/>
          </p:nvSpPr>
          <p:spPr>
            <a:xfrm>
              <a:off x="815282" y="1585372"/>
              <a:ext cx="1954088" cy="1267200"/>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3" name="Yuvarlatılmış Dikdörtgen 6"/>
            <p:cNvSpPr/>
            <p:nvPr/>
          </p:nvSpPr>
          <p:spPr>
            <a:xfrm>
              <a:off x="852397" y="1622487"/>
              <a:ext cx="1879858" cy="119297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6464" tIns="156464" rIns="156464" bIns="156464" numCol="1" spcCol="1270" anchor="t" anchorCtr="0">
              <a:noAutofit/>
            </a:bodyPr>
            <a:lstStyle/>
            <a:p>
              <a:pPr marL="228600" lvl="1" indent="-228600" algn="l" defTabSz="977900">
                <a:lnSpc>
                  <a:spcPct val="90000"/>
                </a:lnSpc>
                <a:spcBef>
                  <a:spcPct val="0"/>
                </a:spcBef>
                <a:spcAft>
                  <a:spcPct val="15000"/>
                </a:spcAft>
                <a:buChar char="••"/>
              </a:pPr>
              <a:r>
                <a:rPr lang="tr-TR" sz="2200" kern="1200" dirty="0" smtClean="0"/>
                <a:t>İHRAM</a:t>
              </a:r>
              <a:endParaRPr lang="tr-TR" sz="2200" kern="1200" dirty="0"/>
            </a:p>
          </p:txBody>
        </p:sp>
      </p:grpSp>
      <p:grpSp>
        <p:nvGrpSpPr>
          <p:cNvPr id="10" name="Grup 9"/>
          <p:cNvGrpSpPr/>
          <p:nvPr/>
        </p:nvGrpSpPr>
        <p:grpSpPr>
          <a:xfrm>
            <a:off x="5404689" y="3628922"/>
            <a:ext cx="1954088" cy="950400"/>
            <a:chOff x="3891108" y="1172258"/>
            <a:chExt cx="1954088" cy="950400"/>
          </a:xfrm>
        </p:grpSpPr>
        <p:sp>
          <p:nvSpPr>
            <p:cNvPr id="20" name="Yuvarlatılmış Dikdörtgen 19"/>
            <p:cNvSpPr/>
            <p:nvPr/>
          </p:nvSpPr>
          <p:spPr>
            <a:xfrm>
              <a:off x="3891108" y="1172258"/>
              <a:ext cx="1954088" cy="950400"/>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Yuvarlatılmış Dikdörtgen 8"/>
            <p:cNvSpPr/>
            <p:nvPr/>
          </p:nvSpPr>
          <p:spPr>
            <a:xfrm>
              <a:off x="3891108" y="1172258"/>
              <a:ext cx="1954088" cy="6336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464" tIns="156464" rIns="156464" bIns="83820" numCol="1" spcCol="1270" anchor="t" anchorCtr="0">
              <a:noAutofit/>
            </a:bodyPr>
            <a:lstStyle/>
            <a:p>
              <a:pPr lvl="0" algn="l" defTabSz="977900">
                <a:lnSpc>
                  <a:spcPct val="90000"/>
                </a:lnSpc>
                <a:spcBef>
                  <a:spcPct val="0"/>
                </a:spcBef>
                <a:spcAft>
                  <a:spcPct val="35000"/>
                </a:spcAft>
              </a:pPr>
              <a:r>
                <a:rPr lang="tr-TR" sz="2200" kern="1200" dirty="0" smtClean="0"/>
                <a:t>RÜKNÜ</a:t>
              </a:r>
              <a:endParaRPr lang="tr-TR" sz="2200" kern="1200" dirty="0"/>
            </a:p>
          </p:txBody>
        </p:sp>
      </p:grpSp>
      <p:grpSp>
        <p:nvGrpSpPr>
          <p:cNvPr id="11" name="Grup 10"/>
          <p:cNvGrpSpPr/>
          <p:nvPr/>
        </p:nvGrpSpPr>
        <p:grpSpPr>
          <a:xfrm>
            <a:off x="5404688" y="4400273"/>
            <a:ext cx="1954088" cy="1267200"/>
            <a:chOff x="3891107" y="1943609"/>
            <a:chExt cx="1954088" cy="1267200"/>
          </a:xfrm>
        </p:grpSpPr>
        <p:sp>
          <p:nvSpPr>
            <p:cNvPr id="18" name="Yuvarlatılmış Dikdörtgen 17"/>
            <p:cNvSpPr/>
            <p:nvPr/>
          </p:nvSpPr>
          <p:spPr>
            <a:xfrm>
              <a:off x="3891107" y="1943609"/>
              <a:ext cx="1954088" cy="1267200"/>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9" name="Yuvarlatılmış Dikdörtgen 10"/>
            <p:cNvSpPr/>
            <p:nvPr/>
          </p:nvSpPr>
          <p:spPr>
            <a:xfrm>
              <a:off x="3928222" y="1980724"/>
              <a:ext cx="1879858" cy="119297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6464" tIns="156464" rIns="156464" bIns="156464" numCol="1" spcCol="1270" anchor="t" anchorCtr="0">
              <a:noAutofit/>
            </a:bodyPr>
            <a:lstStyle/>
            <a:p>
              <a:pPr marL="228600" lvl="1" indent="-228600" algn="l" defTabSz="977900">
                <a:lnSpc>
                  <a:spcPct val="90000"/>
                </a:lnSpc>
                <a:spcBef>
                  <a:spcPct val="0"/>
                </a:spcBef>
                <a:spcAft>
                  <a:spcPct val="15000"/>
                </a:spcAft>
                <a:buChar char="••"/>
              </a:pPr>
              <a:r>
                <a:rPr lang="tr-TR" sz="2200" kern="1200" dirty="0" smtClean="0"/>
                <a:t>ARAFAT VAKFESİ</a:t>
              </a:r>
              <a:endParaRPr lang="tr-TR" sz="2200" kern="1200" dirty="0"/>
            </a:p>
          </p:txBody>
        </p:sp>
      </p:grpSp>
      <p:grpSp>
        <p:nvGrpSpPr>
          <p:cNvPr id="12" name="Grup 11"/>
          <p:cNvGrpSpPr/>
          <p:nvPr/>
        </p:nvGrpSpPr>
        <p:grpSpPr>
          <a:xfrm>
            <a:off x="7838709" y="3628922"/>
            <a:ext cx="1954088" cy="950400"/>
            <a:chOff x="6606482" y="791262"/>
            <a:chExt cx="1954088" cy="950400"/>
          </a:xfrm>
        </p:grpSpPr>
        <p:sp>
          <p:nvSpPr>
            <p:cNvPr id="16" name="Yuvarlatılmış Dikdörtgen 15"/>
            <p:cNvSpPr/>
            <p:nvPr/>
          </p:nvSpPr>
          <p:spPr>
            <a:xfrm>
              <a:off x="6606482" y="791262"/>
              <a:ext cx="1954088" cy="950400"/>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Yuvarlatılmış Dikdörtgen 12"/>
            <p:cNvSpPr/>
            <p:nvPr/>
          </p:nvSpPr>
          <p:spPr>
            <a:xfrm>
              <a:off x="6606482" y="791262"/>
              <a:ext cx="1954088" cy="6336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464" tIns="156464" rIns="156464" bIns="83820" numCol="1" spcCol="1270" anchor="t" anchorCtr="0">
              <a:noAutofit/>
            </a:bodyPr>
            <a:lstStyle/>
            <a:p>
              <a:pPr lvl="0" algn="l" defTabSz="977900">
                <a:lnSpc>
                  <a:spcPct val="90000"/>
                </a:lnSpc>
                <a:spcBef>
                  <a:spcPct val="0"/>
                </a:spcBef>
                <a:spcAft>
                  <a:spcPct val="35000"/>
                </a:spcAft>
              </a:pPr>
              <a:r>
                <a:rPr lang="tr-TR" sz="2200" kern="1200" dirty="0" smtClean="0"/>
                <a:t>RÜKNÜ</a:t>
              </a:r>
              <a:endParaRPr lang="tr-TR" sz="2200" kern="1200" dirty="0"/>
            </a:p>
          </p:txBody>
        </p:sp>
      </p:grpSp>
      <p:grpSp>
        <p:nvGrpSpPr>
          <p:cNvPr id="13" name="Grup 12"/>
          <p:cNvGrpSpPr/>
          <p:nvPr/>
        </p:nvGrpSpPr>
        <p:grpSpPr>
          <a:xfrm>
            <a:off x="7838708" y="4419889"/>
            <a:ext cx="1954088" cy="1267200"/>
            <a:chOff x="6606481" y="1582229"/>
            <a:chExt cx="1954088" cy="1267200"/>
          </a:xfrm>
        </p:grpSpPr>
        <p:sp>
          <p:nvSpPr>
            <p:cNvPr id="14" name="Yuvarlatılmış Dikdörtgen 13"/>
            <p:cNvSpPr/>
            <p:nvPr/>
          </p:nvSpPr>
          <p:spPr>
            <a:xfrm>
              <a:off x="6606481" y="1582229"/>
              <a:ext cx="1954088" cy="1267200"/>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5" name="Yuvarlatılmış Dikdörtgen 14"/>
            <p:cNvSpPr/>
            <p:nvPr/>
          </p:nvSpPr>
          <p:spPr>
            <a:xfrm>
              <a:off x="6643596" y="1619344"/>
              <a:ext cx="1879858" cy="119297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6464" tIns="156464" rIns="156464" bIns="156464" numCol="1" spcCol="1270" anchor="t" anchorCtr="0">
              <a:noAutofit/>
            </a:bodyPr>
            <a:lstStyle/>
            <a:p>
              <a:pPr marL="228600" lvl="1" indent="-228600" algn="l" defTabSz="977900">
                <a:lnSpc>
                  <a:spcPct val="90000"/>
                </a:lnSpc>
                <a:spcBef>
                  <a:spcPct val="0"/>
                </a:spcBef>
                <a:spcAft>
                  <a:spcPct val="15000"/>
                </a:spcAft>
                <a:buChar char="••"/>
              </a:pPr>
              <a:r>
                <a:rPr lang="tr-TR" sz="2200" kern="1200" dirty="0" smtClean="0"/>
                <a:t>ZİYARET TAVAFI</a:t>
              </a:r>
              <a:endParaRPr lang="tr-TR" sz="2200" kern="1200" dirty="0"/>
            </a:p>
          </p:txBody>
        </p:sp>
      </p:grpSp>
      <p:grpSp>
        <p:nvGrpSpPr>
          <p:cNvPr id="26" name="Grup 25"/>
          <p:cNvGrpSpPr/>
          <p:nvPr/>
        </p:nvGrpSpPr>
        <p:grpSpPr>
          <a:xfrm>
            <a:off x="720000" y="540000"/>
            <a:ext cx="10944000" cy="900000"/>
            <a:chOff x="720000" y="540000"/>
            <a:chExt cx="10944000" cy="900000"/>
          </a:xfrm>
        </p:grpSpPr>
        <p:pic>
          <p:nvPicPr>
            <p:cNvPr id="27" name="Resim 2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20000" y="540000"/>
              <a:ext cx="900000" cy="900000"/>
            </a:xfrm>
            <a:prstGeom prst="rect">
              <a:avLst/>
            </a:prstGeom>
          </p:spPr>
        </p:pic>
        <p:pic>
          <p:nvPicPr>
            <p:cNvPr id="28" name="Resim 27"/>
            <p:cNvPicPr>
              <a:picLocks/>
            </p:cNvPicPr>
            <p:nvPr/>
          </p:nvPicPr>
          <p:blipFill>
            <a:blip r:embed="rId5" cstate="print">
              <a:extLst>
                <a:ext uri="{28A0092B-C50C-407E-A947-70E740481C1C}">
                  <a14:useLocalDpi xmlns:a14="http://schemas.microsoft.com/office/drawing/2010/main" xmlns="" val="0"/>
                </a:ext>
              </a:extLst>
            </a:blip>
            <a:stretch>
              <a:fillRect/>
            </a:stretch>
          </p:blipFill>
          <p:spPr>
            <a:xfrm>
              <a:off x="10764000" y="540000"/>
              <a:ext cx="900000" cy="900000"/>
            </a:xfrm>
            <a:prstGeom prst="rect">
              <a:avLst/>
            </a:prstGeom>
          </p:spPr>
        </p:pic>
      </p:grpSp>
    </p:spTree>
    <p:extLst>
      <p:ext uri="{BB962C8B-B14F-4D97-AF65-F5344CB8AC3E}">
        <p14:creationId xmlns:p14="http://schemas.microsoft.com/office/powerpoint/2010/main" xmlns="" val="242633438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0" y="0"/>
            <a:ext cx="12192000" cy="6857999"/>
          </a:xfrm>
        </p:spPr>
      </p:pic>
      <p:sp>
        <p:nvSpPr>
          <p:cNvPr id="2" name="Unvan 1"/>
          <p:cNvSpPr>
            <a:spLocks noGrp="1"/>
          </p:cNvSpPr>
          <p:nvPr>
            <p:ph type="title"/>
          </p:nvPr>
        </p:nvSpPr>
        <p:spPr>
          <a:xfrm>
            <a:off x="2478971" y="597118"/>
            <a:ext cx="6451833" cy="1295895"/>
          </a:xfrm>
        </p:spPr>
        <p:txBody>
          <a:bodyPr>
            <a:noAutofit/>
          </a:bodyPr>
          <a:lstStyle/>
          <a:p>
            <a:pPr algn="ctr"/>
            <a:r>
              <a:rPr lang="tr-TR" sz="5400" b="1" dirty="0" smtClean="0">
                <a:solidFill>
                  <a:schemeClr val="accent2">
                    <a:lumMod val="50000"/>
                  </a:schemeClr>
                </a:solidFill>
                <a:latin typeface="Gabriola" panose="04040605051002020D02" pitchFamily="82" charset="0"/>
              </a:rPr>
              <a:t>HAC İÇİN İHRAMA GİRME</a:t>
            </a:r>
            <a:endParaRPr lang="tr-TR" sz="5400" b="1" dirty="0">
              <a:solidFill>
                <a:schemeClr val="accent2">
                  <a:lumMod val="50000"/>
                </a:schemeClr>
              </a:solidFill>
              <a:latin typeface="Gabriola" panose="04040605051002020D02" pitchFamily="82" charset="0"/>
            </a:endParaRPr>
          </a:p>
        </p:txBody>
      </p:sp>
      <p:sp>
        <p:nvSpPr>
          <p:cNvPr id="50" name="İçerik Yer Tutucusu 2"/>
          <p:cNvSpPr txBox="1">
            <a:spLocks/>
          </p:cNvSpPr>
          <p:nvPr/>
        </p:nvSpPr>
        <p:spPr>
          <a:xfrm>
            <a:off x="1045080" y="2085972"/>
            <a:ext cx="3415825" cy="21161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dirty="0" err="1" smtClean="0">
                <a:latin typeface="Calibri" panose="020F0502020204030204" pitchFamily="34" charset="0"/>
              </a:rPr>
              <a:t>Terviye</a:t>
            </a:r>
            <a:r>
              <a:rPr lang="tr-TR" dirty="0" smtClean="0">
                <a:latin typeface="Calibri" panose="020F0502020204030204" pitchFamily="34" charset="0"/>
              </a:rPr>
              <a:t> günü Arafat’a çıkmadan önce, ihrama girilir ve yeniden ihram yasakları başlar.</a:t>
            </a:r>
          </a:p>
        </p:txBody>
      </p:sp>
      <p:sp>
        <p:nvSpPr>
          <p:cNvPr id="51" name="Oval Belirtme Çizgisi 50"/>
          <p:cNvSpPr/>
          <p:nvPr/>
        </p:nvSpPr>
        <p:spPr>
          <a:xfrm>
            <a:off x="5736366" y="1855615"/>
            <a:ext cx="2822249" cy="2592571"/>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tr-TR" sz="2000" b="1" dirty="0">
                <a:latin typeface="Comic Sans MS" pitchFamily="66" charset="0"/>
              </a:rPr>
              <a:t>Hacca Niyet:</a:t>
            </a:r>
          </a:p>
          <a:p>
            <a:pPr algn="ctr" eaLnBrk="1" hangingPunct="1">
              <a:defRPr/>
            </a:pPr>
            <a:r>
              <a:rPr lang="tr-TR" sz="2000" b="1" dirty="0">
                <a:latin typeface="Comic Sans MS" pitchFamily="66" charset="0"/>
              </a:rPr>
              <a:t> </a:t>
            </a:r>
            <a:r>
              <a:rPr lang="tr-TR" sz="2000" dirty="0">
                <a:latin typeface="Comic Sans MS" pitchFamily="66" charset="0"/>
              </a:rPr>
              <a:t>Allah’ım senin rızan için hac yapmak istiyorum. Onu bana kolaylaştır ve kabul eyle.</a:t>
            </a:r>
          </a:p>
        </p:txBody>
      </p:sp>
      <p:sp>
        <p:nvSpPr>
          <p:cNvPr id="52" name="Oval 51"/>
          <p:cNvSpPr/>
          <p:nvPr/>
        </p:nvSpPr>
        <p:spPr>
          <a:xfrm>
            <a:off x="8203964" y="4016523"/>
            <a:ext cx="3654736" cy="22094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eaLnBrk="1" hangingPunct="1">
              <a:defRPr/>
            </a:pPr>
            <a:r>
              <a:rPr lang="tr-TR" b="1" dirty="0" err="1">
                <a:solidFill>
                  <a:schemeClr val="tx1"/>
                </a:solidFill>
              </a:rPr>
              <a:t>Telbiye</a:t>
            </a:r>
            <a:r>
              <a:rPr lang="tr-TR" b="1" dirty="0">
                <a:solidFill>
                  <a:schemeClr val="tx1"/>
                </a:solidFill>
              </a:rPr>
              <a:t>:</a:t>
            </a:r>
            <a:r>
              <a:rPr lang="tr-TR" b="1" dirty="0"/>
              <a:t> </a:t>
            </a:r>
          </a:p>
          <a:p>
            <a:pPr algn="ctr" rtl="1" eaLnBrk="1" hangingPunct="1">
              <a:defRPr/>
            </a:pPr>
            <a:r>
              <a:rPr lang="ar-AE" sz="2500" dirty="0"/>
              <a:t>لَبَّيْكَ اللَّهُمَّ لَبَّيْكَ، لَبَّيْكَ لاَ شَرِيكَ لَكَ لَبَّيْكَ، إِنَّ الحَمْدَ وَالنِّعْمَةَ لَكَ وَالمُلْكَ، لاَ شَرِيكَ لَكَ</a:t>
            </a:r>
            <a:endParaRPr lang="tr-TR" sz="2500" dirty="0"/>
          </a:p>
        </p:txBody>
      </p:sp>
      <p:sp>
        <p:nvSpPr>
          <p:cNvPr id="53" name="Köşeleri Yuvarlanmış Dikdörtgen Belirtme Çizgisi 52"/>
          <p:cNvSpPr/>
          <p:nvPr/>
        </p:nvSpPr>
        <p:spPr>
          <a:xfrm>
            <a:off x="1045080" y="4395073"/>
            <a:ext cx="3646206" cy="1285861"/>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tr-TR" dirty="0">
                <a:latin typeface="Comic Sans MS" pitchFamily="66" charset="0"/>
              </a:rPr>
              <a:t>Hac için ihrama girdikten sonra yapılacak nafile bir tavafın ardından haccın </a:t>
            </a:r>
            <a:r>
              <a:rPr lang="tr-TR" dirty="0" err="1">
                <a:latin typeface="Comic Sans MS" pitchFamily="66" charset="0"/>
              </a:rPr>
              <a:t>sa’yi</a:t>
            </a:r>
            <a:r>
              <a:rPr lang="tr-TR" dirty="0">
                <a:latin typeface="Comic Sans MS" pitchFamily="66" charset="0"/>
              </a:rPr>
              <a:t> yapılabilir.</a:t>
            </a:r>
          </a:p>
        </p:txBody>
      </p:sp>
      <p:grpSp>
        <p:nvGrpSpPr>
          <p:cNvPr id="10" name="Grup 9"/>
          <p:cNvGrpSpPr/>
          <p:nvPr/>
        </p:nvGrpSpPr>
        <p:grpSpPr>
          <a:xfrm>
            <a:off x="720000" y="540000"/>
            <a:ext cx="10944000" cy="900000"/>
            <a:chOff x="720000" y="540000"/>
            <a:chExt cx="10944000" cy="900000"/>
          </a:xfrm>
        </p:grpSpPr>
        <p:pic>
          <p:nvPicPr>
            <p:cNvPr id="11" name="Resim 10"/>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20000" y="540000"/>
              <a:ext cx="900000" cy="900000"/>
            </a:xfrm>
            <a:prstGeom prst="rect">
              <a:avLst/>
            </a:prstGeom>
          </p:spPr>
        </p:pic>
        <p:pic>
          <p:nvPicPr>
            <p:cNvPr id="12" name="Resim 11"/>
            <p:cNvPicPr>
              <a:picLocks/>
            </p:cNvPicPr>
            <p:nvPr/>
          </p:nvPicPr>
          <p:blipFill>
            <a:blip r:embed="rId5" cstate="print">
              <a:extLst>
                <a:ext uri="{28A0092B-C50C-407E-A947-70E740481C1C}">
                  <a14:useLocalDpi xmlns:a14="http://schemas.microsoft.com/office/drawing/2010/main" xmlns="" val="0"/>
                </a:ext>
              </a:extLst>
            </a:blip>
            <a:stretch>
              <a:fillRect/>
            </a:stretch>
          </p:blipFill>
          <p:spPr>
            <a:xfrm>
              <a:off x="10764000" y="540000"/>
              <a:ext cx="900000" cy="900000"/>
            </a:xfrm>
            <a:prstGeom prst="rect">
              <a:avLst/>
            </a:prstGeom>
          </p:spPr>
        </p:pic>
      </p:grpSp>
    </p:spTree>
    <p:extLst>
      <p:ext uri="{BB962C8B-B14F-4D97-AF65-F5344CB8AC3E}">
        <p14:creationId xmlns:p14="http://schemas.microsoft.com/office/powerpoint/2010/main" xmlns="" val="34103354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0" y="0"/>
            <a:ext cx="12192000" cy="6857999"/>
          </a:xfrm>
        </p:spPr>
      </p:pic>
      <p:sp>
        <p:nvSpPr>
          <p:cNvPr id="7" name="Ellipse 2"/>
          <p:cNvSpPr/>
          <p:nvPr/>
        </p:nvSpPr>
        <p:spPr>
          <a:xfrm>
            <a:off x="1378771" y="2348693"/>
            <a:ext cx="2951761" cy="2776576"/>
          </a:xfrm>
          <a:prstGeom prst="ellipse">
            <a:avLst/>
          </a:prstGeom>
          <a:solidFill>
            <a:schemeClr val="accent4">
              <a:lumMod val="75000"/>
            </a:schemeClr>
          </a:solidFill>
          <a:ln w="25400" cap="flat" cmpd="sng" algn="ctr">
            <a:solidFill>
              <a:srgbClr val="FE8637">
                <a:shade val="50000"/>
              </a:srgbClr>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de-DE" sz="2800" b="1"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Hac</a:t>
            </a:r>
            <a:r>
              <a:rPr kumimoji="0" lang="tr-TR" sz="2800" b="1"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cın</a:t>
            </a:r>
            <a:r>
              <a:rPr kumimoji="0" lang="de-DE" sz="2800" b="1"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de-DE" sz="2800" b="1"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Çeşitleri</a:t>
            </a:r>
            <a:endParaRPr kumimoji="0" lang="de-DE" sz="5400" b="0" i="0" u="none" strike="noStrike" kern="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8" name="Abgerundetes Rechteck 3"/>
          <p:cNvSpPr/>
          <p:nvPr/>
        </p:nvSpPr>
        <p:spPr>
          <a:xfrm>
            <a:off x="4626974" y="2029260"/>
            <a:ext cx="4132466" cy="998768"/>
          </a:xfrm>
          <a:prstGeom prst="roundRect">
            <a:avLst/>
          </a:prstGeom>
          <a:solidFill>
            <a:schemeClr val="accent4">
              <a:lumMod val="75000"/>
            </a:schemeClr>
          </a:solidFill>
          <a:ln w="25400" cap="flat" cmpd="sng" algn="ctr">
            <a:solidFill>
              <a:srgbClr val="FE8637">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800" b="1" i="0" u="none" strike="noStrike" kern="0" cap="none" spc="0" normalizeH="0" baseline="0" noProof="0" dirty="0">
                <a:ln>
                  <a:noFill/>
                </a:ln>
                <a:solidFill>
                  <a:prstClr val="white"/>
                </a:solidFill>
                <a:effectLst/>
                <a:uLnTx/>
                <a:uFillTx/>
                <a:latin typeface="Times New Roman" pitchFamily="18" charset="0"/>
                <a:cs typeface="Times New Roman" pitchFamily="18" charset="0"/>
              </a:rPr>
              <a:t>1) Hacc-</a:t>
            </a:r>
            <a:r>
              <a:rPr kumimoji="0" lang="tr-TR" sz="2800" b="1" i="0" u="none" strike="noStrike" kern="0" cap="none" spc="0" normalizeH="0" baseline="0" noProof="0" dirty="0">
                <a:ln>
                  <a:noFill/>
                </a:ln>
                <a:solidFill>
                  <a:prstClr val="white"/>
                </a:solidFill>
                <a:effectLst/>
                <a:uLnTx/>
                <a:uFillTx/>
                <a:latin typeface="Times New Roman" pitchFamily="18" charset="0"/>
                <a:cs typeface="Times New Roman" pitchFamily="18" charset="0"/>
              </a:rPr>
              <a:t>ı</a:t>
            </a:r>
            <a:r>
              <a:rPr kumimoji="0" lang="de-DE" sz="2800" b="1" i="0" u="none" strike="noStrike" kern="0" cap="none" spc="0" normalizeH="0" baseline="0" noProof="0" dirty="0">
                <a:ln>
                  <a:noFill/>
                </a:ln>
                <a:solidFill>
                  <a:prstClr val="white"/>
                </a:solidFill>
                <a:effectLst/>
                <a:uLnTx/>
                <a:uFillTx/>
                <a:latin typeface="Times New Roman" pitchFamily="18" charset="0"/>
                <a:cs typeface="Times New Roman" pitchFamily="18" charset="0"/>
              </a:rPr>
              <a:t> İfrad</a:t>
            </a:r>
            <a:endParaRPr kumimoji="0" lang="de-DE" sz="2800" b="0" i="0" u="none" strike="noStrike" kern="0" cap="none" spc="0" normalizeH="0" baseline="0" noProof="0" dirty="0">
              <a:ln>
                <a:noFill/>
              </a:ln>
              <a:solidFill>
                <a:prstClr val="white"/>
              </a:solidFill>
              <a:effectLst/>
              <a:uLnTx/>
              <a:uFillTx/>
              <a:latin typeface="Times New Roman" pitchFamily="18" charset="0"/>
              <a:cs typeface="Times New Roman" pitchFamily="18" charset="0"/>
            </a:endParaRPr>
          </a:p>
        </p:txBody>
      </p:sp>
      <p:sp>
        <p:nvSpPr>
          <p:cNvPr id="9" name="Abgerundetes Rechteck 4"/>
          <p:cNvSpPr/>
          <p:nvPr/>
        </p:nvSpPr>
        <p:spPr>
          <a:xfrm>
            <a:off x="4626974" y="3180472"/>
            <a:ext cx="4132466" cy="998768"/>
          </a:xfrm>
          <a:prstGeom prst="roundRect">
            <a:avLst/>
          </a:prstGeom>
          <a:solidFill>
            <a:schemeClr val="accent4">
              <a:lumMod val="75000"/>
            </a:schemeClr>
          </a:solidFill>
          <a:ln w="25400" cap="flat" cmpd="sng" algn="ctr">
            <a:solidFill>
              <a:srgbClr val="FE8637">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2800" b="1" i="0" u="none" strike="noStrike" kern="0" cap="none" spc="0" normalizeH="0" baseline="0" noProof="0" dirty="0">
                <a:ln>
                  <a:noFill/>
                </a:ln>
                <a:solidFill>
                  <a:prstClr val="white"/>
                </a:solidFill>
                <a:effectLst/>
                <a:uLnTx/>
                <a:uFillTx/>
                <a:latin typeface="Times New Roman" pitchFamily="18" charset="0"/>
                <a:cs typeface="Times New Roman" pitchFamily="18" charset="0"/>
              </a:rPr>
              <a:t>2</a:t>
            </a:r>
            <a:r>
              <a:rPr kumimoji="0" lang="de-DE" sz="2800" b="1" i="0" u="none" strike="noStrike" kern="0" cap="none" spc="0" normalizeH="0" baseline="0" noProof="0" dirty="0">
                <a:ln>
                  <a:noFill/>
                </a:ln>
                <a:solidFill>
                  <a:prstClr val="white"/>
                </a:solidFill>
                <a:effectLst/>
                <a:uLnTx/>
                <a:uFillTx/>
                <a:latin typeface="Times New Roman" pitchFamily="18" charset="0"/>
                <a:cs typeface="Times New Roman" pitchFamily="18" charset="0"/>
              </a:rPr>
              <a:t>) Hacc-</a:t>
            </a:r>
            <a:r>
              <a:rPr kumimoji="0" lang="tr-TR" sz="2800" b="1" i="0" u="none" strike="noStrike" kern="0" cap="none" spc="0" normalizeH="0" baseline="0" noProof="0" dirty="0">
                <a:ln>
                  <a:noFill/>
                </a:ln>
                <a:solidFill>
                  <a:prstClr val="white"/>
                </a:solidFill>
                <a:effectLst/>
                <a:uLnTx/>
                <a:uFillTx/>
                <a:latin typeface="Times New Roman" pitchFamily="18" charset="0"/>
                <a:cs typeface="Times New Roman" pitchFamily="18" charset="0"/>
              </a:rPr>
              <a:t>ı</a:t>
            </a:r>
            <a:r>
              <a:rPr kumimoji="0" lang="de-DE" sz="2800" b="1" i="0" u="none" strike="noStrike" kern="0" cap="none" spc="0" normalizeH="0" baseline="0" noProof="0" dirty="0">
                <a:ln>
                  <a:noFill/>
                </a:ln>
                <a:solidFill>
                  <a:prstClr val="white"/>
                </a:solidFill>
                <a:effectLst/>
                <a:uLnTx/>
                <a:uFillTx/>
                <a:latin typeface="Times New Roman" pitchFamily="18" charset="0"/>
                <a:cs typeface="Times New Roman" pitchFamily="18" charset="0"/>
              </a:rPr>
              <a:t> </a:t>
            </a:r>
            <a:r>
              <a:rPr kumimoji="0" lang="tr-TR" sz="2800" b="1" i="0" u="none" strike="noStrike" kern="0" cap="none" spc="0" normalizeH="0" baseline="0" noProof="0" dirty="0">
                <a:ln>
                  <a:noFill/>
                </a:ln>
                <a:solidFill>
                  <a:prstClr val="white"/>
                </a:solidFill>
                <a:effectLst/>
                <a:uLnTx/>
                <a:uFillTx/>
                <a:latin typeface="Times New Roman" pitchFamily="18" charset="0"/>
                <a:cs typeface="Times New Roman" pitchFamily="18" charset="0"/>
              </a:rPr>
              <a:t>Kıran</a:t>
            </a:r>
            <a:endParaRPr kumimoji="0" lang="de-DE" sz="2800" b="0" i="0" u="none" strike="noStrike" kern="0" cap="none" spc="0" normalizeH="0" baseline="0" noProof="0" dirty="0">
              <a:ln>
                <a:noFill/>
              </a:ln>
              <a:solidFill>
                <a:prstClr val="white"/>
              </a:solidFill>
              <a:effectLst/>
              <a:uLnTx/>
              <a:uFillTx/>
              <a:latin typeface="Times New Roman" pitchFamily="18" charset="0"/>
              <a:cs typeface="Times New Roman" pitchFamily="18" charset="0"/>
            </a:endParaRPr>
          </a:p>
        </p:txBody>
      </p:sp>
      <p:sp>
        <p:nvSpPr>
          <p:cNvPr id="10" name="Abgerundetes Rechteck 5"/>
          <p:cNvSpPr/>
          <p:nvPr/>
        </p:nvSpPr>
        <p:spPr>
          <a:xfrm>
            <a:off x="4626974" y="4354271"/>
            <a:ext cx="4132466" cy="998768"/>
          </a:xfrm>
          <a:prstGeom prst="roundRect">
            <a:avLst/>
          </a:prstGeom>
          <a:solidFill>
            <a:schemeClr val="accent4">
              <a:lumMod val="75000"/>
            </a:schemeClr>
          </a:solidFill>
          <a:ln w="25400" cap="flat" cmpd="sng" algn="ctr">
            <a:solidFill>
              <a:srgbClr val="FE8637">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2800" b="1" i="0" u="none" strike="noStrike" kern="0" cap="none" spc="0" normalizeH="0" baseline="0" noProof="0" dirty="0">
                <a:ln>
                  <a:noFill/>
                </a:ln>
                <a:solidFill>
                  <a:prstClr val="white"/>
                </a:solidFill>
                <a:effectLst/>
                <a:uLnTx/>
                <a:uFillTx/>
                <a:latin typeface="Times New Roman" pitchFamily="18" charset="0"/>
                <a:cs typeface="Times New Roman" pitchFamily="18" charset="0"/>
              </a:rPr>
              <a:t>3</a:t>
            </a:r>
            <a:r>
              <a:rPr kumimoji="0" lang="de-DE" sz="2800" b="1" i="0" u="none" strike="noStrike" kern="0" cap="none" spc="0" normalizeH="0" baseline="0" noProof="0" dirty="0">
                <a:ln>
                  <a:noFill/>
                </a:ln>
                <a:solidFill>
                  <a:prstClr val="white"/>
                </a:solidFill>
                <a:effectLst/>
                <a:uLnTx/>
                <a:uFillTx/>
                <a:latin typeface="Times New Roman" pitchFamily="18" charset="0"/>
                <a:cs typeface="Times New Roman" pitchFamily="18" charset="0"/>
              </a:rPr>
              <a:t>) Hacc-ı Temettü</a:t>
            </a:r>
          </a:p>
        </p:txBody>
      </p:sp>
      <p:grpSp>
        <p:nvGrpSpPr>
          <p:cNvPr id="11" name="Grup 10"/>
          <p:cNvGrpSpPr/>
          <p:nvPr/>
        </p:nvGrpSpPr>
        <p:grpSpPr>
          <a:xfrm>
            <a:off x="720000" y="540000"/>
            <a:ext cx="10944000" cy="900000"/>
            <a:chOff x="720000" y="540000"/>
            <a:chExt cx="10944000" cy="900000"/>
          </a:xfrm>
        </p:grpSpPr>
        <p:pic>
          <p:nvPicPr>
            <p:cNvPr id="12" name="Resim 1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20000" y="540000"/>
              <a:ext cx="900000" cy="900000"/>
            </a:xfrm>
            <a:prstGeom prst="rect">
              <a:avLst/>
            </a:prstGeom>
          </p:spPr>
        </p:pic>
        <p:pic>
          <p:nvPicPr>
            <p:cNvPr id="13" name="Resim 12"/>
            <p:cNvPicPr>
              <a:picLocks/>
            </p:cNvPicPr>
            <p:nvPr/>
          </p:nvPicPr>
          <p:blipFill>
            <a:blip r:embed="rId4" cstate="print">
              <a:extLst>
                <a:ext uri="{28A0092B-C50C-407E-A947-70E740481C1C}">
                  <a14:useLocalDpi xmlns:a14="http://schemas.microsoft.com/office/drawing/2010/main" xmlns="" val="0"/>
                </a:ext>
              </a:extLst>
            </a:blip>
            <a:stretch>
              <a:fillRect/>
            </a:stretch>
          </p:blipFill>
          <p:spPr>
            <a:xfrm>
              <a:off x="10764000" y="540000"/>
              <a:ext cx="900000" cy="900000"/>
            </a:xfrm>
            <a:prstGeom prst="rect">
              <a:avLst/>
            </a:prstGeom>
          </p:spPr>
        </p:pic>
      </p:grpSp>
    </p:spTree>
    <p:extLst>
      <p:ext uri="{BB962C8B-B14F-4D97-AF65-F5344CB8AC3E}">
        <p14:creationId xmlns:p14="http://schemas.microsoft.com/office/powerpoint/2010/main" xmlns="" val="23753124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0" y="0"/>
            <a:ext cx="12192000" cy="6857999"/>
          </a:xfrm>
        </p:spPr>
      </p:pic>
      <p:sp>
        <p:nvSpPr>
          <p:cNvPr id="2" name="Unvan 1"/>
          <p:cNvSpPr>
            <a:spLocks noGrp="1"/>
          </p:cNvSpPr>
          <p:nvPr>
            <p:ph type="title"/>
          </p:nvPr>
        </p:nvSpPr>
        <p:spPr>
          <a:xfrm>
            <a:off x="2478971" y="597118"/>
            <a:ext cx="6451833" cy="1295895"/>
          </a:xfrm>
        </p:spPr>
        <p:txBody>
          <a:bodyPr>
            <a:noAutofit/>
          </a:bodyPr>
          <a:lstStyle/>
          <a:p>
            <a:pPr algn="ctr"/>
            <a:r>
              <a:rPr lang="tr-TR" sz="5400" b="1" dirty="0" smtClean="0">
                <a:solidFill>
                  <a:schemeClr val="accent2">
                    <a:lumMod val="50000"/>
                  </a:schemeClr>
                </a:solidFill>
                <a:latin typeface="Gabriola" panose="04040605051002020D02" pitchFamily="82" charset="0"/>
              </a:rPr>
              <a:t>HACCIN VACİPLERİ</a:t>
            </a:r>
            <a:endParaRPr lang="tr-TR" sz="5400" b="1" dirty="0">
              <a:solidFill>
                <a:schemeClr val="accent2">
                  <a:lumMod val="50000"/>
                </a:schemeClr>
              </a:solidFill>
              <a:latin typeface="Gabriola" panose="04040605051002020D02" pitchFamily="82" charset="0"/>
            </a:endParaRPr>
          </a:p>
        </p:txBody>
      </p:sp>
      <p:sp>
        <p:nvSpPr>
          <p:cNvPr id="10" name="İçerik Yer Tutucusu 1"/>
          <p:cNvSpPr txBox="1">
            <a:spLocks/>
          </p:cNvSpPr>
          <p:nvPr/>
        </p:nvSpPr>
        <p:spPr>
          <a:xfrm>
            <a:off x="988196" y="2004712"/>
            <a:ext cx="5788618" cy="45370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Century Schoolbook" panose="02040604050505020304" pitchFamily="18" charset="0"/>
              <a:buAutoNum type="arabicPeriod"/>
            </a:pPr>
            <a:r>
              <a:rPr lang="tr-TR" dirty="0" err="1" smtClean="0">
                <a:latin typeface="Calibri" panose="020F0502020204030204" pitchFamily="34" charset="0"/>
              </a:rPr>
              <a:t>Sa’y</a:t>
            </a:r>
            <a:r>
              <a:rPr lang="tr-TR" dirty="0" smtClean="0">
                <a:latin typeface="Calibri" panose="020F0502020204030204" pitchFamily="34" charset="0"/>
              </a:rPr>
              <a:t> Yapmak</a:t>
            </a:r>
          </a:p>
          <a:p>
            <a:pPr marL="457200" indent="-457200">
              <a:buFont typeface="Century Schoolbook" panose="02040604050505020304" pitchFamily="18" charset="0"/>
              <a:buAutoNum type="arabicPeriod"/>
            </a:pPr>
            <a:r>
              <a:rPr lang="tr-TR" dirty="0" err="1" smtClean="0">
                <a:latin typeface="Calibri" panose="020F0502020204030204" pitchFamily="34" charset="0"/>
              </a:rPr>
              <a:t>Müzdelife</a:t>
            </a:r>
            <a:r>
              <a:rPr lang="tr-TR" dirty="0" smtClean="0">
                <a:latin typeface="Calibri" panose="020F0502020204030204" pitchFamily="34" charset="0"/>
              </a:rPr>
              <a:t> Vakfesi</a:t>
            </a:r>
          </a:p>
          <a:p>
            <a:pPr marL="457200" indent="-457200">
              <a:buFont typeface="Century Schoolbook" panose="02040604050505020304" pitchFamily="18" charset="0"/>
              <a:buAutoNum type="arabicPeriod"/>
            </a:pPr>
            <a:r>
              <a:rPr lang="tr-TR" dirty="0" smtClean="0">
                <a:latin typeface="Calibri" panose="020F0502020204030204" pitchFamily="34" charset="0"/>
              </a:rPr>
              <a:t>Şeytan Taşlamak</a:t>
            </a:r>
          </a:p>
          <a:p>
            <a:pPr marL="457200" indent="-457200">
              <a:buFont typeface="Century Schoolbook" panose="02040604050505020304" pitchFamily="18" charset="0"/>
              <a:buAutoNum type="arabicPeriod"/>
            </a:pPr>
            <a:r>
              <a:rPr lang="tr-TR" dirty="0" smtClean="0">
                <a:latin typeface="Calibri" panose="020F0502020204030204" pitchFamily="34" charset="0"/>
              </a:rPr>
              <a:t>Saçları Tıraş Etmek veya Kısaltmak</a:t>
            </a:r>
          </a:p>
          <a:p>
            <a:pPr marL="457200" indent="-457200">
              <a:buFont typeface="Century Schoolbook" panose="02040604050505020304" pitchFamily="18" charset="0"/>
              <a:buAutoNum type="arabicPeriod"/>
            </a:pPr>
            <a:r>
              <a:rPr lang="tr-TR" dirty="0" smtClean="0">
                <a:latin typeface="Calibri" panose="020F0502020204030204" pitchFamily="34" charset="0"/>
              </a:rPr>
              <a:t>Veda Tavafı</a:t>
            </a:r>
          </a:p>
        </p:txBody>
      </p:sp>
      <p:pic>
        <p:nvPicPr>
          <p:cNvPr id="11"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358213" y="4056569"/>
            <a:ext cx="2553275" cy="22508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4"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945671" y="1736913"/>
            <a:ext cx="2621665" cy="2311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5" name="Picture 6"/>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928580" y="4074457"/>
            <a:ext cx="2638757" cy="224330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12" name="Grup 11"/>
          <p:cNvGrpSpPr/>
          <p:nvPr/>
        </p:nvGrpSpPr>
        <p:grpSpPr>
          <a:xfrm>
            <a:off x="720000" y="540000"/>
            <a:ext cx="10944000" cy="900000"/>
            <a:chOff x="720000" y="540000"/>
            <a:chExt cx="10944000" cy="900000"/>
          </a:xfrm>
        </p:grpSpPr>
        <p:pic>
          <p:nvPicPr>
            <p:cNvPr id="13" name="Resim 12"/>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720000" y="540000"/>
              <a:ext cx="900000" cy="900000"/>
            </a:xfrm>
            <a:prstGeom prst="rect">
              <a:avLst/>
            </a:prstGeom>
          </p:spPr>
        </p:pic>
        <p:pic>
          <p:nvPicPr>
            <p:cNvPr id="16" name="Resim 15"/>
            <p:cNvPicPr>
              <a:picLocks/>
            </p:cNvPicPr>
            <p:nvPr/>
          </p:nvPicPr>
          <p:blipFill>
            <a:blip r:embed="rId8" cstate="print">
              <a:extLst>
                <a:ext uri="{28A0092B-C50C-407E-A947-70E740481C1C}">
                  <a14:useLocalDpi xmlns:a14="http://schemas.microsoft.com/office/drawing/2010/main" xmlns="" val="0"/>
                </a:ext>
              </a:extLst>
            </a:blip>
            <a:stretch>
              <a:fillRect/>
            </a:stretch>
          </p:blipFill>
          <p:spPr>
            <a:xfrm>
              <a:off x="10764000" y="540000"/>
              <a:ext cx="900000" cy="900000"/>
            </a:xfrm>
            <a:prstGeom prst="rect">
              <a:avLst/>
            </a:prstGeom>
          </p:spPr>
        </p:pic>
      </p:grpSp>
    </p:spTree>
    <p:extLst>
      <p:ext uri="{BB962C8B-B14F-4D97-AF65-F5344CB8AC3E}">
        <p14:creationId xmlns:p14="http://schemas.microsoft.com/office/powerpoint/2010/main" xmlns="" val="39232047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0" y="0"/>
            <a:ext cx="12192000" cy="6857999"/>
          </a:xfrm>
        </p:spPr>
      </p:pic>
      <p:sp>
        <p:nvSpPr>
          <p:cNvPr id="2" name="Unvan 1"/>
          <p:cNvSpPr>
            <a:spLocks noGrp="1"/>
          </p:cNvSpPr>
          <p:nvPr>
            <p:ph type="title"/>
          </p:nvPr>
        </p:nvSpPr>
        <p:spPr>
          <a:xfrm>
            <a:off x="2478971" y="597118"/>
            <a:ext cx="6451833" cy="1295895"/>
          </a:xfrm>
        </p:spPr>
        <p:txBody>
          <a:bodyPr>
            <a:noAutofit/>
          </a:bodyPr>
          <a:lstStyle/>
          <a:p>
            <a:pPr algn="ctr"/>
            <a:r>
              <a:rPr lang="tr-TR" sz="5400" b="1" dirty="0" smtClean="0">
                <a:solidFill>
                  <a:schemeClr val="accent2">
                    <a:lumMod val="50000"/>
                  </a:schemeClr>
                </a:solidFill>
                <a:latin typeface="Gabriola" panose="04040605051002020D02" pitchFamily="82" charset="0"/>
              </a:rPr>
              <a:t>HACCIN SÜNNETLERİ</a:t>
            </a:r>
            <a:endParaRPr lang="tr-TR" sz="5400" b="1" dirty="0">
              <a:solidFill>
                <a:schemeClr val="accent2">
                  <a:lumMod val="50000"/>
                </a:schemeClr>
              </a:solidFill>
              <a:latin typeface="Gabriola" panose="04040605051002020D02" pitchFamily="82" charset="0"/>
            </a:endParaRPr>
          </a:p>
        </p:txBody>
      </p:sp>
      <p:sp>
        <p:nvSpPr>
          <p:cNvPr id="12" name="İçerik Yer Tutucusu 1"/>
          <p:cNvSpPr txBox="1">
            <a:spLocks/>
          </p:cNvSpPr>
          <p:nvPr/>
        </p:nvSpPr>
        <p:spPr>
          <a:xfrm>
            <a:off x="809806" y="2362200"/>
            <a:ext cx="6231932" cy="37766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Century Schoolbook" panose="02040604050505020304" pitchFamily="18" charset="0"/>
              <a:buAutoNum type="arabicPeriod"/>
            </a:pPr>
            <a:r>
              <a:rPr lang="tr-TR" dirty="0" smtClean="0">
                <a:latin typeface="Calibri" panose="020F0502020204030204" pitchFamily="34" charset="0"/>
              </a:rPr>
              <a:t>Kudüm Tavafı (İfrat Haccında)</a:t>
            </a:r>
          </a:p>
          <a:p>
            <a:pPr marL="457200" indent="-457200">
              <a:buFont typeface="Century Schoolbook" panose="02040604050505020304" pitchFamily="18" charset="0"/>
              <a:buAutoNum type="arabicPeriod"/>
            </a:pPr>
            <a:r>
              <a:rPr lang="tr-TR" dirty="0" smtClean="0">
                <a:latin typeface="Calibri" panose="020F0502020204030204" pitchFamily="34" charset="0"/>
              </a:rPr>
              <a:t>Mekke, Arafat Ve </a:t>
            </a:r>
            <a:r>
              <a:rPr lang="tr-TR" dirty="0" err="1" smtClean="0">
                <a:latin typeface="Calibri" panose="020F0502020204030204" pitchFamily="34" charset="0"/>
              </a:rPr>
              <a:t>Minada</a:t>
            </a:r>
            <a:r>
              <a:rPr lang="tr-TR" dirty="0" smtClean="0">
                <a:latin typeface="Calibri" panose="020F0502020204030204" pitchFamily="34" charset="0"/>
              </a:rPr>
              <a:t> Hutbe</a:t>
            </a:r>
          </a:p>
          <a:p>
            <a:pPr marL="457200" indent="-457200">
              <a:buFont typeface="Century Schoolbook" panose="02040604050505020304" pitchFamily="18" charset="0"/>
              <a:buAutoNum type="arabicPeriod"/>
            </a:pPr>
            <a:r>
              <a:rPr lang="tr-TR" dirty="0" err="1" smtClean="0">
                <a:latin typeface="Calibri" panose="020F0502020204030204" pitchFamily="34" charset="0"/>
              </a:rPr>
              <a:t>Arefe</a:t>
            </a:r>
            <a:r>
              <a:rPr lang="tr-TR" dirty="0" smtClean="0">
                <a:latin typeface="Calibri" panose="020F0502020204030204" pitchFamily="34" charset="0"/>
              </a:rPr>
              <a:t> Gecesi </a:t>
            </a:r>
            <a:r>
              <a:rPr lang="tr-TR" dirty="0" err="1" smtClean="0">
                <a:latin typeface="Calibri" panose="020F0502020204030204" pitchFamily="34" charset="0"/>
              </a:rPr>
              <a:t>Minada</a:t>
            </a:r>
            <a:r>
              <a:rPr lang="tr-TR" dirty="0" smtClean="0">
                <a:latin typeface="Calibri" panose="020F0502020204030204" pitchFamily="34" charset="0"/>
              </a:rPr>
              <a:t> Geceleme</a:t>
            </a:r>
          </a:p>
          <a:p>
            <a:pPr marL="457200" indent="-457200">
              <a:buFont typeface="Century Schoolbook" panose="02040604050505020304" pitchFamily="18" charset="0"/>
              <a:buAutoNum type="arabicPeriod"/>
            </a:pPr>
            <a:r>
              <a:rPr lang="tr-TR" dirty="0" smtClean="0">
                <a:latin typeface="Calibri" panose="020F0502020204030204" pitchFamily="34" charset="0"/>
              </a:rPr>
              <a:t>Bayram Gecesi </a:t>
            </a:r>
            <a:r>
              <a:rPr lang="tr-TR" dirty="0" err="1" smtClean="0">
                <a:latin typeface="Calibri" panose="020F0502020204030204" pitchFamily="34" charset="0"/>
              </a:rPr>
              <a:t>Minada</a:t>
            </a:r>
            <a:r>
              <a:rPr lang="tr-TR" dirty="0" smtClean="0">
                <a:latin typeface="Calibri" panose="020F0502020204030204" pitchFamily="34" charset="0"/>
              </a:rPr>
              <a:t> Geceleme</a:t>
            </a:r>
          </a:p>
          <a:p>
            <a:pPr marL="457200" indent="-457200">
              <a:buFont typeface="Century Schoolbook" panose="02040604050505020304" pitchFamily="18" charset="0"/>
              <a:buAutoNum type="arabicPeriod"/>
            </a:pPr>
            <a:r>
              <a:rPr lang="tr-TR" dirty="0" smtClean="0">
                <a:latin typeface="Calibri" panose="020F0502020204030204" pitchFamily="34" charset="0"/>
              </a:rPr>
              <a:t>Bayram Günleri </a:t>
            </a:r>
            <a:r>
              <a:rPr lang="tr-TR" dirty="0" err="1" smtClean="0">
                <a:latin typeface="Calibri" panose="020F0502020204030204" pitchFamily="34" charset="0"/>
              </a:rPr>
              <a:t>Minada</a:t>
            </a:r>
            <a:r>
              <a:rPr lang="tr-TR" dirty="0" smtClean="0">
                <a:latin typeface="Calibri" panose="020F0502020204030204" pitchFamily="34" charset="0"/>
              </a:rPr>
              <a:t> Kalma</a:t>
            </a:r>
          </a:p>
        </p:txBody>
      </p:sp>
      <p:pic>
        <p:nvPicPr>
          <p:cNvPr id="13"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044937" y="2202124"/>
            <a:ext cx="3876588" cy="34173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8" name="Grup 7"/>
          <p:cNvGrpSpPr/>
          <p:nvPr/>
        </p:nvGrpSpPr>
        <p:grpSpPr>
          <a:xfrm>
            <a:off x="720000" y="540000"/>
            <a:ext cx="10944000" cy="900000"/>
            <a:chOff x="720000" y="540000"/>
            <a:chExt cx="10944000" cy="900000"/>
          </a:xfrm>
        </p:grpSpPr>
        <p:pic>
          <p:nvPicPr>
            <p:cNvPr id="9" name="Resim 8"/>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20000" y="540000"/>
              <a:ext cx="900000" cy="900000"/>
            </a:xfrm>
            <a:prstGeom prst="rect">
              <a:avLst/>
            </a:prstGeom>
          </p:spPr>
        </p:pic>
        <p:pic>
          <p:nvPicPr>
            <p:cNvPr id="10" name="Resim 9"/>
            <p:cNvPicPr>
              <a:picLocks/>
            </p:cNvPicPr>
            <p:nvPr/>
          </p:nvPicPr>
          <p:blipFill>
            <a:blip r:embed="rId6" cstate="print">
              <a:extLst>
                <a:ext uri="{28A0092B-C50C-407E-A947-70E740481C1C}">
                  <a14:useLocalDpi xmlns:a14="http://schemas.microsoft.com/office/drawing/2010/main" xmlns="" val="0"/>
                </a:ext>
              </a:extLst>
            </a:blip>
            <a:stretch>
              <a:fillRect/>
            </a:stretch>
          </p:blipFill>
          <p:spPr>
            <a:xfrm>
              <a:off x="10764000" y="540000"/>
              <a:ext cx="900000" cy="900000"/>
            </a:xfrm>
            <a:prstGeom prst="rect">
              <a:avLst/>
            </a:prstGeom>
          </p:spPr>
        </p:pic>
      </p:grpSp>
    </p:spTree>
    <p:extLst>
      <p:ext uri="{BB962C8B-B14F-4D97-AF65-F5344CB8AC3E}">
        <p14:creationId xmlns:p14="http://schemas.microsoft.com/office/powerpoint/2010/main" xmlns="" val="17882374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0" y="0"/>
            <a:ext cx="12192000" cy="6857999"/>
          </a:xfrm>
        </p:spPr>
      </p:pic>
      <p:sp>
        <p:nvSpPr>
          <p:cNvPr id="2" name="Unvan 1"/>
          <p:cNvSpPr>
            <a:spLocks noGrp="1"/>
          </p:cNvSpPr>
          <p:nvPr>
            <p:ph type="title"/>
          </p:nvPr>
        </p:nvSpPr>
        <p:spPr>
          <a:xfrm>
            <a:off x="2478971" y="597118"/>
            <a:ext cx="6451833" cy="1295895"/>
          </a:xfrm>
        </p:spPr>
        <p:txBody>
          <a:bodyPr>
            <a:noAutofit/>
          </a:bodyPr>
          <a:lstStyle/>
          <a:p>
            <a:pPr algn="ctr"/>
            <a:r>
              <a:rPr lang="tr-TR" sz="5400" b="1" dirty="0" smtClean="0">
                <a:solidFill>
                  <a:schemeClr val="accent2">
                    <a:lumMod val="50000"/>
                  </a:schemeClr>
                </a:solidFill>
                <a:latin typeface="Gabriola" panose="04040605051002020D02" pitchFamily="82" charset="0"/>
              </a:rPr>
              <a:t>ARAFAT VAKFESİ</a:t>
            </a:r>
            <a:endParaRPr lang="tr-TR" sz="5400" b="1" dirty="0">
              <a:solidFill>
                <a:schemeClr val="accent2">
                  <a:lumMod val="50000"/>
                </a:schemeClr>
              </a:solidFill>
              <a:latin typeface="Gabriola" panose="04040605051002020D02" pitchFamily="82" charset="0"/>
            </a:endParaRPr>
          </a:p>
        </p:txBody>
      </p:sp>
      <p:sp>
        <p:nvSpPr>
          <p:cNvPr id="8" name="Dikdörtgen 3"/>
          <p:cNvSpPr>
            <a:spLocks noChangeArrowheads="1"/>
          </p:cNvSpPr>
          <p:nvPr/>
        </p:nvSpPr>
        <p:spPr bwMode="auto">
          <a:xfrm>
            <a:off x="1675665" y="5915415"/>
            <a:ext cx="8387719"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ctr" fontAlgn="base">
              <a:spcBef>
                <a:spcPct val="0"/>
              </a:spcBef>
              <a:spcAft>
                <a:spcPct val="0"/>
              </a:spcAft>
              <a:buClrTx/>
              <a:buSzTx/>
              <a:buFontTx/>
              <a:buNone/>
            </a:pPr>
            <a:r>
              <a:rPr lang="tr-TR" dirty="0" smtClean="0">
                <a:solidFill>
                  <a:prstClr val="black"/>
                </a:solidFill>
                <a:latin typeface="Calibri" panose="020F0502020204030204" pitchFamily="34" charset="0"/>
              </a:rPr>
              <a:t>“Arafat”, Mekke’nin 25 km. güney doğusunda ova görünümünde düz bir alanın adıdır. Doğu, kuzey ve güneyi dağlarla çevrilidir.</a:t>
            </a:r>
          </a:p>
        </p:txBody>
      </p:sp>
      <p:sp>
        <p:nvSpPr>
          <p:cNvPr id="9" name="Köşeleri Yuvarlanmış Dikdörtgen Belirtme Çizgisi 8"/>
          <p:cNvSpPr/>
          <p:nvPr/>
        </p:nvSpPr>
        <p:spPr>
          <a:xfrm>
            <a:off x="8428290" y="1937106"/>
            <a:ext cx="2438400" cy="3352800"/>
          </a:xfrm>
          <a:prstGeom prst="wedgeRoundRectCallout">
            <a:avLst/>
          </a:prstGeom>
          <a:solidFill>
            <a:srgbClr val="FE8637"/>
          </a:solidFill>
          <a:ln w="25400" cap="flat" cmpd="sng" algn="ctr">
            <a:solidFill>
              <a:srgbClr val="FE8637">
                <a:shade val="50000"/>
              </a:srgbClr>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tr-TR" sz="1800" b="0" i="0" u="none" strike="noStrike" kern="0" cap="none" spc="0" normalizeH="0" baseline="0" noProof="0" dirty="0">
                <a:ln>
                  <a:noFill/>
                </a:ln>
                <a:solidFill>
                  <a:prstClr val="white"/>
                </a:solidFill>
                <a:effectLst/>
                <a:uLnTx/>
                <a:uFillTx/>
                <a:latin typeface="Comic Sans MS" pitchFamily="66" charset="0"/>
              </a:rPr>
              <a:t>Vakfe: </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tr-TR" sz="1800" b="0" i="0" u="none" strike="noStrike" kern="0" cap="none" spc="0" normalizeH="0" baseline="0" noProof="0" dirty="0">
                <a:ln>
                  <a:noFill/>
                </a:ln>
                <a:solidFill>
                  <a:prstClr val="white"/>
                </a:solidFill>
                <a:effectLst/>
                <a:uLnTx/>
                <a:uFillTx/>
                <a:latin typeface="Comic Sans MS" pitchFamily="66" charset="0"/>
              </a:rPr>
              <a:t>Arefe günü öğleden sonra, bayramın 1. günü sabahına kadar, bu zaman içerisinde belli bir vakit Arafat’ta kalmaktır. </a:t>
            </a:r>
          </a:p>
        </p:txBody>
      </p:sp>
      <p:pic>
        <p:nvPicPr>
          <p:cNvPr id="10" name="Picture 8" descr="http://www.islamveihsan.com/wp-content/uploads/2014/10/arafat1.png">
            <a:hlinkClick r:id="rId4"/>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375695" y="1832331"/>
            <a:ext cx="5676900" cy="3562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1" name="Grup 10"/>
          <p:cNvGrpSpPr/>
          <p:nvPr/>
        </p:nvGrpSpPr>
        <p:grpSpPr>
          <a:xfrm>
            <a:off x="720000" y="540000"/>
            <a:ext cx="10944000" cy="900000"/>
            <a:chOff x="720000" y="540000"/>
            <a:chExt cx="10944000" cy="900000"/>
          </a:xfrm>
        </p:grpSpPr>
        <p:pic>
          <p:nvPicPr>
            <p:cNvPr id="12" name="Resim 11"/>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720000" y="540000"/>
              <a:ext cx="900000" cy="900000"/>
            </a:xfrm>
            <a:prstGeom prst="rect">
              <a:avLst/>
            </a:prstGeom>
          </p:spPr>
        </p:pic>
        <p:pic>
          <p:nvPicPr>
            <p:cNvPr id="13" name="Resim 12"/>
            <p:cNvPicPr>
              <a:picLocks/>
            </p:cNvPicPr>
            <p:nvPr/>
          </p:nvPicPr>
          <p:blipFill>
            <a:blip r:embed="rId7" cstate="print">
              <a:extLst>
                <a:ext uri="{28A0092B-C50C-407E-A947-70E740481C1C}">
                  <a14:useLocalDpi xmlns:a14="http://schemas.microsoft.com/office/drawing/2010/main" xmlns="" val="0"/>
                </a:ext>
              </a:extLst>
            </a:blip>
            <a:stretch>
              <a:fillRect/>
            </a:stretch>
          </p:blipFill>
          <p:spPr>
            <a:xfrm>
              <a:off x="10764000" y="540000"/>
              <a:ext cx="900000" cy="900000"/>
            </a:xfrm>
            <a:prstGeom prst="rect">
              <a:avLst/>
            </a:prstGeom>
          </p:spPr>
        </p:pic>
      </p:grpSp>
    </p:spTree>
    <p:extLst>
      <p:ext uri="{BB962C8B-B14F-4D97-AF65-F5344CB8AC3E}">
        <p14:creationId xmlns:p14="http://schemas.microsoft.com/office/powerpoint/2010/main" xmlns="" val="213638729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0" y="0"/>
            <a:ext cx="12192000" cy="6857999"/>
          </a:xfrm>
        </p:spPr>
      </p:pic>
      <p:sp>
        <p:nvSpPr>
          <p:cNvPr id="2" name="Unvan 1"/>
          <p:cNvSpPr>
            <a:spLocks noGrp="1"/>
          </p:cNvSpPr>
          <p:nvPr>
            <p:ph type="title"/>
          </p:nvPr>
        </p:nvSpPr>
        <p:spPr>
          <a:xfrm>
            <a:off x="2478971" y="597118"/>
            <a:ext cx="6451833" cy="1295895"/>
          </a:xfrm>
        </p:spPr>
        <p:txBody>
          <a:bodyPr>
            <a:noAutofit/>
          </a:bodyPr>
          <a:lstStyle/>
          <a:p>
            <a:pPr algn="ctr"/>
            <a:r>
              <a:rPr lang="tr-TR" sz="5400" b="1" dirty="0" smtClean="0">
                <a:solidFill>
                  <a:schemeClr val="accent2">
                    <a:lumMod val="50000"/>
                  </a:schemeClr>
                </a:solidFill>
                <a:latin typeface="Gabriola" panose="04040605051002020D02" pitchFamily="82" charset="0"/>
              </a:rPr>
              <a:t>ARAFAT VAKFESİNİN RÜKNÜ</a:t>
            </a:r>
            <a:endParaRPr lang="tr-TR" sz="5400" b="1" dirty="0">
              <a:solidFill>
                <a:schemeClr val="accent2">
                  <a:lumMod val="50000"/>
                </a:schemeClr>
              </a:solidFill>
              <a:latin typeface="Gabriola" panose="04040605051002020D02" pitchFamily="82" charset="0"/>
            </a:endParaRPr>
          </a:p>
        </p:txBody>
      </p:sp>
      <p:sp>
        <p:nvSpPr>
          <p:cNvPr id="11" name="İçerik Yer Tutucusu 1"/>
          <p:cNvSpPr txBox="1">
            <a:spLocks/>
          </p:cNvSpPr>
          <p:nvPr/>
        </p:nvSpPr>
        <p:spPr bwMode="auto">
          <a:xfrm>
            <a:off x="1204839" y="3482756"/>
            <a:ext cx="42672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ts val="600"/>
              </a:spcBef>
              <a:spcAft>
                <a:spcPct val="0"/>
              </a:spcAft>
              <a:buClr>
                <a:schemeClr val="accent1"/>
              </a:buClr>
              <a:buSzPct val="70000"/>
              <a:buFont typeface="Wingdings" panose="05000000000000000000"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anose="05020102010507070707"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E0752F"/>
              </a:buClr>
              <a:buSzPct val="60000"/>
              <a:buFont typeface="Wingdings" panose="05000000000000000000" pitchFamily="2" charset="2"/>
              <a:buChar char=""/>
              <a:defRPr sz="2400"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FEC3AE"/>
              </a:buClr>
              <a:buSzPct val="60000"/>
              <a:buFont typeface="Wingdings" panose="05000000000000000000" pitchFamily="2" charset="2"/>
              <a:buChar char=""/>
              <a:defRPr sz="2000"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AE9"/>
              </a:buClr>
              <a:buSzPct val="68000"/>
              <a:buFont typeface="Wingdings 2" panose="05020102010507070707"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lgn="ctr">
              <a:buFont typeface="Wingdings" panose="05000000000000000000" pitchFamily="2" charset="2"/>
              <a:buNone/>
            </a:pPr>
            <a:r>
              <a:rPr lang="tr-TR" sz="3200" dirty="0" smtClean="0">
                <a:latin typeface="Calibri" panose="020F0502020204030204" pitchFamily="34" charset="0"/>
              </a:rPr>
              <a:t>ARAFAT SINIRLARI İÇİNDE BELİRLİ ZAMAN DİLİMİNDE KISA SÜRELİ DE OLSA  KALMAK</a:t>
            </a:r>
          </a:p>
        </p:txBody>
      </p:sp>
      <p:pic>
        <p:nvPicPr>
          <p:cNvPr id="12" name="Picture 2" descr="E:\5-6 NİSAN 2016 HAC VE UMRE HAZIRLIK KURSLARI EĞİTİCİLER ÇALIŞTAYI\5 FOTOĞRAF VE KROKİLER\Mekke Fotoğraflar\Arafat\Arafat Vakfe Duası (23).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142575" y="1893013"/>
            <a:ext cx="4267200" cy="388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İçerik Yer Tutucusu 2"/>
          <p:cNvSpPr txBox="1">
            <a:spLocks/>
          </p:cNvSpPr>
          <p:nvPr/>
        </p:nvSpPr>
        <p:spPr bwMode="auto">
          <a:xfrm>
            <a:off x="1718395" y="2040831"/>
            <a:ext cx="3240088" cy="1152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a:bodyPr>
          <a:lstStyle>
            <a:lvl1pPr marL="273050" indent="-273050" algn="l" rtl="0" eaLnBrk="0" fontAlgn="base" hangingPunct="0">
              <a:spcBef>
                <a:spcPts val="600"/>
              </a:spcBef>
              <a:spcAft>
                <a:spcPct val="0"/>
              </a:spcAft>
              <a:buClr>
                <a:schemeClr val="accent1"/>
              </a:buClr>
              <a:buSzPct val="70000"/>
              <a:buFont typeface="Wingdings"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E0752F"/>
              </a:buClr>
              <a:buSzPct val="60000"/>
              <a:buFont typeface="Wingdings" pitchFamily="2" charset="2"/>
              <a:buChar char=""/>
              <a:defRPr sz="2400"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FEC3AE"/>
              </a:buClr>
              <a:buSzPct val="60000"/>
              <a:buFont typeface="Wingdings" pitchFamily="2" charset="2"/>
              <a:buChar char=""/>
              <a:defRPr sz="2000"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AE9"/>
              </a:buClr>
              <a:buSzPct val="68000"/>
              <a:buFont typeface="Wingdings 2"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r" rtl="1">
              <a:spcAft>
                <a:spcPts val="0"/>
              </a:spcAft>
              <a:buClr>
                <a:srgbClr val="FE8637"/>
              </a:buClr>
              <a:defRPr/>
            </a:pPr>
            <a:r>
              <a:rPr lang="ar-SA" sz="1200" dirty="0" smtClean="0">
                <a:solidFill>
                  <a:prstClr val="black"/>
                </a:solidFill>
                <a:latin typeface="Times New Roman"/>
                <a:ea typeface="Times New Roman"/>
                <a:cs typeface="Times New Roman" panose="02020603050405020304" pitchFamily="18" charset="0"/>
              </a:rPr>
              <a:t>   </a:t>
            </a:r>
            <a:r>
              <a:rPr lang="ar-SA" sz="4400" dirty="0" smtClean="0">
                <a:solidFill>
                  <a:prstClr val="black"/>
                </a:solidFill>
                <a:latin typeface="Times New Roman"/>
                <a:ea typeface="Times New Roman"/>
                <a:cs typeface="Times New Roman" panose="02020603050405020304" pitchFamily="18" charset="0"/>
              </a:rPr>
              <a:t>الحج عرفة</a:t>
            </a:r>
            <a:r>
              <a:rPr lang="ar-SA" dirty="0" smtClean="0">
                <a:solidFill>
                  <a:prstClr val="black"/>
                </a:solidFill>
                <a:latin typeface="Times New Roman"/>
                <a:ea typeface="Times New Roman"/>
                <a:cs typeface="Times New Roman" panose="02020603050405020304" pitchFamily="18" charset="0"/>
              </a:rPr>
              <a:t> </a:t>
            </a:r>
            <a:endParaRPr lang="ar-AE" dirty="0" smtClean="0">
              <a:solidFill>
                <a:prstClr val="black"/>
              </a:solidFill>
              <a:latin typeface="Times New Roman"/>
              <a:ea typeface="Times New Roman"/>
              <a:cs typeface="Times New Roman" panose="02020603050405020304" pitchFamily="18" charset="0"/>
            </a:endParaRPr>
          </a:p>
          <a:p>
            <a:pPr marL="0" indent="0" algn="ctr" rtl="1">
              <a:spcAft>
                <a:spcPts val="0"/>
              </a:spcAft>
              <a:buClr>
                <a:srgbClr val="FE8637"/>
              </a:buClr>
              <a:buFont typeface="Wingdings" pitchFamily="2" charset="2"/>
              <a:buNone/>
              <a:defRPr/>
            </a:pPr>
            <a:r>
              <a:rPr lang="tr-TR" sz="1600" dirty="0" err="1" smtClean="0">
                <a:solidFill>
                  <a:prstClr val="black"/>
                </a:solidFill>
                <a:latin typeface="Times New Roman"/>
              </a:rPr>
              <a:t>İbn</a:t>
            </a:r>
            <a:r>
              <a:rPr lang="tr-TR" sz="1600" dirty="0" smtClean="0">
                <a:solidFill>
                  <a:prstClr val="black"/>
                </a:solidFill>
                <a:latin typeface="Times New Roman"/>
              </a:rPr>
              <a:t> </a:t>
            </a:r>
            <a:r>
              <a:rPr lang="tr-TR" sz="1600" dirty="0" err="1" smtClean="0">
                <a:solidFill>
                  <a:prstClr val="black"/>
                </a:solidFill>
                <a:latin typeface="Times New Roman"/>
              </a:rPr>
              <a:t>Mace</a:t>
            </a:r>
            <a:r>
              <a:rPr lang="tr-TR" sz="1600" dirty="0" smtClean="0">
                <a:solidFill>
                  <a:prstClr val="black"/>
                </a:solidFill>
                <a:latin typeface="Times New Roman"/>
              </a:rPr>
              <a:t>, Menasik,57.</a:t>
            </a:r>
            <a:endParaRPr lang="tr-TR" dirty="0">
              <a:solidFill>
                <a:prstClr val="black"/>
              </a:solidFill>
              <a:latin typeface="Century Schoolbook"/>
            </a:endParaRPr>
          </a:p>
        </p:txBody>
      </p:sp>
      <p:grpSp>
        <p:nvGrpSpPr>
          <p:cNvPr id="9" name="Grup 8"/>
          <p:cNvGrpSpPr/>
          <p:nvPr/>
        </p:nvGrpSpPr>
        <p:grpSpPr>
          <a:xfrm>
            <a:off x="720000" y="540000"/>
            <a:ext cx="10944000" cy="900000"/>
            <a:chOff x="720000" y="540000"/>
            <a:chExt cx="10944000" cy="900000"/>
          </a:xfrm>
        </p:grpSpPr>
        <p:pic>
          <p:nvPicPr>
            <p:cNvPr id="10" name="Resim 9"/>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20000" y="540000"/>
              <a:ext cx="900000" cy="900000"/>
            </a:xfrm>
            <a:prstGeom prst="rect">
              <a:avLst/>
            </a:prstGeom>
          </p:spPr>
        </p:pic>
        <p:pic>
          <p:nvPicPr>
            <p:cNvPr id="14" name="Resim 13"/>
            <p:cNvPicPr>
              <a:picLocks/>
            </p:cNvPicPr>
            <p:nvPr/>
          </p:nvPicPr>
          <p:blipFill>
            <a:blip r:embed="rId6" cstate="print">
              <a:extLst>
                <a:ext uri="{28A0092B-C50C-407E-A947-70E740481C1C}">
                  <a14:useLocalDpi xmlns:a14="http://schemas.microsoft.com/office/drawing/2010/main" xmlns="" val="0"/>
                </a:ext>
              </a:extLst>
            </a:blip>
            <a:stretch>
              <a:fillRect/>
            </a:stretch>
          </p:blipFill>
          <p:spPr>
            <a:xfrm>
              <a:off x="10764000" y="540000"/>
              <a:ext cx="900000" cy="900000"/>
            </a:xfrm>
            <a:prstGeom prst="rect">
              <a:avLst/>
            </a:prstGeom>
          </p:spPr>
        </p:pic>
      </p:grpSp>
    </p:spTree>
    <p:extLst>
      <p:ext uri="{BB962C8B-B14F-4D97-AF65-F5344CB8AC3E}">
        <p14:creationId xmlns:p14="http://schemas.microsoft.com/office/powerpoint/2010/main" xmlns="" val="404014978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0" y="0"/>
            <a:ext cx="12192000" cy="6857999"/>
          </a:xfrm>
        </p:spPr>
      </p:pic>
      <p:sp>
        <p:nvSpPr>
          <p:cNvPr id="2" name="Unvan 1"/>
          <p:cNvSpPr>
            <a:spLocks noGrp="1"/>
          </p:cNvSpPr>
          <p:nvPr>
            <p:ph type="title"/>
          </p:nvPr>
        </p:nvSpPr>
        <p:spPr>
          <a:xfrm>
            <a:off x="2478971" y="597118"/>
            <a:ext cx="6451833" cy="1295895"/>
          </a:xfrm>
        </p:spPr>
        <p:txBody>
          <a:bodyPr>
            <a:noAutofit/>
          </a:bodyPr>
          <a:lstStyle/>
          <a:p>
            <a:pPr algn="ctr"/>
            <a:r>
              <a:rPr lang="tr-TR" sz="5400" b="1" dirty="0" smtClean="0">
                <a:solidFill>
                  <a:schemeClr val="accent2">
                    <a:lumMod val="50000"/>
                  </a:schemeClr>
                </a:solidFill>
                <a:latin typeface="Gabriola" panose="04040605051002020D02" pitchFamily="82" charset="0"/>
              </a:rPr>
              <a:t>ARAFAT VAKFESİNİN GEÇERLİLİK ŞARTLARI</a:t>
            </a:r>
            <a:endParaRPr lang="tr-TR" sz="5400" b="1" dirty="0">
              <a:solidFill>
                <a:schemeClr val="accent2">
                  <a:lumMod val="50000"/>
                </a:schemeClr>
              </a:solidFill>
              <a:latin typeface="Gabriola" panose="04040605051002020D02" pitchFamily="82" charset="0"/>
            </a:endParaRPr>
          </a:p>
        </p:txBody>
      </p:sp>
      <p:sp>
        <p:nvSpPr>
          <p:cNvPr id="9" name="İçerik Yer Tutucusu 1"/>
          <p:cNvSpPr txBox="1">
            <a:spLocks/>
          </p:cNvSpPr>
          <p:nvPr/>
        </p:nvSpPr>
        <p:spPr bwMode="auto">
          <a:xfrm>
            <a:off x="2478971" y="2622906"/>
            <a:ext cx="7467600" cy="350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ts val="600"/>
              </a:spcBef>
              <a:spcAft>
                <a:spcPct val="0"/>
              </a:spcAft>
              <a:buClr>
                <a:schemeClr val="accent1"/>
              </a:buClr>
              <a:buSzPct val="70000"/>
              <a:buFont typeface="Wingdings" panose="05000000000000000000"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anose="05020102010507070707"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E0752F"/>
              </a:buClr>
              <a:buSzPct val="60000"/>
              <a:buFont typeface="Wingdings" panose="05000000000000000000" pitchFamily="2" charset="2"/>
              <a:buChar char=""/>
              <a:defRPr sz="2400"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FEC3AE"/>
              </a:buClr>
              <a:buSzPct val="60000"/>
              <a:buFont typeface="Wingdings" panose="05000000000000000000" pitchFamily="2" charset="2"/>
              <a:buChar char=""/>
              <a:defRPr sz="2000"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AE9"/>
              </a:buClr>
              <a:buSzPct val="68000"/>
              <a:buFont typeface="Wingdings 2" panose="05020102010507070707"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457200" indent="-457200">
              <a:buFont typeface="Century Schoolbook" panose="02040604050505020304" pitchFamily="18" charset="0"/>
              <a:buAutoNum type="arabicPeriod"/>
            </a:pPr>
            <a:r>
              <a:rPr lang="tr-TR" sz="3200" dirty="0" err="1" smtClean="0">
                <a:latin typeface="Calibri" panose="020F0502020204030204" pitchFamily="34" charset="0"/>
              </a:rPr>
              <a:t>Hacc</a:t>
            </a:r>
            <a:r>
              <a:rPr lang="tr-TR" sz="3200" dirty="0" smtClean="0">
                <a:latin typeface="Calibri" panose="020F0502020204030204" pitchFamily="34" charset="0"/>
              </a:rPr>
              <a:t> İçin İhrama Girmiş Olmak</a:t>
            </a:r>
          </a:p>
          <a:p>
            <a:pPr marL="457200" indent="-457200">
              <a:buFont typeface="Century Schoolbook" panose="02040604050505020304" pitchFamily="18" charset="0"/>
              <a:buAutoNum type="arabicPeriod"/>
            </a:pPr>
            <a:r>
              <a:rPr lang="tr-TR" sz="3200" dirty="0" err="1" smtClean="0">
                <a:latin typeface="Calibri" panose="020F0502020204030204" pitchFamily="34" charset="0"/>
              </a:rPr>
              <a:t>Arefe</a:t>
            </a:r>
            <a:r>
              <a:rPr lang="tr-TR" sz="3200" dirty="0" smtClean="0">
                <a:latin typeface="Calibri" panose="020F0502020204030204" pitchFamily="34" charset="0"/>
              </a:rPr>
              <a:t> Günü Zeval Vaktinden Bayramın 1. Günü </a:t>
            </a:r>
            <a:r>
              <a:rPr lang="tr-TR" sz="3200" dirty="0" err="1" smtClean="0">
                <a:latin typeface="Calibri" panose="020F0502020204030204" pitchFamily="34" charset="0"/>
              </a:rPr>
              <a:t>Fecr</a:t>
            </a:r>
            <a:r>
              <a:rPr lang="tr-TR" sz="3200" dirty="0" smtClean="0">
                <a:latin typeface="Calibri" panose="020F0502020204030204" pitchFamily="34" charset="0"/>
              </a:rPr>
              <a:t>-i Sadığa Kadar  Yapma</a:t>
            </a:r>
          </a:p>
          <a:p>
            <a:pPr marL="457200" indent="-457200">
              <a:buFont typeface="Century Schoolbook" panose="02040604050505020304" pitchFamily="18" charset="0"/>
              <a:buAutoNum type="arabicPeriod"/>
            </a:pPr>
            <a:r>
              <a:rPr lang="tr-TR" sz="3200" dirty="0" smtClean="0">
                <a:latin typeface="Calibri" panose="020F0502020204030204" pitchFamily="34" charset="0"/>
              </a:rPr>
              <a:t>Vakfeyi Arafat Sınırları İçinde Yapma</a:t>
            </a:r>
          </a:p>
        </p:txBody>
      </p:sp>
      <p:grpSp>
        <p:nvGrpSpPr>
          <p:cNvPr id="10" name="Grup 9"/>
          <p:cNvGrpSpPr/>
          <p:nvPr/>
        </p:nvGrpSpPr>
        <p:grpSpPr>
          <a:xfrm>
            <a:off x="720000" y="540000"/>
            <a:ext cx="10944000" cy="900000"/>
            <a:chOff x="720000" y="540000"/>
            <a:chExt cx="10944000" cy="900000"/>
          </a:xfrm>
        </p:grpSpPr>
        <p:pic>
          <p:nvPicPr>
            <p:cNvPr id="11" name="Resim 10"/>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20000" y="540000"/>
              <a:ext cx="900000" cy="900000"/>
            </a:xfrm>
            <a:prstGeom prst="rect">
              <a:avLst/>
            </a:prstGeom>
          </p:spPr>
        </p:pic>
        <p:pic>
          <p:nvPicPr>
            <p:cNvPr id="12" name="Resim 11"/>
            <p:cNvPicPr>
              <a:picLocks/>
            </p:cNvPicPr>
            <p:nvPr/>
          </p:nvPicPr>
          <p:blipFill>
            <a:blip r:embed="rId5" cstate="print">
              <a:extLst>
                <a:ext uri="{28A0092B-C50C-407E-A947-70E740481C1C}">
                  <a14:useLocalDpi xmlns:a14="http://schemas.microsoft.com/office/drawing/2010/main" xmlns="" val="0"/>
                </a:ext>
              </a:extLst>
            </a:blip>
            <a:stretch>
              <a:fillRect/>
            </a:stretch>
          </p:blipFill>
          <p:spPr>
            <a:xfrm>
              <a:off x="10764000" y="540000"/>
              <a:ext cx="900000" cy="900000"/>
            </a:xfrm>
            <a:prstGeom prst="rect">
              <a:avLst/>
            </a:prstGeom>
          </p:spPr>
        </p:pic>
      </p:grpSp>
    </p:spTree>
    <p:extLst>
      <p:ext uri="{BB962C8B-B14F-4D97-AF65-F5344CB8AC3E}">
        <p14:creationId xmlns:p14="http://schemas.microsoft.com/office/powerpoint/2010/main" xmlns="" val="198781536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0" y="0"/>
            <a:ext cx="12192000" cy="6857999"/>
          </a:xfrm>
        </p:spPr>
      </p:pic>
      <p:sp>
        <p:nvSpPr>
          <p:cNvPr id="2" name="Unvan 1"/>
          <p:cNvSpPr>
            <a:spLocks noGrp="1"/>
          </p:cNvSpPr>
          <p:nvPr>
            <p:ph type="title"/>
          </p:nvPr>
        </p:nvSpPr>
        <p:spPr>
          <a:xfrm>
            <a:off x="2478971" y="597118"/>
            <a:ext cx="6451833" cy="1295895"/>
          </a:xfrm>
        </p:spPr>
        <p:txBody>
          <a:bodyPr>
            <a:noAutofit/>
          </a:bodyPr>
          <a:lstStyle/>
          <a:p>
            <a:pPr algn="ctr"/>
            <a:r>
              <a:rPr lang="tr-TR" sz="5400" b="1" dirty="0" smtClean="0">
                <a:solidFill>
                  <a:schemeClr val="accent2">
                    <a:lumMod val="50000"/>
                  </a:schemeClr>
                </a:solidFill>
                <a:latin typeface="Gabriola" panose="04040605051002020D02" pitchFamily="82" charset="0"/>
              </a:rPr>
              <a:t>ARAFAT VAKFESİNİN VACİBİ</a:t>
            </a:r>
            <a:endParaRPr lang="tr-TR" sz="5400" b="1" dirty="0">
              <a:solidFill>
                <a:schemeClr val="accent2">
                  <a:lumMod val="50000"/>
                </a:schemeClr>
              </a:solidFill>
              <a:latin typeface="Gabriola" panose="04040605051002020D02" pitchFamily="82" charset="0"/>
            </a:endParaRPr>
          </a:p>
        </p:txBody>
      </p:sp>
      <p:sp>
        <p:nvSpPr>
          <p:cNvPr id="7" name="İçerik Yer Tutucusu 1"/>
          <p:cNvSpPr txBox="1">
            <a:spLocks/>
          </p:cNvSpPr>
          <p:nvPr/>
        </p:nvSpPr>
        <p:spPr>
          <a:xfrm>
            <a:off x="1705019" y="2244721"/>
            <a:ext cx="4191000" cy="30480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Wingdings" panose="05000000000000000000" pitchFamily="2" charset="2"/>
              <a:buNone/>
            </a:pPr>
            <a:endParaRPr lang="tr-TR" sz="4000" dirty="0" smtClean="0">
              <a:latin typeface="Calibri" panose="020F0502020204030204" pitchFamily="34" charset="0"/>
            </a:endParaRPr>
          </a:p>
          <a:p>
            <a:pPr marL="0" indent="0" algn="just">
              <a:buFont typeface="Wingdings" panose="05000000000000000000" pitchFamily="2" charset="2"/>
              <a:buNone/>
            </a:pPr>
            <a:r>
              <a:rPr lang="tr-TR" sz="3600" dirty="0" smtClean="0">
                <a:latin typeface="Calibri" panose="020F0502020204030204" pitchFamily="34" charset="0"/>
              </a:rPr>
              <a:t>AREFE GÜNÜ GÜNEŞ BATINCAYA KADAR ARAFATTA  KALMAK</a:t>
            </a:r>
          </a:p>
        </p:txBody>
      </p:sp>
      <p:pic>
        <p:nvPicPr>
          <p:cNvPr id="8" name="Picture 5" descr="E:\5-6 NİSAN 2016 HAC VE UMRE HAZIRLIK KURSLARI EĞİTİCİLER ÇALIŞTAYI\5 FOTOĞRAF VE KROKİLER\Mekke Fotoğraflar\Arafat\Arafat Vakfe Duası (12).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810998" y="2340267"/>
            <a:ext cx="4542802" cy="38417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up 8"/>
          <p:cNvGrpSpPr/>
          <p:nvPr/>
        </p:nvGrpSpPr>
        <p:grpSpPr>
          <a:xfrm>
            <a:off x="720000" y="540000"/>
            <a:ext cx="10944000" cy="900000"/>
            <a:chOff x="720000" y="540000"/>
            <a:chExt cx="10944000" cy="900000"/>
          </a:xfrm>
        </p:grpSpPr>
        <p:pic>
          <p:nvPicPr>
            <p:cNvPr id="10" name="Resim 9"/>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20000" y="540000"/>
              <a:ext cx="900000" cy="900000"/>
            </a:xfrm>
            <a:prstGeom prst="rect">
              <a:avLst/>
            </a:prstGeom>
          </p:spPr>
        </p:pic>
        <p:pic>
          <p:nvPicPr>
            <p:cNvPr id="11" name="Resim 10"/>
            <p:cNvPicPr>
              <a:picLocks/>
            </p:cNvPicPr>
            <p:nvPr/>
          </p:nvPicPr>
          <p:blipFill>
            <a:blip r:embed="rId6" cstate="print">
              <a:extLst>
                <a:ext uri="{28A0092B-C50C-407E-A947-70E740481C1C}">
                  <a14:useLocalDpi xmlns:a14="http://schemas.microsoft.com/office/drawing/2010/main" xmlns="" val="0"/>
                </a:ext>
              </a:extLst>
            </a:blip>
            <a:stretch>
              <a:fillRect/>
            </a:stretch>
          </p:blipFill>
          <p:spPr>
            <a:xfrm>
              <a:off x="10764000" y="540000"/>
              <a:ext cx="900000" cy="900000"/>
            </a:xfrm>
            <a:prstGeom prst="rect">
              <a:avLst/>
            </a:prstGeom>
          </p:spPr>
        </p:pic>
      </p:grpSp>
    </p:spTree>
    <p:extLst>
      <p:ext uri="{BB962C8B-B14F-4D97-AF65-F5344CB8AC3E}">
        <p14:creationId xmlns:p14="http://schemas.microsoft.com/office/powerpoint/2010/main" xmlns="" val="286672905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0" y="0"/>
            <a:ext cx="12192000" cy="6857999"/>
          </a:xfrm>
        </p:spPr>
      </p:pic>
      <p:sp>
        <p:nvSpPr>
          <p:cNvPr id="2" name="Unvan 1"/>
          <p:cNvSpPr>
            <a:spLocks noGrp="1"/>
          </p:cNvSpPr>
          <p:nvPr>
            <p:ph type="title"/>
          </p:nvPr>
        </p:nvSpPr>
        <p:spPr>
          <a:xfrm>
            <a:off x="2478971" y="597118"/>
            <a:ext cx="6451833" cy="1295895"/>
          </a:xfrm>
        </p:spPr>
        <p:txBody>
          <a:bodyPr>
            <a:noAutofit/>
          </a:bodyPr>
          <a:lstStyle/>
          <a:p>
            <a:pPr algn="ctr"/>
            <a:r>
              <a:rPr lang="tr-TR" sz="5400" b="1" dirty="0" smtClean="0">
                <a:solidFill>
                  <a:schemeClr val="accent2">
                    <a:lumMod val="50000"/>
                  </a:schemeClr>
                </a:solidFill>
                <a:latin typeface="Gabriola" panose="04040605051002020D02" pitchFamily="82" charset="0"/>
              </a:rPr>
              <a:t>ARAFAT VAKFESİNİN SÜNNETLERİ </a:t>
            </a:r>
            <a:endParaRPr lang="tr-TR" sz="5400" b="1" dirty="0">
              <a:solidFill>
                <a:schemeClr val="accent2">
                  <a:lumMod val="50000"/>
                </a:schemeClr>
              </a:solidFill>
              <a:latin typeface="Gabriola" panose="04040605051002020D02" pitchFamily="82" charset="0"/>
            </a:endParaRPr>
          </a:p>
        </p:txBody>
      </p:sp>
      <p:sp>
        <p:nvSpPr>
          <p:cNvPr id="10" name="İçerik Yer Tutucusu 1"/>
          <p:cNvSpPr txBox="1">
            <a:spLocks/>
          </p:cNvSpPr>
          <p:nvPr/>
        </p:nvSpPr>
        <p:spPr>
          <a:xfrm>
            <a:off x="376013" y="2137739"/>
            <a:ext cx="8984479" cy="53006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defRPr/>
            </a:pPr>
            <a:r>
              <a:rPr lang="tr-TR" sz="2000" dirty="0" err="1" smtClean="0">
                <a:latin typeface="Calibri" panose="020F0502020204030204" pitchFamily="34" charset="0"/>
              </a:rPr>
              <a:t>Arefe</a:t>
            </a:r>
            <a:r>
              <a:rPr lang="tr-TR" sz="2000" dirty="0" smtClean="0">
                <a:latin typeface="Calibri" panose="020F0502020204030204" pitchFamily="34" charset="0"/>
              </a:rPr>
              <a:t> Günü Güneş Doğduktan Sonra Mina’dan Arafat’a Hareket Etme</a:t>
            </a:r>
          </a:p>
          <a:p>
            <a:pPr marL="457200" indent="-457200">
              <a:buFont typeface="+mj-lt"/>
              <a:buAutoNum type="arabicPeriod"/>
              <a:defRPr/>
            </a:pPr>
            <a:r>
              <a:rPr lang="tr-TR" sz="2000" dirty="0" smtClean="0">
                <a:latin typeface="Calibri" panose="020F0502020204030204" pitchFamily="34" charset="0"/>
              </a:rPr>
              <a:t>Gusül/Boy Abdesti</a:t>
            </a:r>
          </a:p>
          <a:p>
            <a:pPr marL="457200" indent="-457200">
              <a:buFont typeface="+mj-lt"/>
              <a:buAutoNum type="arabicPeriod"/>
              <a:defRPr/>
            </a:pPr>
            <a:r>
              <a:rPr lang="tr-TR" sz="2000" dirty="0" smtClean="0">
                <a:latin typeface="Calibri" panose="020F0502020204030204" pitchFamily="34" charset="0"/>
              </a:rPr>
              <a:t>Zeval Vaktinde Önce </a:t>
            </a:r>
            <a:r>
              <a:rPr lang="tr-TR" sz="2000" dirty="0" err="1" smtClean="0">
                <a:latin typeface="Calibri" panose="020F0502020204030204" pitchFamily="34" charset="0"/>
              </a:rPr>
              <a:t>Arafatta</a:t>
            </a:r>
            <a:r>
              <a:rPr lang="tr-TR" sz="2000" dirty="0" smtClean="0">
                <a:latin typeface="Calibri" panose="020F0502020204030204" pitchFamily="34" charset="0"/>
              </a:rPr>
              <a:t> Bulunmak</a:t>
            </a:r>
          </a:p>
          <a:p>
            <a:pPr marL="457200" indent="-457200">
              <a:buFont typeface="+mj-lt"/>
              <a:buAutoNum type="arabicPeriod"/>
              <a:defRPr/>
            </a:pPr>
            <a:r>
              <a:rPr lang="tr-TR" sz="2000" dirty="0" smtClean="0">
                <a:latin typeface="Calibri" panose="020F0502020204030204" pitchFamily="34" charset="0"/>
              </a:rPr>
              <a:t>Öğle Namazından Önce </a:t>
            </a:r>
            <a:r>
              <a:rPr lang="tr-TR" sz="2000" dirty="0" err="1" smtClean="0">
                <a:latin typeface="Calibri" panose="020F0502020204030204" pitchFamily="34" charset="0"/>
              </a:rPr>
              <a:t>Nemire</a:t>
            </a:r>
            <a:r>
              <a:rPr lang="tr-TR" sz="2000" dirty="0" smtClean="0">
                <a:latin typeface="Calibri" panose="020F0502020204030204" pitchFamily="34" charset="0"/>
              </a:rPr>
              <a:t> Mescidinde Hutbe Okunması</a:t>
            </a:r>
          </a:p>
          <a:p>
            <a:pPr marL="457200" indent="-457200">
              <a:buFont typeface="+mj-lt"/>
              <a:buAutoNum type="arabicPeriod"/>
              <a:defRPr/>
            </a:pPr>
            <a:r>
              <a:rPr lang="tr-TR" sz="2000" dirty="0" smtClean="0">
                <a:latin typeface="Calibri" panose="020F0502020204030204" pitchFamily="34" charset="0"/>
              </a:rPr>
              <a:t>Oruçlu Olmamak</a:t>
            </a:r>
          </a:p>
          <a:p>
            <a:pPr marL="457200" indent="-457200">
              <a:buFont typeface="+mj-lt"/>
              <a:buAutoNum type="arabicPeriod"/>
              <a:defRPr/>
            </a:pPr>
            <a:r>
              <a:rPr lang="tr-TR" sz="2000" dirty="0" smtClean="0">
                <a:latin typeface="Calibri" panose="020F0502020204030204" pitchFamily="34" charset="0"/>
              </a:rPr>
              <a:t>Vakfe Esnasında Kıbleye Dönme Ve Abdestli Olma</a:t>
            </a:r>
          </a:p>
          <a:p>
            <a:pPr marL="457200" indent="-457200">
              <a:buFont typeface="+mj-lt"/>
              <a:buAutoNum type="arabicPeriod"/>
              <a:defRPr/>
            </a:pPr>
            <a:r>
              <a:rPr lang="tr-TR" sz="2000" dirty="0" smtClean="0">
                <a:latin typeface="Calibri" panose="020F0502020204030204" pitchFamily="34" charset="0"/>
              </a:rPr>
              <a:t>Rahmet Tepesine Yakın Durma</a:t>
            </a:r>
          </a:p>
          <a:p>
            <a:pPr marL="457200" indent="-457200">
              <a:buFont typeface="+mj-lt"/>
              <a:buAutoNum type="arabicPeriod"/>
              <a:defRPr/>
            </a:pPr>
            <a:r>
              <a:rPr lang="tr-TR" sz="2000" dirty="0" smtClean="0">
                <a:latin typeface="Calibri" panose="020F0502020204030204" pitchFamily="34" charset="0"/>
              </a:rPr>
              <a:t>Cem-i Takdim (öğle İle İkindi Namazlarının Cemi)</a:t>
            </a:r>
          </a:p>
          <a:p>
            <a:pPr marL="457200" indent="-457200">
              <a:buFont typeface="+mj-lt"/>
              <a:buAutoNum type="arabicPeriod"/>
              <a:defRPr/>
            </a:pPr>
            <a:r>
              <a:rPr lang="tr-TR" sz="2000" dirty="0" smtClean="0">
                <a:latin typeface="Calibri" panose="020F0502020204030204" pitchFamily="34" charset="0"/>
              </a:rPr>
              <a:t>Cem-i Takdimden Sonra Vakfe Yapılması</a:t>
            </a:r>
          </a:p>
          <a:p>
            <a:pPr marL="457200" indent="-457200">
              <a:buFont typeface="+mj-lt"/>
              <a:buAutoNum type="arabicPeriod"/>
              <a:defRPr/>
            </a:pPr>
            <a:r>
              <a:rPr lang="tr-TR" sz="2000" dirty="0" smtClean="0">
                <a:latin typeface="Calibri" panose="020F0502020204030204" pitchFamily="34" charset="0"/>
              </a:rPr>
              <a:t>Gün Boyu Kur’an Okuma, </a:t>
            </a:r>
            <a:r>
              <a:rPr lang="tr-TR" sz="2000" dirty="0" err="1" smtClean="0">
                <a:latin typeface="Calibri" panose="020F0502020204030204" pitchFamily="34" charset="0"/>
              </a:rPr>
              <a:t>Tehlil</a:t>
            </a:r>
            <a:r>
              <a:rPr lang="tr-TR" sz="2000" dirty="0" smtClean="0">
                <a:latin typeface="Calibri" panose="020F0502020204030204" pitchFamily="34" charset="0"/>
              </a:rPr>
              <a:t>, Tekbir, </a:t>
            </a:r>
            <a:r>
              <a:rPr lang="tr-TR" sz="2000" dirty="0" err="1" smtClean="0">
                <a:latin typeface="Calibri" panose="020F0502020204030204" pitchFamily="34" charset="0"/>
              </a:rPr>
              <a:t>Telbiye</a:t>
            </a:r>
            <a:r>
              <a:rPr lang="tr-TR" sz="2000" dirty="0" smtClean="0">
                <a:latin typeface="Calibri" panose="020F0502020204030204" pitchFamily="34" charset="0"/>
              </a:rPr>
              <a:t>, Dua Ve İstiğfarda Bulunma</a:t>
            </a:r>
            <a:endParaRPr lang="tr-TR" sz="2000" dirty="0">
              <a:latin typeface="Calibri" panose="020F0502020204030204" pitchFamily="34" charset="0"/>
            </a:endParaRPr>
          </a:p>
        </p:txBody>
      </p:sp>
      <p:sp>
        <p:nvSpPr>
          <p:cNvPr id="11" name="Köşeleri Yuvarlanmış Dikdörtgen Belirtme Çizgisi 10"/>
          <p:cNvSpPr/>
          <p:nvPr/>
        </p:nvSpPr>
        <p:spPr>
          <a:xfrm>
            <a:off x="9709446" y="3428999"/>
            <a:ext cx="2133600" cy="1752600"/>
          </a:xfrm>
          <a:prstGeom prst="wedgeRoundRectCallout">
            <a:avLst/>
          </a:prstGeom>
          <a:solidFill>
            <a:srgbClr val="FE8637"/>
          </a:solidFill>
          <a:ln w="25400" cap="flat" cmpd="sng" algn="ctr">
            <a:solidFill>
              <a:srgbClr val="FE8637">
                <a:shade val="50000"/>
              </a:srgbClr>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tr-TR" sz="1800" b="0" i="0" u="none" strike="noStrike" kern="0" cap="none" spc="0" normalizeH="0" baseline="0" noProof="0" dirty="0">
                <a:ln>
                  <a:noFill/>
                </a:ln>
                <a:solidFill>
                  <a:prstClr val="white"/>
                </a:solidFill>
                <a:effectLst/>
                <a:uLnTx/>
                <a:uFillTx/>
                <a:latin typeface="Comic Sans MS" pitchFamily="66" charset="0"/>
              </a:rPr>
              <a:t>Öğle ve ikindi namazları cem-i takdim ile kılınır.</a:t>
            </a:r>
          </a:p>
        </p:txBody>
      </p:sp>
      <p:grpSp>
        <p:nvGrpSpPr>
          <p:cNvPr id="8" name="Grup 7"/>
          <p:cNvGrpSpPr/>
          <p:nvPr/>
        </p:nvGrpSpPr>
        <p:grpSpPr>
          <a:xfrm>
            <a:off x="720000" y="540000"/>
            <a:ext cx="10944000" cy="900000"/>
            <a:chOff x="720000" y="540000"/>
            <a:chExt cx="10944000" cy="900000"/>
          </a:xfrm>
        </p:grpSpPr>
        <p:pic>
          <p:nvPicPr>
            <p:cNvPr id="9" name="Resim 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20000" y="540000"/>
              <a:ext cx="900000" cy="900000"/>
            </a:xfrm>
            <a:prstGeom prst="rect">
              <a:avLst/>
            </a:prstGeom>
          </p:spPr>
        </p:pic>
        <p:pic>
          <p:nvPicPr>
            <p:cNvPr id="12" name="Resim 11"/>
            <p:cNvPicPr>
              <a:picLocks/>
            </p:cNvPicPr>
            <p:nvPr/>
          </p:nvPicPr>
          <p:blipFill>
            <a:blip r:embed="rId5" cstate="print">
              <a:extLst>
                <a:ext uri="{28A0092B-C50C-407E-A947-70E740481C1C}">
                  <a14:useLocalDpi xmlns:a14="http://schemas.microsoft.com/office/drawing/2010/main" xmlns="" val="0"/>
                </a:ext>
              </a:extLst>
            </a:blip>
            <a:stretch>
              <a:fillRect/>
            </a:stretch>
          </p:blipFill>
          <p:spPr>
            <a:xfrm>
              <a:off x="10764000" y="540000"/>
              <a:ext cx="900000" cy="900000"/>
            </a:xfrm>
            <a:prstGeom prst="rect">
              <a:avLst/>
            </a:prstGeom>
          </p:spPr>
        </p:pic>
      </p:grpSp>
    </p:spTree>
    <p:extLst>
      <p:ext uri="{BB962C8B-B14F-4D97-AF65-F5344CB8AC3E}">
        <p14:creationId xmlns:p14="http://schemas.microsoft.com/office/powerpoint/2010/main" xmlns="" val="135548810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0" y="1"/>
            <a:ext cx="12192000" cy="6857999"/>
          </a:xfrm>
        </p:spPr>
      </p:pic>
      <p:sp>
        <p:nvSpPr>
          <p:cNvPr id="2" name="Unvan 1"/>
          <p:cNvSpPr>
            <a:spLocks noGrp="1"/>
          </p:cNvSpPr>
          <p:nvPr>
            <p:ph type="title"/>
          </p:nvPr>
        </p:nvSpPr>
        <p:spPr>
          <a:xfrm>
            <a:off x="2478971" y="597118"/>
            <a:ext cx="6451833" cy="1295895"/>
          </a:xfrm>
        </p:spPr>
        <p:txBody>
          <a:bodyPr>
            <a:noAutofit/>
          </a:bodyPr>
          <a:lstStyle/>
          <a:p>
            <a:pPr algn="ctr"/>
            <a:r>
              <a:rPr lang="tr-TR" sz="5400" b="1" dirty="0" smtClean="0">
                <a:solidFill>
                  <a:schemeClr val="accent2">
                    <a:lumMod val="50000"/>
                  </a:schemeClr>
                </a:solidFill>
                <a:latin typeface="Gabriola" panose="04040605051002020D02" pitchFamily="82" charset="0"/>
              </a:rPr>
              <a:t>MÜZDELİFE VAKFESİNİN GEÇERLİLİK ŞARTLARI</a:t>
            </a:r>
            <a:endParaRPr lang="tr-TR" sz="5400" b="1" dirty="0">
              <a:solidFill>
                <a:schemeClr val="accent2">
                  <a:lumMod val="50000"/>
                </a:schemeClr>
              </a:solidFill>
              <a:latin typeface="Gabriola" panose="04040605051002020D02" pitchFamily="82" charset="0"/>
            </a:endParaRPr>
          </a:p>
        </p:txBody>
      </p:sp>
      <p:sp>
        <p:nvSpPr>
          <p:cNvPr id="8" name="İçerik Yer Tutucusu 1"/>
          <p:cNvSpPr txBox="1">
            <a:spLocks/>
          </p:cNvSpPr>
          <p:nvPr/>
        </p:nvSpPr>
        <p:spPr>
          <a:xfrm>
            <a:off x="1117363" y="2244720"/>
            <a:ext cx="7162800" cy="34290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defRPr/>
            </a:pPr>
            <a:r>
              <a:rPr lang="tr-TR" sz="3200" dirty="0" smtClean="0">
                <a:latin typeface="Calibri" panose="020F0502020204030204" pitchFamily="34" charset="0"/>
              </a:rPr>
              <a:t>Hac İçin İhramlı Olmak</a:t>
            </a:r>
          </a:p>
          <a:p>
            <a:pPr marL="457200" indent="-457200">
              <a:buFont typeface="+mj-lt"/>
              <a:buAutoNum type="arabicPeriod"/>
              <a:defRPr/>
            </a:pPr>
            <a:r>
              <a:rPr lang="tr-TR" sz="3200" dirty="0" smtClean="0">
                <a:latin typeface="Calibri" panose="020F0502020204030204" pitchFamily="34" charset="0"/>
              </a:rPr>
              <a:t>Arafat Vakfesini Yapmış Olmak</a:t>
            </a:r>
          </a:p>
          <a:p>
            <a:pPr marL="457200" indent="-457200">
              <a:buFont typeface="+mj-lt"/>
              <a:buAutoNum type="arabicPeriod"/>
              <a:defRPr/>
            </a:pPr>
            <a:r>
              <a:rPr lang="tr-TR" sz="3200" dirty="0" err="1" smtClean="0">
                <a:latin typeface="Calibri" panose="020F0502020204030204" pitchFamily="34" charset="0"/>
              </a:rPr>
              <a:t>Müzdelife</a:t>
            </a:r>
            <a:r>
              <a:rPr lang="tr-TR" sz="3200" dirty="0" smtClean="0">
                <a:latin typeface="Calibri" panose="020F0502020204030204" pitchFamily="34" charset="0"/>
              </a:rPr>
              <a:t> Sınırları İçinde Yapmak</a:t>
            </a:r>
          </a:p>
          <a:p>
            <a:pPr marL="457200" indent="-457200">
              <a:buFont typeface="+mj-lt"/>
              <a:buAutoNum type="arabicPeriod"/>
              <a:defRPr/>
            </a:pPr>
            <a:r>
              <a:rPr lang="tr-TR" sz="3200" dirty="0" smtClean="0">
                <a:latin typeface="Calibri" panose="020F0502020204030204" pitchFamily="34" charset="0"/>
              </a:rPr>
              <a:t>Belirli Zamanda Yapmak</a:t>
            </a:r>
          </a:p>
          <a:p>
            <a:pPr marL="900113" indent="-457200">
              <a:buFont typeface="+mj-lt"/>
              <a:buAutoNum type="alphaUcPeriod"/>
              <a:defRPr/>
            </a:pPr>
            <a:r>
              <a:rPr lang="tr-TR" sz="1800" dirty="0" smtClean="0">
                <a:latin typeface="Calibri" panose="020F0502020204030204" pitchFamily="34" charset="0"/>
              </a:rPr>
              <a:t>Hanefiler: </a:t>
            </a:r>
            <a:r>
              <a:rPr lang="tr-TR" sz="1800" dirty="0" err="1" smtClean="0">
                <a:latin typeface="Calibri" panose="020F0502020204030204" pitchFamily="34" charset="0"/>
              </a:rPr>
              <a:t>Fecr</a:t>
            </a:r>
            <a:r>
              <a:rPr lang="tr-TR" sz="1800" dirty="0" smtClean="0">
                <a:latin typeface="Calibri" panose="020F0502020204030204" pitchFamily="34" charset="0"/>
              </a:rPr>
              <a:t>-i Sadık- Güneşin Doğması</a:t>
            </a:r>
          </a:p>
          <a:p>
            <a:pPr marL="900113" indent="-457200">
              <a:buFont typeface="+mj-lt"/>
              <a:buAutoNum type="alphaUcPeriod"/>
              <a:defRPr/>
            </a:pPr>
            <a:r>
              <a:rPr lang="tr-TR" sz="1800" dirty="0" smtClean="0">
                <a:latin typeface="Calibri" panose="020F0502020204030204" pitchFamily="34" charset="0"/>
              </a:rPr>
              <a:t>Malikiler: </a:t>
            </a:r>
            <a:r>
              <a:rPr lang="tr-TR" sz="1800" dirty="0" err="1" smtClean="0">
                <a:latin typeface="Calibri" panose="020F0502020204030204" pitchFamily="34" charset="0"/>
              </a:rPr>
              <a:t>Arefe</a:t>
            </a:r>
            <a:r>
              <a:rPr lang="tr-TR" sz="1800" dirty="0" smtClean="0">
                <a:latin typeface="Calibri" panose="020F0502020204030204" pitchFamily="34" charset="0"/>
              </a:rPr>
              <a:t> Güneşi Batımından Güneşin Doğmasına Kadar</a:t>
            </a:r>
          </a:p>
          <a:p>
            <a:pPr marL="900113" indent="-457200">
              <a:buFont typeface="+mj-lt"/>
              <a:buAutoNum type="alphaUcPeriod"/>
              <a:defRPr/>
            </a:pPr>
            <a:r>
              <a:rPr lang="tr-TR" sz="1800" dirty="0" smtClean="0">
                <a:latin typeface="Calibri" panose="020F0502020204030204" pitchFamily="34" charset="0"/>
              </a:rPr>
              <a:t>Şafii </a:t>
            </a:r>
            <a:r>
              <a:rPr lang="tr-TR" sz="1800" dirty="0">
                <a:latin typeface="Calibri" panose="020F0502020204030204" pitchFamily="34" charset="0"/>
              </a:rPr>
              <a:t>-</a:t>
            </a:r>
            <a:r>
              <a:rPr lang="tr-TR" sz="1800" dirty="0" smtClean="0">
                <a:latin typeface="Calibri" panose="020F0502020204030204" pitchFamily="34" charset="0"/>
              </a:rPr>
              <a:t> Hanbeli: Gece Yarısından Güneşin Doğuşuna Kadar</a:t>
            </a:r>
            <a:endParaRPr lang="tr-TR" sz="1800" dirty="0">
              <a:latin typeface="Calibri" panose="020F0502020204030204" pitchFamily="34" charset="0"/>
            </a:endParaRPr>
          </a:p>
        </p:txBody>
      </p:sp>
      <p:sp>
        <p:nvSpPr>
          <p:cNvPr id="9" name="Köşeleri Yuvarlanmış Dikdörtgen Belirtme Çizgisi 8"/>
          <p:cNvSpPr/>
          <p:nvPr/>
        </p:nvSpPr>
        <p:spPr>
          <a:xfrm>
            <a:off x="8756546" y="2365409"/>
            <a:ext cx="2133600" cy="1752600"/>
          </a:xfrm>
          <a:prstGeom prst="wedgeRoundRectCallout">
            <a:avLst/>
          </a:prstGeom>
          <a:solidFill>
            <a:srgbClr val="FE8637"/>
          </a:solidFill>
          <a:ln w="25400" cap="flat" cmpd="sng" algn="ctr">
            <a:solidFill>
              <a:srgbClr val="FE8637">
                <a:shade val="50000"/>
              </a:srgbClr>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tr-TR" sz="1800" b="0" i="0" u="none" strike="noStrike" kern="0" cap="none" spc="0" normalizeH="0" baseline="0" noProof="0" dirty="0">
                <a:ln>
                  <a:noFill/>
                </a:ln>
                <a:solidFill>
                  <a:prstClr val="white"/>
                </a:solidFill>
                <a:effectLst/>
                <a:uLnTx/>
                <a:uFillTx/>
                <a:latin typeface="Comic Sans MS" pitchFamily="66" charset="0"/>
              </a:rPr>
              <a:t>Akşam ve yatsı namazları cem-i tehir ile kılınır.</a:t>
            </a:r>
          </a:p>
        </p:txBody>
      </p:sp>
      <p:grpSp>
        <p:nvGrpSpPr>
          <p:cNvPr id="10" name="Grup 9"/>
          <p:cNvGrpSpPr/>
          <p:nvPr/>
        </p:nvGrpSpPr>
        <p:grpSpPr>
          <a:xfrm>
            <a:off x="720000" y="540000"/>
            <a:ext cx="10944000" cy="900000"/>
            <a:chOff x="720000" y="540000"/>
            <a:chExt cx="10944000" cy="900000"/>
          </a:xfrm>
        </p:grpSpPr>
        <p:pic>
          <p:nvPicPr>
            <p:cNvPr id="11" name="Resim 10"/>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20000" y="540000"/>
              <a:ext cx="900000" cy="900000"/>
            </a:xfrm>
            <a:prstGeom prst="rect">
              <a:avLst/>
            </a:prstGeom>
          </p:spPr>
        </p:pic>
        <p:pic>
          <p:nvPicPr>
            <p:cNvPr id="12" name="Resim 11"/>
            <p:cNvPicPr>
              <a:picLocks/>
            </p:cNvPicPr>
            <p:nvPr/>
          </p:nvPicPr>
          <p:blipFill>
            <a:blip r:embed="rId5" cstate="print">
              <a:extLst>
                <a:ext uri="{28A0092B-C50C-407E-A947-70E740481C1C}">
                  <a14:useLocalDpi xmlns:a14="http://schemas.microsoft.com/office/drawing/2010/main" xmlns="" val="0"/>
                </a:ext>
              </a:extLst>
            </a:blip>
            <a:stretch>
              <a:fillRect/>
            </a:stretch>
          </p:blipFill>
          <p:spPr>
            <a:xfrm>
              <a:off x="10764000" y="540000"/>
              <a:ext cx="900000" cy="900000"/>
            </a:xfrm>
            <a:prstGeom prst="rect">
              <a:avLst/>
            </a:prstGeom>
          </p:spPr>
        </p:pic>
      </p:grpSp>
    </p:spTree>
    <p:extLst>
      <p:ext uri="{BB962C8B-B14F-4D97-AF65-F5344CB8AC3E}">
        <p14:creationId xmlns:p14="http://schemas.microsoft.com/office/powerpoint/2010/main" xmlns="" val="316153233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0" y="1"/>
            <a:ext cx="12192000" cy="6857999"/>
          </a:xfrm>
        </p:spPr>
      </p:pic>
      <p:sp>
        <p:nvSpPr>
          <p:cNvPr id="2" name="Unvan 1"/>
          <p:cNvSpPr>
            <a:spLocks noGrp="1"/>
          </p:cNvSpPr>
          <p:nvPr>
            <p:ph type="title"/>
          </p:nvPr>
        </p:nvSpPr>
        <p:spPr>
          <a:xfrm>
            <a:off x="2478971" y="597118"/>
            <a:ext cx="6451833" cy="1295895"/>
          </a:xfrm>
        </p:spPr>
        <p:txBody>
          <a:bodyPr>
            <a:noAutofit/>
          </a:bodyPr>
          <a:lstStyle/>
          <a:p>
            <a:pPr algn="ctr"/>
            <a:r>
              <a:rPr lang="tr-TR" sz="5400" b="1" dirty="0" smtClean="0">
                <a:solidFill>
                  <a:schemeClr val="accent2">
                    <a:lumMod val="50000"/>
                  </a:schemeClr>
                </a:solidFill>
                <a:latin typeface="Gabriola" panose="04040605051002020D02" pitchFamily="82" charset="0"/>
              </a:rPr>
              <a:t>MÜZDELİFE VAKFESİNİN GEÇERLİLİK ŞARTLARI</a:t>
            </a:r>
            <a:endParaRPr lang="tr-TR" sz="5400" b="1" dirty="0">
              <a:solidFill>
                <a:schemeClr val="accent2">
                  <a:lumMod val="50000"/>
                </a:schemeClr>
              </a:solidFill>
              <a:latin typeface="Gabriola" panose="04040605051002020D02" pitchFamily="82" charset="0"/>
            </a:endParaRPr>
          </a:p>
        </p:txBody>
      </p:sp>
      <p:pic>
        <p:nvPicPr>
          <p:cNvPr id="10" name="Picture 3" descr="E:\5-6 NİSAN 2016 HAC VE UMRE HAZIRLIK KURSLARI EĞİTİCİLER ÇALIŞTAYI\Harem Fotoğrafları\images (22).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297738" y="4419599"/>
            <a:ext cx="4056062" cy="2433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4" descr="E:\5-6 NİSAN 2016 HAC VE UMRE HAZIRLIK KURSLARI EĞİTİCİLER ÇALIŞTAYI\Harem Fotoğrafları\images (14).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109449" y="2085975"/>
            <a:ext cx="3190875" cy="2343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Oval Belirtme Çizgisi 11"/>
          <p:cNvSpPr/>
          <p:nvPr/>
        </p:nvSpPr>
        <p:spPr>
          <a:xfrm>
            <a:off x="9021357" y="1822760"/>
            <a:ext cx="2590800" cy="2438400"/>
          </a:xfrm>
          <a:prstGeom prst="wedgeEllipseCallout">
            <a:avLst/>
          </a:prstGeom>
          <a:solidFill>
            <a:srgbClr val="FE8637"/>
          </a:solidFill>
          <a:ln w="25400" cap="flat" cmpd="sng" algn="ctr">
            <a:solidFill>
              <a:srgbClr val="FE8637">
                <a:shade val="50000"/>
              </a:srgbClr>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tr-TR" sz="1800" b="0" i="0" u="none" strike="noStrike" kern="0" cap="none" spc="0" normalizeH="0" baseline="0" noProof="0" dirty="0">
                <a:ln>
                  <a:noFill/>
                </a:ln>
                <a:solidFill>
                  <a:prstClr val="white"/>
                </a:solidFill>
                <a:effectLst/>
                <a:uLnTx/>
                <a:uFillTx/>
                <a:latin typeface="Comic Sans MS" pitchFamily="66" charset="0"/>
              </a:rPr>
              <a:t>Şeytan taşlama ve Kurban kesme yeridir. </a:t>
            </a:r>
            <a:r>
              <a:rPr kumimoji="0" lang="tr-TR" sz="1800" b="0" i="0" u="none" strike="noStrike" kern="0" cap="none" spc="0" normalizeH="0" baseline="0" noProof="0" dirty="0" err="1">
                <a:ln>
                  <a:noFill/>
                </a:ln>
                <a:solidFill>
                  <a:prstClr val="white"/>
                </a:solidFill>
                <a:effectLst/>
                <a:uLnTx/>
                <a:uFillTx/>
                <a:latin typeface="Comic Sans MS" pitchFamily="66" charset="0"/>
              </a:rPr>
              <a:t>Mekkenin</a:t>
            </a:r>
            <a:r>
              <a:rPr kumimoji="0" lang="tr-TR" sz="1800" b="0" i="0" u="none" strike="noStrike" kern="0" cap="none" spc="0" normalizeH="0" baseline="0" noProof="0" dirty="0">
                <a:ln>
                  <a:noFill/>
                </a:ln>
                <a:solidFill>
                  <a:prstClr val="white"/>
                </a:solidFill>
                <a:effectLst/>
                <a:uLnTx/>
                <a:uFillTx/>
                <a:latin typeface="Comic Sans MS" pitchFamily="66" charset="0"/>
              </a:rPr>
              <a:t> 8 km doğusundadır.</a:t>
            </a:r>
          </a:p>
        </p:txBody>
      </p:sp>
      <p:pic>
        <p:nvPicPr>
          <p:cNvPr id="13" name="Picture 2" descr="C:\Users\Salim\Pictures\Hacc\21fd.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0" y="4429125"/>
            <a:ext cx="4191000" cy="2428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4" name="Grup 13"/>
          <p:cNvGrpSpPr/>
          <p:nvPr/>
        </p:nvGrpSpPr>
        <p:grpSpPr>
          <a:xfrm>
            <a:off x="720000" y="540000"/>
            <a:ext cx="10944000" cy="900000"/>
            <a:chOff x="720000" y="540000"/>
            <a:chExt cx="10944000" cy="900000"/>
          </a:xfrm>
        </p:grpSpPr>
        <p:pic>
          <p:nvPicPr>
            <p:cNvPr id="15" name="Resim 14"/>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720000" y="540000"/>
              <a:ext cx="900000" cy="900000"/>
            </a:xfrm>
            <a:prstGeom prst="rect">
              <a:avLst/>
            </a:prstGeom>
          </p:spPr>
        </p:pic>
        <p:pic>
          <p:nvPicPr>
            <p:cNvPr id="16" name="Resim 15"/>
            <p:cNvPicPr>
              <a:picLocks/>
            </p:cNvPicPr>
            <p:nvPr/>
          </p:nvPicPr>
          <p:blipFill>
            <a:blip r:embed="rId8" cstate="print">
              <a:extLst>
                <a:ext uri="{28A0092B-C50C-407E-A947-70E740481C1C}">
                  <a14:useLocalDpi xmlns:a14="http://schemas.microsoft.com/office/drawing/2010/main" xmlns="" val="0"/>
                </a:ext>
              </a:extLst>
            </a:blip>
            <a:stretch>
              <a:fillRect/>
            </a:stretch>
          </p:blipFill>
          <p:spPr>
            <a:xfrm>
              <a:off x="10764000" y="540000"/>
              <a:ext cx="900000" cy="900000"/>
            </a:xfrm>
            <a:prstGeom prst="rect">
              <a:avLst/>
            </a:prstGeom>
          </p:spPr>
        </p:pic>
      </p:grpSp>
    </p:spTree>
    <p:extLst>
      <p:ext uri="{BB962C8B-B14F-4D97-AF65-F5344CB8AC3E}">
        <p14:creationId xmlns:p14="http://schemas.microsoft.com/office/powerpoint/2010/main" xmlns="" val="82044630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26a"/>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6988" y="0"/>
            <a:ext cx="12218988" cy="6878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3490565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0" y="0"/>
            <a:ext cx="12192000" cy="6857999"/>
          </a:xfrm>
        </p:spPr>
      </p:pic>
      <p:grpSp>
        <p:nvGrpSpPr>
          <p:cNvPr id="7" name="Grup 6"/>
          <p:cNvGrpSpPr/>
          <p:nvPr/>
        </p:nvGrpSpPr>
        <p:grpSpPr>
          <a:xfrm>
            <a:off x="1606300" y="1857410"/>
            <a:ext cx="1390502" cy="1516116"/>
            <a:chOff x="0" y="3673"/>
            <a:chExt cx="1455963" cy="2079947"/>
          </a:xfrm>
        </p:grpSpPr>
        <p:sp>
          <p:nvSpPr>
            <p:cNvPr id="23" name="Köşeli Çift Ayraç 22"/>
            <p:cNvSpPr/>
            <p:nvPr/>
          </p:nvSpPr>
          <p:spPr>
            <a:xfrm rot="5400000">
              <a:off x="-311992" y="315665"/>
              <a:ext cx="2079947" cy="1455963"/>
            </a:xfrm>
            <a:prstGeom prst="chevron">
              <a:avLst/>
            </a:prstGeom>
            <a:solidFill>
              <a:srgbClr val="FE8637">
                <a:hueOff val="0"/>
                <a:satOff val="0"/>
                <a:lumOff val="0"/>
                <a:alphaOff val="0"/>
              </a:srgbClr>
            </a:solidFill>
            <a:ln w="25400" cap="flat" cmpd="sng" algn="ctr">
              <a:solidFill>
                <a:srgbClr val="FE8637">
                  <a:hueOff val="0"/>
                  <a:satOff val="0"/>
                  <a:lumOff val="0"/>
                  <a:alphaOff val="0"/>
                </a:srgbClr>
              </a:solidFill>
              <a:prstDash val="solid"/>
            </a:ln>
            <a:effectLst/>
          </p:spPr>
        </p:sp>
        <p:sp>
          <p:nvSpPr>
            <p:cNvPr id="24" name="Köşeli Çift Ayraç 4"/>
            <p:cNvSpPr/>
            <p:nvPr/>
          </p:nvSpPr>
          <p:spPr>
            <a:xfrm>
              <a:off x="0" y="985352"/>
              <a:ext cx="1455963" cy="623984"/>
            </a:xfrm>
            <a:prstGeom prst="rect">
              <a:avLst/>
            </a:prstGeom>
            <a:noFill/>
            <a:ln>
              <a:noFill/>
            </a:ln>
            <a:effectLst/>
          </p:spPr>
          <p:txBody>
            <a:bodyPr spcFirstLastPara="0" vert="horz" wrap="square" lIns="13335" tIns="13335" rIns="13335" bIns="13335" numCol="1" spcCol="1270" anchor="ctr" anchorCtr="0">
              <a:noAutofit/>
            </a:bodyPr>
            <a:lstStyle/>
            <a:p>
              <a:pPr marL="0" marR="0" lvl="0" indent="0" algn="ctr" defTabSz="933450" eaLnBrk="1" fontAlgn="auto" latinLnBrk="0" hangingPunct="1">
                <a:lnSpc>
                  <a:spcPct val="90000"/>
                </a:lnSpc>
                <a:spcBef>
                  <a:spcPct val="0"/>
                </a:spcBef>
                <a:spcAft>
                  <a:spcPct val="35000"/>
                </a:spcAft>
                <a:buClrTx/>
                <a:buSzTx/>
                <a:buFontTx/>
                <a:buNone/>
                <a:tabLst/>
                <a:defRPr/>
              </a:pPr>
              <a:r>
                <a:rPr kumimoji="0" lang="tr-TR" sz="2100" b="0" i="0" u="none" strike="noStrike" kern="1200" cap="none" spc="0" normalizeH="0" baseline="0" noProof="0" dirty="0" smtClean="0">
                  <a:ln>
                    <a:noFill/>
                  </a:ln>
                  <a:solidFill>
                    <a:sysClr val="window" lastClr="FFFFFF"/>
                  </a:solidFill>
                  <a:effectLst/>
                  <a:uLnTx/>
                  <a:uFillTx/>
                </a:rPr>
                <a:t>İFRAT</a:t>
              </a:r>
              <a:endParaRPr kumimoji="0" lang="tr-TR" sz="2100" b="0" i="0" u="none" strike="noStrike" kern="1200" cap="none" spc="0" normalizeH="0" baseline="0" noProof="0" dirty="0">
                <a:ln>
                  <a:noFill/>
                </a:ln>
                <a:solidFill>
                  <a:sysClr val="window" lastClr="FFFFFF"/>
                </a:solidFill>
                <a:effectLst/>
                <a:uLnTx/>
                <a:uFillTx/>
              </a:endParaRPr>
            </a:p>
          </p:txBody>
        </p:sp>
      </p:grpSp>
      <p:grpSp>
        <p:nvGrpSpPr>
          <p:cNvPr id="8" name="Grup 7"/>
          <p:cNvGrpSpPr/>
          <p:nvPr/>
        </p:nvGrpSpPr>
        <p:grpSpPr>
          <a:xfrm>
            <a:off x="3062263" y="1857410"/>
            <a:ext cx="7269601" cy="985475"/>
            <a:chOff x="1455963" y="3673"/>
            <a:chExt cx="7611836" cy="1351965"/>
          </a:xfrm>
        </p:grpSpPr>
        <p:sp>
          <p:nvSpPr>
            <p:cNvPr id="21" name="Aynı Yanın Köşesi Yuvarlatılmış Dikdörtgen 20"/>
            <p:cNvSpPr/>
            <p:nvPr/>
          </p:nvSpPr>
          <p:spPr>
            <a:xfrm rot="5400000">
              <a:off x="4585898" y="-3126262"/>
              <a:ext cx="1351965" cy="7611836"/>
            </a:xfrm>
            <a:prstGeom prst="round2SameRect">
              <a:avLst/>
            </a:prstGeom>
            <a:solidFill>
              <a:sysClr val="window" lastClr="FFFFFF">
                <a:alpha val="90000"/>
                <a:hueOff val="0"/>
                <a:satOff val="0"/>
                <a:lumOff val="0"/>
                <a:alphaOff val="0"/>
              </a:sysClr>
            </a:solidFill>
            <a:ln w="25400" cap="flat" cmpd="sng" algn="ctr">
              <a:solidFill>
                <a:srgbClr val="FE8637">
                  <a:hueOff val="0"/>
                  <a:satOff val="0"/>
                  <a:lumOff val="0"/>
                  <a:alphaOff val="0"/>
                </a:srgbClr>
              </a:solidFill>
              <a:prstDash val="solid"/>
            </a:ln>
            <a:effectLst/>
          </p:spPr>
        </p:sp>
        <p:sp>
          <p:nvSpPr>
            <p:cNvPr id="22" name="Aynı Yanın Köşesi Yuvarlatılmış Dikdörtgen 6"/>
            <p:cNvSpPr/>
            <p:nvPr/>
          </p:nvSpPr>
          <p:spPr>
            <a:xfrm>
              <a:off x="1455963" y="69670"/>
              <a:ext cx="7545839" cy="1219971"/>
            </a:xfrm>
            <a:prstGeom prst="rect">
              <a:avLst/>
            </a:prstGeom>
            <a:noFill/>
            <a:ln>
              <a:noFill/>
            </a:ln>
            <a:effectLst/>
          </p:spPr>
          <p:txBody>
            <a:bodyPr spcFirstLastPara="0" vert="horz" wrap="square" lIns="128016" tIns="11430" rIns="11430" bIns="11430" numCol="1" spcCol="1270" anchor="ctr" anchorCtr="0">
              <a:noAutofit/>
            </a:bodyPr>
            <a:lstStyle/>
            <a:p>
              <a:pPr marL="171450" marR="0" lvl="1" indent="-171450" algn="l" defTabSz="800100" eaLnBrk="1" fontAlgn="auto" latinLnBrk="0" hangingPunct="1">
                <a:lnSpc>
                  <a:spcPct val="90000"/>
                </a:lnSpc>
                <a:spcBef>
                  <a:spcPct val="0"/>
                </a:spcBef>
                <a:spcAft>
                  <a:spcPct val="15000"/>
                </a:spcAft>
                <a:buClrTx/>
                <a:buSzTx/>
                <a:buFontTx/>
                <a:buChar char="••"/>
                <a:tabLst/>
                <a:defRPr/>
              </a:pPr>
              <a:r>
                <a:rPr kumimoji="0" lang="tr-TR" sz="1800" b="0" i="0" u="none" strike="noStrike" kern="1200" cap="none" spc="0" normalizeH="0" baseline="0" noProof="0" dirty="0" err="1" smtClean="0">
                  <a:ln>
                    <a:noFill/>
                  </a:ln>
                  <a:solidFill>
                    <a:sysClr val="windowText" lastClr="000000">
                      <a:hueOff val="0"/>
                      <a:satOff val="0"/>
                      <a:lumOff val="0"/>
                      <a:alphaOff val="0"/>
                    </a:sysClr>
                  </a:solidFill>
                  <a:effectLst/>
                  <a:uLnTx/>
                  <a:uFillTx/>
                </a:rPr>
                <a:t>Umresiz</a:t>
              </a:r>
              <a:r>
                <a:rPr kumimoji="0" lang="tr-TR" sz="1800" b="0" i="0" u="none" strike="noStrike" kern="1200" cap="none" spc="0" normalizeH="0" baseline="0" noProof="0" dirty="0" smtClean="0">
                  <a:ln>
                    <a:noFill/>
                  </a:ln>
                  <a:solidFill>
                    <a:sysClr val="windowText" lastClr="000000">
                      <a:hueOff val="0"/>
                      <a:satOff val="0"/>
                      <a:lumOff val="0"/>
                      <a:alphaOff val="0"/>
                    </a:sysClr>
                  </a:solidFill>
                  <a:effectLst/>
                  <a:uLnTx/>
                  <a:uFillTx/>
                </a:rPr>
                <a:t> yapılan hac olup, kurban kesilmez.</a:t>
              </a:r>
              <a:endParaRPr kumimoji="0" lang="tr-TR" sz="1800" b="0" i="0" u="none" strike="noStrike" kern="1200" cap="none" spc="0" normalizeH="0" baseline="0" noProof="0" dirty="0">
                <a:ln>
                  <a:noFill/>
                </a:ln>
                <a:solidFill>
                  <a:sysClr val="windowText" lastClr="000000">
                    <a:hueOff val="0"/>
                    <a:satOff val="0"/>
                    <a:lumOff val="0"/>
                    <a:alphaOff val="0"/>
                  </a:sysClr>
                </a:solidFill>
                <a:effectLst/>
                <a:uLnTx/>
                <a:uFillTx/>
              </a:endParaRPr>
            </a:p>
            <a:p>
              <a:pPr marL="171450" marR="0" lvl="1" indent="-171450" algn="l" defTabSz="800100" eaLnBrk="1" fontAlgn="auto" latinLnBrk="0" hangingPunct="1">
                <a:lnSpc>
                  <a:spcPct val="90000"/>
                </a:lnSpc>
                <a:spcBef>
                  <a:spcPct val="0"/>
                </a:spcBef>
                <a:spcAft>
                  <a:spcPct val="15000"/>
                </a:spcAft>
                <a:buClrTx/>
                <a:buSzTx/>
                <a:buFontTx/>
                <a:buChar char="••"/>
                <a:tabLst/>
                <a:defRPr/>
              </a:pPr>
              <a:r>
                <a:rPr kumimoji="0" lang="tr-TR" altLang="tr-TR" sz="1800" b="0" i="0" u="none" strike="noStrike" kern="1200" cap="none" spc="0" normalizeH="0" baseline="0" noProof="0" dirty="0" smtClean="0">
                  <a:ln>
                    <a:noFill/>
                  </a:ln>
                  <a:solidFill>
                    <a:sysClr val="windowText" lastClr="000000">
                      <a:hueOff val="0"/>
                      <a:satOff val="0"/>
                      <a:lumOff val="0"/>
                      <a:alphaOff val="0"/>
                    </a:sysClr>
                  </a:solidFill>
                  <a:effectLst/>
                  <a:uLnTx/>
                  <a:uFillTx/>
                  <a:cs typeface="Times New Roman" pitchFamily="18" charset="0"/>
                </a:rPr>
                <a:t>Niyet: </a:t>
              </a:r>
              <a:r>
                <a:rPr kumimoji="0" lang="de-DE" altLang="tr-TR" sz="1800" b="0" i="0" u="none" strike="noStrike" kern="1200" cap="none" spc="0" normalizeH="0" baseline="0" noProof="0" dirty="0" smtClean="0">
                  <a:ln>
                    <a:noFill/>
                  </a:ln>
                  <a:solidFill>
                    <a:sysClr val="windowText" lastClr="000000">
                      <a:hueOff val="0"/>
                      <a:satOff val="0"/>
                      <a:lumOff val="0"/>
                      <a:alphaOff val="0"/>
                    </a:sysClr>
                  </a:solidFill>
                  <a:effectLst/>
                  <a:uLnTx/>
                  <a:uFillTx/>
                  <a:cs typeface="Times New Roman" pitchFamily="18" charset="0"/>
                </a:rPr>
                <a:t>Allahım</a:t>
              </a:r>
              <a:r>
                <a:rPr kumimoji="0" lang="tr-TR" altLang="tr-TR" sz="1800" b="0" i="0" u="none" strike="noStrike" kern="1200" cap="none" spc="0" normalizeH="0" baseline="0" noProof="0" dirty="0" smtClean="0">
                  <a:ln>
                    <a:noFill/>
                  </a:ln>
                  <a:solidFill>
                    <a:sysClr val="windowText" lastClr="000000">
                      <a:hueOff val="0"/>
                      <a:satOff val="0"/>
                      <a:lumOff val="0"/>
                      <a:alphaOff val="0"/>
                    </a:sysClr>
                  </a:solidFill>
                  <a:effectLst/>
                  <a:uLnTx/>
                  <a:uFillTx/>
                  <a:cs typeface="Times New Roman" pitchFamily="18" charset="0"/>
                </a:rPr>
                <a:t>, senin rızan için </a:t>
              </a:r>
              <a:r>
                <a:rPr kumimoji="0" lang="de-DE" altLang="tr-TR" sz="1800" b="0" i="0" u="none" strike="noStrike" kern="1200" cap="none" spc="0" normalizeH="0" baseline="0" noProof="0" dirty="0" smtClean="0">
                  <a:ln>
                    <a:noFill/>
                  </a:ln>
                  <a:solidFill>
                    <a:sysClr val="windowText" lastClr="000000">
                      <a:hueOff val="0"/>
                      <a:satOff val="0"/>
                      <a:lumOff val="0"/>
                      <a:alphaOff val="0"/>
                    </a:sysClr>
                  </a:solidFill>
                  <a:effectLst/>
                  <a:uLnTx/>
                  <a:uFillTx/>
                  <a:cs typeface="Times New Roman" pitchFamily="18" charset="0"/>
                </a:rPr>
                <a:t>hac yapma</a:t>
              </a:r>
              <a:r>
                <a:rPr kumimoji="0" lang="tr-TR" altLang="tr-TR" sz="1800" b="0" i="0" u="none" strike="noStrike" kern="1200" cap="none" spc="0" normalizeH="0" baseline="0" noProof="0" dirty="0" smtClean="0">
                  <a:ln>
                    <a:noFill/>
                  </a:ln>
                  <a:solidFill>
                    <a:sysClr val="windowText" lastClr="000000">
                      <a:hueOff val="0"/>
                      <a:satOff val="0"/>
                      <a:lumOff val="0"/>
                      <a:alphaOff val="0"/>
                    </a:sysClr>
                  </a:solidFill>
                  <a:effectLst/>
                  <a:uLnTx/>
                  <a:uFillTx/>
                  <a:cs typeface="Times New Roman" pitchFamily="18" charset="0"/>
                </a:rPr>
                <a:t>k </a:t>
              </a:r>
              <a:r>
                <a:rPr kumimoji="0" lang="de-DE" altLang="tr-TR" sz="1800" b="0" i="0" u="none" strike="noStrike" kern="1200" cap="none" spc="0" normalizeH="0" baseline="0" noProof="0" dirty="0" smtClean="0">
                  <a:ln>
                    <a:noFill/>
                  </a:ln>
                  <a:solidFill>
                    <a:sysClr val="windowText" lastClr="000000">
                      <a:hueOff val="0"/>
                      <a:satOff val="0"/>
                      <a:lumOff val="0"/>
                      <a:alphaOff val="0"/>
                    </a:sysClr>
                  </a:solidFill>
                  <a:effectLst/>
                  <a:uLnTx/>
                  <a:uFillTx/>
                  <a:cs typeface="Times New Roman" pitchFamily="18" charset="0"/>
                </a:rPr>
                <a:t>istiyorum,bunu</a:t>
              </a:r>
              <a:r>
                <a:rPr kumimoji="0" lang="tr-TR" altLang="tr-TR" sz="1800" b="0" i="0" u="none" strike="noStrike" kern="1200" cap="none" spc="0" normalizeH="0" baseline="0" noProof="0" dirty="0" smtClean="0">
                  <a:ln>
                    <a:noFill/>
                  </a:ln>
                  <a:solidFill>
                    <a:sysClr val="windowText" lastClr="000000">
                      <a:hueOff val="0"/>
                      <a:satOff val="0"/>
                      <a:lumOff val="0"/>
                      <a:alphaOff val="0"/>
                    </a:sysClr>
                  </a:solidFill>
                  <a:effectLst/>
                  <a:uLnTx/>
                  <a:uFillTx/>
                  <a:cs typeface="Times New Roman" pitchFamily="18" charset="0"/>
                </a:rPr>
                <a:t> b</a:t>
              </a:r>
              <a:r>
                <a:rPr kumimoji="0" lang="de-DE" altLang="tr-TR" sz="1800" b="0" i="0" u="none" strike="noStrike" kern="1200" cap="none" spc="0" normalizeH="0" baseline="0" noProof="0" dirty="0" smtClean="0">
                  <a:ln>
                    <a:noFill/>
                  </a:ln>
                  <a:solidFill>
                    <a:sysClr val="windowText" lastClr="000000">
                      <a:hueOff val="0"/>
                      <a:satOff val="0"/>
                      <a:lumOff val="0"/>
                      <a:alphaOff val="0"/>
                    </a:sysClr>
                  </a:solidFill>
                  <a:effectLst/>
                  <a:uLnTx/>
                  <a:uFillTx/>
                  <a:cs typeface="Times New Roman" pitchFamily="18" charset="0"/>
                </a:rPr>
                <a:t>ana</a:t>
              </a:r>
              <a:r>
                <a:rPr kumimoji="0" lang="tr-TR" altLang="tr-TR" sz="1800" b="0" i="0" u="none" strike="noStrike" kern="1200" cap="none" spc="0" normalizeH="0" baseline="0" noProof="0" dirty="0" smtClean="0">
                  <a:ln>
                    <a:noFill/>
                  </a:ln>
                  <a:solidFill>
                    <a:sysClr val="windowText" lastClr="000000">
                      <a:hueOff val="0"/>
                      <a:satOff val="0"/>
                      <a:lumOff val="0"/>
                      <a:alphaOff val="0"/>
                    </a:sysClr>
                  </a:solidFill>
                  <a:effectLst/>
                  <a:uLnTx/>
                  <a:uFillTx/>
                  <a:cs typeface="Times New Roman" pitchFamily="18" charset="0"/>
                </a:rPr>
                <a:t> k</a:t>
              </a:r>
              <a:r>
                <a:rPr kumimoji="0" lang="de-DE" altLang="tr-TR" sz="1800" b="0" i="0" u="none" strike="noStrike" kern="1200" cap="none" spc="0" normalizeH="0" baseline="0" noProof="0" dirty="0" smtClean="0">
                  <a:ln>
                    <a:noFill/>
                  </a:ln>
                  <a:solidFill>
                    <a:sysClr val="windowText" lastClr="000000">
                      <a:hueOff val="0"/>
                      <a:satOff val="0"/>
                      <a:lumOff val="0"/>
                      <a:alphaOff val="0"/>
                    </a:sysClr>
                  </a:solidFill>
                  <a:effectLst/>
                  <a:uLnTx/>
                  <a:uFillTx/>
                  <a:cs typeface="Times New Roman" pitchFamily="18" charset="0"/>
                </a:rPr>
                <a:t>olaylaştır</a:t>
              </a:r>
              <a:r>
                <a:rPr kumimoji="0" lang="tr-TR" altLang="tr-TR" sz="1800" b="0" i="0" u="none" strike="noStrike" kern="1200" cap="none" spc="0" normalizeH="0" baseline="0" noProof="0" dirty="0" smtClean="0">
                  <a:ln>
                    <a:noFill/>
                  </a:ln>
                  <a:solidFill>
                    <a:sysClr val="windowText" lastClr="000000">
                      <a:hueOff val="0"/>
                      <a:satOff val="0"/>
                      <a:lumOff val="0"/>
                      <a:alphaOff val="0"/>
                    </a:sysClr>
                  </a:solidFill>
                  <a:effectLst/>
                  <a:uLnTx/>
                  <a:uFillTx/>
                  <a:cs typeface="Times New Roman" pitchFamily="18" charset="0"/>
                </a:rPr>
                <a:t> ve</a:t>
              </a:r>
              <a:r>
                <a:rPr kumimoji="0" lang="de-DE" altLang="tr-TR" sz="1800" b="0" i="0" u="none" strike="noStrike" kern="1200" cap="none" spc="0" normalizeH="0" baseline="0" noProof="0" dirty="0" smtClean="0">
                  <a:ln>
                    <a:noFill/>
                  </a:ln>
                  <a:solidFill>
                    <a:sysClr val="windowText" lastClr="000000">
                      <a:hueOff val="0"/>
                      <a:satOff val="0"/>
                      <a:lumOff val="0"/>
                      <a:alphaOff val="0"/>
                    </a:sysClr>
                  </a:solidFill>
                  <a:effectLst/>
                  <a:uLnTx/>
                  <a:uFillTx/>
                  <a:cs typeface="Times New Roman" pitchFamily="18" charset="0"/>
                </a:rPr>
                <a:t> kabul e</a:t>
              </a:r>
              <a:r>
                <a:rPr kumimoji="0" lang="tr-TR" altLang="tr-TR" sz="1800" b="0" i="0" u="none" strike="noStrike" kern="1200" cap="none" spc="0" normalizeH="0" baseline="0" noProof="0" dirty="0" err="1" smtClean="0">
                  <a:ln>
                    <a:noFill/>
                  </a:ln>
                  <a:solidFill>
                    <a:sysClr val="windowText" lastClr="000000">
                      <a:hueOff val="0"/>
                      <a:satOff val="0"/>
                      <a:lumOff val="0"/>
                      <a:alphaOff val="0"/>
                    </a:sysClr>
                  </a:solidFill>
                  <a:effectLst/>
                  <a:uLnTx/>
                  <a:uFillTx/>
                  <a:cs typeface="Times New Roman" pitchFamily="18" charset="0"/>
                </a:rPr>
                <a:t>yle</a:t>
              </a:r>
              <a:r>
                <a:rPr kumimoji="0" lang="tr-TR" altLang="tr-TR" sz="1800" b="0" i="0" u="none" strike="noStrike" kern="1200" cap="none" spc="0" normalizeH="0" baseline="0" noProof="0" dirty="0" smtClean="0">
                  <a:ln>
                    <a:noFill/>
                  </a:ln>
                  <a:solidFill>
                    <a:sysClr val="windowText" lastClr="000000">
                      <a:hueOff val="0"/>
                      <a:satOff val="0"/>
                      <a:lumOff val="0"/>
                      <a:alphaOff val="0"/>
                    </a:sysClr>
                  </a:solidFill>
                  <a:effectLst/>
                  <a:uLnTx/>
                  <a:uFillTx/>
                  <a:cs typeface="Times New Roman" pitchFamily="18" charset="0"/>
                </a:rPr>
                <a:t>!</a:t>
              </a:r>
              <a:endParaRPr kumimoji="0" lang="tr-TR" sz="1800" b="0" i="0" u="none" strike="noStrike" kern="1200" cap="none" spc="0" normalizeH="0" baseline="0" noProof="0" dirty="0">
                <a:ln>
                  <a:noFill/>
                </a:ln>
                <a:solidFill>
                  <a:sysClr val="windowText" lastClr="000000">
                    <a:hueOff val="0"/>
                    <a:satOff val="0"/>
                    <a:lumOff val="0"/>
                    <a:alphaOff val="0"/>
                  </a:sysClr>
                </a:solidFill>
                <a:effectLst/>
                <a:uLnTx/>
                <a:uFillTx/>
              </a:endParaRPr>
            </a:p>
          </p:txBody>
        </p:sp>
      </p:grpSp>
      <p:grpSp>
        <p:nvGrpSpPr>
          <p:cNvPr id="9" name="Grup 8"/>
          <p:cNvGrpSpPr/>
          <p:nvPr/>
        </p:nvGrpSpPr>
        <p:grpSpPr>
          <a:xfrm>
            <a:off x="1606300" y="3292628"/>
            <a:ext cx="1390502" cy="1516116"/>
            <a:chOff x="0" y="1269742"/>
            <a:chExt cx="1455963" cy="2079947"/>
          </a:xfrm>
        </p:grpSpPr>
        <p:sp>
          <p:nvSpPr>
            <p:cNvPr id="19" name="Köşeli Çift Ayraç 18"/>
            <p:cNvSpPr/>
            <p:nvPr/>
          </p:nvSpPr>
          <p:spPr>
            <a:xfrm rot="5400000">
              <a:off x="-311992" y="1581734"/>
              <a:ext cx="2079947" cy="1455963"/>
            </a:xfrm>
            <a:prstGeom prst="chevron">
              <a:avLst/>
            </a:prstGeom>
            <a:solidFill>
              <a:srgbClr val="FE8637">
                <a:hueOff val="0"/>
                <a:satOff val="0"/>
                <a:lumOff val="0"/>
                <a:alphaOff val="0"/>
              </a:srgbClr>
            </a:solidFill>
            <a:ln w="25400" cap="flat" cmpd="sng" algn="ctr">
              <a:solidFill>
                <a:srgbClr val="FE8637">
                  <a:hueOff val="0"/>
                  <a:satOff val="0"/>
                  <a:lumOff val="0"/>
                  <a:alphaOff val="0"/>
                </a:srgbClr>
              </a:solidFill>
              <a:prstDash val="solid"/>
            </a:ln>
            <a:effectLst/>
          </p:spPr>
        </p:sp>
        <p:sp>
          <p:nvSpPr>
            <p:cNvPr id="20" name="Köşeli Çift Ayraç 8"/>
            <p:cNvSpPr/>
            <p:nvPr/>
          </p:nvSpPr>
          <p:spPr>
            <a:xfrm>
              <a:off x="0" y="2256778"/>
              <a:ext cx="1455963" cy="623984"/>
            </a:xfrm>
            <a:prstGeom prst="rect">
              <a:avLst/>
            </a:prstGeom>
            <a:noFill/>
            <a:ln>
              <a:noFill/>
            </a:ln>
            <a:effectLst/>
          </p:spPr>
          <p:txBody>
            <a:bodyPr spcFirstLastPara="0" vert="horz" wrap="square" lIns="13335" tIns="13335" rIns="13335" bIns="13335" numCol="1" spcCol="1270" anchor="ctr" anchorCtr="0">
              <a:noAutofit/>
            </a:bodyPr>
            <a:lstStyle/>
            <a:p>
              <a:pPr marL="0" marR="0" lvl="0" indent="0" algn="ctr" defTabSz="933450" eaLnBrk="1" fontAlgn="auto" latinLnBrk="0" hangingPunct="1">
                <a:lnSpc>
                  <a:spcPct val="90000"/>
                </a:lnSpc>
                <a:spcBef>
                  <a:spcPct val="0"/>
                </a:spcBef>
                <a:spcAft>
                  <a:spcPct val="35000"/>
                </a:spcAft>
                <a:buClrTx/>
                <a:buSzTx/>
                <a:buFontTx/>
                <a:buNone/>
                <a:tabLst/>
                <a:defRPr/>
              </a:pPr>
              <a:r>
                <a:rPr kumimoji="0" lang="tr-TR" sz="2100" b="0" i="0" u="none" strike="noStrike" kern="1200" cap="none" spc="0" normalizeH="0" baseline="0" noProof="0" dirty="0" smtClean="0">
                  <a:ln>
                    <a:noFill/>
                  </a:ln>
                  <a:solidFill>
                    <a:sysClr val="window" lastClr="FFFFFF"/>
                  </a:solidFill>
                  <a:effectLst/>
                  <a:uLnTx/>
                  <a:uFillTx/>
                </a:rPr>
                <a:t>KIRAN</a:t>
              </a:r>
              <a:endParaRPr kumimoji="0" lang="tr-TR" sz="2100" b="0" i="0" u="none" strike="noStrike" kern="1200" cap="none" spc="0" normalizeH="0" baseline="0" noProof="0" dirty="0">
                <a:ln>
                  <a:noFill/>
                </a:ln>
                <a:solidFill>
                  <a:sysClr val="window" lastClr="FFFFFF"/>
                </a:solidFill>
                <a:effectLst/>
                <a:uLnTx/>
                <a:uFillTx/>
              </a:endParaRPr>
            </a:p>
          </p:txBody>
        </p:sp>
      </p:grpSp>
      <p:grpSp>
        <p:nvGrpSpPr>
          <p:cNvPr id="10" name="Grup 9"/>
          <p:cNvGrpSpPr/>
          <p:nvPr/>
        </p:nvGrpSpPr>
        <p:grpSpPr>
          <a:xfrm>
            <a:off x="3062263" y="3300201"/>
            <a:ext cx="7269601" cy="985475"/>
            <a:chOff x="1455963" y="1893726"/>
            <a:chExt cx="7611836" cy="1351965"/>
          </a:xfrm>
        </p:grpSpPr>
        <p:sp>
          <p:nvSpPr>
            <p:cNvPr id="17" name="Aynı Yanın Köşesi Yuvarlatılmış Dikdörtgen 16"/>
            <p:cNvSpPr/>
            <p:nvPr/>
          </p:nvSpPr>
          <p:spPr>
            <a:xfrm rot="5400000">
              <a:off x="4585898" y="-1236209"/>
              <a:ext cx="1351965" cy="7611836"/>
            </a:xfrm>
            <a:prstGeom prst="round2SameRect">
              <a:avLst/>
            </a:prstGeom>
            <a:solidFill>
              <a:sysClr val="window" lastClr="FFFFFF">
                <a:alpha val="90000"/>
                <a:hueOff val="0"/>
                <a:satOff val="0"/>
                <a:lumOff val="0"/>
                <a:alphaOff val="0"/>
              </a:sysClr>
            </a:solidFill>
            <a:ln w="25400" cap="flat" cmpd="sng" algn="ctr">
              <a:solidFill>
                <a:srgbClr val="FE8637">
                  <a:hueOff val="0"/>
                  <a:satOff val="0"/>
                  <a:lumOff val="0"/>
                  <a:alphaOff val="0"/>
                </a:srgbClr>
              </a:solidFill>
              <a:prstDash val="solid"/>
            </a:ln>
            <a:effectLst/>
          </p:spPr>
        </p:sp>
        <p:sp>
          <p:nvSpPr>
            <p:cNvPr id="18" name="Aynı Yanın Köşesi Yuvarlatılmış Dikdörtgen 10"/>
            <p:cNvSpPr/>
            <p:nvPr/>
          </p:nvSpPr>
          <p:spPr>
            <a:xfrm>
              <a:off x="1455963" y="1959723"/>
              <a:ext cx="7545839" cy="1219971"/>
            </a:xfrm>
            <a:prstGeom prst="rect">
              <a:avLst/>
            </a:prstGeom>
            <a:noFill/>
            <a:ln>
              <a:noFill/>
            </a:ln>
            <a:effectLst/>
          </p:spPr>
          <p:txBody>
            <a:bodyPr spcFirstLastPara="0" vert="horz" wrap="square" lIns="128016" tIns="11430" rIns="11430" bIns="11430" numCol="1" spcCol="1270" anchor="ctr" anchorCtr="0">
              <a:noAutofit/>
            </a:bodyPr>
            <a:lstStyle/>
            <a:p>
              <a:pPr marL="171450" marR="0" lvl="1" indent="-171450" algn="l" defTabSz="800100" eaLnBrk="1" fontAlgn="auto" latinLnBrk="0" hangingPunct="1">
                <a:lnSpc>
                  <a:spcPct val="90000"/>
                </a:lnSpc>
                <a:spcBef>
                  <a:spcPct val="0"/>
                </a:spcBef>
                <a:spcAft>
                  <a:spcPct val="15000"/>
                </a:spcAft>
                <a:buClrTx/>
                <a:buSzTx/>
                <a:buFontTx/>
                <a:buChar char="••"/>
                <a:tabLst/>
                <a:defRPr/>
              </a:pPr>
              <a:r>
                <a:rPr kumimoji="0" lang="de-DE" altLang="tr-TR" sz="1800" b="0" i="0" u="none" strike="noStrike" kern="1200" cap="none" spc="0" normalizeH="0" baseline="0" noProof="0" dirty="0" smtClean="0">
                  <a:ln>
                    <a:noFill/>
                  </a:ln>
                  <a:solidFill>
                    <a:sysClr val="windowText" lastClr="000000">
                      <a:hueOff val="0"/>
                      <a:satOff val="0"/>
                      <a:lumOff val="0"/>
                      <a:alphaOff val="0"/>
                    </a:sysClr>
                  </a:solidFill>
                  <a:effectLst/>
                  <a:uLnTx/>
                  <a:uFillTx/>
                  <a:cs typeface="Times New Roman" pitchFamily="18" charset="0"/>
                </a:rPr>
                <a:t>Hac mevsiminde, tek ihram ile hem Hac, hem de Umre ibadetini yapmaya denir.</a:t>
              </a:r>
              <a:r>
                <a:rPr kumimoji="0" lang="tr-TR" altLang="tr-TR" sz="1800" b="0" i="0" u="none" strike="noStrike" kern="1200" cap="none" spc="0" normalizeH="0" baseline="0" noProof="0" dirty="0" smtClean="0">
                  <a:ln>
                    <a:noFill/>
                  </a:ln>
                  <a:solidFill>
                    <a:sysClr val="windowText" lastClr="000000">
                      <a:hueOff val="0"/>
                      <a:satOff val="0"/>
                      <a:lumOff val="0"/>
                      <a:alphaOff val="0"/>
                    </a:sysClr>
                  </a:solidFill>
                  <a:effectLst/>
                  <a:uLnTx/>
                  <a:uFillTx/>
                  <a:cs typeface="Times New Roman" pitchFamily="18" charset="0"/>
                </a:rPr>
                <a:t> Kurban kesilir</a:t>
              </a:r>
              <a:endParaRPr kumimoji="0" lang="tr-TR" sz="1800" b="0" i="0" u="none" strike="noStrike" kern="1200" cap="none" spc="0" normalizeH="0" baseline="0" noProof="0" dirty="0">
                <a:ln>
                  <a:noFill/>
                </a:ln>
                <a:solidFill>
                  <a:sysClr val="windowText" lastClr="000000">
                    <a:hueOff val="0"/>
                    <a:satOff val="0"/>
                    <a:lumOff val="0"/>
                    <a:alphaOff val="0"/>
                  </a:sysClr>
                </a:solidFill>
                <a:effectLst/>
                <a:uLnTx/>
                <a:uFillTx/>
              </a:endParaRPr>
            </a:p>
            <a:p>
              <a:pPr marL="171450" marR="0" lvl="1" indent="-171450" algn="l" defTabSz="800100" eaLnBrk="1" fontAlgn="auto" latinLnBrk="0" hangingPunct="1">
                <a:lnSpc>
                  <a:spcPct val="90000"/>
                </a:lnSpc>
                <a:spcBef>
                  <a:spcPct val="0"/>
                </a:spcBef>
                <a:spcAft>
                  <a:spcPct val="15000"/>
                </a:spcAft>
                <a:buClrTx/>
                <a:buSzTx/>
                <a:buFontTx/>
                <a:buChar char="••"/>
                <a:tabLst/>
                <a:defRPr/>
              </a:pPr>
              <a:r>
                <a:rPr kumimoji="0" lang="de-DE" altLang="tr-TR" sz="1800" b="0" i="0" u="none" strike="noStrike" kern="1200" cap="none" spc="0" normalizeH="0" baseline="0" noProof="0" dirty="0" smtClean="0">
                  <a:ln>
                    <a:noFill/>
                  </a:ln>
                  <a:solidFill>
                    <a:sysClr val="windowText" lastClr="000000">
                      <a:hueOff val="0"/>
                      <a:satOff val="0"/>
                      <a:lumOff val="0"/>
                      <a:alphaOff val="0"/>
                    </a:sysClr>
                  </a:solidFill>
                  <a:effectLst/>
                  <a:uLnTx/>
                  <a:uFillTx/>
                  <a:cs typeface="Times New Roman" pitchFamily="18" charset="0"/>
                </a:rPr>
                <a:t>Allahım</a:t>
              </a:r>
              <a:r>
                <a:rPr kumimoji="0" lang="tr-TR" altLang="tr-TR" sz="1800" b="0" i="0" u="none" strike="noStrike" kern="1200" cap="none" spc="0" normalizeH="0" baseline="0" noProof="0" dirty="0" smtClean="0">
                  <a:ln>
                    <a:noFill/>
                  </a:ln>
                  <a:solidFill>
                    <a:sysClr val="windowText" lastClr="000000">
                      <a:hueOff val="0"/>
                      <a:satOff val="0"/>
                      <a:lumOff val="0"/>
                      <a:alphaOff val="0"/>
                    </a:sysClr>
                  </a:solidFill>
                  <a:effectLst/>
                  <a:uLnTx/>
                  <a:uFillTx/>
                  <a:cs typeface="Times New Roman" pitchFamily="18" charset="0"/>
                </a:rPr>
                <a:t>,</a:t>
              </a:r>
              <a:r>
                <a:rPr kumimoji="0" lang="de-DE" altLang="tr-TR" sz="1800" b="0" i="0" u="none" strike="noStrike" kern="1200" cap="none" spc="0" normalizeH="0" baseline="0" noProof="0" dirty="0" smtClean="0">
                  <a:ln>
                    <a:noFill/>
                  </a:ln>
                  <a:solidFill>
                    <a:sysClr val="windowText" lastClr="000000">
                      <a:hueOff val="0"/>
                      <a:satOff val="0"/>
                      <a:lumOff val="0"/>
                      <a:alphaOff val="0"/>
                    </a:sysClr>
                  </a:solidFill>
                  <a:effectLst/>
                  <a:uLnTx/>
                  <a:uFillTx/>
                  <a:cs typeface="Times New Roman" pitchFamily="18" charset="0"/>
                </a:rPr>
                <a:t> </a:t>
              </a:r>
              <a:r>
                <a:rPr kumimoji="0" lang="tr-TR" altLang="tr-TR" sz="1800" b="0" i="0" u="none" strike="noStrike" kern="1200" cap="none" spc="0" normalizeH="0" baseline="0" noProof="0" dirty="0" smtClean="0">
                  <a:ln>
                    <a:noFill/>
                  </a:ln>
                  <a:solidFill>
                    <a:sysClr val="windowText" lastClr="000000">
                      <a:hueOff val="0"/>
                      <a:satOff val="0"/>
                      <a:lumOff val="0"/>
                      <a:alphaOff val="0"/>
                    </a:sysClr>
                  </a:solidFill>
                  <a:effectLst/>
                  <a:uLnTx/>
                  <a:uFillTx/>
                  <a:cs typeface="Times New Roman" pitchFamily="18" charset="0"/>
                </a:rPr>
                <a:t>senin rızan için</a:t>
              </a:r>
              <a:r>
                <a:rPr kumimoji="0" lang="de-DE" altLang="tr-TR" sz="1800" b="0" i="0" u="none" strike="noStrike" kern="1200" cap="none" spc="0" normalizeH="0" baseline="0" noProof="0" dirty="0" smtClean="0">
                  <a:ln>
                    <a:noFill/>
                  </a:ln>
                  <a:solidFill>
                    <a:sysClr val="windowText" lastClr="000000">
                      <a:hueOff val="0"/>
                      <a:satOff val="0"/>
                      <a:lumOff val="0"/>
                      <a:alphaOff val="0"/>
                    </a:sysClr>
                  </a:solidFill>
                  <a:effectLst/>
                  <a:uLnTx/>
                  <a:uFillTx/>
                  <a:cs typeface="Times New Roman" pitchFamily="18" charset="0"/>
                </a:rPr>
                <a:t> </a:t>
              </a:r>
              <a:r>
                <a:rPr kumimoji="0" lang="tr-TR" altLang="tr-TR" sz="1800" b="0" i="0" u="none" strike="noStrike" kern="1200" cap="none" spc="0" normalizeH="0" baseline="0" noProof="0" dirty="0" smtClean="0">
                  <a:ln>
                    <a:noFill/>
                  </a:ln>
                  <a:solidFill>
                    <a:sysClr val="windowText" lastClr="000000">
                      <a:hueOff val="0"/>
                      <a:satOff val="0"/>
                      <a:lumOff val="0"/>
                      <a:alphaOff val="0"/>
                    </a:sysClr>
                  </a:solidFill>
                  <a:effectLst/>
                  <a:uLnTx/>
                  <a:uFillTx/>
                  <a:cs typeface="Times New Roman" pitchFamily="18" charset="0"/>
                </a:rPr>
                <a:t>Hac ve </a:t>
              </a:r>
              <a:r>
                <a:rPr kumimoji="0" lang="de-DE" altLang="tr-TR" sz="1800" b="0" i="0" u="none" strike="noStrike" kern="1200" cap="none" spc="0" normalizeH="0" baseline="0" noProof="0" dirty="0" smtClean="0">
                  <a:ln>
                    <a:noFill/>
                  </a:ln>
                  <a:solidFill>
                    <a:sysClr val="windowText" lastClr="000000">
                      <a:hueOff val="0"/>
                      <a:satOff val="0"/>
                      <a:lumOff val="0"/>
                      <a:alphaOff val="0"/>
                    </a:sysClr>
                  </a:solidFill>
                  <a:effectLst/>
                  <a:uLnTx/>
                  <a:uFillTx/>
                  <a:cs typeface="Times New Roman" pitchFamily="18" charset="0"/>
                </a:rPr>
                <a:t>umre</a:t>
              </a:r>
              <a:r>
                <a:rPr kumimoji="0" lang="tr-TR" altLang="tr-TR" sz="1800" b="0" i="0" u="none" strike="noStrike" kern="1200" cap="none" spc="0" normalizeH="0" baseline="0" noProof="0" dirty="0" smtClean="0">
                  <a:ln>
                    <a:noFill/>
                  </a:ln>
                  <a:solidFill>
                    <a:sysClr val="windowText" lastClr="000000">
                      <a:hueOff val="0"/>
                      <a:satOff val="0"/>
                      <a:lumOff val="0"/>
                      <a:alphaOff val="0"/>
                    </a:sysClr>
                  </a:solidFill>
                  <a:effectLst/>
                  <a:uLnTx/>
                  <a:uFillTx/>
                  <a:cs typeface="Times New Roman" pitchFamily="18" charset="0"/>
                </a:rPr>
                <a:t> yapmak istiyorum</a:t>
              </a:r>
              <a:r>
                <a:rPr kumimoji="0" lang="de-DE" altLang="tr-TR" sz="1800" b="0" i="0" u="none" strike="noStrike" kern="1200" cap="none" spc="0" normalizeH="0" baseline="0" noProof="0" dirty="0" smtClean="0">
                  <a:ln>
                    <a:noFill/>
                  </a:ln>
                  <a:solidFill>
                    <a:sysClr val="windowText" lastClr="000000">
                      <a:hueOff val="0"/>
                      <a:satOff val="0"/>
                      <a:lumOff val="0"/>
                      <a:alphaOff val="0"/>
                    </a:sysClr>
                  </a:solidFill>
                  <a:effectLst/>
                  <a:uLnTx/>
                  <a:uFillTx/>
                  <a:cs typeface="Times New Roman" pitchFamily="18" charset="0"/>
                </a:rPr>
                <a:t>, bunu bana kolay</a:t>
              </a:r>
              <a:r>
                <a:rPr kumimoji="0" lang="tr-TR" altLang="tr-TR" sz="1800" b="0" i="0" u="none" strike="noStrike" kern="1200" cap="none" spc="0" normalizeH="0" baseline="0" noProof="0" dirty="0" err="1" smtClean="0">
                  <a:ln>
                    <a:noFill/>
                  </a:ln>
                  <a:solidFill>
                    <a:sysClr val="windowText" lastClr="000000">
                      <a:hueOff val="0"/>
                      <a:satOff val="0"/>
                      <a:lumOff val="0"/>
                      <a:alphaOff val="0"/>
                    </a:sysClr>
                  </a:solidFill>
                  <a:effectLst/>
                  <a:uLnTx/>
                  <a:uFillTx/>
                  <a:cs typeface="Times New Roman" pitchFamily="18" charset="0"/>
                </a:rPr>
                <a:t>laştır</a:t>
              </a:r>
              <a:r>
                <a:rPr kumimoji="0" lang="tr-TR" altLang="tr-TR" sz="1800" b="0" i="0" u="none" strike="noStrike" kern="1200" cap="none" spc="0" normalizeH="0" baseline="0" noProof="0" dirty="0" smtClean="0">
                  <a:ln>
                    <a:noFill/>
                  </a:ln>
                  <a:solidFill>
                    <a:sysClr val="windowText" lastClr="000000">
                      <a:hueOff val="0"/>
                      <a:satOff val="0"/>
                      <a:lumOff val="0"/>
                      <a:alphaOff val="0"/>
                    </a:sysClr>
                  </a:solidFill>
                  <a:effectLst/>
                  <a:uLnTx/>
                  <a:uFillTx/>
                  <a:cs typeface="Times New Roman" pitchFamily="18" charset="0"/>
                </a:rPr>
                <a:t> ve </a:t>
              </a:r>
              <a:r>
                <a:rPr kumimoji="0" lang="de-DE" altLang="tr-TR" sz="1800" b="0" i="0" u="none" strike="noStrike" kern="1200" cap="none" spc="0" normalizeH="0" baseline="0" noProof="0" dirty="0" smtClean="0">
                  <a:ln>
                    <a:noFill/>
                  </a:ln>
                  <a:solidFill>
                    <a:sysClr val="windowText" lastClr="000000">
                      <a:hueOff val="0"/>
                      <a:satOff val="0"/>
                      <a:lumOff val="0"/>
                      <a:alphaOff val="0"/>
                    </a:sysClr>
                  </a:solidFill>
                  <a:effectLst/>
                  <a:uLnTx/>
                  <a:uFillTx/>
                  <a:cs typeface="Times New Roman" pitchFamily="18" charset="0"/>
                </a:rPr>
                <a:t>kabul e</a:t>
              </a:r>
              <a:r>
                <a:rPr kumimoji="0" lang="tr-TR" altLang="tr-TR" sz="1800" b="0" i="0" u="none" strike="noStrike" kern="1200" cap="none" spc="0" normalizeH="0" baseline="0" noProof="0" dirty="0" err="1" smtClean="0">
                  <a:ln>
                    <a:noFill/>
                  </a:ln>
                  <a:solidFill>
                    <a:sysClr val="windowText" lastClr="000000">
                      <a:hueOff val="0"/>
                      <a:satOff val="0"/>
                      <a:lumOff val="0"/>
                      <a:alphaOff val="0"/>
                    </a:sysClr>
                  </a:solidFill>
                  <a:effectLst/>
                  <a:uLnTx/>
                  <a:uFillTx/>
                  <a:cs typeface="Times New Roman" pitchFamily="18" charset="0"/>
                </a:rPr>
                <a:t>yle</a:t>
              </a:r>
              <a:r>
                <a:rPr kumimoji="0" lang="tr-TR" altLang="tr-TR" sz="1800" b="0" i="0" u="none" strike="noStrike" kern="1200" cap="none" spc="0" normalizeH="0" baseline="0" noProof="0" dirty="0" smtClean="0">
                  <a:ln>
                    <a:noFill/>
                  </a:ln>
                  <a:solidFill>
                    <a:sysClr val="windowText" lastClr="000000">
                      <a:hueOff val="0"/>
                      <a:satOff val="0"/>
                      <a:lumOff val="0"/>
                      <a:alphaOff val="0"/>
                    </a:sysClr>
                  </a:solidFill>
                  <a:effectLst/>
                  <a:uLnTx/>
                  <a:uFillTx/>
                  <a:cs typeface="Times New Roman" pitchFamily="18" charset="0"/>
                </a:rPr>
                <a:t>!</a:t>
              </a:r>
              <a:endParaRPr kumimoji="0" lang="tr-TR" sz="1800" b="0" i="0" u="none" strike="noStrike" kern="1200" cap="none" spc="0" normalizeH="0" baseline="0" noProof="0" dirty="0">
                <a:ln>
                  <a:noFill/>
                </a:ln>
                <a:solidFill>
                  <a:sysClr val="windowText" lastClr="000000">
                    <a:hueOff val="0"/>
                    <a:satOff val="0"/>
                    <a:lumOff val="0"/>
                    <a:alphaOff val="0"/>
                  </a:sysClr>
                </a:solidFill>
                <a:effectLst/>
                <a:uLnTx/>
                <a:uFillTx/>
              </a:endParaRPr>
            </a:p>
          </p:txBody>
        </p:sp>
      </p:grpSp>
      <p:grpSp>
        <p:nvGrpSpPr>
          <p:cNvPr id="11" name="Grup 10"/>
          <p:cNvGrpSpPr/>
          <p:nvPr/>
        </p:nvGrpSpPr>
        <p:grpSpPr>
          <a:xfrm>
            <a:off x="1637814" y="4681836"/>
            <a:ext cx="1390502" cy="1516116"/>
            <a:chOff x="0" y="3783779"/>
            <a:chExt cx="1455963" cy="2079947"/>
          </a:xfrm>
        </p:grpSpPr>
        <p:sp>
          <p:nvSpPr>
            <p:cNvPr id="15" name="Köşeli Çift Ayraç 14"/>
            <p:cNvSpPr/>
            <p:nvPr/>
          </p:nvSpPr>
          <p:spPr>
            <a:xfrm rot="5400000">
              <a:off x="-311992" y="4095771"/>
              <a:ext cx="2079947" cy="1455963"/>
            </a:xfrm>
            <a:prstGeom prst="chevron">
              <a:avLst/>
            </a:prstGeom>
            <a:solidFill>
              <a:srgbClr val="FE8637">
                <a:hueOff val="0"/>
                <a:satOff val="0"/>
                <a:lumOff val="0"/>
                <a:alphaOff val="0"/>
              </a:srgbClr>
            </a:solidFill>
            <a:ln w="25400" cap="flat" cmpd="sng" algn="ctr">
              <a:solidFill>
                <a:srgbClr val="FE8637">
                  <a:hueOff val="0"/>
                  <a:satOff val="0"/>
                  <a:lumOff val="0"/>
                  <a:alphaOff val="0"/>
                </a:srgbClr>
              </a:solidFill>
              <a:prstDash val="solid"/>
            </a:ln>
            <a:effectLst/>
          </p:spPr>
        </p:sp>
        <p:sp>
          <p:nvSpPr>
            <p:cNvPr id="16" name="Köşeli Çift Ayraç 12"/>
            <p:cNvSpPr/>
            <p:nvPr/>
          </p:nvSpPr>
          <p:spPr>
            <a:xfrm>
              <a:off x="0" y="4782877"/>
              <a:ext cx="1455963" cy="623984"/>
            </a:xfrm>
            <a:prstGeom prst="rect">
              <a:avLst/>
            </a:prstGeom>
            <a:noFill/>
            <a:ln>
              <a:noFill/>
            </a:ln>
            <a:effectLst/>
          </p:spPr>
          <p:txBody>
            <a:bodyPr spcFirstLastPara="0" vert="horz" wrap="square" lIns="13335" tIns="13335" rIns="13335" bIns="13335" numCol="1" spcCol="1270" anchor="ctr" anchorCtr="0">
              <a:noAutofit/>
            </a:bodyPr>
            <a:lstStyle/>
            <a:p>
              <a:pPr marL="0" marR="0" lvl="0" indent="0" algn="ctr" defTabSz="933450" eaLnBrk="1" fontAlgn="auto" latinLnBrk="0" hangingPunct="1">
                <a:lnSpc>
                  <a:spcPct val="90000"/>
                </a:lnSpc>
                <a:spcBef>
                  <a:spcPct val="0"/>
                </a:spcBef>
                <a:spcAft>
                  <a:spcPct val="35000"/>
                </a:spcAft>
                <a:buClrTx/>
                <a:buSzTx/>
                <a:buFontTx/>
                <a:buNone/>
                <a:tabLst/>
                <a:defRPr/>
              </a:pPr>
              <a:r>
                <a:rPr kumimoji="0" lang="tr-TR" sz="2100" b="0" i="0" u="none" strike="noStrike" kern="1200" cap="none" spc="0" normalizeH="0" baseline="0" noProof="0" dirty="0" smtClean="0">
                  <a:ln>
                    <a:noFill/>
                  </a:ln>
                  <a:solidFill>
                    <a:sysClr val="window" lastClr="FFFFFF"/>
                  </a:solidFill>
                  <a:effectLst/>
                  <a:uLnTx/>
                  <a:uFillTx/>
                </a:rPr>
                <a:t>TEMETTU</a:t>
              </a:r>
              <a:endParaRPr kumimoji="0" lang="tr-TR" sz="2100" b="0" i="0" u="none" strike="noStrike" kern="1200" cap="none" spc="0" normalizeH="0" baseline="0" noProof="0" dirty="0">
                <a:ln>
                  <a:noFill/>
                </a:ln>
                <a:solidFill>
                  <a:sysClr val="window" lastClr="FFFFFF"/>
                </a:solidFill>
                <a:effectLst/>
                <a:uLnTx/>
                <a:uFillTx/>
              </a:endParaRPr>
            </a:p>
          </p:txBody>
        </p:sp>
      </p:grpSp>
      <p:grpSp>
        <p:nvGrpSpPr>
          <p:cNvPr id="12" name="Grup 11"/>
          <p:cNvGrpSpPr/>
          <p:nvPr/>
        </p:nvGrpSpPr>
        <p:grpSpPr>
          <a:xfrm>
            <a:off x="3062263" y="4652041"/>
            <a:ext cx="7269601" cy="985475"/>
            <a:chOff x="1455963" y="3783778"/>
            <a:chExt cx="7611836" cy="1351965"/>
          </a:xfrm>
        </p:grpSpPr>
        <p:sp>
          <p:nvSpPr>
            <p:cNvPr id="13" name="Aynı Yanın Köşesi Yuvarlatılmış Dikdörtgen 12"/>
            <p:cNvSpPr/>
            <p:nvPr/>
          </p:nvSpPr>
          <p:spPr>
            <a:xfrm rot="5400000">
              <a:off x="4585898" y="653843"/>
              <a:ext cx="1351965" cy="7611836"/>
            </a:xfrm>
            <a:prstGeom prst="round2SameRect">
              <a:avLst/>
            </a:prstGeom>
            <a:solidFill>
              <a:sysClr val="window" lastClr="FFFFFF">
                <a:alpha val="90000"/>
                <a:hueOff val="0"/>
                <a:satOff val="0"/>
                <a:lumOff val="0"/>
                <a:alphaOff val="0"/>
              </a:sysClr>
            </a:solidFill>
            <a:ln w="25400" cap="flat" cmpd="sng" algn="ctr">
              <a:solidFill>
                <a:srgbClr val="FE8637">
                  <a:hueOff val="0"/>
                  <a:satOff val="0"/>
                  <a:lumOff val="0"/>
                  <a:alphaOff val="0"/>
                </a:srgbClr>
              </a:solidFill>
              <a:prstDash val="solid"/>
            </a:ln>
            <a:effectLst/>
          </p:spPr>
        </p:sp>
        <p:sp>
          <p:nvSpPr>
            <p:cNvPr id="14" name="Aynı Yanın Köşesi Yuvarlatılmış Dikdörtgen 14"/>
            <p:cNvSpPr/>
            <p:nvPr/>
          </p:nvSpPr>
          <p:spPr>
            <a:xfrm>
              <a:off x="1455963" y="3849776"/>
              <a:ext cx="7545839" cy="1219971"/>
            </a:xfrm>
            <a:prstGeom prst="rect">
              <a:avLst/>
            </a:prstGeom>
            <a:noFill/>
            <a:ln>
              <a:noFill/>
            </a:ln>
            <a:effectLst/>
          </p:spPr>
          <p:txBody>
            <a:bodyPr spcFirstLastPara="0" vert="horz" wrap="square" lIns="128016" tIns="11430" rIns="11430" bIns="11430" numCol="1" spcCol="1270" anchor="ctr" anchorCtr="0">
              <a:noAutofit/>
            </a:bodyPr>
            <a:lstStyle/>
            <a:p>
              <a:pPr marL="171450" marR="0" lvl="1" indent="-171450" algn="l" defTabSz="800100" eaLnBrk="1" fontAlgn="auto" latinLnBrk="0" hangingPunct="1">
                <a:lnSpc>
                  <a:spcPct val="90000"/>
                </a:lnSpc>
                <a:spcBef>
                  <a:spcPct val="0"/>
                </a:spcBef>
                <a:spcAft>
                  <a:spcPct val="15000"/>
                </a:spcAft>
                <a:buClrTx/>
                <a:buSzTx/>
                <a:buFontTx/>
                <a:buChar char="••"/>
                <a:tabLst/>
                <a:defRPr/>
              </a:pPr>
              <a:r>
                <a:rPr kumimoji="0" lang="tr-TR" sz="1800" b="0" i="0" u="none" strike="noStrike" kern="1200" cap="none" spc="0" normalizeH="0" baseline="0" noProof="0" dirty="0" smtClean="0">
                  <a:ln>
                    <a:noFill/>
                  </a:ln>
                  <a:solidFill>
                    <a:sysClr val="windowText" lastClr="000000">
                      <a:hueOff val="0"/>
                      <a:satOff val="0"/>
                      <a:lumOff val="0"/>
                      <a:alphaOff val="0"/>
                    </a:sysClr>
                  </a:solidFill>
                  <a:effectLst/>
                  <a:uLnTx/>
                  <a:uFillTx/>
                </a:rPr>
                <a:t>Hac mevsimi içinde umre yapıp ihramdan çıktıktan sonra vakti gelince yeniden ihrama girip hac yapmaktan ibarettir. Kurban kesilir</a:t>
              </a:r>
              <a:endParaRPr kumimoji="0" lang="tr-TR" sz="1800" b="0" i="0" u="none" strike="noStrike" kern="1200" cap="none" spc="0" normalizeH="0" baseline="0" noProof="0" dirty="0">
                <a:ln>
                  <a:noFill/>
                </a:ln>
                <a:solidFill>
                  <a:sysClr val="windowText" lastClr="000000">
                    <a:hueOff val="0"/>
                    <a:satOff val="0"/>
                    <a:lumOff val="0"/>
                    <a:alphaOff val="0"/>
                  </a:sysClr>
                </a:solidFill>
                <a:effectLst/>
                <a:uLnTx/>
                <a:uFillTx/>
              </a:endParaRPr>
            </a:p>
          </p:txBody>
        </p:sp>
      </p:grpSp>
      <p:grpSp>
        <p:nvGrpSpPr>
          <p:cNvPr id="25" name="Grup 24"/>
          <p:cNvGrpSpPr/>
          <p:nvPr/>
        </p:nvGrpSpPr>
        <p:grpSpPr>
          <a:xfrm>
            <a:off x="720000" y="540000"/>
            <a:ext cx="10944000" cy="900000"/>
            <a:chOff x="720000" y="540000"/>
            <a:chExt cx="10944000" cy="900000"/>
          </a:xfrm>
        </p:grpSpPr>
        <p:pic>
          <p:nvPicPr>
            <p:cNvPr id="26" name="Resim 2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20000" y="540000"/>
              <a:ext cx="900000" cy="900000"/>
            </a:xfrm>
            <a:prstGeom prst="rect">
              <a:avLst/>
            </a:prstGeom>
          </p:spPr>
        </p:pic>
        <p:pic>
          <p:nvPicPr>
            <p:cNvPr id="27" name="Resim 26"/>
            <p:cNvPicPr>
              <a:picLocks/>
            </p:cNvPicPr>
            <p:nvPr/>
          </p:nvPicPr>
          <p:blipFill>
            <a:blip r:embed="rId4" cstate="print">
              <a:extLst>
                <a:ext uri="{28A0092B-C50C-407E-A947-70E740481C1C}">
                  <a14:useLocalDpi xmlns:a14="http://schemas.microsoft.com/office/drawing/2010/main" xmlns="" val="0"/>
                </a:ext>
              </a:extLst>
            </a:blip>
            <a:stretch>
              <a:fillRect/>
            </a:stretch>
          </p:blipFill>
          <p:spPr>
            <a:xfrm>
              <a:off x="10764000" y="540000"/>
              <a:ext cx="900000" cy="900000"/>
            </a:xfrm>
            <a:prstGeom prst="rect">
              <a:avLst/>
            </a:prstGeom>
          </p:spPr>
        </p:pic>
      </p:grpSp>
    </p:spTree>
    <p:extLst>
      <p:ext uri="{BB962C8B-B14F-4D97-AF65-F5344CB8AC3E}">
        <p14:creationId xmlns:p14="http://schemas.microsoft.com/office/powerpoint/2010/main" xmlns="" val="365904291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0" y="0"/>
            <a:ext cx="12192000" cy="6857999"/>
          </a:xfrm>
        </p:spPr>
      </p:pic>
      <p:sp>
        <p:nvSpPr>
          <p:cNvPr id="7" name="Rectangle 3"/>
          <p:cNvSpPr txBox="1">
            <a:spLocks noChangeArrowheads="1"/>
          </p:cNvSpPr>
          <p:nvPr/>
        </p:nvSpPr>
        <p:spPr>
          <a:xfrm>
            <a:off x="-88307" y="2089506"/>
            <a:ext cx="12280307" cy="45720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r>
              <a:rPr lang="tr-TR" b="1" dirty="0" smtClean="0">
                <a:latin typeface="Calibri" panose="020F0502020204030204" pitchFamily="34" charset="0"/>
              </a:rPr>
              <a:t>	1. </a:t>
            </a:r>
            <a:r>
              <a:rPr lang="tr-TR" b="1" dirty="0" smtClean="0">
                <a:latin typeface="Calibri" panose="020F0502020204030204" pitchFamily="34" charset="0"/>
                <a:cs typeface="Times New Roman" panose="02020603050405020304" pitchFamily="18" charset="0"/>
              </a:rPr>
              <a:t>Bayramın birinci günü:</a:t>
            </a:r>
            <a:r>
              <a:rPr lang="tr-TR" dirty="0" smtClean="0">
                <a:latin typeface="Calibri" panose="020F0502020204030204" pitchFamily="34" charset="0"/>
                <a:cs typeface="Times New Roman" panose="02020603050405020304" pitchFamily="18" charset="0"/>
              </a:rPr>
              <a:t> </a:t>
            </a:r>
            <a:r>
              <a:rPr lang="tr-TR" b="1" dirty="0" err="1" smtClean="0">
                <a:latin typeface="Calibri" panose="020F0502020204030204" pitchFamily="34" charset="0"/>
                <a:cs typeface="Times New Roman" panose="02020603050405020304" pitchFamily="18" charset="0"/>
              </a:rPr>
              <a:t>Fecr</a:t>
            </a:r>
            <a:r>
              <a:rPr lang="tr-TR" b="1" dirty="0" smtClean="0">
                <a:latin typeface="Calibri" panose="020F0502020204030204" pitchFamily="34" charset="0"/>
                <a:cs typeface="Times New Roman" panose="02020603050405020304" pitchFamily="18" charset="0"/>
              </a:rPr>
              <a:t>-i sadıktan </a:t>
            </a:r>
            <a:r>
              <a:rPr lang="tr-TR" dirty="0" smtClean="0">
                <a:latin typeface="Calibri" panose="020F0502020204030204" pitchFamily="34" charset="0"/>
                <a:cs typeface="Times New Roman" panose="02020603050405020304" pitchFamily="18" charset="0"/>
              </a:rPr>
              <a:t>bayramın ikinci günü </a:t>
            </a:r>
            <a:r>
              <a:rPr lang="tr-TR" b="1" dirty="0" err="1" smtClean="0">
                <a:latin typeface="Calibri" panose="020F0502020204030204" pitchFamily="34" charset="0"/>
                <a:cs typeface="Times New Roman" panose="02020603050405020304" pitchFamily="18" charset="0"/>
              </a:rPr>
              <a:t>fecr</a:t>
            </a:r>
            <a:r>
              <a:rPr lang="tr-TR" b="1" dirty="0" smtClean="0">
                <a:latin typeface="Calibri" panose="020F0502020204030204" pitchFamily="34" charset="0"/>
                <a:cs typeface="Times New Roman" panose="02020603050405020304" pitchFamily="18" charset="0"/>
              </a:rPr>
              <a:t>-i sadığa</a:t>
            </a:r>
            <a:r>
              <a:rPr lang="tr-TR" dirty="0" smtClean="0">
                <a:latin typeface="Calibri" panose="020F0502020204030204" pitchFamily="34" charset="0"/>
                <a:cs typeface="Times New Roman" panose="02020603050405020304" pitchFamily="18" charset="0"/>
              </a:rPr>
              <a:t> kadar olan sürede </a:t>
            </a:r>
            <a:r>
              <a:rPr lang="tr-TR" dirty="0" err="1" smtClean="0">
                <a:latin typeface="Calibri" panose="020F0502020204030204" pitchFamily="34" charset="0"/>
                <a:cs typeface="Times New Roman" panose="02020603050405020304" pitchFamily="18" charset="0"/>
              </a:rPr>
              <a:t>Aka’be</a:t>
            </a:r>
            <a:r>
              <a:rPr lang="tr-TR" dirty="0" smtClean="0">
                <a:latin typeface="Calibri" panose="020F0502020204030204" pitchFamily="34" charset="0"/>
                <a:cs typeface="Times New Roman" panose="02020603050405020304" pitchFamily="18" charset="0"/>
              </a:rPr>
              <a:t> </a:t>
            </a:r>
            <a:r>
              <a:rPr lang="tr-TR" dirty="0" err="1" smtClean="0">
                <a:latin typeface="Calibri" panose="020F0502020204030204" pitchFamily="34" charset="0"/>
                <a:cs typeface="Times New Roman" panose="02020603050405020304" pitchFamily="18" charset="0"/>
              </a:rPr>
              <a:t>Cemresi'ne</a:t>
            </a:r>
            <a:r>
              <a:rPr lang="tr-TR" dirty="0" smtClean="0">
                <a:latin typeface="Calibri" panose="020F0502020204030204" pitchFamily="34" charset="0"/>
                <a:cs typeface="Times New Roman" panose="02020603050405020304" pitchFamily="18" charset="0"/>
              </a:rPr>
              <a:t> yedi taş atılır. (Şafilerde </a:t>
            </a:r>
            <a:r>
              <a:rPr lang="tr-TR" dirty="0" err="1" smtClean="0">
                <a:latin typeface="Calibri" panose="020F0502020204030204" pitchFamily="34" charset="0"/>
                <a:cs typeface="Times New Roman" panose="02020603050405020304" pitchFamily="18" charset="0"/>
              </a:rPr>
              <a:t>Arefe</a:t>
            </a:r>
            <a:r>
              <a:rPr lang="tr-TR" dirty="0" smtClean="0">
                <a:latin typeface="Calibri" panose="020F0502020204030204" pitchFamily="34" charset="0"/>
                <a:cs typeface="Times New Roman" panose="02020603050405020304" pitchFamily="18" charset="0"/>
              </a:rPr>
              <a:t> günü gece yarısından sonra)</a:t>
            </a:r>
          </a:p>
          <a:p>
            <a:pPr>
              <a:buFontTx/>
              <a:buNone/>
            </a:pPr>
            <a:r>
              <a:rPr lang="tr-TR" b="1" dirty="0" smtClean="0">
                <a:latin typeface="Calibri" panose="020F0502020204030204" pitchFamily="34" charset="0"/>
                <a:cs typeface="Times New Roman" panose="02020603050405020304" pitchFamily="18" charset="0"/>
              </a:rPr>
              <a:t>	2.</a:t>
            </a:r>
            <a:r>
              <a:rPr lang="tr-TR" dirty="0" smtClean="0">
                <a:latin typeface="Calibri" panose="020F0502020204030204" pitchFamily="34" charset="0"/>
                <a:cs typeface="Times New Roman" panose="02020603050405020304" pitchFamily="18" charset="0"/>
              </a:rPr>
              <a:t> </a:t>
            </a:r>
            <a:r>
              <a:rPr lang="tr-TR" b="1" dirty="0" smtClean="0">
                <a:latin typeface="Calibri" panose="020F0502020204030204" pitchFamily="34" charset="0"/>
                <a:cs typeface="Times New Roman" panose="02020603050405020304" pitchFamily="18" charset="0"/>
              </a:rPr>
              <a:t>Bayramın ikinci ve üçüncü günü: </a:t>
            </a:r>
            <a:r>
              <a:rPr lang="tr-TR" dirty="0" smtClean="0">
                <a:latin typeface="Calibri" panose="020F0502020204030204" pitchFamily="34" charset="0"/>
                <a:cs typeface="Times New Roman" panose="02020603050405020304" pitchFamily="18" charset="0"/>
              </a:rPr>
              <a:t>Öğleden sonra başlar, </a:t>
            </a:r>
            <a:r>
              <a:rPr lang="tr-TR" dirty="0" err="1" smtClean="0">
                <a:latin typeface="Calibri" panose="020F0502020204030204" pitchFamily="34" charset="0"/>
                <a:cs typeface="Times New Roman" panose="02020603050405020304" pitchFamily="18" charset="0"/>
              </a:rPr>
              <a:t>fecr</a:t>
            </a:r>
            <a:r>
              <a:rPr lang="tr-TR" dirty="0" smtClean="0">
                <a:latin typeface="Calibri" panose="020F0502020204030204" pitchFamily="34" charset="0"/>
                <a:cs typeface="Times New Roman" panose="02020603050405020304" pitchFamily="18" charset="0"/>
              </a:rPr>
              <a:t>-i sadığa kadar devam eder.</a:t>
            </a:r>
          </a:p>
          <a:p>
            <a:pPr>
              <a:buFontTx/>
              <a:buNone/>
            </a:pPr>
            <a:r>
              <a:rPr lang="tr-TR" dirty="0" smtClean="0">
                <a:latin typeface="Calibri" panose="020F0502020204030204" pitchFamily="34" charset="0"/>
                <a:cs typeface="Times New Roman" panose="02020603050405020304" pitchFamily="18" charset="0"/>
              </a:rPr>
              <a:t>	</a:t>
            </a:r>
            <a:r>
              <a:rPr lang="tr-TR" b="1" dirty="0" smtClean="0">
                <a:latin typeface="Calibri" panose="020F0502020204030204" pitchFamily="34" charset="0"/>
                <a:cs typeface="Times New Roman" panose="02020603050405020304" pitchFamily="18" charset="0"/>
              </a:rPr>
              <a:t>• </a:t>
            </a:r>
            <a:r>
              <a:rPr lang="tr-TR" dirty="0" smtClean="0">
                <a:latin typeface="Calibri" panose="020F0502020204030204" pitchFamily="34" charset="0"/>
                <a:cs typeface="Times New Roman" panose="02020603050405020304" pitchFamily="18" charset="0"/>
              </a:rPr>
              <a:t>Bayramın ikinci ve üçüncü günü sırasıyla küçük, orta ve büyük şeytana yedişer taş atılması sünnettir. (Şafilerde vacip)  </a:t>
            </a:r>
          </a:p>
          <a:p>
            <a:pPr>
              <a:buFontTx/>
              <a:buNone/>
            </a:pPr>
            <a:r>
              <a:rPr lang="tr-TR" dirty="0" smtClean="0">
                <a:latin typeface="Calibri" panose="020F0502020204030204" pitchFamily="34" charset="0"/>
                <a:cs typeface="Times New Roman" panose="02020603050405020304" pitchFamily="18" charset="0"/>
              </a:rPr>
              <a:t>	</a:t>
            </a:r>
            <a:r>
              <a:rPr lang="tr-TR" b="1" dirty="0" smtClean="0">
                <a:latin typeface="Calibri" panose="020F0502020204030204" pitchFamily="34" charset="0"/>
                <a:cs typeface="Times New Roman" panose="02020603050405020304" pitchFamily="18" charset="0"/>
              </a:rPr>
              <a:t>3.</a:t>
            </a:r>
            <a:r>
              <a:rPr lang="tr-TR" dirty="0" smtClean="0">
                <a:latin typeface="Calibri" panose="020F0502020204030204" pitchFamily="34" charset="0"/>
                <a:cs typeface="Times New Roman" panose="02020603050405020304" pitchFamily="18" charset="0"/>
              </a:rPr>
              <a:t> </a:t>
            </a:r>
            <a:r>
              <a:rPr lang="tr-TR" b="1" dirty="0" smtClean="0">
                <a:latin typeface="Calibri" panose="020F0502020204030204" pitchFamily="34" charset="0"/>
                <a:cs typeface="Times New Roman" panose="02020603050405020304" pitchFamily="18" charset="0"/>
              </a:rPr>
              <a:t>Bayramın dördüncü günü:</a:t>
            </a:r>
            <a:r>
              <a:rPr lang="tr-TR" dirty="0" smtClean="0">
                <a:latin typeface="Calibri" panose="020F0502020204030204" pitchFamily="34" charset="0"/>
                <a:cs typeface="Times New Roman" panose="02020603050405020304" pitchFamily="18" charset="0"/>
              </a:rPr>
              <a:t> Zevalden sonra başlar  güneşin batmasıyla sona erer</a:t>
            </a:r>
            <a:r>
              <a:rPr lang="fr-FR" dirty="0" smtClean="0">
                <a:latin typeface="Calibri" panose="020F0502020204030204" pitchFamily="34" charset="0"/>
                <a:cs typeface="Times New Roman" panose="02020603050405020304" pitchFamily="18" charset="0"/>
              </a:rPr>
              <a:t>.</a:t>
            </a:r>
            <a:r>
              <a:rPr lang="tr-TR" dirty="0" smtClean="0">
                <a:latin typeface="Calibri" panose="020F0502020204030204" pitchFamily="34" charset="0"/>
                <a:cs typeface="Times New Roman" panose="02020603050405020304" pitchFamily="18" charset="0"/>
              </a:rPr>
              <a:t> </a:t>
            </a:r>
          </a:p>
        </p:txBody>
      </p:sp>
      <p:sp>
        <p:nvSpPr>
          <p:cNvPr id="8" name="Unvan 1"/>
          <p:cNvSpPr>
            <a:spLocks noGrp="1"/>
          </p:cNvSpPr>
          <p:nvPr>
            <p:ph type="title"/>
          </p:nvPr>
        </p:nvSpPr>
        <p:spPr>
          <a:xfrm>
            <a:off x="2478971" y="597118"/>
            <a:ext cx="6451833" cy="1295895"/>
          </a:xfrm>
        </p:spPr>
        <p:txBody>
          <a:bodyPr>
            <a:noAutofit/>
          </a:bodyPr>
          <a:lstStyle/>
          <a:p>
            <a:pPr algn="ctr"/>
            <a:r>
              <a:rPr lang="tr-TR" sz="5400" b="1" dirty="0" smtClean="0">
                <a:solidFill>
                  <a:schemeClr val="accent2">
                    <a:lumMod val="50000"/>
                  </a:schemeClr>
                </a:solidFill>
                <a:latin typeface="Gabriola" panose="04040605051002020D02" pitchFamily="82" charset="0"/>
              </a:rPr>
              <a:t>ŞEYTAN TAŞLAMA VAKTİ</a:t>
            </a:r>
            <a:endParaRPr lang="tr-TR" sz="5400" b="1" dirty="0">
              <a:solidFill>
                <a:schemeClr val="accent2">
                  <a:lumMod val="50000"/>
                </a:schemeClr>
              </a:solidFill>
              <a:latin typeface="Gabriola" panose="04040605051002020D02" pitchFamily="82" charset="0"/>
            </a:endParaRPr>
          </a:p>
        </p:txBody>
      </p:sp>
      <p:grpSp>
        <p:nvGrpSpPr>
          <p:cNvPr id="9" name="Grup 8"/>
          <p:cNvGrpSpPr/>
          <p:nvPr/>
        </p:nvGrpSpPr>
        <p:grpSpPr>
          <a:xfrm>
            <a:off x="720000" y="540000"/>
            <a:ext cx="10944000" cy="900000"/>
            <a:chOff x="720000" y="540000"/>
            <a:chExt cx="10944000" cy="900000"/>
          </a:xfrm>
        </p:grpSpPr>
        <p:pic>
          <p:nvPicPr>
            <p:cNvPr id="10" name="Resim 9"/>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20000" y="540000"/>
              <a:ext cx="900000" cy="900000"/>
            </a:xfrm>
            <a:prstGeom prst="rect">
              <a:avLst/>
            </a:prstGeom>
          </p:spPr>
        </p:pic>
        <p:pic>
          <p:nvPicPr>
            <p:cNvPr id="11" name="Resim 10"/>
            <p:cNvPicPr>
              <a:picLocks/>
            </p:cNvPicPr>
            <p:nvPr/>
          </p:nvPicPr>
          <p:blipFill>
            <a:blip r:embed="rId4" cstate="print">
              <a:extLst>
                <a:ext uri="{28A0092B-C50C-407E-A947-70E740481C1C}">
                  <a14:useLocalDpi xmlns:a14="http://schemas.microsoft.com/office/drawing/2010/main" xmlns="" val="0"/>
                </a:ext>
              </a:extLst>
            </a:blip>
            <a:stretch>
              <a:fillRect/>
            </a:stretch>
          </p:blipFill>
          <p:spPr>
            <a:xfrm>
              <a:off x="10764000" y="540000"/>
              <a:ext cx="900000" cy="900000"/>
            </a:xfrm>
            <a:prstGeom prst="rect">
              <a:avLst/>
            </a:prstGeom>
          </p:spPr>
        </p:pic>
      </p:grpSp>
    </p:spTree>
    <p:extLst>
      <p:ext uri="{BB962C8B-B14F-4D97-AF65-F5344CB8AC3E}">
        <p14:creationId xmlns:p14="http://schemas.microsoft.com/office/powerpoint/2010/main" xmlns="" val="390489827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0" y="0"/>
            <a:ext cx="12192000" cy="6857999"/>
          </a:xfrm>
        </p:spPr>
      </p:pic>
      <p:sp>
        <p:nvSpPr>
          <p:cNvPr id="8" name="Unvan 1"/>
          <p:cNvSpPr>
            <a:spLocks noGrp="1"/>
          </p:cNvSpPr>
          <p:nvPr>
            <p:ph type="title"/>
          </p:nvPr>
        </p:nvSpPr>
        <p:spPr>
          <a:xfrm>
            <a:off x="2478971" y="597118"/>
            <a:ext cx="6451833" cy="1295895"/>
          </a:xfrm>
        </p:spPr>
        <p:txBody>
          <a:bodyPr>
            <a:noAutofit/>
          </a:bodyPr>
          <a:lstStyle/>
          <a:p>
            <a:pPr algn="ctr"/>
            <a:r>
              <a:rPr lang="tr-TR" sz="5400" b="1" dirty="0" smtClean="0">
                <a:solidFill>
                  <a:schemeClr val="accent2">
                    <a:lumMod val="50000"/>
                  </a:schemeClr>
                </a:solidFill>
                <a:latin typeface="Gabriola" panose="04040605051002020D02" pitchFamily="82" charset="0"/>
              </a:rPr>
              <a:t>ŞEYTAN TAŞLAMANIN GEÇERLİLİK ŞARTLARI</a:t>
            </a:r>
            <a:endParaRPr lang="tr-TR" sz="5400" b="1" dirty="0">
              <a:solidFill>
                <a:schemeClr val="accent2">
                  <a:lumMod val="50000"/>
                </a:schemeClr>
              </a:solidFill>
              <a:latin typeface="Gabriola" panose="04040605051002020D02" pitchFamily="82" charset="0"/>
            </a:endParaRPr>
          </a:p>
        </p:txBody>
      </p:sp>
      <p:sp>
        <p:nvSpPr>
          <p:cNvPr id="9" name="İçerik Yer Tutucusu 1"/>
          <p:cNvSpPr txBox="1">
            <a:spLocks/>
          </p:cNvSpPr>
          <p:nvPr/>
        </p:nvSpPr>
        <p:spPr bwMode="auto">
          <a:xfrm>
            <a:off x="250824" y="2209800"/>
            <a:ext cx="8047141" cy="4387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ts val="600"/>
              </a:spcBef>
              <a:spcAft>
                <a:spcPct val="0"/>
              </a:spcAft>
              <a:buClr>
                <a:schemeClr val="accent1"/>
              </a:buClr>
              <a:buSzPct val="70000"/>
              <a:buFont typeface="Wingdings" panose="05000000000000000000"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anose="05020102010507070707"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E0752F"/>
              </a:buClr>
              <a:buSzPct val="60000"/>
              <a:buFont typeface="Wingdings" panose="05000000000000000000" pitchFamily="2" charset="2"/>
              <a:buChar char=""/>
              <a:defRPr sz="2400"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FEC3AE"/>
              </a:buClr>
              <a:buSzPct val="60000"/>
              <a:buFont typeface="Wingdings" panose="05000000000000000000" pitchFamily="2" charset="2"/>
              <a:buChar char=""/>
              <a:defRPr sz="2000"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AE9"/>
              </a:buClr>
              <a:buSzPct val="68000"/>
              <a:buFont typeface="Wingdings 2" panose="05020102010507070707"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457200" indent="-457200">
              <a:buFont typeface="Century Schoolbook" panose="02040604050505020304" pitchFamily="18" charset="0"/>
              <a:buAutoNum type="arabicPeriod"/>
            </a:pPr>
            <a:r>
              <a:rPr lang="tr-TR" sz="2800" dirty="0" smtClean="0">
                <a:latin typeface="Calibri" panose="020F0502020204030204" pitchFamily="34" charset="0"/>
              </a:rPr>
              <a:t>Cemrelere El İle Atılmalı</a:t>
            </a:r>
          </a:p>
          <a:p>
            <a:pPr marL="457200" indent="-457200">
              <a:buFont typeface="Century Schoolbook" panose="02040604050505020304" pitchFamily="18" charset="0"/>
              <a:buAutoNum type="arabicPeriod"/>
            </a:pPr>
            <a:r>
              <a:rPr lang="tr-TR" sz="2800" dirty="0" smtClean="0">
                <a:latin typeface="Calibri" panose="020F0502020204030204" pitchFamily="34" charset="0"/>
              </a:rPr>
              <a:t>Atılan Şeyin Taşlama Anlamında Olması</a:t>
            </a:r>
          </a:p>
          <a:p>
            <a:pPr marL="457200" indent="-457200">
              <a:buFont typeface="Century Schoolbook" panose="02040604050505020304" pitchFamily="18" charset="0"/>
              <a:buAutoNum type="arabicPeriod"/>
            </a:pPr>
            <a:r>
              <a:rPr lang="tr-TR" sz="2800" dirty="0" smtClean="0">
                <a:latin typeface="Calibri" panose="020F0502020204030204" pitchFamily="34" charset="0"/>
              </a:rPr>
              <a:t>Taşların Ayrı Ayrı Atılması</a:t>
            </a:r>
          </a:p>
          <a:p>
            <a:pPr marL="457200" indent="-457200">
              <a:buFont typeface="Century Schoolbook" panose="02040604050505020304" pitchFamily="18" charset="0"/>
              <a:buAutoNum type="arabicPeriod"/>
            </a:pPr>
            <a:r>
              <a:rPr lang="tr-TR" sz="2800" dirty="0" smtClean="0">
                <a:latin typeface="Calibri" panose="020F0502020204030204" pitchFamily="34" charset="0"/>
              </a:rPr>
              <a:t>Taşlar Cemre Kümesinin Üzerine Veya Yakınına Düşmelidir</a:t>
            </a:r>
          </a:p>
          <a:p>
            <a:pPr marL="457200" indent="-457200">
              <a:buFont typeface="Century Schoolbook" panose="02040604050505020304" pitchFamily="18" charset="0"/>
              <a:buAutoNum type="arabicPeriod"/>
            </a:pPr>
            <a:r>
              <a:rPr lang="tr-TR" sz="2800" dirty="0" smtClean="0">
                <a:latin typeface="Calibri" panose="020F0502020204030204" pitchFamily="34" charset="0"/>
              </a:rPr>
              <a:t>Taş Atıldığı Yere Atanın Fiili Sonucu Ulaşmalıdır</a:t>
            </a:r>
          </a:p>
          <a:p>
            <a:pPr marL="457200" indent="-457200">
              <a:buFont typeface="Century Schoolbook" panose="02040604050505020304" pitchFamily="18" charset="0"/>
              <a:buAutoNum type="arabicPeriod"/>
            </a:pPr>
            <a:r>
              <a:rPr lang="tr-TR" sz="2800" dirty="0" smtClean="0">
                <a:latin typeface="Calibri" panose="020F0502020204030204" pitchFamily="34" charset="0"/>
              </a:rPr>
              <a:t>Gücü Yetenler Taşları Bizzat Kendileri Atmalıdırlar</a:t>
            </a:r>
          </a:p>
        </p:txBody>
      </p:sp>
      <p:graphicFrame>
        <p:nvGraphicFramePr>
          <p:cNvPr id="10" name="Diyagram 9"/>
          <p:cNvGraphicFramePr/>
          <p:nvPr>
            <p:extLst>
              <p:ext uri="{D42A27DB-BD31-4B8C-83A1-F6EECF244321}">
                <p14:modId xmlns:p14="http://schemas.microsoft.com/office/powerpoint/2010/main" xmlns="" val="3388955049"/>
              </p:ext>
            </p:extLst>
          </p:nvPr>
        </p:nvGraphicFramePr>
        <p:xfrm>
          <a:off x="5498507" y="1893013"/>
          <a:ext cx="6693493" cy="44240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1" name="Grup 10"/>
          <p:cNvGrpSpPr/>
          <p:nvPr/>
        </p:nvGrpSpPr>
        <p:grpSpPr>
          <a:xfrm>
            <a:off x="720000" y="540000"/>
            <a:ext cx="10944000" cy="900000"/>
            <a:chOff x="720000" y="540000"/>
            <a:chExt cx="10944000" cy="900000"/>
          </a:xfrm>
        </p:grpSpPr>
        <p:pic>
          <p:nvPicPr>
            <p:cNvPr id="12" name="Resim 11"/>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720000" y="540000"/>
              <a:ext cx="900000" cy="900000"/>
            </a:xfrm>
            <a:prstGeom prst="rect">
              <a:avLst/>
            </a:prstGeom>
          </p:spPr>
        </p:pic>
        <p:pic>
          <p:nvPicPr>
            <p:cNvPr id="13" name="Resim 12"/>
            <p:cNvPicPr>
              <a:picLocks/>
            </p:cNvPicPr>
            <p:nvPr/>
          </p:nvPicPr>
          <p:blipFill>
            <a:blip r:embed="rId9" cstate="print">
              <a:extLst>
                <a:ext uri="{28A0092B-C50C-407E-A947-70E740481C1C}">
                  <a14:useLocalDpi xmlns:a14="http://schemas.microsoft.com/office/drawing/2010/main" xmlns="" val="0"/>
                </a:ext>
              </a:extLst>
            </a:blip>
            <a:stretch>
              <a:fillRect/>
            </a:stretch>
          </p:blipFill>
          <p:spPr>
            <a:xfrm>
              <a:off x="10764000" y="540000"/>
              <a:ext cx="900000" cy="900000"/>
            </a:xfrm>
            <a:prstGeom prst="rect">
              <a:avLst/>
            </a:prstGeom>
          </p:spPr>
        </p:pic>
      </p:grpSp>
    </p:spTree>
    <p:extLst>
      <p:ext uri="{BB962C8B-B14F-4D97-AF65-F5344CB8AC3E}">
        <p14:creationId xmlns:p14="http://schemas.microsoft.com/office/powerpoint/2010/main" xmlns="" val="258097761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0" y="0"/>
            <a:ext cx="12192000" cy="6857999"/>
          </a:xfrm>
        </p:spPr>
      </p:pic>
      <p:sp>
        <p:nvSpPr>
          <p:cNvPr id="8" name="Unvan 1"/>
          <p:cNvSpPr>
            <a:spLocks noGrp="1"/>
          </p:cNvSpPr>
          <p:nvPr>
            <p:ph type="title"/>
          </p:nvPr>
        </p:nvSpPr>
        <p:spPr>
          <a:xfrm>
            <a:off x="2478971" y="597118"/>
            <a:ext cx="6451833" cy="1295895"/>
          </a:xfrm>
        </p:spPr>
        <p:txBody>
          <a:bodyPr>
            <a:noAutofit/>
          </a:bodyPr>
          <a:lstStyle/>
          <a:p>
            <a:pPr algn="ctr"/>
            <a:r>
              <a:rPr lang="tr-TR" sz="5400" b="1" dirty="0" smtClean="0">
                <a:solidFill>
                  <a:schemeClr val="accent2">
                    <a:lumMod val="50000"/>
                  </a:schemeClr>
                </a:solidFill>
                <a:latin typeface="Gabriola" panose="04040605051002020D02" pitchFamily="82" charset="0"/>
              </a:rPr>
              <a:t>ŞEYTAN TAŞLAMANIN SÜNNETLERİ</a:t>
            </a:r>
            <a:endParaRPr lang="tr-TR" sz="5400" b="1" dirty="0">
              <a:solidFill>
                <a:schemeClr val="accent2">
                  <a:lumMod val="50000"/>
                </a:schemeClr>
              </a:solidFill>
              <a:latin typeface="Gabriola" panose="04040605051002020D02" pitchFamily="82" charset="0"/>
            </a:endParaRPr>
          </a:p>
        </p:txBody>
      </p:sp>
      <p:graphicFrame>
        <p:nvGraphicFramePr>
          <p:cNvPr id="10" name="Diyagram 9"/>
          <p:cNvGraphicFramePr/>
          <p:nvPr>
            <p:extLst>
              <p:ext uri="{D42A27DB-BD31-4B8C-83A1-F6EECF244321}">
                <p14:modId xmlns:p14="http://schemas.microsoft.com/office/powerpoint/2010/main" xmlns="" val="1019616280"/>
              </p:ext>
            </p:extLst>
          </p:nvPr>
        </p:nvGraphicFramePr>
        <p:xfrm>
          <a:off x="6677827" y="2311757"/>
          <a:ext cx="6693493" cy="44240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Rectangle 4"/>
          <p:cNvSpPr txBox="1">
            <a:spLocks noChangeArrowheads="1"/>
          </p:cNvSpPr>
          <p:nvPr/>
        </p:nvSpPr>
        <p:spPr>
          <a:xfrm>
            <a:off x="0" y="2365409"/>
            <a:ext cx="8607669" cy="4343400"/>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Tx/>
              <a:buNone/>
            </a:pPr>
            <a:r>
              <a:rPr lang="tr-TR" sz="2300" b="1" dirty="0" smtClean="0">
                <a:latin typeface="Calibri" panose="020F0502020204030204" pitchFamily="34" charset="0"/>
              </a:rPr>
              <a:t>	</a:t>
            </a:r>
            <a:r>
              <a:rPr lang="tr-TR" dirty="0" smtClean="0">
                <a:latin typeface="Calibri" panose="020F0502020204030204" pitchFamily="34" charset="0"/>
              </a:rPr>
              <a:t>1. Tertibe uymak (küçük-orta-büyük) (Şafiler: Vacip) </a:t>
            </a:r>
          </a:p>
          <a:p>
            <a:pPr>
              <a:buFontTx/>
              <a:buNone/>
            </a:pPr>
            <a:r>
              <a:rPr lang="tr-TR" dirty="0" smtClean="0">
                <a:latin typeface="Calibri" panose="020F0502020204030204" pitchFamily="34" charset="0"/>
              </a:rPr>
              <a:t>	2. Akabe cemresine atılacak taşları </a:t>
            </a:r>
            <a:r>
              <a:rPr lang="tr-TR" dirty="0" err="1" smtClean="0">
                <a:latin typeface="Calibri" panose="020F0502020204030204" pitchFamily="34" charset="0"/>
              </a:rPr>
              <a:t>Müzdelife’de</a:t>
            </a:r>
            <a:r>
              <a:rPr lang="tr-TR" dirty="0" smtClean="0">
                <a:latin typeface="Calibri" panose="020F0502020204030204" pitchFamily="34" charset="0"/>
              </a:rPr>
              <a:t> toplamak (diğer taşlar her hangi bir yerden toplanabilir)</a:t>
            </a:r>
          </a:p>
          <a:p>
            <a:pPr>
              <a:buFontTx/>
              <a:buNone/>
            </a:pPr>
            <a:r>
              <a:rPr lang="tr-TR" dirty="0" smtClean="0">
                <a:latin typeface="Calibri" panose="020F0502020204030204" pitchFamily="34" charset="0"/>
              </a:rPr>
              <a:t>	3. Mina’ya varır varmaz ilk iş olarak cemreyi taşlamak</a:t>
            </a:r>
          </a:p>
          <a:p>
            <a:pPr>
              <a:buFontTx/>
              <a:buNone/>
            </a:pPr>
            <a:r>
              <a:rPr lang="tr-TR" dirty="0" smtClean="0">
                <a:latin typeface="Calibri" panose="020F0502020204030204" pitchFamily="34" charset="0"/>
              </a:rPr>
              <a:t>	4. Akabe cemresine ilk taşı atmakla birlikte </a:t>
            </a:r>
            <a:r>
              <a:rPr lang="tr-TR" dirty="0" err="1" smtClean="0">
                <a:latin typeface="Calibri" panose="020F0502020204030204" pitchFamily="34" charset="0"/>
              </a:rPr>
              <a:t>telbiyeye</a:t>
            </a:r>
            <a:r>
              <a:rPr lang="tr-TR" dirty="0" smtClean="0">
                <a:latin typeface="Calibri" panose="020F0502020204030204" pitchFamily="34" charset="0"/>
              </a:rPr>
              <a:t> son vermek</a:t>
            </a:r>
          </a:p>
          <a:p>
            <a:pPr>
              <a:buFontTx/>
              <a:buNone/>
            </a:pPr>
            <a:r>
              <a:rPr lang="tr-TR" dirty="0" smtClean="0">
                <a:latin typeface="Calibri" panose="020F0502020204030204" pitchFamily="34" charset="0"/>
              </a:rPr>
              <a:t>	5. Taşları atarken </a:t>
            </a:r>
            <a:r>
              <a:rPr lang="ar-SA" dirty="0" smtClean="0">
                <a:latin typeface="Calibri" panose="020F0502020204030204" pitchFamily="34" charset="0"/>
              </a:rPr>
              <a:t>بسم ألله أكبر رغما للشيطان وحزبه</a:t>
            </a:r>
            <a:r>
              <a:rPr lang="tr-TR" dirty="0" smtClean="0">
                <a:latin typeface="Calibri" panose="020F0502020204030204" pitchFamily="34" charset="0"/>
              </a:rPr>
              <a:t> duasını okumak</a:t>
            </a:r>
          </a:p>
          <a:p>
            <a:pPr>
              <a:buFontTx/>
              <a:buNone/>
            </a:pPr>
            <a:r>
              <a:rPr lang="tr-TR" dirty="0" smtClean="0">
                <a:latin typeface="Calibri" panose="020F0502020204030204" pitchFamily="34" charset="0"/>
              </a:rPr>
              <a:t>	6. Yedi taşı peş peşe atmak </a:t>
            </a:r>
          </a:p>
          <a:p>
            <a:pPr>
              <a:buFontTx/>
              <a:buNone/>
            </a:pPr>
            <a:r>
              <a:rPr lang="tr-TR" dirty="0" smtClean="0">
                <a:latin typeface="Calibri" panose="020F0502020204030204" pitchFamily="34" charset="0"/>
              </a:rPr>
              <a:t>	</a:t>
            </a:r>
          </a:p>
        </p:txBody>
      </p:sp>
      <p:grpSp>
        <p:nvGrpSpPr>
          <p:cNvPr id="9" name="Grup 8"/>
          <p:cNvGrpSpPr/>
          <p:nvPr/>
        </p:nvGrpSpPr>
        <p:grpSpPr>
          <a:xfrm>
            <a:off x="720000" y="540000"/>
            <a:ext cx="10944000" cy="900000"/>
            <a:chOff x="720000" y="540000"/>
            <a:chExt cx="10944000" cy="900000"/>
          </a:xfrm>
        </p:grpSpPr>
        <p:pic>
          <p:nvPicPr>
            <p:cNvPr id="11" name="Resim 10"/>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720000" y="540000"/>
              <a:ext cx="900000" cy="900000"/>
            </a:xfrm>
            <a:prstGeom prst="rect">
              <a:avLst/>
            </a:prstGeom>
          </p:spPr>
        </p:pic>
        <p:pic>
          <p:nvPicPr>
            <p:cNvPr id="13" name="Resim 12"/>
            <p:cNvPicPr>
              <a:picLocks/>
            </p:cNvPicPr>
            <p:nvPr/>
          </p:nvPicPr>
          <p:blipFill>
            <a:blip r:embed="rId9" cstate="print">
              <a:extLst>
                <a:ext uri="{28A0092B-C50C-407E-A947-70E740481C1C}">
                  <a14:useLocalDpi xmlns:a14="http://schemas.microsoft.com/office/drawing/2010/main" xmlns="" val="0"/>
                </a:ext>
              </a:extLst>
            </a:blip>
            <a:stretch>
              <a:fillRect/>
            </a:stretch>
          </p:blipFill>
          <p:spPr>
            <a:xfrm>
              <a:off x="10764000" y="540000"/>
              <a:ext cx="900000" cy="900000"/>
            </a:xfrm>
            <a:prstGeom prst="rect">
              <a:avLst/>
            </a:prstGeom>
          </p:spPr>
        </p:pic>
      </p:grpSp>
    </p:spTree>
    <p:extLst>
      <p:ext uri="{BB962C8B-B14F-4D97-AF65-F5344CB8AC3E}">
        <p14:creationId xmlns:p14="http://schemas.microsoft.com/office/powerpoint/2010/main" xmlns="" val="376021434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0" y="0"/>
            <a:ext cx="12192000" cy="6857999"/>
          </a:xfrm>
        </p:spPr>
      </p:pic>
      <p:sp>
        <p:nvSpPr>
          <p:cNvPr id="8" name="Unvan 1"/>
          <p:cNvSpPr>
            <a:spLocks noGrp="1"/>
          </p:cNvSpPr>
          <p:nvPr>
            <p:ph type="title"/>
          </p:nvPr>
        </p:nvSpPr>
        <p:spPr>
          <a:xfrm>
            <a:off x="2478971" y="597118"/>
            <a:ext cx="6451833" cy="1295895"/>
          </a:xfrm>
        </p:spPr>
        <p:txBody>
          <a:bodyPr>
            <a:noAutofit/>
          </a:bodyPr>
          <a:lstStyle/>
          <a:p>
            <a:pPr algn="ctr"/>
            <a:r>
              <a:rPr lang="tr-TR" sz="5400" b="1" dirty="0" smtClean="0">
                <a:solidFill>
                  <a:schemeClr val="accent2">
                    <a:lumMod val="50000"/>
                  </a:schemeClr>
                </a:solidFill>
                <a:latin typeface="Gabriola" panose="04040605051002020D02" pitchFamily="82" charset="0"/>
              </a:rPr>
              <a:t>ŞEYTAN TAŞLAMANIN SÜNNETLERİ</a:t>
            </a:r>
            <a:endParaRPr lang="tr-TR" sz="5400" b="1" dirty="0">
              <a:solidFill>
                <a:schemeClr val="accent2">
                  <a:lumMod val="50000"/>
                </a:schemeClr>
              </a:solidFill>
              <a:latin typeface="Gabriola" panose="04040605051002020D02" pitchFamily="82" charset="0"/>
            </a:endParaRPr>
          </a:p>
        </p:txBody>
      </p:sp>
      <p:sp>
        <p:nvSpPr>
          <p:cNvPr id="9" name="Rectangle 3"/>
          <p:cNvSpPr txBox="1">
            <a:spLocks noChangeArrowheads="1"/>
          </p:cNvSpPr>
          <p:nvPr/>
        </p:nvSpPr>
        <p:spPr>
          <a:xfrm>
            <a:off x="838200" y="2379678"/>
            <a:ext cx="10168783" cy="46101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5760" indent="-365760">
              <a:buFontTx/>
              <a:buNone/>
              <a:defRPr/>
            </a:pPr>
            <a:r>
              <a:rPr lang="fr-FR" b="1" dirty="0" smtClean="0"/>
              <a:t>    </a:t>
            </a:r>
            <a:r>
              <a:rPr lang="tr-TR" dirty="0" smtClean="0"/>
              <a:t>7. </a:t>
            </a:r>
            <a:r>
              <a:rPr lang="tr-TR" dirty="0"/>
              <a:t>K</a:t>
            </a:r>
            <a:r>
              <a:rPr lang="tr-TR" dirty="0" smtClean="0"/>
              <a:t>üçük ve orta cemreleri taşladıktan sonra uygun bir yerde kıbleye yönelerek dua etmek. </a:t>
            </a:r>
          </a:p>
          <a:p>
            <a:pPr marL="365760" indent="-365760">
              <a:buFontTx/>
              <a:buNone/>
              <a:defRPr/>
            </a:pPr>
            <a:r>
              <a:rPr lang="tr-TR" dirty="0" smtClean="0"/>
              <a:t>	8. Atılan taşların  nohut tanesi büyüklüğünde olması. </a:t>
            </a:r>
          </a:p>
          <a:p>
            <a:pPr marL="365760" indent="-365760">
              <a:buFontTx/>
              <a:buNone/>
              <a:defRPr/>
            </a:pPr>
            <a:r>
              <a:rPr lang="tr-TR" dirty="0" smtClean="0"/>
              <a:t>	9. Atılacak taşların temiz olması. </a:t>
            </a:r>
          </a:p>
          <a:p>
            <a:pPr marL="365760" indent="-365760">
              <a:buFontTx/>
              <a:buNone/>
              <a:defRPr/>
            </a:pPr>
            <a:r>
              <a:rPr lang="tr-TR" dirty="0" smtClean="0"/>
              <a:t>	10.Taşları sağ elin işaret ve baş parmaklarının ucuyla tutup atmak</a:t>
            </a:r>
          </a:p>
          <a:p>
            <a:pPr marL="365760" indent="-365760">
              <a:buFontTx/>
              <a:buNone/>
              <a:defRPr/>
            </a:pPr>
            <a:r>
              <a:rPr lang="tr-TR" dirty="0" smtClean="0"/>
              <a:t>	11. Taşlama yaparken sağ eli,  başın hizasını geçmeyecek kadar kaldırmak.</a:t>
            </a:r>
          </a:p>
          <a:p>
            <a:pPr marL="365760" indent="-365760">
              <a:buFontTx/>
              <a:buNone/>
              <a:defRPr/>
            </a:pPr>
            <a:r>
              <a:rPr lang="tr-TR" dirty="0" smtClean="0"/>
              <a:t>	12. Bayramın birinci günü Akabe cemresine kuşluk vaktinde atmak </a:t>
            </a:r>
            <a:br>
              <a:rPr lang="tr-TR" dirty="0" smtClean="0"/>
            </a:br>
            <a:endParaRPr lang="fr-FR" dirty="0" smtClean="0"/>
          </a:p>
        </p:txBody>
      </p:sp>
      <p:grpSp>
        <p:nvGrpSpPr>
          <p:cNvPr id="7" name="Grup 6"/>
          <p:cNvGrpSpPr/>
          <p:nvPr/>
        </p:nvGrpSpPr>
        <p:grpSpPr>
          <a:xfrm>
            <a:off x="720000" y="540000"/>
            <a:ext cx="10944000" cy="900000"/>
            <a:chOff x="720000" y="540000"/>
            <a:chExt cx="10944000" cy="900000"/>
          </a:xfrm>
        </p:grpSpPr>
        <p:pic>
          <p:nvPicPr>
            <p:cNvPr id="10" name="Resim 9"/>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20000" y="540000"/>
              <a:ext cx="900000" cy="900000"/>
            </a:xfrm>
            <a:prstGeom prst="rect">
              <a:avLst/>
            </a:prstGeom>
          </p:spPr>
        </p:pic>
        <p:pic>
          <p:nvPicPr>
            <p:cNvPr id="11" name="Resim 10"/>
            <p:cNvPicPr>
              <a:picLocks/>
            </p:cNvPicPr>
            <p:nvPr/>
          </p:nvPicPr>
          <p:blipFill>
            <a:blip r:embed="rId4" cstate="print">
              <a:extLst>
                <a:ext uri="{28A0092B-C50C-407E-A947-70E740481C1C}">
                  <a14:useLocalDpi xmlns:a14="http://schemas.microsoft.com/office/drawing/2010/main" xmlns="" val="0"/>
                </a:ext>
              </a:extLst>
            </a:blip>
            <a:stretch>
              <a:fillRect/>
            </a:stretch>
          </p:blipFill>
          <p:spPr>
            <a:xfrm>
              <a:off x="10764000" y="540000"/>
              <a:ext cx="900000" cy="900000"/>
            </a:xfrm>
            <a:prstGeom prst="rect">
              <a:avLst/>
            </a:prstGeom>
          </p:spPr>
        </p:pic>
      </p:grpSp>
    </p:spTree>
    <p:extLst>
      <p:ext uri="{BB962C8B-B14F-4D97-AF65-F5344CB8AC3E}">
        <p14:creationId xmlns:p14="http://schemas.microsoft.com/office/powerpoint/2010/main" xmlns="" val="110153351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0" y="0"/>
            <a:ext cx="12192000" cy="6857999"/>
          </a:xfrm>
        </p:spPr>
      </p:pic>
      <p:sp>
        <p:nvSpPr>
          <p:cNvPr id="8" name="Unvan 1"/>
          <p:cNvSpPr>
            <a:spLocks noGrp="1"/>
          </p:cNvSpPr>
          <p:nvPr>
            <p:ph type="title"/>
          </p:nvPr>
        </p:nvSpPr>
        <p:spPr>
          <a:xfrm>
            <a:off x="2478971" y="597118"/>
            <a:ext cx="6451833" cy="1295895"/>
          </a:xfrm>
        </p:spPr>
        <p:txBody>
          <a:bodyPr>
            <a:noAutofit/>
          </a:bodyPr>
          <a:lstStyle/>
          <a:p>
            <a:pPr algn="ctr"/>
            <a:r>
              <a:rPr lang="tr-TR" sz="5400" b="1" dirty="0" smtClean="0">
                <a:solidFill>
                  <a:schemeClr val="accent2">
                    <a:lumMod val="50000"/>
                  </a:schemeClr>
                </a:solidFill>
                <a:latin typeface="Gabriola" panose="04040605051002020D02" pitchFamily="82" charset="0"/>
              </a:rPr>
              <a:t>ŞEYTAN TAŞLAMANIN MEKRUHLARI</a:t>
            </a:r>
            <a:endParaRPr lang="tr-TR" sz="5400" b="1" dirty="0">
              <a:solidFill>
                <a:schemeClr val="accent2">
                  <a:lumMod val="50000"/>
                </a:schemeClr>
              </a:solidFill>
              <a:latin typeface="Gabriola" panose="04040605051002020D02" pitchFamily="82" charset="0"/>
            </a:endParaRPr>
          </a:p>
        </p:txBody>
      </p:sp>
      <p:sp>
        <p:nvSpPr>
          <p:cNvPr id="7" name="Rectangle 2"/>
          <p:cNvSpPr txBox="1">
            <a:spLocks noChangeArrowheads="1"/>
          </p:cNvSpPr>
          <p:nvPr/>
        </p:nvSpPr>
        <p:spPr>
          <a:xfrm>
            <a:off x="838200" y="2244721"/>
            <a:ext cx="10425869" cy="4495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5760" indent="-365760">
              <a:buFontTx/>
              <a:buNone/>
              <a:defRPr/>
            </a:pPr>
            <a:r>
              <a:rPr lang="tr-TR" sz="3400" dirty="0" smtClean="0"/>
              <a:t>	1. </a:t>
            </a:r>
            <a:r>
              <a:rPr lang="tr-TR" dirty="0" smtClean="0"/>
              <a:t>Cemrelere nohut tanesinden büyük taş, terlik, şemsiye ve benzeri şeyler atmak</a:t>
            </a:r>
          </a:p>
          <a:p>
            <a:pPr marL="365760" indent="-365760">
              <a:buFontTx/>
              <a:buNone/>
              <a:defRPr/>
            </a:pPr>
            <a:r>
              <a:rPr lang="tr-TR" dirty="0" smtClean="0"/>
              <a:t>	2. Cemre mahallinden taş alıp atmak. </a:t>
            </a:r>
          </a:p>
          <a:p>
            <a:pPr marL="365760" indent="-365760">
              <a:buFontTx/>
              <a:buNone/>
              <a:defRPr/>
            </a:pPr>
            <a:r>
              <a:rPr lang="tr-TR" dirty="0" smtClean="0"/>
              <a:t>	3. Belirlenenden fazla sayıda taş atmak.</a:t>
            </a:r>
          </a:p>
          <a:p>
            <a:pPr marL="365760" indent="-365760">
              <a:buFontTx/>
              <a:buNone/>
              <a:defRPr/>
            </a:pPr>
            <a:r>
              <a:rPr lang="tr-TR" dirty="0" smtClean="0"/>
              <a:t>	4. Taşları cemrelere atmaksızın bırakmak.</a:t>
            </a:r>
          </a:p>
          <a:p>
            <a:pPr marL="365760" indent="-365760">
              <a:buFontTx/>
              <a:buNone/>
              <a:defRPr/>
            </a:pPr>
            <a:r>
              <a:rPr lang="tr-TR" dirty="0" smtClean="0"/>
              <a:t>	5. Temiz olmayan taşları atmak.</a:t>
            </a:r>
          </a:p>
          <a:p>
            <a:pPr marL="365760" indent="-365760">
              <a:buFontTx/>
              <a:buNone/>
              <a:defRPr/>
            </a:pPr>
            <a:r>
              <a:rPr lang="tr-TR" dirty="0" smtClean="0"/>
              <a:t>	6. Büyük taş parçalarını kırarak atmak.</a:t>
            </a:r>
          </a:p>
          <a:p>
            <a:pPr marL="365760" indent="-365760">
              <a:buFontTx/>
              <a:buNone/>
              <a:defRPr/>
            </a:pPr>
            <a:r>
              <a:rPr lang="tr-TR" dirty="0" smtClean="0"/>
              <a:t>	7. </a:t>
            </a:r>
            <a:r>
              <a:rPr lang="tr-TR" dirty="0" err="1" smtClean="0"/>
              <a:t>Cemerât</a:t>
            </a:r>
            <a:r>
              <a:rPr lang="tr-TR" dirty="0" smtClean="0"/>
              <a:t> arasında tertibe uymamak</a:t>
            </a:r>
          </a:p>
        </p:txBody>
      </p:sp>
      <p:grpSp>
        <p:nvGrpSpPr>
          <p:cNvPr id="9" name="Grup 8"/>
          <p:cNvGrpSpPr/>
          <p:nvPr/>
        </p:nvGrpSpPr>
        <p:grpSpPr>
          <a:xfrm>
            <a:off x="720000" y="540000"/>
            <a:ext cx="10944000" cy="900000"/>
            <a:chOff x="720000" y="540000"/>
            <a:chExt cx="10944000" cy="900000"/>
          </a:xfrm>
        </p:grpSpPr>
        <p:pic>
          <p:nvPicPr>
            <p:cNvPr id="10" name="Resim 9"/>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20000" y="540000"/>
              <a:ext cx="900000" cy="900000"/>
            </a:xfrm>
            <a:prstGeom prst="rect">
              <a:avLst/>
            </a:prstGeom>
          </p:spPr>
        </p:pic>
        <p:pic>
          <p:nvPicPr>
            <p:cNvPr id="11" name="Resim 10"/>
            <p:cNvPicPr>
              <a:picLocks/>
            </p:cNvPicPr>
            <p:nvPr/>
          </p:nvPicPr>
          <p:blipFill>
            <a:blip r:embed="rId4" cstate="print">
              <a:extLst>
                <a:ext uri="{28A0092B-C50C-407E-A947-70E740481C1C}">
                  <a14:useLocalDpi xmlns:a14="http://schemas.microsoft.com/office/drawing/2010/main" xmlns="" val="0"/>
                </a:ext>
              </a:extLst>
            </a:blip>
            <a:stretch>
              <a:fillRect/>
            </a:stretch>
          </p:blipFill>
          <p:spPr>
            <a:xfrm>
              <a:off x="10764000" y="540000"/>
              <a:ext cx="900000" cy="900000"/>
            </a:xfrm>
            <a:prstGeom prst="rect">
              <a:avLst/>
            </a:prstGeom>
          </p:spPr>
        </p:pic>
      </p:grpSp>
    </p:spTree>
    <p:extLst>
      <p:ext uri="{BB962C8B-B14F-4D97-AF65-F5344CB8AC3E}">
        <p14:creationId xmlns:p14="http://schemas.microsoft.com/office/powerpoint/2010/main" xmlns="" val="416996703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0" y="0"/>
            <a:ext cx="12192000" cy="6857999"/>
          </a:xfrm>
        </p:spPr>
      </p:pic>
      <p:sp>
        <p:nvSpPr>
          <p:cNvPr id="8" name="Unvan 1"/>
          <p:cNvSpPr>
            <a:spLocks noGrp="1"/>
          </p:cNvSpPr>
          <p:nvPr>
            <p:ph type="title"/>
          </p:nvPr>
        </p:nvSpPr>
        <p:spPr>
          <a:xfrm>
            <a:off x="2478971" y="597118"/>
            <a:ext cx="6451833" cy="1295895"/>
          </a:xfrm>
        </p:spPr>
        <p:txBody>
          <a:bodyPr>
            <a:noAutofit/>
          </a:bodyPr>
          <a:lstStyle/>
          <a:p>
            <a:pPr algn="ctr"/>
            <a:r>
              <a:rPr lang="tr-TR" sz="5400" b="1" dirty="0" smtClean="0">
                <a:solidFill>
                  <a:schemeClr val="accent2">
                    <a:lumMod val="50000"/>
                  </a:schemeClr>
                </a:solidFill>
                <a:latin typeface="Gabriola" panose="04040605051002020D02" pitchFamily="82" charset="0"/>
              </a:rPr>
              <a:t>ŞEYTAN TAŞLAMA </a:t>
            </a:r>
            <a:endParaRPr lang="tr-TR" sz="5400" b="1" dirty="0">
              <a:solidFill>
                <a:schemeClr val="accent2">
                  <a:lumMod val="50000"/>
                </a:schemeClr>
              </a:solidFill>
              <a:latin typeface="Gabriola" panose="04040605051002020D02" pitchFamily="82" charset="0"/>
            </a:endParaRPr>
          </a:p>
        </p:txBody>
      </p:sp>
      <p:sp>
        <p:nvSpPr>
          <p:cNvPr id="7" name="Rectangle 2"/>
          <p:cNvSpPr txBox="1">
            <a:spLocks noChangeArrowheads="1"/>
          </p:cNvSpPr>
          <p:nvPr/>
        </p:nvSpPr>
        <p:spPr>
          <a:xfrm>
            <a:off x="838200" y="2244721"/>
            <a:ext cx="10425869" cy="4495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5760" indent="-365760">
              <a:buFontTx/>
              <a:buNone/>
              <a:defRPr/>
            </a:pPr>
            <a:r>
              <a:rPr lang="tr-TR" sz="3400" dirty="0" smtClean="0"/>
              <a:t>	1. </a:t>
            </a:r>
            <a:r>
              <a:rPr lang="tr-TR" dirty="0" smtClean="0"/>
              <a:t>Cemrelere nohut tanesinden büyük taş, terlik, şemsiye ve benzeri şeyler atmak</a:t>
            </a:r>
          </a:p>
          <a:p>
            <a:pPr marL="365760" indent="-365760">
              <a:buFontTx/>
              <a:buNone/>
              <a:defRPr/>
            </a:pPr>
            <a:r>
              <a:rPr lang="tr-TR" dirty="0" smtClean="0"/>
              <a:t>	2. Cemre mahallinden taş alıp atmak. </a:t>
            </a:r>
          </a:p>
          <a:p>
            <a:pPr marL="365760" indent="-365760">
              <a:buFontTx/>
              <a:buNone/>
              <a:defRPr/>
            </a:pPr>
            <a:r>
              <a:rPr lang="tr-TR" dirty="0" smtClean="0"/>
              <a:t>	3. Belirlenenden fazla sayıda taş atmak.</a:t>
            </a:r>
          </a:p>
          <a:p>
            <a:pPr marL="365760" indent="-365760">
              <a:buFontTx/>
              <a:buNone/>
              <a:defRPr/>
            </a:pPr>
            <a:r>
              <a:rPr lang="tr-TR" dirty="0" smtClean="0"/>
              <a:t>	4. Taşları cemrelere atmaksızın bırakmak.</a:t>
            </a:r>
          </a:p>
          <a:p>
            <a:pPr marL="365760" indent="-365760">
              <a:buFontTx/>
              <a:buNone/>
              <a:defRPr/>
            </a:pPr>
            <a:r>
              <a:rPr lang="tr-TR" dirty="0" smtClean="0"/>
              <a:t>	5. Temiz olmayan taşları atmak.</a:t>
            </a:r>
          </a:p>
          <a:p>
            <a:pPr marL="365760" indent="-365760">
              <a:buFontTx/>
              <a:buNone/>
              <a:defRPr/>
            </a:pPr>
            <a:r>
              <a:rPr lang="tr-TR" dirty="0" smtClean="0"/>
              <a:t>	6. Büyük taş parçalarını kırarak atmak.</a:t>
            </a:r>
          </a:p>
          <a:p>
            <a:pPr marL="365760" indent="-365760">
              <a:buFontTx/>
              <a:buNone/>
              <a:defRPr/>
            </a:pPr>
            <a:r>
              <a:rPr lang="tr-TR" dirty="0" smtClean="0"/>
              <a:t>	7. </a:t>
            </a:r>
            <a:r>
              <a:rPr lang="tr-TR" dirty="0" err="1" smtClean="0"/>
              <a:t>Cemerât</a:t>
            </a:r>
            <a:r>
              <a:rPr lang="tr-TR" dirty="0" smtClean="0"/>
              <a:t> arasında tertibe uymamak</a:t>
            </a:r>
          </a:p>
        </p:txBody>
      </p:sp>
      <p:grpSp>
        <p:nvGrpSpPr>
          <p:cNvPr id="10" name="Grup 9"/>
          <p:cNvGrpSpPr/>
          <p:nvPr/>
        </p:nvGrpSpPr>
        <p:grpSpPr>
          <a:xfrm>
            <a:off x="720000" y="540000"/>
            <a:ext cx="10944000" cy="900000"/>
            <a:chOff x="720000" y="540000"/>
            <a:chExt cx="10944000" cy="900000"/>
          </a:xfrm>
        </p:grpSpPr>
        <p:pic>
          <p:nvPicPr>
            <p:cNvPr id="11" name="Resim 10"/>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20000" y="540000"/>
              <a:ext cx="900000" cy="900000"/>
            </a:xfrm>
            <a:prstGeom prst="rect">
              <a:avLst/>
            </a:prstGeom>
          </p:spPr>
        </p:pic>
        <p:pic>
          <p:nvPicPr>
            <p:cNvPr id="12" name="Resim 11"/>
            <p:cNvPicPr>
              <a:picLocks/>
            </p:cNvPicPr>
            <p:nvPr/>
          </p:nvPicPr>
          <p:blipFill>
            <a:blip r:embed="rId4" cstate="print">
              <a:extLst>
                <a:ext uri="{28A0092B-C50C-407E-A947-70E740481C1C}">
                  <a14:useLocalDpi xmlns:a14="http://schemas.microsoft.com/office/drawing/2010/main" xmlns="" val="0"/>
                </a:ext>
              </a:extLst>
            </a:blip>
            <a:stretch>
              <a:fillRect/>
            </a:stretch>
          </p:blipFill>
          <p:spPr>
            <a:xfrm>
              <a:off x="10764000" y="540000"/>
              <a:ext cx="900000" cy="900000"/>
            </a:xfrm>
            <a:prstGeom prst="rect">
              <a:avLst/>
            </a:prstGeom>
          </p:spPr>
        </p:pic>
      </p:grpSp>
    </p:spTree>
    <p:extLst>
      <p:ext uri="{BB962C8B-B14F-4D97-AF65-F5344CB8AC3E}">
        <p14:creationId xmlns:p14="http://schemas.microsoft.com/office/powerpoint/2010/main" xmlns="" val="88330064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0" y="0"/>
            <a:ext cx="12192000" cy="6857999"/>
          </a:xfrm>
        </p:spPr>
      </p:pic>
      <p:sp>
        <p:nvSpPr>
          <p:cNvPr id="8" name="Unvan 1"/>
          <p:cNvSpPr>
            <a:spLocks noGrp="1"/>
          </p:cNvSpPr>
          <p:nvPr>
            <p:ph type="title"/>
          </p:nvPr>
        </p:nvSpPr>
        <p:spPr>
          <a:xfrm>
            <a:off x="2478971" y="597118"/>
            <a:ext cx="6451833" cy="1295895"/>
          </a:xfrm>
        </p:spPr>
        <p:txBody>
          <a:bodyPr>
            <a:noAutofit/>
          </a:bodyPr>
          <a:lstStyle/>
          <a:p>
            <a:pPr algn="ctr"/>
            <a:r>
              <a:rPr lang="tr-TR" sz="5400" b="1" dirty="0" smtClean="0">
                <a:solidFill>
                  <a:schemeClr val="accent2">
                    <a:lumMod val="50000"/>
                  </a:schemeClr>
                </a:solidFill>
                <a:latin typeface="Gabriola" panose="04040605051002020D02" pitchFamily="82" charset="0"/>
              </a:rPr>
              <a:t>HEDY KURBANI </a:t>
            </a:r>
            <a:endParaRPr lang="tr-TR" sz="5400" b="1" dirty="0">
              <a:solidFill>
                <a:schemeClr val="accent2">
                  <a:lumMod val="50000"/>
                </a:schemeClr>
              </a:solidFill>
              <a:latin typeface="Gabriola" panose="04040605051002020D02" pitchFamily="82" charset="0"/>
            </a:endParaRPr>
          </a:p>
        </p:txBody>
      </p:sp>
      <p:sp>
        <p:nvSpPr>
          <p:cNvPr id="9" name="Rectangle 6"/>
          <p:cNvSpPr>
            <a:spLocks noChangeArrowheads="1"/>
          </p:cNvSpPr>
          <p:nvPr/>
        </p:nvSpPr>
        <p:spPr bwMode="auto">
          <a:xfrm>
            <a:off x="137415" y="1981870"/>
            <a:ext cx="6285254" cy="1384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r" fontAlgn="base">
              <a:spcBef>
                <a:spcPct val="0"/>
              </a:spcBef>
              <a:spcAft>
                <a:spcPct val="0"/>
              </a:spcAft>
              <a:buClrTx/>
              <a:buSzTx/>
              <a:buFontTx/>
              <a:buNone/>
            </a:pPr>
            <a:r>
              <a:rPr lang="ar-SA" altLang="tr-TR" sz="2800" dirty="0" smtClean="0">
                <a:solidFill>
                  <a:prstClr val="black"/>
                </a:solidFill>
                <a:latin typeface="Comic Sans MS" panose="030F0702030302020204" pitchFamily="66" charset="0"/>
              </a:rPr>
              <a:t>وَالْبُدْنَ جَعَلْنَاهَا لَكُم مِّن شَعَائِرِ اللَّهِ لَكُمْ فِيهَا خَيْرٌ </a:t>
            </a:r>
            <a:endParaRPr lang="tr-TR" altLang="tr-TR" sz="2800" dirty="0" smtClean="0">
              <a:solidFill>
                <a:prstClr val="black"/>
              </a:solidFill>
              <a:latin typeface="Comic Sans MS" panose="030F0702030302020204" pitchFamily="66" charset="0"/>
              <a:cs typeface="Arial" panose="020B0604020202020204" pitchFamily="34" charset="0"/>
            </a:endParaRPr>
          </a:p>
          <a:p>
            <a:pPr algn="r" fontAlgn="base">
              <a:spcBef>
                <a:spcPct val="0"/>
              </a:spcBef>
              <a:spcAft>
                <a:spcPct val="0"/>
              </a:spcAft>
              <a:buClrTx/>
              <a:buSzTx/>
              <a:buFontTx/>
              <a:buNone/>
            </a:pPr>
            <a:r>
              <a:rPr lang="ar-SA" altLang="tr-TR" sz="2800" dirty="0" smtClean="0">
                <a:solidFill>
                  <a:prstClr val="black"/>
                </a:solidFill>
                <a:latin typeface="Comic Sans MS" panose="030F0702030302020204" pitchFamily="66" charset="0"/>
              </a:rPr>
              <a:t>فَاذْكُرُوا اسْمَ اللَّهِ عَلَيْهَا صَوَافَّ </a:t>
            </a:r>
            <a:endParaRPr lang="tr-TR" altLang="tr-TR" sz="2800" dirty="0" smtClean="0">
              <a:solidFill>
                <a:prstClr val="black"/>
              </a:solidFill>
              <a:latin typeface="Comic Sans MS" panose="030F0702030302020204" pitchFamily="66" charset="0"/>
              <a:cs typeface="Arial" panose="020B0604020202020204" pitchFamily="34" charset="0"/>
            </a:endParaRPr>
          </a:p>
          <a:p>
            <a:pPr algn="r" fontAlgn="base">
              <a:spcBef>
                <a:spcPct val="0"/>
              </a:spcBef>
              <a:spcAft>
                <a:spcPct val="0"/>
              </a:spcAft>
              <a:buClrTx/>
              <a:buSzTx/>
              <a:buFontTx/>
              <a:buNone/>
            </a:pPr>
            <a:r>
              <a:rPr lang="ar-SA" altLang="tr-TR" sz="2800" dirty="0" smtClean="0">
                <a:solidFill>
                  <a:prstClr val="black"/>
                </a:solidFill>
                <a:latin typeface="Comic Sans MS" panose="030F0702030302020204" pitchFamily="66" charset="0"/>
              </a:rPr>
              <a:t>فَإِذَا وَجَبَتْ جُنُوبُهَا فَكُلُوا مِنْهَا وَأَطْعِمُوا الْقَانِعَ وَالْمُعْتَرَّ</a:t>
            </a:r>
            <a:r>
              <a:rPr lang="tr-TR" altLang="tr-TR" sz="2800" dirty="0" smtClean="0">
                <a:solidFill>
                  <a:prstClr val="black"/>
                </a:solidFill>
                <a:latin typeface="Comic Sans MS" panose="030F0702030302020204" pitchFamily="66" charset="0"/>
              </a:rPr>
              <a:t> </a:t>
            </a:r>
          </a:p>
        </p:txBody>
      </p:sp>
      <p:sp>
        <p:nvSpPr>
          <p:cNvPr id="10" name="Rectangle 8"/>
          <p:cNvSpPr>
            <a:spLocks noChangeArrowheads="1"/>
          </p:cNvSpPr>
          <p:nvPr/>
        </p:nvSpPr>
        <p:spPr bwMode="auto">
          <a:xfrm>
            <a:off x="137415" y="3515882"/>
            <a:ext cx="8092185"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just" fontAlgn="base">
              <a:spcBef>
                <a:spcPct val="0"/>
              </a:spcBef>
              <a:spcAft>
                <a:spcPct val="0"/>
              </a:spcAft>
              <a:buClrTx/>
              <a:buSzTx/>
              <a:buFontTx/>
              <a:buNone/>
            </a:pPr>
            <a:r>
              <a:rPr lang="tr-TR" altLang="tr-TR" sz="2000" dirty="0" err="1" smtClean="0">
                <a:solidFill>
                  <a:prstClr val="black"/>
                </a:solidFill>
                <a:latin typeface="+mn-lt"/>
              </a:rPr>
              <a:t>Bedeneleri</a:t>
            </a:r>
            <a:r>
              <a:rPr lang="tr-TR" altLang="tr-TR" sz="2000" dirty="0" smtClean="0">
                <a:solidFill>
                  <a:prstClr val="black"/>
                </a:solidFill>
                <a:latin typeface="+mn-lt"/>
              </a:rPr>
              <a:t> (deve ve sığır cinsi hayvanları), sizin için Allah'ın şiarlarından (emirlerinden, farzlarından) kıldık. Onda (onların kurban edilmesinde) sizin için hayır vardır. Onların (kurbanlarının) üzerine saf dururken (ayaktayken tekbir getirin), (kurban kesilirken) Allah'ın </a:t>
            </a:r>
            <a:r>
              <a:rPr lang="tr-TR" altLang="tr-TR" sz="2000" dirty="0" err="1" smtClean="0">
                <a:solidFill>
                  <a:prstClr val="black"/>
                </a:solidFill>
                <a:latin typeface="+mn-lt"/>
              </a:rPr>
              <a:t>İsmi'ni</a:t>
            </a:r>
            <a:r>
              <a:rPr lang="tr-TR" altLang="tr-TR" sz="2000" dirty="0" smtClean="0">
                <a:solidFill>
                  <a:prstClr val="black"/>
                </a:solidFill>
                <a:latin typeface="+mn-lt"/>
              </a:rPr>
              <a:t> zikredin (besmele ile kesin). Yanları üzerine düşünce (kesilince), artık ondan </a:t>
            </a:r>
            <a:r>
              <a:rPr lang="tr-TR" altLang="tr-TR" sz="2000" dirty="0" err="1" smtClean="0">
                <a:solidFill>
                  <a:prstClr val="black"/>
                </a:solidFill>
                <a:latin typeface="+mn-lt"/>
              </a:rPr>
              <a:t>yeyin</a:t>
            </a:r>
            <a:r>
              <a:rPr lang="tr-TR" altLang="tr-TR" sz="2000" dirty="0" smtClean="0">
                <a:solidFill>
                  <a:prstClr val="black"/>
                </a:solidFill>
                <a:latin typeface="+mn-lt"/>
              </a:rPr>
              <a:t> ve isteyeni de istemeyeni de doyurun. Hac, 36 </a:t>
            </a:r>
          </a:p>
        </p:txBody>
      </p:sp>
      <p:pic>
        <p:nvPicPr>
          <p:cNvPr id="11" name="Picture 2" descr="C:\Users\ELİF\Desktop\hacadaseytantasamamamama[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289925" y="4064000"/>
            <a:ext cx="3902075" cy="279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Köşeleri Yuvarlanmış Dikdörtgen Belirtme Çizgisi 11"/>
          <p:cNvSpPr/>
          <p:nvPr/>
        </p:nvSpPr>
        <p:spPr>
          <a:xfrm>
            <a:off x="10165727" y="2639893"/>
            <a:ext cx="1447800" cy="1274763"/>
          </a:xfrm>
          <a:prstGeom prst="wedgeRoundRectCallout">
            <a:avLst/>
          </a:prstGeom>
          <a:solidFill>
            <a:srgbClr val="FE8637"/>
          </a:solidFill>
          <a:ln w="25400" cap="flat" cmpd="sng" algn="ctr">
            <a:solidFill>
              <a:srgbClr val="FE8637">
                <a:shade val="50000"/>
              </a:srgbClr>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tr-TR" sz="1800" b="0" i="0" u="none" strike="noStrike" kern="0" cap="none" spc="0" normalizeH="0" baseline="0" noProof="0" dirty="0">
                <a:ln>
                  <a:noFill/>
                </a:ln>
                <a:solidFill>
                  <a:prstClr val="white"/>
                </a:solidFill>
                <a:effectLst/>
                <a:uLnTx/>
                <a:uFillTx/>
                <a:latin typeface="Comic Sans MS" pitchFamily="66" charset="0"/>
              </a:rPr>
              <a:t>Haccın vaciplerindendir</a:t>
            </a:r>
          </a:p>
        </p:txBody>
      </p:sp>
      <p:grpSp>
        <p:nvGrpSpPr>
          <p:cNvPr id="13" name="Grup 12"/>
          <p:cNvGrpSpPr/>
          <p:nvPr/>
        </p:nvGrpSpPr>
        <p:grpSpPr>
          <a:xfrm>
            <a:off x="720000" y="540000"/>
            <a:ext cx="10944000" cy="900000"/>
            <a:chOff x="720000" y="540000"/>
            <a:chExt cx="10944000" cy="900000"/>
          </a:xfrm>
        </p:grpSpPr>
        <p:pic>
          <p:nvPicPr>
            <p:cNvPr id="14" name="Resim 1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20000" y="540000"/>
              <a:ext cx="900000" cy="900000"/>
            </a:xfrm>
            <a:prstGeom prst="rect">
              <a:avLst/>
            </a:prstGeom>
          </p:spPr>
        </p:pic>
        <p:pic>
          <p:nvPicPr>
            <p:cNvPr id="15" name="Resim 14"/>
            <p:cNvPicPr>
              <a:picLocks/>
            </p:cNvPicPr>
            <p:nvPr/>
          </p:nvPicPr>
          <p:blipFill>
            <a:blip r:embed="rId5" cstate="print">
              <a:extLst>
                <a:ext uri="{28A0092B-C50C-407E-A947-70E740481C1C}">
                  <a14:useLocalDpi xmlns:a14="http://schemas.microsoft.com/office/drawing/2010/main" xmlns="" val="0"/>
                </a:ext>
              </a:extLst>
            </a:blip>
            <a:stretch>
              <a:fillRect/>
            </a:stretch>
          </p:blipFill>
          <p:spPr>
            <a:xfrm>
              <a:off x="10764000" y="540000"/>
              <a:ext cx="900000" cy="900000"/>
            </a:xfrm>
            <a:prstGeom prst="rect">
              <a:avLst/>
            </a:prstGeom>
          </p:spPr>
        </p:pic>
      </p:grpSp>
    </p:spTree>
    <p:extLst>
      <p:ext uri="{BB962C8B-B14F-4D97-AF65-F5344CB8AC3E}">
        <p14:creationId xmlns:p14="http://schemas.microsoft.com/office/powerpoint/2010/main" xmlns="" val="309955919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0" y="0"/>
            <a:ext cx="12192000" cy="6857999"/>
          </a:xfrm>
        </p:spPr>
      </p:pic>
      <p:sp>
        <p:nvSpPr>
          <p:cNvPr id="8" name="Unvan 1"/>
          <p:cNvSpPr>
            <a:spLocks noGrp="1"/>
          </p:cNvSpPr>
          <p:nvPr>
            <p:ph type="title"/>
          </p:nvPr>
        </p:nvSpPr>
        <p:spPr>
          <a:xfrm>
            <a:off x="2478971" y="597118"/>
            <a:ext cx="6451833" cy="1295895"/>
          </a:xfrm>
        </p:spPr>
        <p:txBody>
          <a:bodyPr>
            <a:noAutofit/>
          </a:bodyPr>
          <a:lstStyle/>
          <a:p>
            <a:pPr algn="ctr"/>
            <a:r>
              <a:rPr lang="tr-TR" sz="5400" b="1" dirty="0" smtClean="0">
                <a:solidFill>
                  <a:schemeClr val="accent2">
                    <a:lumMod val="50000"/>
                  </a:schemeClr>
                </a:solidFill>
                <a:latin typeface="Gabriola" panose="04040605051002020D02" pitchFamily="82" charset="0"/>
              </a:rPr>
              <a:t>TIRAŞ OLMAK </a:t>
            </a:r>
            <a:endParaRPr lang="tr-TR" sz="5400" b="1" dirty="0">
              <a:solidFill>
                <a:schemeClr val="accent2">
                  <a:lumMod val="50000"/>
                </a:schemeClr>
              </a:solidFill>
              <a:latin typeface="Gabriola" panose="04040605051002020D02" pitchFamily="82" charset="0"/>
            </a:endParaRPr>
          </a:p>
        </p:txBody>
      </p:sp>
      <p:sp>
        <p:nvSpPr>
          <p:cNvPr id="13" name="Rectangle 6"/>
          <p:cNvSpPr txBox="1">
            <a:spLocks noChangeArrowheads="1"/>
          </p:cNvSpPr>
          <p:nvPr/>
        </p:nvSpPr>
        <p:spPr bwMode="auto">
          <a:xfrm>
            <a:off x="6680523" y="2038171"/>
            <a:ext cx="4500562" cy="2379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ts val="600"/>
              </a:spcBef>
              <a:spcAft>
                <a:spcPct val="0"/>
              </a:spcAft>
              <a:buClr>
                <a:schemeClr val="accent1"/>
              </a:buClr>
              <a:buSzPct val="70000"/>
              <a:buFont typeface="Wingdings" panose="05000000000000000000"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anose="05020102010507070707"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E0752F"/>
              </a:buClr>
              <a:buSzPct val="60000"/>
              <a:buFont typeface="Wingdings" panose="05000000000000000000" pitchFamily="2" charset="2"/>
              <a:buChar char=""/>
              <a:defRPr sz="2400"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FEC3AE"/>
              </a:buClr>
              <a:buSzPct val="60000"/>
              <a:buFont typeface="Wingdings" panose="05000000000000000000" pitchFamily="2" charset="2"/>
              <a:buChar char=""/>
              <a:defRPr sz="2000"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AE9"/>
              </a:buClr>
              <a:buSzPct val="68000"/>
              <a:buFont typeface="Wingdings 2" panose="05020102010507070707"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273050" marR="0" lvl="0" indent="-273050" algn="ctr" defTabSz="914400" rtl="0" eaLnBrk="0" fontAlgn="base" latinLnBrk="0" hangingPunct="0">
              <a:lnSpc>
                <a:spcPct val="100000"/>
              </a:lnSpc>
              <a:spcBef>
                <a:spcPts val="600"/>
              </a:spcBef>
              <a:spcAft>
                <a:spcPct val="0"/>
              </a:spcAft>
              <a:buClr>
                <a:srgbClr val="FE8637"/>
              </a:buClr>
              <a:buSzPct val="70000"/>
              <a:buFontTx/>
              <a:buNone/>
              <a:tabLst/>
              <a:defRPr/>
            </a:pPr>
            <a:r>
              <a:rPr kumimoji="0" lang="tr-TR" sz="2800" b="1" i="0" u="none" strike="noStrike" kern="1200" cap="none" spc="0" normalizeH="0" baseline="0" noProof="0" dirty="0" smtClean="0">
                <a:ln>
                  <a:noFill/>
                </a:ln>
                <a:solidFill>
                  <a:sysClr val="windowText" lastClr="000000"/>
                </a:solidFill>
                <a:effectLst/>
                <a:uLnTx/>
                <a:uFillTx/>
                <a:latin typeface="Calibri" panose="020F0502020204030204" pitchFamily="34" charset="0"/>
              </a:rPr>
              <a:t>BAYANLAR</a:t>
            </a:r>
          </a:p>
          <a:p>
            <a:pPr marL="273050" marR="0" lvl="0" indent="-273050" algn="ctr" defTabSz="914400" rtl="0" eaLnBrk="0" fontAlgn="base" latinLnBrk="0" hangingPunct="0">
              <a:lnSpc>
                <a:spcPct val="100000"/>
              </a:lnSpc>
              <a:spcBef>
                <a:spcPts val="600"/>
              </a:spcBef>
              <a:spcAft>
                <a:spcPct val="0"/>
              </a:spcAft>
              <a:buClr>
                <a:srgbClr val="FE8637"/>
              </a:buClr>
              <a:buSzPct val="70000"/>
              <a:buFontTx/>
              <a:buNone/>
              <a:tabLst/>
              <a:defRPr/>
            </a:pPr>
            <a:r>
              <a:rPr kumimoji="0" lang="tr-TR" sz="2800" b="0" i="0" u="none" strike="noStrike" kern="1200" cap="none" spc="0" normalizeH="0" baseline="0" noProof="0" dirty="0" smtClean="0">
                <a:ln>
                  <a:noFill/>
                </a:ln>
                <a:solidFill>
                  <a:sysClr val="windowText" lastClr="000000"/>
                </a:solidFill>
                <a:effectLst/>
                <a:uLnTx/>
                <a:uFillTx/>
                <a:latin typeface="Calibri" panose="020F0502020204030204" pitchFamily="34" charset="0"/>
              </a:rPr>
              <a:t>Saçlarının uçlarından bir parmak kalınlığı kadar kesilmesi </a:t>
            </a:r>
            <a:r>
              <a:rPr kumimoji="0" lang="tr-TR" sz="2800" b="0" i="0" u="none" strike="noStrike" kern="1200" cap="none" spc="0" normalizeH="0" baseline="0" noProof="0" dirty="0" smtClean="0">
                <a:ln>
                  <a:noFill/>
                </a:ln>
                <a:solidFill>
                  <a:sysClr val="window" lastClr="FFFFFF"/>
                </a:solidFill>
                <a:effectLst/>
                <a:uLnTx/>
                <a:uFillTx/>
                <a:latin typeface="Calibri" panose="020F0502020204030204" pitchFamily="34" charset="0"/>
              </a:rPr>
              <a:t>yeterlidir.</a:t>
            </a:r>
          </a:p>
        </p:txBody>
      </p:sp>
      <p:pic>
        <p:nvPicPr>
          <p:cNvPr id="14" name="Picture 2" descr="G:\Hac Dosyasi\Hacc 2010\Hacc\cutting-shaving-hair.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l="2502" t="59375"/>
          <a:stretch>
            <a:fillRect/>
          </a:stretch>
        </p:blipFill>
        <p:spPr bwMode="auto">
          <a:xfrm>
            <a:off x="6680523" y="4417834"/>
            <a:ext cx="4500562" cy="2420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2" descr="G:\Hac Dosyasi\Hacc 2010\Hacc\cutting-shaving-hair.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t="10938" b="56250"/>
          <a:stretch>
            <a:fillRect/>
          </a:stretch>
        </p:blipFill>
        <p:spPr bwMode="auto">
          <a:xfrm>
            <a:off x="1196411" y="4388531"/>
            <a:ext cx="4643438" cy="2428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Rectangle 5"/>
          <p:cNvSpPr txBox="1">
            <a:spLocks noChangeArrowheads="1"/>
          </p:cNvSpPr>
          <p:nvPr/>
        </p:nvSpPr>
        <p:spPr>
          <a:xfrm>
            <a:off x="1196411" y="2016806"/>
            <a:ext cx="4643438" cy="23796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33400" indent="-533400" algn="ctr">
              <a:buFontTx/>
              <a:buNone/>
            </a:pPr>
            <a:r>
              <a:rPr lang="tr-TR" b="1" dirty="0" smtClean="0">
                <a:latin typeface="Calibri" panose="020F0502020204030204" pitchFamily="34" charset="0"/>
              </a:rPr>
              <a:t>ERKEKLER</a:t>
            </a:r>
          </a:p>
          <a:p>
            <a:pPr marL="533400" indent="-533400">
              <a:buFont typeface="Wingdings" panose="05000000000000000000" pitchFamily="2" charset="2"/>
              <a:buAutoNum type="arabicPeriod"/>
            </a:pPr>
            <a:r>
              <a:rPr lang="tr-TR" dirty="0" smtClean="0">
                <a:latin typeface="Calibri" panose="020F0502020204030204" pitchFamily="34" charset="0"/>
              </a:rPr>
              <a:t>Saçın tamamen kesilmesi </a:t>
            </a:r>
          </a:p>
          <a:p>
            <a:pPr marL="533400" indent="-533400">
              <a:buFontTx/>
              <a:buAutoNum type="arabicPeriod"/>
            </a:pPr>
            <a:r>
              <a:rPr lang="tr-TR" dirty="0" smtClean="0">
                <a:latin typeface="Calibri" panose="020F0502020204030204" pitchFamily="34" charset="0"/>
              </a:rPr>
              <a:t>2.  Saçın ¼ miktarının ucundan kısaltmak</a:t>
            </a:r>
          </a:p>
        </p:txBody>
      </p:sp>
      <p:grpSp>
        <p:nvGrpSpPr>
          <p:cNvPr id="10" name="Grup 9"/>
          <p:cNvGrpSpPr/>
          <p:nvPr/>
        </p:nvGrpSpPr>
        <p:grpSpPr>
          <a:xfrm>
            <a:off x="720000" y="540000"/>
            <a:ext cx="10944000" cy="900000"/>
            <a:chOff x="720000" y="540000"/>
            <a:chExt cx="10944000" cy="900000"/>
          </a:xfrm>
        </p:grpSpPr>
        <p:pic>
          <p:nvPicPr>
            <p:cNvPr id="11" name="Resim 10"/>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20000" y="540000"/>
              <a:ext cx="900000" cy="900000"/>
            </a:xfrm>
            <a:prstGeom prst="rect">
              <a:avLst/>
            </a:prstGeom>
          </p:spPr>
        </p:pic>
        <p:pic>
          <p:nvPicPr>
            <p:cNvPr id="12" name="Resim 11"/>
            <p:cNvPicPr>
              <a:picLocks/>
            </p:cNvPicPr>
            <p:nvPr/>
          </p:nvPicPr>
          <p:blipFill>
            <a:blip r:embed="rId5" cstate="print">
              <a:extLst>
                <a:ext uri="{28A0092B-C50C-407E-A947-70E740481C1C}">
                  <a14:useLocalDpi xmlns:a14="http://schemas.microsoft.com/office/drawing/2010/main" xmlns="" val="0"/>
                </a:ext>
              </a:extLst>
            </a:blip>
            <a:stretch>
              <a:fillRect/>
            </a:stretch>
          </p:blipFill>
          <p:spPr>
            <a:xfrm>
              <a:off x="10764000" y="540000"/>
              <a:ext cx="900000" cy="900000"/>
            </a:xfrm>
            <a:prstGeom prst="rect">
              <a:avLst/>
            </a:prstGeom>
          </p:spPr>
        </p:pic>
      </p:grpSp>
    </p:spTree>
    <p:extLst>
      <p:ext uri="{BB962C8B-B14F-4D97-AF65-F5344CB8AC3E}">
        <p14:creationId xmlns:p14="http://schemas.microsoft.com/office/powerpoint/2010/main" xmlns="" val="395134932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0" y="0"/>
            <a:ext cx="12192000" cy="6857999"/>
          </a:xfrm>
        </p:spPr>
      </p:pic>
      <p:sp>
        <p:nvSpPr>
          <p:cNvPr id="8" name="Unvan 1"/>
          <p:cNvSpPr>
            <a:spLocks noGrp="1"/>
          </p:cNvSpPr>
          <p:nvPr>
            <p:ph type="title"/>
          </p:nvPr>
        </p:nvSpPr>
        <p:spPr>
          <a:xfrm>
            <a:off x="2478971" y="597118"/>
            <a:ext cx="6451833" cy="1295895"/>
          </a:xfrm>
        </p:spPr>
        <p:txBody>
          <a:bodyPr>
            <a:noAutofit/>
          </a:bodyPr>
          <a:lstStyle/>
          <a:p>
            <a:pPr algn="ctr"/>
            <a:r>
              <a:rPr lang="tr-TR" sz="5400" b="1" dirty="0" smtClean="0">
                <a:solidFill>
                  <a:schemeClr val="accent2">
                    <a:lumMod val="50000"/>
                  </a:schemeClr>
                </a:solidFill>
                <a:latin typeface="Gabriola" panose="04040605051002020D02" pitchFamily="82" charset="0"/>
              </a:rPr>
              <a:t>TIRAŞ OLMAK </a:t>
            </a:r>
            <a:endParaRPr lang="tr-TR" sz="5400" b="1" dirty="0">
              <a:solidFill>
                <a:schemeClr val="accent2">
                  <a:lumMod val="50000"/>
                </a:schemeClr>
              </a:solidFill>
              <a:latin typeface="Gabriola" panose="04040605051002020D02" pitchFamily="82" charset="0"/>
            </a:endParaRPr>
          </a:p>
        </p:txBody>
      </p:sp>
      <p:sp>
        <p:nvSpPr>
          <p:cNvPr id="18" name="İçerik Yer Tutucusu 1"/>
          <p:cNvSpPr txBox="1">
            <a:spLocks/>
          </p:cNvSpPr>
          <p:nvPr/>
        </p:nvSpPr>
        <p:spPr bwMode="auto">
          <a:xfrm>
            <a:off x="990293" y="2117840"/>
            <a:ext cx="8289421" cy="438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ts val="600"/>
              </a:spcBef>
              <a:spcAft>
                <a:spcPct val="0"/>
              </a:spcAft>
              <a:buClr>
                <a:schemeClr val="accent1"/>
              </a:buClr>
              <a:buSzPct val="70000"/>
              <a:buFont typeface="Wingdings" panose="05000000000000000000"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anose="05020102010507070707"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E0752F"/>
              </a:buClr>
              <a:buSzPct val="60000"/>
              <a:buFont typeface="Wingdings" panose="05000000000000000000" pitchFamily="2" charset="2"/>
              <a:buChar char=""/>
              <a:defRPr sz="2400"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FEC3AE"/>
              </a:buClr>
              <a:buSzPct val="60000"/>
              <a:buFont typeface="Wingdings" panose="05000000000000000000" pitchFamily="2" charset="2"/>
              <a:buChar char=""/>
              <a:defRPr sz="2000"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AE9"/>
              </a:buClr>
              <a:buSzPct val="68000"/>
              <a:buFont typeface="Wingdings 2" panose="05020102010507070707"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r>
              <a:rPr lang="tr-TR" dirty="0" smtClean="0">
                <a:latin typeface="Calibri" panose="020F0502020204030204" pitchFamily="34" charset="0"/>
              </a:rPr>
              <a:t>Tıraş Olma Zamanı: Bayramın 1. Günü Gece Yarısından(</a:t>
            </a:r>
            <a:r>
              <a:rPr lang="tr-TR" dirty="0" err="1" smtClean="0">
                <a:latin typeface="Calibri" panose="020F0502020204030204" pitchFamily="34" charset="0"/>
              </a:rPr>
              <a:t>şafii</a:t>
            </a:r>
            <a:r>
              <a:rPr lang="tr-TR" dirty="0" smtClean="0">
                <a:latin typeface="Calibri" panose="020F0502020204030204" pitchFamily="34" charset="0"/>
              </a:rPr>
              <a:t>, Hanbeli), </a:t>
            </a:r>
            <a:r>
              <a:rPr lang="tr-TR" dirty="0" err="1" smtClean="0">
                <a:latin typeface="Calibri" panose="020F0502020204030204" pitchFamily="34" charset="0"/>
              </a:rPr>
              <a:t>Fecr</a:t>
            </a:r>
            <a:r>
              <a:rPr lang="tr-TR" dirty="0" smtClean="0">
                <a:latin typeface="Calibri" panose="020F0502020204030204" pitchFamily="34" charset="0"/>
              </a:rPr>
              <a:t>-i Sadıktan (Hanefi), Akabe Cemresinden Sonra (Maliki) Başlar. </a:t>
            </a:r>
          </a:p>
          <a:p>
            <a:r>
              <a:rPr lang="tr-TR" dirty="0" smtClean="0">
                <a:latin typeface="Calibri" panose="020F0502020204030204" pitchFamily="34" charset="0"/>
              </a:rPr>
              <a:t>Bayramın İlk Üç Gününde Tıraş Olmak Sünnettir (İmam-ı Muhammed, İmam-ı Yusuf, Şafii, Hanbeli) İmam-ı Azama Göre Vaciptir.</a:t>
            </a:r>
          </a:p>
          <a:p>
            <a:r>
              <a:rPr lang="tr-TR" dirty="0" smtClean="0">
                <a:latin typeface="Calibri" panose="020F0502020204030204" pitchFamily="34" charset="0"/>
              </a:rPr>
              <a:t>Tıraş Olmanın Mekanı: Haremde Olması Vaciptir(</a:t>
            </a:r>
            <a:r>
              <a:rPr lang="tr-TR" dirty="0" err="1" smtClean="0">
                <a:latin typeface="Calibri" panose="020F0502020204030204" pitchFamily="34" charset="0"/>
              </a:rPr>
              <a:t>ebu</a:t>
            </a:r>
            <a:r>
              <a:rPr lang="tr-TR" dirty="0" smtClean="0">
                <a:latin typeface="Calibri" panose="020F0502020204030204" pitchFamily="34" charset="0"/>
              </a:rPr>
              <a:t> Hanife, İmam-ı Muhammed) Sünnettir (Ebu Yusuf, Şafii, Hanbeli)</a:t>
            </a:r>
          </a:p>
        </p:txBody>
      </p:sp>
      <p:sp>
        <p:nvSpPr>
          <p:cNvPr id="19" name="Oval Belirtme Çizgisi 18"/>
          <p:cNvSpPr/>
          <p:nvPr/>
        </p:nvSpPr>
        <p:spPr>
          <a:xfrm>
            <a:off x="9279714" y="2197813"/>
            <a:ext cx="1851025" cy="1657350"/>
          </a:xfrm>
          <a:prstGeom prst="wedgeEllipseCallout">
            <a:avLst/>
          </a:prstGeom>
          <a:solidFill>
            <a:srgbClr val="FE8637"/>
          </a:solidFill>
          <a:ln w="25400" cap="flat" cmpd="sng" algn="ctr">
            <a:solidFill>
              <a:srgbClr val="FE8637">
                <a:shade val="50000"/>
              </a:srgbClr>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tr-TR" sz="1600" b="0" i="0" u="none" strike="noStrike" kern="0" cap="none" spc="0" normalizeH="0" baseline="0" noProof="0" dirty="0">
                <a:ln>
                  <a:noFill/>
                </a:ln>
                <a:solidFill>
                  <a:prstClr val="white"/>
                </a:solidFill>
                <a:effectLst/>
                <a:uLnTx/>
                <a:uFillTx/>
                <a:latin typeface="Comic Sans MS" pitchFamily="66" charset="0"/>
              </a:rPr>
              <a:t>I. TAHALLÜL</a:t>
            </a:r>
          </a:p>
        </p:txBody>
      </p:sp>
      <p:grpSp>
        <p:nvGrpSpPr>
          <p:cNvPr id="9" name="Grup 8"/>
          <p:cNvGrpSpPr/>
          <p:nvPr/>
        </p:nvGrpSpPr>
        <p:grpSpPr>
          <a:xfrm>
            <a:off x="720000" y="540000"/>
            <a:ext cx="10944000" cy="900000"/>
            <a:chOff x="720000" y="540000"/>
            <a:chExt cx="10944000" cy="900000"/>
          </a:xfrm>
        </p:grpSpPr>
        <p:pic>
          <p:nvPicPr>
            <p:cNvPr id="10" name="Resim 9"/>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20000" y="540000"/>
              <a:ext cx="900000" cy="900000"/>
            </a:xfrm>
            <a:prstGeom prst="rect">
              <a:avLst/>
            </a:prstGeom>
          </p:spPr>
        </p:pic>
        <p:pic>
          <p:nvPicPr>
            <p:cNvPr id="11" name="Resim 10"/>
            <p:cNvPicPr>
              <a:picLocks/>
            </p:cNvPicPr>
            <p:nvPr/>
          </p:nvPicPr>
          <p:blipFill>
            <a:blip r:embed="rId4" cstate="print">
              <a:extLst>
                <a:ext uri="{28A0092B-C50C-407E-A947-70E740481C1C}">
                  <a14:useLocalDpi xmlns:a14="http://schemas.microsoft.com/office/drawing/2010/main" xmlns="" val="0"/>
                </a:ext>
              </a:extLst>
            </a:blip>
            <a:stretch>
              <a:fillRect/>
            </a:stretch>
          </p:blipFill>
          <p:spPr>
            <a:xfrm>
              <a:off x="10764000" y="540000"/>
              <a:ext cx="900000" cy="900000"/>
            </a:xfrm>
            <a:prstGeom prst="rect">
              <a:avLst/>
            </a:prstGeom>
          </p:spPr>
        </p:pic>
      </p:grpSp>
    </p:spTree>
    <p:extLst>
      <p:ext uri="{BB962C8B-B14F-4D97-AF65-F5344CB8AC3E}">
        <p14:creationId xmlns:p14="http://schemas.microsoft.com/office/powerpoint/2010/main" xmlns="" val="220763305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0" y="0"/>
            <a:ext cx="12192000" cy="6857999"/>
          </a:xfrm>
        </p:spPr>
      </p:pic>
      <p:sp>
        <p:nvSpPr>
          <p:cNvPr id="8" name="Unvan 1"/>
          <p:cNvSpPr>
            <a:spLocks noGrp="1"/>
          </p:cNvSpPr>
          <p:nvPr>
            <p:ph type="title"/>
          </p:nvPr>
        </p:nvSpPr>
        <p:spPr>
          <a:xfrm>
            <a:off x="2478971" y="597118"/>
            <a:ext cx="6451833" cy="1295895"/>
          </a:xfrm>
        </p:spPr>
        <p:txBody>
          <a:bodyPr>
            <a:noAutofit/>
          </a:bodyPr>
          <a:lstStyle/>
          <a:p>
            <a:pPr algn="ctr"/>
            <a:r>
              <a:rPr lang="tr-TR" sz="5400" b="1" dirty="0" smtClean="0">
                <a:solidFill>
                  <a:schemeClr val="accent2">
                    <a:lumMod val="50000"/>
                  </a:schemeClr>
                </a:solidFill>
                <a:latin typeface="Gabriola" panose="04040605051002020D02" pitchFamily="82" charset="0"/>
              </a:rPr>
              <a:t>ZİYARET TAVAFI</a:t>
            </a:r>
            <a:endParaRPr lang="tr-TR" sz="5400" b="1" dirty="0">
              <a:solidFill>
                <a:schemeClr val="accent2">
                  <a:lumMod val="50000"/>
                </a:schemeClr>
              </a:solidFill>
              <a:latin typeface="Gabriola" panose="04040605051002020D02" pitchFamily="82" charset="0"/>
            </a:endParaRPr>
          </a:p>
        </p:txBody>
      </p:sp>
      <p:sp>
        <p:nvSpPr>
          <p:cNvPr id="9" name="Rectangle 1"/>
          <p:cNvSpPr>
            <a:spLocks noChangeArrowheads="1"/>
          </p:cNvSpPr>
          <p:nvPr/>
        </p:nvSpPr>
        <p:spPr bwMode="auto">
          <a:xfrm>
            <a:off x="1555724" y="2261439"/>
            <a:ext cx="9080551"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just" eaLnBrk="0" fontAlgn="base" hangingPunct="0">
              <a:spcBef>
                <a:spcPct val="0"/>
              </a:spcBef>
              <a:spcAft>
                <a:spcPct val="0"/>
              </a:spcAft>
              <a:buClrTx/>
              <a:buSzTx/>
              <a:buFontTx/>
              <a:buNone/>
            </a:pPr>
            <a:r>
              <a:rPr lang="tr-TR" altLang="tr-TR" dirty="0" smtClean="0">
                <a:solidFill>
                  <a:prstClr val="black"/>
                </a:solidFill>
                <a:latin typeface="Calibri" panose="020F0502020204030204" pitchFamily="34" charset="0"/>
                <a:cs typeface="Times New Roman" panose="02020603050405020304" pitchFamily="18" charset="0"/>
              </a:rPr>
              <a:t>Ziyaret tavafı Haccın farzı (rüknüdür). </a:t>
            </a:r>
          </a:p>
          <a:p>
            <a:pPr algn="just" eaLnBrk="0" fontAlgn="base" hangingPunct="0">
              <a:spcBef>
                <a:spcPct val="0"/>
              </a:spcBef>
              <a:spcAft>
                <a:spcPct val="0"/>
              </a:spcAft>
              <a:buClrTx/>
              <a:buSzTx/>
              <a:buFontTx/>
              <a:buNone/>
            </a:pPr>
            <a:r>
              <a:rPr lang="tr-TR" altLang="tr-TR" dirty="0" err="1" smtClean="0">
                <a:solidFill>
                  <a:prstClr val="black"/>
                </a:solidFill>
                <a:latin typeface="Calibri" panose="020F0502020204030204" pitchFamily="34" charset="0"/>
                <a:cs typeface="Times New Roman" panose="02020603050405020304" pitchFamily="18" charset="0"/>
              </a:rPr>
              <a:t>Arafatta</a:t>
            </a:r>
            <a:r>
              <a:rPr lang="tr-TR" altLang="tr-TR" dirty="0" smtClean="0">
                <a:solidFill>
                  <a:prstClr val="black"/>
                </a:solidFill>
                <a:latin typeface="Calibri" panose="020F0502020204030204" pitchFamily="34" charset="0"/>
                <a:cs typeface="Times New Roman" panose="02020603050405020304" pitchFamily="18" charset="0"/>
              </a:rPr>
              <a:t> vakfenin yapılmış olması şartıyla, Kurban bayramının ilk günü </a:t>
            </a:r>
            <a:r>
              <a:rPr lang="tr-TR" altLang="tr-TR" dirty="0" err="1" smtClean="0">
                <a:solidFill>
                  <a:prstClr val="black"/>
                </a:solidFill>
                <a:latin typeface="Calibri" panose="020F0502020204030204" pitchFamily="34" charset="0"/>
                <a:cs typeface="Times New Roman" panose="02020603050405020304" pitchFamily="18" charset="0"/>
              </a:rPr>
              <a:t>fecr</a:t>
            </a:r>
            <a:r>
              <a:rPr lang="tr-TR" altLang="tr-TR" dirty="0" smtClean="0">
                <a:solidFill>
                  <a:prstClr val="black"/>
                </a:solidFill>
                <a:latin typeface="Calibri" panose="020F0502020204030204" pitchFamily="34" charset="0"/>
                <a:cs typeface="Times New Roman" panose="02020603050405020304" pitchFamily="18" charset="0"/>
              </a:rPr>
              <a:t>-i sadığın doğması ile başlar, Bayramın ilk üç günü içinde yapılması sünnettir. Aynen umre tavafındaki usullere göre yapılır. Ziyaret tavafının </a:t>
            </a:r>
            <a:r>
              <a:rPr lang="tr-TR" altLang="tr-TR" dirty="0" err="1" smtClean="0">
                <a:solidFill>
                  <a:prstClr val="black"/>
                </a:solidFill>
                <a:latin typeface="Calibri" panose="020F0502020204030204" pitchFamily="34" charset="0"/>
                <a:cs typeface="Times New Roman" panose="02020603050405020304" pitchFamily="18" charset="0"/>
              </a:rPr>
              <a:t>ihramsız</a:t>
            </a:r>
            <a:r>
              <a:rPr lang="tr-TR" altLang="tr-TR" dirty="0" smtClean="0">
                <a:solidFill>
                  <a:prstClr val="black"/>
                </a:solidFill>
                <a:latin typeface="Calibri" panose="020F0502020204030204" pitchFamily="34" charset="0"/>
                <a:cs typeface="Times New Roman" panose="02020603050405020304" pitchFamily="18" charset="0"/>
              </a:rPr>
              <a:t> olarak da yapılması mümkündür. Tavaftan sonra 2 rekat tavaf namazı kılınır, zemzem içilir ve </a:t>
            </a:r>
            <a:r>
              <a:rPr lang="tr-TR" altLang="tr-TR" dirty="0" err="1" smtClean="0">
                <a:solidFill>
                  <a:prstClr val="black"/>
                </a:solidFill>
                <a:latin typeface="Calibri" panose="020F0502020204030204" pitchFamily="34" charset="0"/>
                <a:cs typeface="Times New Roman" panose="02020603050405020304" pitchFamily="18" charset="0"/>
              </a:rPr>
              <a:t>sa’y</a:t>
            </a:r>
            <a:r>
              <a:rPr lang="tr-TR" altLang="tr-TR" dirty="0" smtClean="0">
                <a:solidFill>
                  <a:prstClr val="black"/>
                </a:solidFill>
                <a:latin typeface="Calibri" panose="020F0502020204030204" pitchFamily="34" charset="0"/>
                <a:cs typeface="Times New Roman" panose="02020603050405020304" pitchFamily="18" charset="0"/>
              </a:rPr>
              <a:t> alanına geçilir. </a:t>
            </a:r>
          </a:p>
        </p:txBody>
      </p:sp>
      <p:sp>
        <p:nvSpPr>
          <p:cNvPr id="10" name="Köşeleri Yuvarlanmış Dikdörtgen Belirtme Çizgisi 9"/>
          <p:cNvSpPr/>
          <p:nvPr/>
        </p:nvSpPr>
        <p:spPr>
          <a:xfrm>
            <a:off x="4653962" y="4731322"/>
            <a:ext cx="2101850" cy="1492250"/>
          </a:xfrm>
          <a:prstGeom prst="wedgeRoundRectCallout">
            <a:avLst/>
          </a:prstGeom>
          <a:solidFill>
            <a:srgbClr val="FE8637"/>
          </a:solidFill>
          <a:ln w="25400" cap="flat" cmpd="sng" algn="ctr">
            <a:solidFill>
              <a:srgbClr val="FE8637">
                <a:shade val="50000"/>
              </a:srgbClr>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tr-TR" sz="1800" b="0" i="0" u="none" strike="noStrike" kern="0" cap="none" spc="0" normalizeH="0" baseline="0" noProof="0" dirty="0">
                <a:ln>
                  <a:noFill/>
                </a:ln>
                <a:solidFill>
                  <a:prstClr val="white"/>
                </a:solidFill>
                <a:effectLst/>
                <a:uLnTx/>
                <a:uFillTx/>
                <a:latin typeface="Century Schoolbook"/>
              </a:rPr>
              <a:t>ZİYARET TAVAFINDAN SONRA II. TAHALLÜL GERÇEKLEŞİR</a:t>
            </a:r>
          </a:p>
        </p:txBody>
      </p:sp>
      <p:grpSp>
        <p:nvGrpSpPr>
          <p:cNvPr id="11" name="Grup 10"/>
          <p:cNvGrpSpPr/>
          <p:nvPr/>
        </p:nvGrpSpPr>
        <p:grpSpPr>
          <a:xfrm>
            <a:off x="720000" y="540000"/>
            <a:ext cx="10944000" cy="900000"/>
            <a:chOff x="720000" y="540000"/>
            <a:chExt cx="10944000" cy="900000"/>
          </a:xfrm>
        </p:grpSpPr>
        <p:pic>
          <p:nvPicPr>
            <p:cNvPr id="12" name="Resim 1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20000" y="540000"/>
              <a:ext cx="900000" cy="900000"/>
            </a:xfrm>
            <a:prstGeom prst="rect">
              <a:avLst/>
            </a:prstGeom>
          </p:spPr>
        </p:pic>
        <p:pic>
          <p:nvPicPr>
            <p:cNvPr id="13" name="Resim 12"/>
            <p:cNvPicPr>
              <a:picLocks/>
            </p:cNvPicPr>
            <p:nvPr/>
          </p:nvPicPr>
          <p:blipFill>
            <a:blip r:embed="rId4" cstate="print">
              <a:extLst>
                <a:ext uri="{28A0092B-C50C-407E-A947-70E740481C1C}">
                  <a14:useLocalDpi xmlns:a14="http://schemas.microsoft.com/office/drawing/2010/main" xmlns="" val="0"/>
                </a:ext>
              </a:extLst>
            </a:blip>
            <a:stretch>
              <a:fillRect/>
            </a:stretch>
          </p:blipFill>
          <p:spPr>
            <a:xfrm>
              <a:off x="10764000" y="540000"/>
              <a:ext cx="900000" cy="900000"/>
            </a:xfrm>
            <a:prstGeom prst="rect">
              <a:avLst/>
            </a:prstGeom>
          </p:spPr>
        </p:pic>
      </p:grpSp>
    </p:spTree>
    <p:extLst>
      <p:ext uri="{BB962C8B-B14F-4D97-AF65-F5344CB8AC3E}">
        <p14:creationId xmlns:p14="http://schemas.microsoft.com/office/powerpoint/2010/main" xmlns="" val="37801681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1184" y="0"/>
            <a:ext cx="12192000" cy="6857999"/>
          </a:xfrm>
        </p:spPr>
      </p:pic>
      <p:sp>
        <p:nvSpPr>
          <p:cNvPr id="2" name="Metin kutusu 1"/>
          <p:cNvSpPr txBox="1"/>
          <p:nvPr/>
        </p:nvSpPr>
        <p:spPr>
          <a:xfrm rot="21241704">
            <a:off x="5572240" y="1621054"/>
            <a:ext cx="5246615" cy="4524315"/>
          </a:xfrm>
          <a:prstGeom prst="rect">
            <a:avLst/>
          </a:prstGeom>
          <a:noFill/>
        </p:spPr>
        <p:txBody>
          <a:bodyPr wrap="square" rtlCol="0">
            <a:spAutoFit/>
          </a:bodyPr>
          <a:lstStyle/>
          <a:p>
            <a:r>
              <a:rPr lang="tr-TR" sz="3200" dirty="0" smtClean="0"/>
              <a:t>İfa ediliş şekline göre 3 çeşit hac olmasına karşın Türkiye’den giden hac yolcularının büyük çoğunluğu temettü haccı yapmaktadır. Bu sebeple burada biz haccın yapılışını anlatırken TEMETTÜ HACCINI esas alarak anlatacağız.</a:t>
            </a:r>
            <a:endParaRPr lang="tr-TR" sz="3200" dirty="0"/>
          </a:p>
        </p:txBody>
      </p:sp>
      <p:pic>
        <p:nvPicPr>
          <p:cNvPr id="3" name="Resim 2"/>
          <p:cNvPicPr>
            <a:picLocks noChangeAspect="1"/>
          </p:cNvPicPr>
          <p:nvPr/>
        </p:nvPicPr>
        <p:blipFill>
          <a:blip r:embed="rId3" cstate="print"/>
          <a:stretch>
            <a:fillRect/>
          </a:stretch>
        </p:blipFill>
        <p:spPr>
          <a:xfrm rot="21231333">
            <a:off x="699232" y="1820411"/>
            <a:ext cx="4963336" cy="7471202"/>
          </a:xfrm>
          <a:prstGeom prst="rect">
            <a:avLst/>
          </a:prstGeom>
        </p:spPr>
      </p:pic>
      <p:grpSp>
        <p:nvGrpSpPr>
          <p:cNvPr id="25" name="Grup 24"/>
          <p:cNvGrpSpPr/>
          <p:nvPr/>
        </p:nvGrpSpPr>
        <p:grpSpPr>
          <a:xfrm>
            <a:off x="720000" y="540000"/>
            <a:ext cx="10944000" cy="900000"/>
            <a:chOff x="720000" y="540000"/>
            <a:chExt cx="10944000" cy="900000"/>
          </a:xfrm>
        </p:grpSpPr>
        <p:pic>
          <p:nvPicPr>
            <p:cNvPr id="26" name="Resim 2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20000" y="540000"/>
              <a:ext cx="900000" cy="900000"/>
            </a:xfrm>
            <a:prstGeom prst="rect">
              <a:avLst/>
            </a:prstGeom>
          </p:spPr>
        </p:pic>
        <p:pic>
          <p:nvPicPr>
            <p:cNvPr id="27" name="Resim 26"/>
            <p:cNvPicPr>
              <a:picLocks/>
            </p:cNvPicPr>
            <p:nvPr/>
          </p:nvPicPr>
          <p:blipFill>
            <a:blip r:embed="rId5" cstate="print">
              <a:extLst>
                <a:ext uri="{28A0092B-C50C-407E-A947-70E740481C1C}">
                  <a14:useLocalDpi xmlns:a14="http://schemas.microsoft.com/office/drawing/2010/main" xmlns="" val="0"/>
                </a:ext>
              </a:extLst>
            </a:blip>
            <a:stretch>
              <a:fillRect/>
            </a:stretch>
          </p:blipFill>
          <p:spPr>
            <a:xfrm>
              <a:off x="10764000" y="540000"/>
              <a:ext cx="900000" cy="900000"/>
            </a:xfrm>
            <a:prstGeom prst="rect">
              <a:avLst/>
            </a:prstGeom>
          </p:spPr>
        </p:pic>
      </p:grpSp>
    </p:spTree>
    <p:extLst>
      <p:ext uri="{BB962C8B-B14F-4D97-AF65-F5344CB8AC3E}">
        <p14:creationId xmlns:p14="http://schemas.microsoft.com/office/powerpoint/2010/main" xmlns="" val="215224054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0" y="0"/>
            <a:ext cx="12192000" cy="6857999"/>
          </a:xfrm>
        </p:spPr>
      </p:pic>
      <p:sp>
        <p:nvSpPr>
          <p:cNvPr id="8" name="Unvan 1"/>
          <p:cNvSpPr>
            <a:spLocks noGrp="1"/>
          </p:cNvSpPr>
          <p:nvPr>
            <p:ph type="title"/>
          </p:nvPr>
        </p:nvSpPr>
        <p:spPr>
          <a:xfrm>
            <a:off x="2478971" y="597118"/>
            <a:ext cx="6451833" cy="1295895"/>
          </a:xfrm>
        </p:spPr>
        <p:txBody>
          <a:bodyPr>
            <a:noAutofit/>
          </a:bodyPr>
          <a:lstStyle/>
          <a:p>
            <a:pPr algn="ctr"/>
            <a:r>
              <a:rPr lang="tr-TR" sz="5400" b="1" dirty="0" smtClean="0">
                <a:solidFill>
                  <a:schemeClr val="accent2">
                    <a:lumMod val="50000"/>
                  </a:schemeClr>
                </a:solidFill>
                <a:latin typeface="Gabriola" panose="04040605051002020D02" pitchFamily="82" charset="0"/>
              </a:rPr>
              <a:t>HACCIN SA’Yİ</a:t>
            </a:r>
            <a:endParaRPr lang="tr-TR" sz="5400" b="1" dirty="0">
              <a:solidFill>
                <a:schemeClr val="accent2">
                  <a:lumMod val="50000"/>
                </a:schemeClr>
              </a:solidFill>
              <a:latin typeface="Gabriola" panose="04040605051002020D02" pitchFamily="82" charset="0"/>
            </a:endParaRPr>
          </a:p>
        </p:txBody>
      </p:sp>
      <p:sp>
        <p:nvSpPr>
          <p:cNvPr id="11" name="Rectangle 3"/>
          <p:cNvSpPr txBox="1">
            <a:spLocks noChangeArrowheads="1"/>
          </p:cNvSpPr>
          <p:nvPr/>
        </p:nvSpPr>
        <p:spPr bwMode="auto">
          <a:xfrm>
            <a:off x="930067" y="2244721"/>
            <a:ext cx="6858000" cy="3195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273050" indent="-273050" algn="l" rtl="0" eaLnBrk="0" fontAlgn="base" hangingPunct="0">
              <a:spcBef>
                <a:spcPts val="600"/>
              </a:spcBef>
              <a:spcAft>
                <a:spcPct val="0"/>
              </a:spcAft>
              <a:buClr>
                <a:schemeClr val="accent1"/>
              </a:buClr>
              <a:buSzPct val="70000"/>
              <a:buFont typeface="Wingdings" panose="05000000000000000000"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anose="05020102010507070707"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E0752F"/>
              </a:buClr>
              <a:buSzPct val="60000"/>
              <a:buFont typeface="Wingdings" panose="05000000000000000000" pitchFamily="2" charset="2"/>
              <a:buChar char=""/>
              <a:defRPr sz="2400"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FEC3AE"/>
              </a:buClr>
              <a:buSzPct val="60000"/>
              <a:buFont typeface="Wingdings" panose="05000000000000000000" pitchFamily="2" charset="2"/>
              <a:buChar char=""/>
              <a:defRPr sz="2000"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AE9"/>
              </a:buClr>
              <a:buSzPct val="68000"/>
              <a:buFont typeface="Wingdings 2" panose="05020102010507070707"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365760" marR="0" lvl="0" indent="-365760" algn="just" defTabSz="914400" rtl="0" eaLnBrk="0" fontAlgn="auto" latinLnBrk="0" hangingPunct="0">
              <a:lnSpc>
                <a:spcPct val="90000"/>
              </a:lnSpc>
              <a:spcBef>
                <a:spcPts val="600"/>
              </a:spcBef>
              <a:spcAft>
                <a:spcPts val="0"/>
              </a:spcAft>
              <a:buClr>
                <a:srgbClr val="FE8637"/>
              </a:buClr>
              <a:buSzPct val="70000"/>
              <a:buFont typeface="Wingdings" panose="05000000000000000000" pitchFamily="2" charset="2"/>
              <a:buChar char=""/>
              <a:tabLst/>
              <a:defRPr/>
            </a:pPr>
            <a:r>
              <a:rPr kumimoji="0" lang="fr-FR" sz="2600" b="0" i="0" u="none" strike="noStrike" kern="1200" cap="none" spc="0" normalizeH="0" baseline="0" noProof="0" dirty="0" err="1" smtClean="0">
                <a:ln>
                  <a:noFill/>
                </a:ln>
                <a:solidFill>
                  <a:sysClr val="windowText" lastClr="000000">
                    <a:lumMod val="85000"/>
                    <a:lumOff val="15000"/>
                  </a:sysClr>
                </a:solidFill>
                <a:effectLst/>
                <a:uLnTx/>
                <a:uFillTx/>
                <a:latin typeface="Calibri" panose="020F0502020204030204" pitchFamily="34" charset="0"/>
              </a:rPr>
              <a:t>Yönümüz</a:t>
            </a:r>
            <a:r>
              <a:rPr kumimoji="0" lang="fr-FR" sz="2600" b="0" i="0" u="none" strike="noStrike" kern="1200" cap="none" spc="0" normalizeH="0" baseline="0" noProof="0" dirty="0" smtClean="0">
                <a:ln>
                  <a:noFill/>
                </a:ln>
                <a:solidFill>
                  <a:sysClr val="windowText" lastClr="000000">
                    <a:lumMod val="85000"/>
                    <a:lumOff val="15000"/>
                  </a:sysClr>
                </a:solidFill>
                <a:effectLst/>
                <a:uLnTx/>
                <a:uFillTx/>
                <a:latin typeface="Calibri" panose="020F0502020204030204" pitchFamily="34" charset="0"/>
              </a:rPr>
              <a:t> k</a:t>
            </a:r>
            <a:r>
              <a:rPr kumimoji="0" lang="tr-TR" sz="2600" b="0" i="0" u="none" strike="noStrike" kern="1200" cap="none" spc="0" normalizeH="0" baseline="0" noProof="0" dirty="0" smtClean="0">
                <a:ln>
                  <a:noFill/>
                </a:ln>
                <a:solidFill>
                  <a:sysClr val="windowText" lastClr="000000">
                    <a:lumMod val="85000"/>
                    <a:lumOff val="15000"/>
                  </a:sysClr>
                </a:solidFill>
                <a:effectLst/>
                <a:uLnTx/>
                <a:uFillTx/>
                <a:latin typeface="Calibri" panose="020F0502020204030204" pitchFamily="34" charset="0"/>
              </a:rPr>
              <a:t>ab</a:t>
            </a:r>
            <a:r>
              <a:rPr kumimoji="0" lang="fr-FR" sz="2600" b="0" i="0" u="none" strike="noStrike" kern="1200" cap="none" spc="0" normalizeH="0" baseline="0" noProof="0" dirty="0" err="1" smtClean="0">
                <a:ln>
                  <a:noFill/>
                </a:ln>
                <a:solidFill>
                  <a:sysClr val="windowText" lastClr="000000">
                    <a:lumMod val="85000"/>
                    <a:lumOff val="15000"/>
                  </a:sysClr>
                </a:solidFill>
                <a:effectLst/>
                <a:uLnTx/>
                <a:uFillTx/>
                <a:latin typeface="Calibri" panose="020F0502020204030204" pitchFamily="34" charset="0"/>
              </a:rPr>
              <a:t>eye</a:t>
            </a:r>
            <a:r>
              <a:rPr kumimoji="0" lang="fr-FR" sz="2600" b="0" i="0" u="none" strike="noStrike" kern="1200" cap="none" spc="0" normalizeH="0" baseline="0" noProof="0" dirty="0" smtClean="0">
                <a:ln>
                  <a:noFill/>
                </a:ln>
                <a:solidFill>
                  <a:sysClr val="windowText" lastClr="000000">
                    <a:lumMod val="85000"/>
                    <a:lumOff val="15000"/>
                  </a:sysClr>
                </a:solidFill>
                <a:effectLst/>
                <a:uLnTx/>
                <a:uFillTx/>
                <a:latin typeface="Calibri" panose="020F0502020204030204" pitchFamily="34" charset="0"/>
              </a:rPr>
              <a:t> </a:t>
            </a:r>
            <a:r>
              <a:rPr kumimoji="0" lang="fr-FR" sz="2600" b="0" i="0" u="none" strike="noStrike" kern="1200" cap="none" spc="0" normalizeH="0" baseline="0" noProof="0" dirty="0" err="1" smtClean="0">
                <a:ln>
                  <a:noFill/>
                </a:ln>
                <a:solidFill>
                  <a:sysClr val="windowText" lastClr="000000">
                    <a:lumMod val="85000"/>
                    <a:lumOff val="15000"/>
                  </a:sysClr>
                </a:solidFill>
                <a:effectLst/>
                <a:uLnTx/>
                <a:uFillTx/>
                <a:latin typeface="Calibri" panose="020F0502020204030204" pitchFamily="34" charset="0"/>
              </a:rPr>
              <a:t>dön</a:t>
            </a:r>
            <a:r>
              <a:rPr kumimoji="0" lang="tr-TR" sz="2600" b="0" i="0" u="none" strike="noStrike" kern="1200" cap="none" spc="0" normalizeH="0" baseline="0" noProof="0" dirty="0" err="1" smtClean="0">
                <a:ln>
                  <a:noFill/>
                </a:ln>
                <a:solidFill>
                  <a:sysClr val="windowText" lastClr="000000">
                    <a:lumMod val="85000"/>
                    <a:lumOff val="15000"/>
                  </a:sysClr>
                </a:solidFill>
                <a:effectLst/>
                <a:uLnTx/>
                <a:uFillTx/>
                <a:latin typeface="Calibri" panose="020F0502020204030204" pitchFamily="34" charset="0"/>
              </a:rPr>
              <a:t>ük</a:t>
            </a:r>
            <a:r>
              <a:rPr kumimoji="0" lang="tr-TR" sz="2600" b="0" i="0" u="none" strike="noStrike" kern="1200" cap="none" spc="0" normalizeH="0" baseline="0" noProof="0" dirty="0" smtClean="0">
                <a:ln>
                  <a:noFill/>
                </a:ln>
                <a:solidFill>
                  <a:sysClr val="windowText" lastClr="000000">
                    <a:lumMod val="85000"/>
                    <a:lumOff val="15000"/>
                  </a:sysClr>
                </a:solidFill>
                <a:effectLst/>
                <a:uLnTx/>
                <a:uFillTx/>
                <a:latin typeface="Calibri" panose="020F0502020204030204" pitchFamily="34" charset="0"/>
              </a:rPr>
              <a:t> olarak</a:t>
            </a:r>
            <a:r>
              <a:rPr kumimoji="0" lang="fr-FR" sz="2600" b="0" i="0" u="none" strike="noStrike" kern="1200" cap="none" spc="0" normalizeH="0" baseline="0" noProof="0" dirty="0" smtClean="0">
                <a:ln>
                  <a:noFill/>
                </a:ln>
                <a:solidFill>
                  <a:sysClr val="windowText" lastClr="000000">
                    <a:lumMod val="85000"/>
                    <a:lumOff val="15000"/>
                  </a:sysClr>
                </a:solidFill>
                <a:effectLst/>
                <a:uLnTx/>
                <a:uFillTx/>
                <a:latin typeface="Calibri" panose="020F0502020204030204" pitchFamily="34" charset="0"/>
              </a:rPr>
              <a:t> HACCIN </a:t>
            </a:r>
            <a:r>
              <a:rPr kumimoji="0" lang="fr-FR" sz="2600" b="0" i="0" u="none" strike="noStrike" kern="1200" cap="none" spc="0" normalizeH="0" baseline="0" noProof="0" dirty="0" err="1" smtClean="0">
                <a:ln>
                  <a:noFill/>
                </a:ln>
                <a:solidFill>
                  <a:sysClr val="windowText" lastClr="000000">
                    <a:lumMod val="85000"/>
                    <a:lumOff val="15000"/>
                  </a:sysClr>
                </a:solidFill>
                <a:effectLst/>
                <a:uLnTx/>
                <a:uFillTx/>
                <a:latin typeface="Calibri" panose="020F0502020204030204" pitchFamily="34" charset="0"/>
              </a:rPr>
              <a:t>say’ine</a:t>
            </a:r>
            <a:r>
              <a:rPr kumimoji="0" lang="fr-FR" sz="2600" b="0" i="0" u="none" strike="noStrike" kern="1200" cap="none" spc="0" normalizeH="0" baseline="0" noProof="0" dirty="0" smtClean="0">
                <a:ln>
                  <a:noFill/>
                </a:ln>
                <a:solidFill>
                  <a:sysClr val="windowText" lastClr="000000">
                    <a:lumMod val="85000"/>
                    <a:lumOff val="15000"/>
                  </a:sysClr>
                </a:solidFill>
                <a:effectLst/>
                <a:uLnTx/>
                <a:uFillTx/>
                <a:latin typeface="Calibri" panose="020F0502020204030204" pitchFamily="34" charset="0"/>
              </a:rPr>
              <a:t> </a:t>
            </a:r>
            <a:r>
              <a:rPr kumimoji="0" lang="fr-FR" sz="2600" b="0" i="0" u="none" strike="noStrike" kern="1200" cap="none" spc="0" normalizeH="0" baseline="0" noProof="0" dirty="0" err="1" smtClean="0">
                <a:ln>
                  <a:noFill/>
                </a:ln>
                <a:solidFill>
                  <a:sysClr val="windowText" lastClr="000000">
                    <a:lumMod val="85000"/>
                    <a:lumOff val="15000"/>
                  </a:sysClr>
                </a:solidFill>
                <a:effectLst/>
                <a:uLnTx/>
                <a:uFillTx/>
                <a:latin typeface="Calibri" panose="020F0502020204030204" pitchFamily="34" charset="0"/>
              </a:rPr>
              <a:t>niyet</a:t>
            </a:r>
            <a:r>
              <a:rPr kumimoji="0" lang="fr-FR" sz="2600" b="0" i="0" u="none" strike="noStrike" kern="1200" cap="none" spc="0" normalizeH="0" baseline="0" noProof="0" dirty="0" smtClean="0">
                <a:ln>
                  <a:noFill/>
                </a:ln>
                <a:solidFill>
                  <a:sysClr val="windowText" lastClr="000000">
                    <a:lumMod val="85000"/>
                    <a:lumOff val="15000"/>
                  </a:sysClr>
                </a:solidFill>
                <a:effectLst/>
                <a:uLnTx/>
                <a:uFillTx/>
                <a:latin typeface="Calibri" panose="020F0502020204030204" pitchFamily="34" charset="0"/>
              </a:rPr>
              <a:t> </a:t>
            </a:r>
            <a:r>
              <a:rPr kumimoji="0" lang="fr-FR" sz="2600" b="0" i="0" u="none" strike="noStrike" kern="1200" cap="none" spc="0" normalizeH="0" baseline="0" noProof="0" dirty="0" err="1" smtClean="0">
                <a:ln>
                  <a:noFill/>
                </a:ln>
                <a:solidFill>
                  <a:sysClr val="windowText" lastClr="000000">
                    <a:lumMod val="85000"/>
                    <a:lumOff val="15000"/>
                  </a:sysClr>
                </a:solidFill>
                <a:effectLst/>
                <a:uLnTx/>
                <a:uFillTx/>
                <a:latin typeface="Calibri" panose="020F0502020204030204" pitchFamily="34" charset="0"/>
              </a:rPr>
              <a:t>ed</a:t>
            </a:r>
            <a:r>
              <a:rPr kumimoji="0" lang="tr-TR" sz="2600" b="0" i="0" u="none" strike="noStrike" kern="1200" cap="none" spc="0" normalizeH="0" baseline="0" noProof="0" dirty="0" err="1" smtClean="0">
                <a:ln>
                  <a:noFill/>
                </a:ln>
                <a:solidFill>
                  <a:sysClr val="windowText" lastClr="000000">
                    <a:lumMod val="85000"/>
                    <a:lumOff val="15000"/>
                  </a:sysClr>
                </a:solidFill>
                <a:effectLst/>
                <a:uLnTx/>
                <a:uFillTx/>
                <a:latin typeface="Calibri" panose="020F0502020204030204" pitchFamily="34" charset="0"/>
              </a:rPr>
              <a:t>ilir</a:t>
            </a:r>
            <a:r>
              <a:rPr kumimoji="0" lang="tr-TR" sz="2600" b="0" i="0" u="none" strike="noStrike" kern="1200" cap="none" spc="0" normalizeH="0" baseline="0" noProof="0" dirty="0" smtClean="0">
                <a:ln>
                  <a:noFill/>
                </a:ln>
                <a:solidFill>
                  <a:sysClr val="windowText" lastClr="000000">
                    <a:lumMod val="85000"/>
                    <a:lumOff val="15000"/>
                  </a:sysClr>
                </a:solidFill>
                <a:effectLst/>
                <a:uLnTx/>
                <a:uFillTx/>
                <a:latin typeface="Calibri" panose="020F0502020204030204" pitchFamily="34" charset="0"/>
              </a:rPr>
              <a:t> ve </a:t>
            </a:r>
            <a:r>
              <a:rPr kumimoji="0" lang="fr-FR" sz="2600" b="0" i="0" u="none" strike="noStrike" kern="1200" cap="none" spc="0" normalizeH="0" baseline="0" noProof="0" dirty="0" smtClean="0">
                <a:ln>
                  <a:noFill/>
                </a:ln>
                <a:solidFill>
                  <a:sysClr val="windowText" lastClr="000000">
                    <a:lumMod val="85000"/>
                    <a:lumOff val="15000"/>
                  </a:sysClr>
                </a:solidFill>
                <a:effectLst/>
                <a:uLnTx/>
                <a:uFillTx/>
                <a:latin typeface="Calibri" panose="020F0502020204030204" pitchFamily="34" charset="0"/>
              </a:rPr>
              <a:t> </a:t>
            </a:r>
            <a:r>
              <a:rPr kumimoji="0" lang="fr-FR" sz="2600" b="0" i="0" u="none" strike="noStrike" kern="1200" cap="none" spc="0" normalizeH="0" baseline="0" noProof="0" dirty="0" err="1" smtClean="0">
                <a:ln>
                  <a:noFill/>
                </a:ln>
                <a:solidFill>
                  <a:sysClr val="windowText" lastClr="000000">
                    <a:lumMod val="85000"/>
                    <a:lumOff val="15000"/>
                  </a:sysClr>
                </a:solidFill>
                <a:effectLst/>
                <a:uLnTx/>
                <a:uFillTx/>
                <a:latin typeface="Calibri" panose="020F0502020204030204" pitchFamily="34" charset="0"/>
              </a:rPr>
              <a:t>Hacer</a:t>
            </a:r>
            <a:r>
              <a:rPr kumimoji="0" lang="fr-FR" sz="2600" b="0" i="0" u="none" strike="noStrike" kern="1200" cap="none" spc="0" normalizeH="0" baseline="0" noProof="0" dirty="0" smtClean="0">
                <a:ln>
                  <a:noFill/>
                </a:ln>
                <a:solidFill>
                  <a:sysClr val="windowText" lastClr="000000">
                    <a:lumMod val="85000"/>
                    <a:lumOff val="15000"/>
                  </a:sysClr>
                </a:solidFill>
                <a:effectLst/>
                <a:uLnTx/>
                <a:uFillTx/>
                <a:latin typeface="Calibri" panose="020F0502020204030204" pitchFamily="34" charset="0"/>
              </a:rPr>
              <a:t>-i </a:t>
            </a:r>
            <a:r>
              <a:rPr kumimoji="0" lang="fr-FR" sz="2600" b="0" i="0" u="none" strike="noStrike" kern="1200" cap="none" spc="0" normalizeH="0" baseline="0" noProof="0" dirty="0" err="1" smtClean="0">
                <a:ln>
                  <a:noFill/>
                </a:ln>
                <a:solidFill>
                  <a:sysClr val="windowText" lastClr="000000">
                    <a:lumMod val="85000"/>
                    <a:lumOff val="15000"/>
                  </a:sysClr>
                </a:solidFill>
                <a:effectLst/>
                <a:uLnTx/>
                <a:uFillTx/>
                <a:latin typeface="Calibri" panose="020F0502020204030204" pitchFamily="34" charset="0"/>
              </a:rPr>
              <a:t>Evsedi</a:t>
            </a:r>
            <a:r>
              <a:rPr kumimoji="0" lang="fr-FR" sz="2600" b="0" i="0" u="none" strike="noStrike" kern="1200" cap="none" spc="0" normalizeH="0" baseline="0" noProof="0" dirty="0" smtClean="0">
                <a:ln>
                  <a:noFill/>
                </a:ln>
                <a:solidFill>
                  <a:sysClr val="windowText" lastClr="000000">
                    <a:lumMod val="85000"/>
                    <a:lumOff val="15000"/>
                  </a:sysClr>
                </a:solidFill>
                <a:effectLst/>
                <a:uLnTx/>
                <a:uFillTx/>
                <a:latin typeface="Calibri" panose="020F0502020204030204" pitchFamily="34" charset="0"/>
              </a:rPr>
              <a:t> </a:t>
            </a:r>
            <a:r>
              <a:rPr kumimoji="0" lang="fr-FR" sz="2600" b="0" i="0" u="none" strike="noStrike" kern="1200" cap="none" spc="0" normalizeH="0" baseline="0" noProof="0" dirty="0" err="1" smtClean="0">
                <a:ln>
                  <a:noFill/>
                </a:ln>
                <a:solidFill>
                  <a:sysClr val="windowText" lastClr="000000">
                    <a:lumMod val="85000"/>
                    <a:lumOff val="15000"/>
                  </a:sysClr>
                </a:solidFill>
                <a:effectLst/>
                <a:uLnTx/>
                <a:uFillTx/>
                <a:latin typeface="Calibri" panose="020F0502020204030204" pitchFamily="34" charset="0"/>
              </a:rPr>
              <a:t>istilâm</a:t>
            </a:r>
            <a:r>
              <a:rPr kumimoji="0" lang="fr-FR" sz="2600" b="0" i="0" u="none" strike="noStrike" kern="1200" cap="none" spc="0" normalizeH="0" baseline="0" noProof="0" dirty="0" smtClean="0">
                <a:ln>
                  <a:noFill/>
                </a:ln>
                <a:solidFill>
                  <a:sysClr val="windowText" lastClr="000000">
                    <a:lumMod val="85000"/>
                    <a:lumOff val="15000"/>
                  </a:sysClr>
                </a:solidFill>
                <a:effectLst/>
                <a:uLnTx/>
                <a:uFillTx/>
                <a:latin typeface="Calibri" panose="020F0502020204030204" pitchFamily="34" charset="0"/>
              </a:rPr>
              <a:t> </a:t>
            </a:r>
            <a:r>
              <a:rPr kumimoji="0" lang="fr-FR" sz="2600" b="0" i="0" u="none" strike="noStrike" kern="1200" cap="none" spc="0" normalizeH="0" baseline="0" noProof="0" dirty="0" err="1" smtClean="0">
                <a:ln>
                  <a:noFill/>
                </a:ln>
                <a:solidFill>
                  <a:sysClr val="windowText" lastClr="000000">
                    <a:lumMod val="85000"/>
                    <a:lumOff val="15000"/>
                  </a:sysClr>
                </a:solidFill>
                <a:effectLst/>
                <a:uLnTx/>
                <a:uFillTx/>
                <a:latin typeface="Calibri" panose="020F0502020204030204" pitchFamily="34" charset="0"/>
              </a:rPr>
              <a:t>ed</a:t>
            </a:r>
            <a:r>
              <a:rPr kumimoji="0" lang="tr-TR" sz="2600" b="0" i="0" u="none" strike="noStrike" kern="1200" cap="none" spc="0" normalizeH="0" baseline="0" noProof="0" dirty="0" smtClean="0">
                <a:ln>
                  <a:noFill/>
                </a:ln>
                <a:solidFill>
                  <a:sysClr val="windowText" lastClr="000000">
                    <a:lumMod val="85000"/>
                    <a:lumOff val="15000"/>
                  </a:sysClr>
                </a:solidFill>
                <a:effectLst/>
                <a:uLnTx/>
                <a:uFillTx/>
                <a:latin typeface="Calibri" panose="020F0502020204030204" pitchFamily="34" charset="0"/>
              </a:rPr>
              <a:t>ilerek </a:t>
            </a:r>
            <a:r>
              <a:rPr kumimoji="0" lang="tr-TR" sz="2600" b="0" i="0" u="none" strike="noStrike" kern="1200" cap="none" spc="0" normalizeH="0" baseline="0" noProof="0" dirty="0" err="1" smtClean="0">
                <a:ln>
                  <a:noFill/>
                </a:ln>
                <a:solidFill>
                  <a:sysClr val="windowText" lastClr="000000">
                    <a:lumMod val="85000"/>
                    <a:lumOff val="15000"/>
                  </a:sysClr>
                </a:solidFill>
                <a:effectLst/>
                <a:uLnTx/>
                <a:uFillTx/>
                <a:latin typeface="Calibri" panose="020F0502020204030204" pitchFamily="34" charset="0"/>
              </a:rPr>
              <a:t>sa’ye</a:t>
            </a:r>
            <a:r>
              <a:rPr kumimoji="0" lang="tr-TR" sz="2600" b="0" i="0" u="none" strike="noStrike" kern="1200" cap="none" spc="0" normalizeH="0" baseline="0" noProof="0" dirty="0" smtClean="0">
                <a:ln>
                  <a:noFill/>
                </a:ln>
                <a:solidFill>
                  <a:sysClr val="windowText" lastClr="000000">
                    <a:lumMod val="85000"/>
                    <a:lumOff val="15000"/>
                  </a:sysClr>
                </a:solidFill>
                <a:effectLst/>
                <a:uLnTx/>
                <a:uFillTx/>
                <a:latin typeface="Calibri" panose="020F0502020204030204" pitchFamily="34" charset="0"/>
              </a:rPr>
              <a:t> </a:t>
            </a:r>
            <a:r>
              <a:rPr kumimoji="0" lang="fr-FR" sz="2600" b="0" i="1" u="none" strike="noStrike" kern="1200" cap="none" spc="0" normalizeH="0" baseline="0" noProof="0" dirty="0" err="1" smtClean="0">
                <a:ln>
                  <a:noFill/>
                </a:ln>
                <a:solidFill>
                  <a:sysClr val="windowText" lastClr="000000">
                    <a:lumMod val="85000"/>
                    <a:lumOff val="15000"/>
                  </a:sysClr>
                </a:solidFill>
                <a:effectLst/>
                <a:uLnTx/>
                <a:uFillTx/>
                <a:latin typeface="Calibri" panose="020F0502020204030204" pitchFamily="34" charset="0"/>
              </a:rPr>
              <a:t>Safa</a:t>
            </a:r>
            <a:r>
              <a:rPr kumimoji="0" lang="fr-FR" sz="2600" b="0" i="1" u="none" strike="noStrike" kern="1200" cap="none" spc="0" normalizeH="0" baseline="0" noProof="0" dirty="0" smtClean="0">
                <a:ln>
                  <a:noFill/>
                </a:ln>
                <a:solidFill>
                  <a:sysClr val="windowText" lastClr="000000">
                    <a:lumMod val="85000"/>
                    <a:lumOff val="15000"/>
                  </a:sysClr>
                </a:solidFill>
                <a:effectLst/>
                <a:uLnTx/>
                <a:uFillTx/>
                <a:latin typeface="Calibri" panose="020F0502020204030204" pitchFamily="34" charset="0"/>
              </a:rPr>
              <a:t> </a:t>
            </a:r>
            <a:r>
              <a:rPr kumimoji="0" lang="fr-FR" sz="2600" b="0" i="1" u="none" strike="noStrike" kern="1200" cap="none" spc="0" normalizeH="0" baseline="0" noProof="0" dirty="0" err="1" smtClean="0">
                <a:ln>
                  <a:noFill/>
                </a:ln>
                <a:solidFill>
                  <a:sysClr val="windowText" lastClr="000000">
                    <a:lumMod val="85000"/>
                    <a:lumOff val="15000"/>
                  </a:sysClr>
                </a:solidFill>
                <a:effectLst/>
                <a:uLnTx/>
                <a:uFillTx/>
                <a:latin typeface="Calibri" panose="020F0502020204030204" pitchFamily="34" charset="0"/>
              </a:rPr>
              <a:t>tepesinden</a:t>
            </a:r>
            <a:r>
              <a:rPr kumimoji="0" lang="fr-FR" sz="2600" b="0" i="1" u="none" strike="noStrike" kern="1200" cap="none" spc="0" normalizeH="0" baseline="0" noProof="0" dirty="0" smtClean="0">
                <a:ln>
                  <a:noFill/>
                </a:ln>
                <a:solidFill>
                  <a:sysClr val="windowText" lastClr="000000">
                    <a:lumMod val="85000"/>
                    <a:lumOff val="15000"/>
                  </a:sysClr>
                </a:solidFill>
                <a:effectLst/>
                <a:uLnTx/>
                <a:uFillTx/>
                <a:latin typeface="Calibri" panose="020F0502020204030204" pitchFamily="34" charset="0"/>
              </a:rPr>
              <a:t> </a:t>
            </a:r>
            <a:r>
              <a:rPr kumimoji="0" lang="fr-FR" sz="2600" b="0" i="1" u="none" strike="noStrike" kern="1200" cap="none" spc="0" normalizeH="0" baseline="0" noProof="0" dirty="0" err="1" smtClean="0">
                <a:ln>
                  <a:noFill/>
                </a:ln>
                <a:solidFill>
                  <a:sysClr val="windowText" lastClr="000000">
                    <a:lumMod val="85000"/>
                    <a:lumOff val="15000"/>
                  </a:sysClr>
                </a:solidFill>
                <a:effectLst/>
                <a:uLnTx/>
                <a:uFillTx/>
                <a:latin typeface="Calibri" panose="020F0502020204030204" pitchFamily="34" charset="0"/>
              </a:rPr>
              <a:t>ba</a:t>
            </a:r>
            <a:r>
              <a:rPr kumimoji="0" lang="tr-TR" sz="2600" b="0" i="1" u="none" strike="noStrike" kern="1200" cap="none" spc="0" normalizeH="0" baseline="0" noProof="0" dirty="0" err="1" smtClean="0">
                <a:ln>
                  <a:noFill/>
                </a:ln>
                <a:solidFill>
                  <a:sysClr val="windowText" lastClr="000000">
                    <a:lumMod val="85000"/>
                    <a:lumOff val="15000"/>
                  </a:sysClr>
                </a:solidFill>
                <a:effectLst/>
                <a:uLnTx/>
                <a:uFillTx/>
                <a:latin typeface="Calibri" panose="020F0502020204030204" pitchFamily="34" charset="0"/>
              </a:rPr>
              <a:t>şlanır</a:t>
            </a:r>
            <a:endParaRPr kumimoji="0" lang="fr-FR" sz="2600" b="0" i="0" u="none" strike="noStrike" kern="1200" cap="none" spc="0" normalizeH="0" baseline="0" noProof="0" dirty="0" smtClean="0">
              <a:ln>
                <a:noFill/>
              </a:ln>
              <a:solidFill>
                <a:sysClr val="windowText" lastClr="000000">
                  <a:lumMod val="85000"/>
                  <a:lumOff val="15000"/>
                </a:sysClr>
              </a:solidFill>
              <a:effectLst/>
              <a:uLnTx/>
              <a:uFillTx/>
              <a:latin typeface="Calibri" panose="020F0502020204030204" pitchFamily="34" charset="0"/>
            </a:endParaRPr>
          </a:p>
          <a:p>
            <a:pPr marL="365760" marR="0" lvl="0" indent="-365760" algn="just" defTabSz="914400" rtl="0" eaLnBrk="0" fontAlgn="auto" latinLnBrk="0" hangingPunct="0">
              <a:lnSpc>
                <a:spcPct val="90000"/>
              </a:lnSpc>
              <a:spcBef>
                <a:spcPts val="600"/>
              </a:spcBef>
              <a:spcAft>
                <a:spcPts val="0"/>
              </a:spcAft>
              <a:buClr>
                <a:srgbClr val="FE8637"/>
              </a:buClr>
              <a:buSzPct val="70000"/>
              <a:buFont typeface="Wingdings" panose="05000000000000000000" pitchFamily="2" charset="2"/>
              <a:buChar char=""/>
              <a:tabLst/>
              <a:defRPr/>
            </a:pPr>
            <a:r>
              <a:rPr kumimoji="0" lang="fr-FR" sz="2600" b="0" i="0" u="none" strike="noStrike" kern="1200" cap="none" spc="0" normalizeH="0" baseline="0" noProof="0" dirty="0" err="1" smtClean="0">
                <a:ln>
                  <a:noFill/>
                </a:ln>
                <a:solidFill>
                  <a:sysClr val="windowText" lastClr="000000">
                    <a:lumMod val="85000"/>
                    <a:lumOff val="15000"/>
                  </a:sysClr>
                </a:solidFill>
                <a:effectLst/>
                <a:uLnTx/>
                <a:uFillTx/>
                <a:latin typeface="Calibri" panose="020F0502020204030204" pitchFamily="34" charset="0"/>
              </a:rPr>
              <a:t>Yesil</a:t>
            </a:r>
            <a:r>
              <a:rPr kumimoji="0" lang="fr-FR" sz="2600" b="0" i="0" u="none" strike="noStrike" kern="1200" cap="none" spc="0" normalizeH="0" baseline="0" noProof="0" dirty="0" smtClean="0">
                <a:ln>
                  <a:noFill/>
                </a:ln>
                <a:solidFill>
                  <a:sysClr val="windowText" lastClr="000000">
                    <a:lumMod val="85000"/>
                    <a:lumOff val="15000"/>
                  </a:sysClr>
                </a:solidFill>
                <a:effectLst/>
                <a:uLnTx/>
                <a:uFillTx/>
                <a:latin typeface="Calibri" panose="020F0502020204030204" pitchFamily="34" charset="0"/>
              </a:rPr>
              <a:t> </a:t>
            </a:r>
            <a:r>
              <a:rPr kumimoji="0" lang="fr-FR" sz="2600" b="0" i="0" u="none" strike="noStrike" kern="1200" cap="none" spc="0" normalizeH="0" baseline="0" noProof="0" dirty="0" err="1" smtClean="0">
                <a:ln>
                  <a:noFill/>
                </a:ln>
                <a:solidFill>
                  <a:sysClr val="windowText" lastClr="000000">
                    <a:lumMod val="85000"/>
                    <a:lumOff val="15000"/>
                  </a:sysClr>
                </a:solidFill>
                <a:effectLst/>
                <a:uLnTx/>
                <a:uFillTx/>
                <a:latin typeface="Calibri" panose="020F0502020204030204" pitchFamily="34" charset="0"/>
              </a:rPr>
              <a:t>sutunlar</a:t>
            </a:r>
            <a:r>
              <a:rPr kumimoji="0" lang="fr-FR" sz="2600" b="0" i="0" u="none" strike="noStrike" kern="1200" cap="none" spc="0" normalizeH="0" baseline="0" noProof="0" dirty="0" smtClean="0">
                <a:ln>
                  <a:noFill/>
                </a:ln>
                <a:solidFill>
                  <a:sysClr val="windowText" lastClr="000000">
                    <a:lumMod val="85000"/>
                    <a:lumOff val="15000"/>
                  </a:sysClr>
                </a:solidFill>
                <a:effectLst/>
                <a:uLnTx/>
                <a:uFillTx/>
                <a:latin typeface="Calibri" panose="020F0502020204030204" pitchFamily="34" charset="0"/>
              </a:rPr>
              <a:t> </a:t>
            </a:r>
            <a:r>
              <a:rPr kumimoji="0" lang="fr-FR" sz="2600" b="0" i="0" u="none" strike="noStrike" kern="1200" cap="none" spc="0" normalizeH="0" baseline="0" noProof="0" dirty="0" err="1" smtClean="0">
                <a:ln>
                  <a:noFill/>
                </a:ln>
                <a:solidFill>
                  <a:sysClr val="windowText" lastClr="000000">
                    <a:lumMod val="85000"/>
                    <a:lumOff val="15000"/>
                  </a:sysClr>
                </a:solidFill>
                <a:effectLst/>
                <a:uLnTx/>
                <a:uFillTx/>
                <a:latin typeface="Calibri" panose="020F0502020204030204" pitchFamily="34" charset="0"/>
              </a:rPr>
              <a:t>arasinda</a:t>
            </a:r>
            <a:r>
              <a:rPr kumimoji="0" lang="fr-FR" sz="2600" b="0" i="0" u="none" strike="noStrike" kern="1200" cap="none" spc="0" normalizeH="0" baseline="0" noProof="0" dirty="0" smtClean="0">
                <a:ln>
                  <a:noFill/>
                </a:ln>
                <a:solidFill>
                  <a:sysClr val="windowText" lastClr="000000">
                    <a:lumMod val="85000"/>
                    <a:lumOff val="15000"/>
                  </a:sysClr>
                </a:solidFill>
                <a:effectLst/>
                <a:uLnTx/>
                <a:uFillTx/>
                <a:latin typeface="Calibri" panose="020F0502020204030204" pitchFamily="34" charset="0"/>
              </a:rPr>
              <a:t> </a:t>
            </a:r>
            <a:r>
              <a:rPr kumimoji="0" lang="fr-FR" sz="2600" b="0" i="0" u="none" strike="noStrike" kern="1200" cap="none" spc="0" normalizeH="0" baseline="0" noProof="0" dirty="0" err="1" smtClean="0">
                <a:ln>
                  <a:noFill/>
                </a:ln>
                <a:solidFill>
                  <a:sysClr val="windowText" lastClr="000000">
                    <a:lumMod val="85000"/>
                    <a:lumOff val="15000"/>
                  </a:sysClr>
                </a:solidFill>
                <a:effectLst/>
                <a:uLnTx/>
                <a:uFillTx/>
                <a:latin typeface="Calibri" panose="020F0502020204030204" pitchFamily="34" charset="0"/>
              </a:rPr>
              <a:t>hervele</a:t>
            </a:r>
            <a:r>
              <a:rPr kumimoji="0" lang="fr-FR" sz="2600" b="0" i="0" u="none" strike="noStrike" kern="1200" cap="none" spc="0" normalizeH="0" baseline="0" noProof="0" dirty="0" smtClean="0">
                <a:ln>
                  <a:noFill/>
                </a:ln>
                <a:solidFill>
                  <a:sysClr val="windowText" lastClr="000000">
                    <a:lumMod val="85000"/>
                    <a:lumOff val="15000"/>
                  </a:sysClr>
                </a:solidFill>
                <a:effectLst/>
                <a:uLnTx/>
                <a:uFillTx/>
                <a:latin typeface="Calibri" panose="020F0502020204030204" pitchFamily="34" charset="0"/>
              </a:rPr>
              <a:t> </a:t>
            </a:r>
            <a:r>
              <a:rPr kumimoji="0" lang="fr-FR" sz="2600" b="0" i="0" u="none" strike="noStrike" kern="1200" cap="none" spc="0" normalizeH="0" baseline="0" noProof="0" dirty="0" err="1" smtClean="0">
                <a:ln>
                  <a:noFill/>
                </a:ln>
                <a:solidFill>
                  <a:sysClr val="windowText" lastClr="000000">
                    <a:lumMod val="85000"/>
                    <a:lumOff val="15000"/>
                  </a:sysClr>
                </a:solidFill>
                <a:effectLst/>
                <a:uLnTx/>
                <a:uFillTx/>
                <a:latin typeface="Calibri" panose="020F0502020204030204" pitchFamily="34" charset="0"/>
              </a:rPr>
              <a:t>yap</a:t>
            </a:r>
            <a:r>
              <a:rPr kumimoji="0" lang="tr-TR" sz="2600" b="0" i="0" u="none" strike="noStrike" kern="1200" cap="none" spc="0" normalizeH="0" baseline="0" noProof="0" dirty="0" smtClean="0">
                <a:ln>
                  <a:noFill/>
                </a:ln>
                <a:solidFill>
                  <a:sysClr val="windowText" lastClr="000000">
                    <a:lumMod val="85000"/>
                    <a:lumOff val="15000"/>
                  </a:sysClr>
                </a:solidFill>
                <a:effectLst/>
                <a:uLnTx/>
                <a:uFillTx/>
                <a:latin typeface="Calibri" panose="020F0502020204030204" pitchFamily="34" charset="0"/>
              </a:rPr>
              <a:t>ılır</a:t>
            </a:r>
            <a:endParaRPr kumimoji="0" lang="fr-FR" sz="2600" b="0" i="0" u="none" strike="noStrike" kern="1200" cap="none" spc="0" normalizeH="0" baseline="0" noProof="0" dirty="0" smtClean="0">
              <a:ln>
                <a:noFill/>
              </a:ln>
              <a:solidFill>
                <a:sysClr val="windowText" lastClr="000000">
                  <a:lumMod val="85000"/>
                  <a:lumOff val="15000"/>
                </a:sysClr>
              </a:solidFill>
              <a:effectLst/>
              <a:uLnTx/>
              <a:uFillTx/>
              <a:latin typeface="Calibri" panose="020F0502020204030204" pitchFamily="34" charset="0"/>
            </a:endParaRPr>
          </a:p>
          <a:p>
            <a:pPr marL="365760" marR="0" lvl="0" indent="-365760" algn="just" defTabSz="914400" rtl="0" eaLnBrk="0" fontAlgn="auto" latinLnBrk="0" hangingPunct="0">
              <a:lnSpc>
                <a:spcPct val="90000"/>
              </a:lnSpc>
              <a:spcBef>
                <a:spcPts val="600"/>
              </a:spcBef>
              <a:spcAft>
                <a:spcPts val="0"/>
              </a:spcAft>
              <a:buClr>
                <a:srgbClr val="FE8637"/>
              </a:buClr>
              <a:buSzPct val="70000"/>
              <a:buFont typeface="Wingdings" panose="05000000000000000000" pitchFamily="2" charset="2"/>
              <a:buChar char=""/>
              <a:tabLst/>
              <a:defRPr/>
            </a:pPr>
            <a:r>
              <a:rPr kumimoji="0" lang="fr-FR" sz="2600" b="0" i="0" u="none" strike="noStrike" kern="1200" cap="none" spc="0" normalizeH="0" baseline="0" noProof="0" dirty="0" err="1" smtClean="0">
                <a:ln>
                  <a:noFill/>
                </a:ln>
                <a:solidFill>
                  <a:sysClr val="windowText" lastClr="000000">
                    <a:lumMod val="85000"/>
                    <a:lumOff val="15000"/>
                  </a:sysClr>
                </a:solidFill>
                <a:effectLst/>
                <a:uLnTx/>
                <a:uFillTx/>
                <a:latin typeface="Calibri" panose="020F0502020204030204" pitchFamily="34" charset="0"/>
              </a:rPr>
              <a:t>Merve’ye</a:t>
            </a:r>
            <a:r>
              <a:rPr kumimoji="0" lang="fr-FR" sz="2600" b="0" i="0" u="none" strike="noStrike" kern="1200" cap="none" spc="0" normalizeH="0" baseline="0" noProof="0" dirty="0" smtClean="0">
                <a:ln>
                  <a:noFill/>
                </a:ln>
                <a:solidFill>
                  <a:sysClr val="windowText" lastClr="000000">
                    <a:lumMod val="85000"/>
                    <a:lumOff val="15000"/>
                  </a:sysClr>
                </a:solidFill>
                <a:effectLst/>
                <a:uLnTx/>
                <a:uFillTx/>
                <a:latin typeface="Calibri" panose="020F0502020204030204" pitchFamily="34" charset="0"/>
              </a:rPr>
              <a:t> 4. var</a:t>
            </a:r>
            <a:r>
              <a:rPr kumimoji="0" lang="tr-TR" sz="2600" b="0" i="0" u="none" strike="noStrike" kern="1200" cap="none" spc="0" normalizeH="0" baseline="0" noProof="0" dirty="0" err="1" smtClean="0">
                <a:ln>
                  <a:noFill/>
                </a:ln>
                <a:solidFill>
                  <a:sysClr val="windowText" lastClr="000000">
                    <a:lumMod val="85000"/>
                    <a:lumOff val="15000"/>
                  </a:sysClr>
                </a:solidFill>
                <a:effectLst/>
                <a:uLnTx/>
                <a:uFillTx/>
                <a:latin typeface="Calibri" panose="020F0502020204030204" pitchFamily="34" charset="0"/>
              </a:rPr>
              <a:t>ış</a:t>
            </a:r>
            <a:r>
              <a:rPr kumimoji="0" lang="fr-FR" sz="2600" b="0" i="0" u="none" strike="noStrike" kern="1200" cap="none" spc="0" normalizeH="0" baseline="0" noProof="0" dirty="0" smtClean="0">
                <a:ln>
                  <a:noFill/>
                </a:ln>
                <a:solidFill>
                  <a:sysClr val="windowText" lastClr="000000">
                    <a:lumMod val="85000"/>
                    <a:lumOff val="15000"/>
                  </a:sysClr>
                </a:solidFill>
                <a:effectLst/>
                <a:uLnTx/>
                <a:uFillTx/>
                <a:latin typeface="Calibri" panose="020F0502020204030204" pitchFamily="34" charset="0"/>
              </a:rPr>
              <a:t>ta </a:t>
            </a:r>
            <a:r>
              <a:rPr kumimoji="0" lang="fr-FR" sz="2600" b="0" i="0" u="none" strike="noStrike" kern="1200" cap="none" spc="0" normalizeH="0" baseline="0" noProof="0" dirty="0" err="1" smtClean="0">
                <a:ln>
                  <a:noFill/>
                </a:ln>
                <a:solidFill>
                  <a:sysClr val="windowText" lastClr="000000">
                    <a:lumMod val="85000"/>
                    <a:lumOff val="15000"/>
                  </a:sysClr>
                </a:solidFill>
                <a:effectLst/>
                <a:uLnTx/>
                <a:uFillTx/>
                <a:latin typeface="Calibri" panose="020F0502020204030204" pitchFamily="34" charset="0"/>
              </a:rPr>
              <a:t>kabe’ye</a:t>
            </a:r>
            <a:r>
              <a:rPr kumimoji="0" lang="fr-FR" sz="2600" b="0" i="0" u="none" strike="noStrike" kern="1200" cap="none" spc="0" normalizeH="0" baseline="0" noProof="0" dirty="0" smtClean="0">
                <a:ln>
                  <a:noFill/>
                </a:ln>
                <a:solidFill>
                  <a:sysClr val="windowText" lastClr="000000">
                    <a:lumMod val="85000"/>
                    <a:lumOff val="15000"/>
                  </a:sysClr>
                </a:solidFill>
                <a:effectLst/>
                <a:uLnTx/>
                <a:uFillTx/>
                <a:latin typeface="Calibri" panose="020F0502020204030204" pitchFamily="34" charset="0"/>
              </a:rPr>
              <a:t> </a:t>
            </a:r>
            <a:r>
              <a:rPr kumimoji="0" lang="fr-FR" sz="2600" b="0" i="0" u="none" strike="noStrike" kern="1200" cap="none" spc="0" normalizeH="0" baseline="0" noProof="0" dirty="0" err="1" smtClean="0">
                <a:ln>
                  <a:noFill/>
                </a:ln>
                <a:solidFill>
                  <a:sysClr val="windowText" lastClr="000000">
                    <a:lumMod val="85000"/>
                    <a:lumOff val="15000"/>
                  </a:sysClr>
                </a:solidFill>
                <a:effectLst/>
                <a:uLnTx/>
                <a:uFillTx/>
                <a:latin typeface="Calibri" panose="020F0502020204030204" pitchFamily="34" charset="0"/>
              </a:rPr>
              <a:t>dogru</a:t>
            </a:r>
            <a:r>
              <a:rPr kumimoji="0" lang="fr-FR" sz="2600" b="0" i="0" u="none" strike="noStrike" kern="1200" cap="none" spc="0" normalizeH="0" baseline="0" noProof="0" dirty="0" smtClean="0">
                <a:ln>
                  <a:noFill/>
                </a:ln>
                <a:solidFill>
                  <a:sysClr val="windowText" lastClr="000000">
                    <a:lumMod val="85000"/>
                    <a:lumOff val="15000"/>
                  </a:sysClr>
                </a:solidFill>
                <a:effectLst/>
                <a:uLnTx/>
                <a:uFillTx/>
                <a:latin typeface="Calibri" panose="020F0502020204030204" pitchFamily="34" charset="0"/>
              </a:rPr>
              <a:t> </a:t>
            </a:r>
            <a:r>
              <a:rPr kumimoji="0" lang="fr-FR" sz="2600" b="0" i="0" u="none" strike="noStrike" kern="1200" cap="none" spc="0" normalizeH="0" baseline="0" noProof="0" dirty="0" err="1" smtClean="0">
                <a:ln>
                  <a:noFill/>
                </a:ln>
                <a:solidFill>
                  <a:sysClr val="windowText" lastClr="000000">
                    <a:lumMod val="85000"/>
                    <a:lumOff val="15000"/>
                  </a:sysClr>
                </a:solidFill>
                <a:effectLst/>
                <a:uLnTx/>
                <a:uFillTx/>
                <a:latin typeface="Calibri" panose="020F0502020204030204" pitchFamily="34" charset="0"/>
              </a:rPr>
              <a:t>dön</a:t>
            </a:r>
            <a:r>
              <a:rPr kumimoji="0" lang="tr-TR" sz="2600" b="0" i="0" u="none" strike="noStrike" kern="1200" cap="none" spc="0" normalizeH="0" baseline="0" noProof="0" dirty="0" err="1" smtClean="0">
                <a:ln>
                  <a:noFill/>
                </a:ln>
                <a:solidFill>
                  <a:sysClr val="windowText" lastClr="000000">
                    <a:lumMod val="85000"/>
                    <a:lumOff val="15000"/>
                  </a:sysClr>
                </a:solidFill>
                <a:effectLst/>
                <a:uLnTx/>
                <a:uFillTx/>
                <a:latin typeface="Calibri" panose="020F0502020204030204" pitchFamily="34" charset="0"/>
              </a:rPr>
              <a:t>ülüp</a:t>
            </a:r>
            <a:r>
              <a:rPr kumimoji="0" lang="fr-FR" sz="2600" b="0" i="0" u="none" strike="noStrike" kern="1200" cap="none" spc="0" normalizeH="0" baseline="0" noProof="0" dirty="0" smtClean="0">
                <a:ln>
                  <a:noFill/>
                </a:ln>
                <a:solidFill>
                  <a:sysClr val="windowText" lastClr="000000">
                    <a:lumMod val="85000"/>
                    <a:lumOff val="15000"/>
                  </a:sysClr>
                </a:solidFill>
                <a:effectLst/>
                <a:uLnTx/>
                <a:uFillTx/>
                <a:latin typeface="Calibri" panose="020F0502020204030204" pitchFamily="34" charset="0"/>
              </a:rPr>
              <a:t> </a:t>
            </a:r>
            <a:r>
              <a:rPr kumimoji="0" lang="fr-FR" sz="2600" b="0" i="0" u="none" strike="noStrike" kern="1200" cap="none" spc="0" normalizeH="0" baseline="0" noProof="0" dirty="0" err="1" smtClean="0">
                <a:ln>
                  <a:noFill/>
                </a:ln>
                <a:solidFill>
                  <a:sysClr val="windowText" lastClr="000000">
                    <a:lumMod val="85000"/>
                    <a:lumOff val="15000"/>
                  </a:sysClr>
                </a:solidFill>
                <a:effectLst/>
                <a:uLnTx/>
                <a:uFillTx/>
                <a:latin typeface="Calibri" panose="020F0502020204030204" pitchFamily="34" charset="0"/>
              </a:rPr>
              <a:t>dua</a:t>
            </a:r>
            <a:r>
              <a:rPr kumimoji="0" lang="fr-FR" sz="2600" b="0" i="0" u="none" strike="noStrike" kern="1200" cap="none" spc="0" normalizeH="0" baseline="0" noProof="0" dirty="0" smtClean="0">
                <a:ln>
                  <a:noFill/>
                </a:ln>
                <a:solidFill>
                  <a:sysClr val="windowText" lastClr="000000">
                    <a:lumMod val="85000"/>
                    <a:lumOff val="15000"/>
                  </a:sysClr>
                </a:solidFill>
                <a:effectLst/>
                <a:uLnTx/>
                <a:uFillTx/>
                <a:latin typeface="Calibri" panose="020F0502020204030204" pitchFamily="34" charset="0"/>
              </a:rPr>
              <a:t> e</a:t>
            </a:r>
            <a:r>
              <a:rPr kumimoji="0" lang="tr-TR" sz="2600" b="0" i="0" u="none" strike="noStrike" kern="1200" cap="none" spc="0" normalizeH="0" baseline="0" noProof="0" dirty="0" err="1" smtClean="0">
                <a:ln>
                  <a:noFill/>
                </a:ln>
                <a:solidFill>
                  <a:sysClr val="windowText" lastClr="000000">
                    <a:lumMod val="85000"/>
                    <a:lumOff val="15000"/>
                  </a:sysClr>
                </a:solidFill>
                <a:effectLst/>
                <a:uLnTx/>
                <a:uFillTx/>
                <a:latin typeface="Calibri" panose="020F0502020204030204" pitchFamily="34" charset="0"/>
              </a:rPr>
              <a:t>dilir</a:t>
            </a:r>
            <a:r>
              <a:rPr kumimoji="0" lang="fr-FR" sz="2600" b="0" i="0" u="none" strike="noStrike" kern="1200" cap="none" spc="0" normalizeH="0" baseline="0" noProof="0" dirty="0" smtClean="0">
                <a:ln>
                  <a:noFill/>
                </a:ln>
                <a:solidFill>
                  <a:sysClr val="windowText" lastClr="000000">
                    <a:lumMod val="85000"/>
                    <a:lumOff val="15000"/>
                  </a:sysClr>
                </a:solidFill>
                <a:effectLst/>
                <a:uLnTx/>
                <a:uFillTx/>
                <a:latin typeface="Calibri" panose="020F0502020204030204" pitchFamily="34" charset="0"/>
              </a:rPr>
              <a:t>.</a:t>
            </a:r>
          </a:p>
          <a:p>
            <a:pPr marL="365760" marR="0" lvl="0" indent="-365760" algn="just" defTabSz="914400" rtl="0" eaLnBrk="0" fontAlgn="auto" latinLnBrk="0" hangingPunct="0">
              <a:lnSpc>
                <a:spcPct val="90000"/>
              </a:lnSpc>
              <a:spcBef>
                <a:spcPts val="600"/>
              </a:spcBef>
              <a:spcAft>
                <a:spcPts val="0"/>
              </a:spcAft>
              <a:buClr>
                <a:srgbClr val="FE8637"/>
              </a:buClr>
              <a:buSzPct val="70000"/>
              <a:buFontTx/>
              <a:buNone/>
              <a:tabLst/>
              <a:defRPr/>
            </a:pPr>
            <a:r>
              <a:rPr kumimoji="0" lang="fr-FR" sz="2800" b="1" i="0" u="none" strike="noStrike" kern="1200" cap="none" spc="0" normalizeH="0" baseline="0" noProof="0" dirty="0" smtClean="0">
                <a:ln>
                  <a:noFill/>
                </a:ln>
                <a:solidFill>
                  <a:sysClr val="windowText" lastClr="000000">
                    <a:lumMod val="85000"/>
                    <a:lumOff val="15000"/>
                  </a:sysClr>
                </a:solidFill>
                <a:effectLst/>
                <a:uLnTx/>
                <a:uFillTx/>
                <a:latin typeface="Calibri" panose="020F0502020204030204" pitchFamily="34" charset="0"/>
              </a:rPr>
              <a:t> </a:t>
            </a:r>
          </a:p>
        </p:txBody>
      </p:sp>
      <p:sp>
        <p:nvSpPr>
          <p:cNvPr id="12" name="Köşeleri Yuvarlanmış Dikdörtgen Belirtme Çizgisi 11"/>
          <p:cNvSpPr/>
          <p:nvPr/>
        </p:nvSpPr>
        <p:spPr>
          <a:xfrm>
            <a:off x="8451790" y="2172351"/>
            <a:ext cx="3357478" cy="2513296"/>
          </a:xfrm>
          <a:prstGeom prst="wedgeRoundRectCallout">
            <a:avLst/>
          </a:prstGeom>
          <a:solidFill>
            <a:srgbClr val="FE8637"/>
          </a:solidFill>
          <a:ln w="25400" cap="flat" cmpd="sng" algn="ctr">
            <a:solidFill>
              <a:srgbClr val="FE8637">
                <a:shade val="50000"/>
              </a:srgbClr>
            </a:solidFill>
            <a:prstDash val="solid"/>
          </a:ln>
          <a:effectLst/>
        </p:spPr>
        <p:txBody>
          <a:bodyPr anchor="ctr"/>
          <a:lstStyle/>
          <a:p>
            <a:pPr marL="365760" marR="0" lvl="0" indent="-365760" defTabSz="914400" eaLnBrk="1" fontAlgn="auto" latinLnBrk="0" hangingPunct="1">
              <a:lnSpc>
                <a:spcPct val="90000"/>
              </a:lnSpc>
              <a:spcBef>
                <a:spcPct val="0"/>
              </a:spcBef>
              <a:spcAft>
                <a:spcPts val="0"/>
              </a:spcAft>
              <a:buClrTx/>
              <a:buSzTx/>
              <a:buFontTx/>
              <a:buNone/>
              <a:tabLst/>
              <a:defRPr/>
            </a:pPr>
            <a:r>
              <a:rPr kumimoji="0" lang="tr-TR" sz="1800" b="0" i="1" u="none" strike="noStrike" kern="0" cap="none" spc="0" normalizeH="0" baseline="0" noProof="0" dirty="0">
                <a:ln>
                  <a:noFill/>
                </a:ln>
                <a:solidFill>
                  <a:prstClr val="black">
                    <a:lumMod val="85000"/>
                    <a:lumOff val="15000"/>
                  </a:prstClr>
                </a:solidFill>
                <a:effectLst/>
                <a:uLnTx/>
                <a:uFillTx/>
                <a:latin typeface="Comic Sans MS" pitchFamily="66" charset="0"/>
              </a:rPr>
              <a:t>Haccın </a:t>
            </a:r>
            <a:r>
              <a:rPr kumimoji="0" lang="tr-TR" sz="1800" b="0" i="1" u="none" strike="noStrike" kern="0" cap="none" spc="0" normalizeH="0" baseline="0" noProof="0" dirty="0" err="1">
                <a:ln>
                  <a:noFill/>
                </a:ln>
                <a:solidFill>
                  <a:prstClr val="black">
                    <a:lumMod val="85000"/>
                    <a:lumOff val="15000"/>
                  </a:prstClr>
                </a:solidFill>
                <a:effectLst/>
                <a:uLnTx/>
                <a:uFillTx/>
                <a:latin typeface="Comic Sans MS" pitchFamily="66" charset="0"/>
              </a:rPr>
              <a:t>Sa’yine</a:t>
            </a:r>
            <a:r>
              <a:rPr kumimoji="0" lang="tr-TR" sz="1800" b="0" i="1" u="none" strike="noStrike" kern="0" cap="none" spc="0" normalizeH="0" baseline="0" noProof="0" dirty="0">
                <a:ln>
                  <a:noFill/>
                </a:ln>
                <a:solidFill>
                  <a:prstClr val="black">
                    <a:lumMod val="85000"/>
                    <a:lumOff val="15000"/>
                  </a:prstClr>
                </a:solidFill>
                <a:effectLst/>
                <a:uLnTx/>
                <a:uFillTx/>
                <a:latin typeface="Comic Sans MS" pitchFamily="66" charset="0"/>
              </a:rPr>
              <a:t> Niyet: </a:t>
            </a:r>
          </a:p>
          <a:p>
            <a:pPr marL="365760" marR="0" lvl="0" indent="-365760" defTabSz="914400" eaLnBrk="1" fontAlgn="auto" latinLnBrk="0" hangingPunct="1">
              <a:lnSpc>
                <a:spcPct val="90000"/>
              </a:lnSpc>
              <a:spcBef>
                <a:spcPct val="0"/>
              </a:spcBef>
              <a:spcAft>
                <a:spcPts val="0"/>
              </a:spcAft>
              <a:buClrTx/>
              <a:buSzTx/>
              <a:buFontTx/>
              <a:buNone/>
              <a:tabLst/>
              <a:defRPr/>
            </a:pPr>
            <a:r>
              <a:rPr kumimoji="0" lang="fr-FR" sz="1800" b="0" i="1" u="none" strike="noStrike" kern="0" cap="none" spc="0" normalizeH="0" baseline="0" noProof="0" dirty="0">
                <a:ln>
                  <a:noFill/>
                </a:ln>
                <a:solidFill>
                  <a:prstClr val="black">
                    <a:lumMod val="85000"/>
                    <a:lumOff val="15000"/>
                  </a:prstClr>
                </a:solidFill>
                <a:effectLst/>
                <a:uLnTx/>
                <a:uFillTx/>
                <a:latin typeface="Comic Sans MS" pitchFamily="66" charset="0"/>
              </a:rPr>
              <a:t>“Allah’im! </a:t>
            </a:r>
            <a:r>
              <a:rPr kumimoji="0" lang="fr-FR" sz="1800" b="0" i="1" u="none" strike="noStrike" kern="0" cap="none" spc="0" normalizeH="0" baseline="0" noProof="0" dirty="0" err="1">
                <a:ln>
                  <a:noFill/>
                </a:ln>
                <a:solidFill>
                  <a:prstClr val="black">
                    <a:lumMod val="85000"/>
                    <a:lumOff val="15000"/>
                  </a:prstClr>
                </a:solidFill>
                <a:effectLst/>
                <a:uLnTx/>
                <a:uFillTx/>
                <a:latin typeface="Comic Sans MS" pitchFamily="66" charset="0"/>
              </a:rPr>
              <a:t>Senin</a:t>
            </a:r>
            <a:r>
              <a:rPr kumimoji="0" lang="fr-FR" sz="1800" b="0" i="1" u="none" strike="noStrike" kern="0" cap="none" spc="0" normalizeH="0" baseline="0" noProof="0" dirty="0">
                <a:ln>
                  <a:noFill/>
                </a:ln>
                <a:solidFill>
                  <a:prstClr val="black">
                    <a:lumMod val="85000"/>
                    <a:lumOff val="15000"/>
                  </a:prstClr>
                </a:solidFill>
                <a:effectLst/>
                <a:uLnTx/>
                <a:uFillTx/>
                <a:latin typeface="Comic Sans MS" pitchFamily="66" charset="0"/>
              </a:rPr>
              <a:t> </a:t>
            </a:r>
            <a:r>
              <a:rPr kumimoji="0" lang="fr-FR" sz="1800" b="0" i="1" u="none" strike="noStrike" kern="0" cap="none" spc="0" normalizeH="0" baseline="0" noProof="0" dirty="0" err="1" smtClean="0">
                <a:ln>
                  <a:noFill/>
                </a:ln>
                <a:solidFill>
                  <a:prstClr val="black">
                    <a:lumMod val="85000"/>
                    <a:lumOff val="15000"/>
                  </a:prstClr>
                </a:solidFill>
                <a:effectLst/>
                <a:uLnTx/>
                <a:uFillTx/>
                <a:latin typeface="Comic Sans MS" pitchFamily="66" charset="0"/>
              </a:rPr>
              <a:t>rizan</a:t>
            </a:r>
            <a:r>
              <a:rPr kumimoji="0" lang="tr-TR" sz="1800" b="0" i="1" u="none" strike="noStrike" kern="0" cap="none" spc="0" normalizeH="0" noProof="0" dirty="0" smtClean="0">
                <a:ln>
                  <a:noFill/>
                </a:ln>
                <a:solidFill>
                  <a:prstClr val="black">
                    <a:lumMod val="85000"/>
                    <a:lumOff val="15000"/>
                  </a:prstClr>
                </a:solidFill>
                <a:effectLst/>
                <a:uLnTx/>
                <a:uFillTx/>
                <a:latin typeface="Comic Sans MS" pitchFamily="66" charset="0"/>
              </a:rPr>
              <a:t> </a:t>
            </a:r>
            <a:r>
              <a:rPr kumimoji="0" lang="fr-FR" sz="1800" b="0" i="1" u="none" strike="noStrike" kern="0" cap="none" spc="0" normalizeH="0" baseline="0" noProof="0" dirty="0" err="1" smtClean="0">
                <a:ln>
                  <a:noFill/>
                </a:ln>
                <a:solidFill>
                  <a:prstClr val="black">
                    <a:lumMod val="85000"/>
                    <a:lumOff val="15000"/>
                  </a:prstClr>
                </a:solidFill>
                <a:effectLst/>
                <a:uLnTx/>
                <a:uFillTx/>
                <a:latin typeface="Comic Sans MS" pitchFamily="66" charset="0"/>
              </a:rPr>
              <a:t>için</a:t>
            </a:r>
            <a:r>
              <a:rPr kumimoji="0" lang="fr-FR" sz="1800" b="0" i="1" u="none" strike="noStrike" kern="0" cap="none" spc="0" normalizeH="0" baseline="0" noProof="0" dirty="0" smtClean="0">
                <a:ln>
                  <a:noFill/>
                </a:ln>
                <a:solidFill>
                  <a:prstClr val="black">
                    <a:lumMod val="85000"/>
                    <a:lumOff val="15000"/>
                  </a:prstClr>
                </a:solidFill>
                <a:effectLst/>
                <a:uLnTx/>
                <a:uFillTx/>
                <a:latin typeface="Comic Sans MS" pitchFamily="66" charset="0"/>
              </a:rPr>
              <a:t> </a:t>
            </a:r>
            <a:r>
              <a:rPr kumimoji="0" lang="fr-FR" sz="1800" b="0" i="1" u="none" strike="noStrike" kern="0" cap="none" spc="0" normalizeH="0" baseline="0" noProof="0" dirty="0">
                <a:ln>
                  <a:noFill/>
                </a:ln>
                <a:solidFill>
                  <a:prstClr val="black">
                    <a:lumMod val="85000"/>
                    <a:lumOff val="15000"/>
                  </a:prstClr>
                </a:solidFill>
                <a:effectLst/>
                <a:uLnTx/>
                <a:uFillTx/>
                <a:latin typeface="Comic Sans MS" pitchFamily="66" charset="0"/>
              </a:rPr>
              <a:t>HACCIN sa’yini yapmak  istiyorum bunu bana kolaylastir </a:t>
            </a:r>
            <a:r>
              <a:rPr kumimoji="0" lang="tr-TR" sz="1800" b="0" i="1" u="none" strike="noStrike" kern="0" cap="none" spc="0" normalizeH="0" baseline="0" noProof="0" dirty="0">
                <a:ln>
                  <a:noFill/>
                </a:ln>
                <a:solidFill>
                  <a:prstClr val="black">
                    <a:lumMod val="85000"/>
                    <a:lumOff val="15000"/>
                  </a:prstClr>
                </a:solidFill>
                <a:effectLst/>
                <a:uLnTx/>
                <a:uFillTx/>
                <a:latin typeface="Comic Sans MS" pitchFamily="66" charset="0"/>
              </a:rPr>
              <a:t> ve</a:t>
            </a:r>
            <a:r>
              <a:rPr kumimoji="0" lang="fr-FR" sz="1800" b="0" i="1" u="none" strike="noStrike" kern="0" cap="none" spc="0" normalizeH="0" baseline="0" noProof="0" dirty="0">
                <a:ln>
                  <a:noFill/>
                </a:ln>
                <a:solidFill>
                  <a:prstClr val="black">
                    <a:lumMod val="85000"/>
                    <a:lumOff val="15000"/>
                  </a:prstClr>
                </a:solidFill>
                <a:effectLst/>
                <a:uLnTx/>
                <a:uFillTx/>
                <a:latin typeface="Comic Sans MS" pitchFamily="66" charset="0"/>
              </a:rPr>
              <a:t> kabul eyle”</a:t>
            </a:r>
          </a:p>
        </p:txBody>
      </p:sp>
      <p:sp>
        <p:nvSpPr>
          <p:cNvPr id="13" name="Köşeleri Yuvarlanmış Dikdörtgen Belirtme Çizgisi 12"/>
          <p:cNvSpPr/>
          <p:nvPr/>
        </p:nvSpPr>
        <p:spPr>
          <a:xfrm>
            <a:off x="2645635" y="5088309"/>
            <a:ext cx="3886200" cy="1143000"/>
          </a:xfrm>
          <a:prstGeom prst="wedgeRoundRectCallout">
            <a:avLst/>
          </a:prstGeom>
          <a:solidFill>
            <a:srgbClr val="FE8637"/>
          </a:solidFill>
          <a:ln w="25400" cap="flat" cmpd="sng" algn="ctr">
            <a:solidFill>
              <a:srgbClr val="FE8637">
                <a:shade val="50000"/>
              </a:srgbClr>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tr-TR" sz="1800" b="0" i="0" u="none" strike="noStrike" kern="0" cap="none" spc="0" normalizeH="0" baseline="0" noProof="0" dirty="0">
                <a:ln>
                  <a:noFill/>
                </a:ln>
                <a:solidFill>
                  <a:prstClr val="white"/>
                </a:solidFill>
                <a:effectLst/>
                <a:uLnTx/>
                <a:uFillTx/>
                <a:latin typeface="Comic Sans MS" pitchFamily="66" charset="0"/>
              </a:rPr>
              <a:t>Hervele: Erkeklerin iki yeşil ışık arasında kısa adımlarla, koşarak çalımlı yürümeleridir.</a:t>
            </a:r>
          </a:p>
        </p:txBody>
      </p:sp>
      <p:grpSp>
        <p:nvGrpSpPr>
          <p:cNvPr id="9" name="Grup 8"/>
          <p:cNvGrpSpPr/>
          <p:nvPr/>
        </p:nvGrpSpPr>
        <p:grpSpPr>
          <a:xfrm>
            <a:off x="720000" y="540000"/>
            <a:ext cx="10944000" cy="900000"/>
            <a:chOff x="720000" y="540000"/>
            <a:chExt cx="10944000" cy="900000"/>
          </a:xfrm>
        </p:grpSpPr>
        <p:pic>
          <p:nvPicPr>
            <p:cNvPr id="10" name="Resim 9"/>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20000" y="540000"/>
              <a:ext cx="900000" cy="900000"/>
            </a:xfrm>
            <a:prstGeom prst="rect">
              <a:avLst/>
            </a:prstGeom>
          </p:spPr>
        </p:pic>
        <p:pic>
          <p:nvPicPr>
            <p:cNvPr id="14" name="Resim 13"/>
            <p:cNvPicPr>
              <a:picLocks/>
            </p:cNvPicPr>
            <p:nvPr/>
          </p:nvPicPr>
          <p:blipFill>
            <a:blip r:embed="rId4" cstate="print">
              <a:extLst>
                <a:ext uri="{28A0092B-C50C-407E-A947-70E740481C1C}">
                  <a14:useLocalDpi xmlns:a14="http://schemas.microsoft.com/office/drawing/2010/main" xmlns="" val="0"/>
                </a:ext>
              </a:extLst>
            </a:blip>
            <a:stretch>
              <a:fillRect/>
            </a:stretch>
          </p:blipFill>
          <p:spPr>
            <a:xfrm>
              <a:off x="10764000" y="540000"/>
              <a:ext cx="900000" cy="900000"/>
            </a:xfrm>
            <a:prstGeom prst="rect">
              <a:avLst/>
            </a:prstGeom>
          </p:spPr>
        </p:pic>
      </p:grpSp>
    </p:spTree>
    <p:extLst>
      <p:ext uri="{BB962C8B-B14F-4D97-AF65-F5344CB8AC3E}">
        <p14:creationId xmlns:p14="http://schemas.microsoft.com/office/powerpoint/2010/main" xmlns="" val="99009626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0" y="0"/>
            <a:ext cx="12192000" cy="6857999"/>
          </a:xfrm>
        </p:spPr>
      </p:pic>
      <p:sp>
        <p:nvSpPr>
          <p:cNvPr id="8" name="Unvan 1"/>
          <p:cNvSpPr>
            <a:spLocks noGrp="1"/>
          </p:cNvSpPr>
          <p:nvPr>
            <p:ph type="title"/>
          </p:nvPr>
        </p:nvSpPr>
        <p:spPr>
          <a:xfrm>
            <a:off x="2478971" y="597118"/>
            <a:ext cx="6451833" cy="1295895"/>
          </a:xfrm>
        </p:spPr>
        <p:txBody>
          <a:bodyPr>
            <a:noAutofit/>
          </a:bodyPr>
          <a:lstStyle/>
          <a:p>
            <a:pPr algn="ctr"/>
            <a:r>
              <a:rPr lang="tr-TR" sz="5400" b="1" dirty="0" smtClean="0">
                <a:solidFill>
                  <a:schemeClr val="accent2">
                    <a:lumMod val="50000"/>
                  </a:schemeClr>
                </a:solidFill>
                <a:latin typeface="Gabriola" panose="04040605051002020D02" pitchFamily="82" charset="0"/>
              </a:rPr>
              <a:t>VEDA TAVAFI </a:t>
            </a:r>
            <a:endParaRPr lang="tr-TR" sz="5400" b="1" dirty="0">
              <a:solidFill>
                <a:schemeClr val="accent2">
                  <a:lumMod val="50000"/>
                </a:schemeClr>
              </a:solidFill>
              <a:latin typeface="Gabriola" panose="04040605051002020D02" pitchFamily="82" charset="0"/>
            </a:endParaRPr>
          </a:p>
        </p:txBody>
      </p:sp>
      <p:sp>
        <p:nvSpPr>
          <p:cNvPr id="9" name="Dikdörtgen 1"/>
          <p:cNvSpPr>
            <a:spLocks noChangeArrowheads="1"/>
          </p:cNvSpPr>
          <p:nvPr/>
        </p:nvSpPr>
        <p:spPr bwMode="auto">
          <a:xfrm>
            <a:off x="145280" y="2736501"/>
            <a:ext cx="7105592" cy="1384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ctr" fontAlgn="base">
              <a:spcBef>
                <a:spcPct val="0"/>
              </a:spcBef>
              <a:spcAft>
                <a:spcPct val="0"/>
              </a:spcAft>
              <a:buClrTx/>
              <a:buSzTx/>
              <a:buFontTx/>
              <a:buNone/>
            </a:pPr>
            <a:r>
              <a:rPr lang="tr-TR" sz="2800" dirty="0" smtClean="0">
                <a:solidFill>
                  <a:prstClr val="black"/>
                </a:solidFill>
                <a:latin typeface="Calibri" panose="020F0502020204030204" pitchFamily="34" charset="0"/>
                <a:cs typeface="Times New Roman" panose="02020603050405020304" pitchFamily="18" charset="0"/>
              </a:rPr>
              <a:t>Vacip bir tavaftır. Haccın asli vaciplerinden olan bu tavafa </a:t>
            </a:r>
            <a:r>
              <a:rPr lang="tr-TR" sz="2800" dirty="0" err="1" smtClean="0">
                <a:solidFill>
                  <a:prstClr val="black"/>
                </a:solidFill>
                <a:latin typeface="Calibri" panose="020F0502020204030204" pitchFamily="34" charset="0"/>
                <a:cs typeface="Times New Roman" panose="02020603050405020304" pitchFamily="18" charset="0"/>
              </a:rPr>
              <a:t>Sader</a:t>
            </a:r>
            <a:r>
              <a:rPr lang="tr-TR" sz="2800" dirty="0" smtClean="0">
                <a:solidFill>
                  <a:prstClr val="black"/>
                </a:solidFill>
                <a:latin typeface="Calibri" panose="020F0502020204030204" pitchFamily="34" charset="0"/>
                <a:cs typeface="Times New Roman" panose="02020603050405020304" pitchFamily="18" charset="0"/>
              </a:rPr>
              <a:t> tavafı da denir. </a:t>
            </a:r>
            <a:r>
              <a:rPr lang="tr-TR" sz="2800" dirty="0" err="1" smtClean="0">
                <a:solidFill>
                  <a:prstClr val="black"/>
                </a:solidFill>
                <a:latin typeface="Calibri" panose="020F0502020204030204" pitchFamily="34" charset="0"/>
                <a:cs typeface="Times New Roman" panose="02020603050405020304" pitchFamily="18" charset="0"/>
              </a:rPr>
              <a:t>Mekkeden</a:t>
            </a:r>
            <a:r>
              <a:rPr lang="tr-TR" sz="2800" dirty="0" smtClean="0">
                <a:solidFill>
                  <a:prstClr val="black"/>
                </a:solidFill>
                <a:latin typeface="Calibri" panose="020F0502020204030204" pitchFamily="34" charset="0"/>
                <a:cs typeface="Times New Roman" panose="02020603050405020304" pitchFamily="18" charset="0"/>
              </a:rPr>
              <a:t> ayrılmadan önce yapılan son tavafı ifade eder. </a:t>
            </a:r>
            <a:endParaRPr lang="tr-TR" sz="2800" dirty="0" smtClean="0">
              <a:solidFill>
                <a:prstClr val="black"/>
              </a:solidFill>
              <a:latin typeface="Calibri" panose="020F0502020204030204" pitchFamily="34" charset="0"/>
            </a:endParaRPr>
          </a:p>
        </p:txBody>
      </p:sp>
      <p:pic>
        <p:nvPicPr>
          <p:cNvPr id="10" name="Picture 5" descr="E:\kabe.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426297" y="2244723"/>
            <a:ext cx="4590278" cy="3439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1" name="Grup 10"/>
          <p:cNvGrpSpPr/>
          <p:nvPr/>
        </p:nvGrpSpPr>
        <p:grpSpPr>
          <a:xfrm>
            <a:off x="720000" y="540000"/>
            <a:ext cx="10944000" cy="900000"/>
            <a:chOff x="720000" y="540000"/>
            <a:chExt cx="10944000" cy="900000"/>
          </a:xfrm>
        </p:grpSpPr>
        <p:pic>
          <p:nvPicPr>
            <p:cNvPr id="12" name="Resim 1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20000" y="540000"/>
              <a:ext cx="900000" cy="900000"/>
            </a:xfrm>
            <a:prstGeom prst="rect">
              <a:avLst/>
            </a:prstGeom>
          </p:spPr>
        </p:pic>
        <p:pic>
          <p:nvPicPr>
            <p:cNvPr id="13" name="Resim 12"/>
            <p:cNvPicPr>
              <a:picLocks/>
            </p:cNvPicPr>
            <p:nvPr/>
          </p:nvPicPr>
          <p:blipFill>
            <a:blip r:embed="rId5" cstate="print">
              <a:extLst>
                <a:ext uri="{28A0092B-C50C-407E-A947-70E740481C1C}">
                  <a14:useLocalDpi xmlns:a14="http://schemas.microsoft.com/office/drawing/2010/main" xmlns="" val="0"/>
                </a:ext>
              </a:extLst>
            </a:blip>
            <a:stretch>
              <a:fillRect/>
            </a:stretch>
          </p:blipFill>
          <p:spPr>
            <a:xfrm>
              <a:off x="10764000" y="540000"/>
              <a:ext cx="900000" cy="900000"/>
            </a:xfrm>
            <a:prstGeom prst="rect">
              <a:avLst/>
            </a:prstGeom>
          </p:spPr>
        </p:pic>
      </p:grpSp>
    </p:spTree>
    <p:extLst>
      <p:ext uri="{BB962C8B-B14F-4D97-AF65-F5344CB8AC3E}">
        <p14:creationId xmlns:p14="http://schemas.microsoft.com/office/powerpoint/2010/main" xmlns="" val="225856809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0" y="0"/>
            <a:ext cx="12192000" cy="6857999"/>
          </a:xfrm>
        </p:spPr>
      </p:pic>
      <p:sp>
        <p:nvSpPr>
          <p:cNvPr id="8" name="Unvan 1"/>
          <p:cNvSpPr>
            <a:spLocks noGrp="1"/>
          </p:cNvSpPr>
          <p:nvPr>
            <p:ph type="title"/>
          </p:nvPr>
        </p:nvSpPr>
        <p:spPr>
          <a:xfrm>
            <a:off x="2478971" y="597118"/>
            <a:ext cx="6451833" cy="1295895"/>
          </a:xfrm>
        </p:spPr>
        <p:txBody>
          <a:bodyPr>
            <a:noAutofit/>
          </a:bodyPr>
          <a:lstStyle/>
          <a:p>
            <a:pPr algn="ctr"/>
            <a:r>
              <a:rPr lang="tr-TR" sz="5400" b="1" dirty="0" smtClean="0">
                <a:solidFill>
                  <a:schemeClr val="accent2">
                    <a:lumMod val="50000"/>
                  </a:schemeClr>
                </a:solidFill>
                <a:latin typeface="Gabriola" panose="04040605051002020D02" pitchFamily="82" charset="0"/>
              </a:rPr>
              <a:t>Ve Dönüş…</a:t>
            </a:r>
            <a:endParaRPr lang="tr-TR" sz="5400" b="1" dirty="0">
              <a:solidFill>
                <a:schemeClr val="accent2">
                  <a:lumMod val="50000"/>
                </a:schemeClr>
              </a:solidFill>
              <a:latin typeface="Gabriola" panose="04040605051002020D02" pitchFamily="82" charset="0"/>
            </a:endParaRPr>
          </a:p>
        </p:txBody>
      </p:sp>
      <p:sp>
        <p:nvSpPr>
          <p:cNvPr id="9" name="Dikdörtgen 1"/>
          <p:cNvSpPr>
            <a:spLocks noChangeArrowheads="1"/>
          </p:cNvSpPr>
          <p:nvPr/>
        </p:nvSpPr>
        <p:spPr bwMode="auto">
          <a:xfrm>
            <a:off x="4640263" y="1756260"/>
            <a:ext cx="3053713" cy="4493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ctr" fontAlgn="base">
              <a:spcBef>
                <a:spcPct val="0"/>
              </a:spcBef>
              <a:spcAft>
                <a:spcPct val="0"/>
              </a:spcAft>
              <a:buClrTx/>
              <a:buSzTx/>
              <a:buFontTx/>
              <a:buNone/>
            </a:pPr>
            <a:r>
              <a:rPr lang="tr-TR" sz="2600" dirty="0" smtClean="0">
                <a:solidFill>
                  <a:prstClr val="black"/>
                </a:solidFill>
                <a:latin typeface="Calibri" panose="020F0502020204030204" pitchFamily="34" charset="0"/>
                <a:cs typeface="Times New Roman" panose="02020603050405020304" pitchFamily="18" charset="0"/>
              </a:rPr>
              <a:t>Veda tavafı ile </a:t>
            </a:r>
            <a:r>
              <a:rPr lang="tr-TR" sz="2600" dirty="0">
                <a:solidFill>
                  <a:prstClr val="black"/>
                </a:solidFill>
                <a:latin typeface="Calibri" panose="020F0502020204030204" pitchFamily="34" charset="0"/>
                <a:cs typeface="Times New Roman" panose="02020603050405020304" pitchFamily="18" charset="0"/>
              </a:rPr>
              <a:t>birlikte Medine üzerinden </a:t>
            </a:r>
            <a:r>
              <a:rPr lang="tr-TR" sz="2600" dirty="0" smtClean="0">
                <a:solidFill>
                  <a:prstClr val="black"/>
                </a:solidFill>
                <a:latin typeface="Calibri" panose="020F0502020204030204" pitchFamily="34" charset="0"/>
                <a:cs typeface="Times New Roman" panose="02020603050405020304" pitchFamily="18" charset="0"/>
              </a:rPr>
              <a:t>gelerek hac farizasını tamamlayan hacılarımız memleketlerine; direkt </a:t>
            </a:r>
            <a:r>
              <a:rPr lang="tr-TR" sz="2600" dirty="0" err="1" smtClean="0">
                <a:solidFill>
                  <a:prstClr val="black"/>
                </a:solidFill>
                <a:latin typeface="Calibri" panose="020F0502020204030204" pitchFamily="34" charset="0"/>
                <a:cs typeface="Times New Roman" panose="02020603050405020304" pitchFamily="18" charset="0"/>
              </a:rPr>
              <a:t>Mekkeye</a:t>
            </a:r>
            <a:r>
              <a:rPr lang="tr-TR" sz="2600" dirty="0" smtClean="0">
                <a:solidFill>
                  <a:prstClr val="black"/>
                </a:solidFill>
                <a:latin typeface="Calibri" panose="020F0502020204030204" pitchFamily="34" charset="0"/>
                <a:cs typeface="Times New Roman" panose="02020603050405020304" pitchFamily="18" charset="0"/>
              </a:rPr>
              <a:t> gelen hacılarımız ise </a:t>
            </a:r>
            <a:r>
              <a:rPr lang="tr-TR" sz="2600" dirty="0" err="1" smtClean="0">
                <a:solidFill>
                  <a:prstClr val="black"/>
                </a:solidFill>
                <a:latin typeface="Calibri" panose="020F0502020204030204" pitchFamily="34" charset="0"/>
                <a:cs typeface="Times New Roman" panose="02020603050405020304" pitchFamily="18" charset="0"/>
              </a:rPr>
              <a:t>Medineye</a:t>
            </a:r>
            <a:r>
              <a:rPr lang="tr-TR" sz="2600" dirty="0" smtClean="0">
                <a:solidFill>
                  <a:prstClr val="black"/>
                </a:solidFill>
                <a:latin typeface="Calibri" panose="020F0502020204030204" pitchFamily="34" charset="0"/>
                <a:cs typeface="Times New Roman" panose="02020603050405020304" pitchFamily="18" charset="0"/>
              </a:rPr>
              <a:t> gideceklerdir.</a:t>
            </a:r>
            <a:endParaRPr lang="tr-TR" sz="2600" dirty="0" smtClean="0">
              <a:solidFill>
                <a:prstClr val="black"/>
              </a:solidFill>
              <a:latin typeface="Calibri" panose="020F0502020204030204" pitchFamily="34" charset="0"/>
            </a:endParaRPr>
          </a:p>
        </p:txBody>
      </p:sp>
      <p:grpSp>
        <p:nvGrpSpPr>
          <p:cNvPr id="11" name="Grup 10"/>
          <p:cNvGrpSpPr/>
          <p:nvPr/>
        </p:nvGrpSpPr>
        <p:grpSpPr>
          <a:xfrm>
            <a:off x="720000" y="540000"/>
            <a:ext cx="10944000" cy="900000"/>
            <a:chOff x="720000" y="540000"/>
            <a:chExt cx="10944000" cy="900000"/>
          </a:xfrm>
        </p:grpSpPr>
        <p:pic>
          <p:nvPicPr>
            <p:cNvPr id="12" name="Resim 1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20000" y="540000"/>
              <a:ext cx="900000" cy="900000"/>
            </a:xfrm>
            <a:prstGeom prst="rect">
              <a:avLst/>
            </a:prstGeom>
          </p:spPr>
        </p:pic>
        <p:pic>
          <p:nvPicPr>
            <p:cNvPr id="13" name="Resim 12"/>
            <p:cNvPicPr>
              <a:picLocks/>
            </p:cNvPicPr>
            <p:nvPr/>
          </p:nvPicPr>
          <p:blipFill>
            <a:blip r:embed="rId4" cstate="print">
              <a:extLst>
                <a:ext uri="{28A0092B-C50C-407E-A947-70E740481C1C}">
                  <a14:useLocalDpi xmlns:a14="http://schemas.microsoft.com/office/drawing/2010/main" xmlns="" val="0"/>
                </a:ext>
              </a:extLst>
            </a:blip>
            <a:stretch>
              <a:fillRect/>
            </a:stretch>
          </p:blipFill>
          <p:spPr>
            <a:xfrm>
              <a:off x="10764000" y="540000"/>
              <a:ext cx="900000" cy="900000"/>
            </a:xfrm>
            <a:prstGeom prst="rect">
              <a:avLst/>
            </a:prstGeom>
          </p:spPr>
        </p:pic>
      </p:grpSp>
      <p:pic>
        <p:nvPicPr>
          <p:cNvPr id="2" name="Resim 1"/>
          <p:cNvPicPr>
            <a:picLocks noChangeAspect="1"/>
          </p:cNvPicPr>
          <p:nvPr/>
        </p:nvPicPr>
        <p:blipFill>
          <a:blip r:embed="rId5" cstate="print"/>
          <a:stretch>
            <a:fillRect/>
          </a:stretch>
        </p:blipFill>
        <p:spPr>
          <a:xfrm>
            <a:off x="7622857" y="2133601"/>
            <a:ext cx="4041144" cy="3549072"/>
          </a:xfrm>
          <a:prstGeom prst="rect">
            <a:avLst/>
          </a:prstGeom>
        </p:spPr>
      </p:pic>
      <p:pic>
        <p:nvPicPr>
          <p:cNvPr id="3" name="Resim 2"/>
          <p:cNvPicPr>
            <a:picLocks noChangeAspect="1"/>
          </p:cNvPicPr>
          <p:nvPr/>
        </p:nvPicPr>
        <p:blipFill>
          <a:blip r:embed="rId6" cstate="print"/>
          <a:stretch>
            <a:fillRect/>
          </a:stretch>
        </p:blipFill>
        <p:spPr>
          <a:xfrm>
            <a:off x="391500" y="2133600"/>
            <a:ext cx="4279243" cy="3508963"/>
          </a:xfrm>
          <a:prstGeom prst="rect">
            <a:avLst/>
          </a:prstGeom>
        </p:spPr>
      </p:pic>
    </p:spTree>
    <p:extLst>
      <p:ext uri="{BB962C8B-B14F-4D97-AF65-F5344CB8AC3E}">
        <p14:creationId xmlns:p14="http://schemas.microsoft.com/office/powerpoint/2010/main" xmlns="" val="400621688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0" y="58060"/>
            <a:ext cx="12192000" cy="6857999"/>
          </a:xfrm>
        </p:spPr>
      </p:pic>
      <p:sp>
        <p:nvSpPr>
          <p:cNvPr id="2" name="Unvan 1"/>
          <p:cNvSpPr>
            <a:spLocks noGrp="1"/>
          </p:cNvSpPr>
          <p:nvPr>
            <p:ph type="title"/>
          </p:nvPr>
        </p:nvSpPr>
        <p:spPr>
          <a:xfrm>
            <a:off x="1722843" y="1926046"/>
            <a:ext cx="8746314" cy="3448594"/>
          </a:xfrm>
        </p:spPr>
        <p:txBody>
          <a:bodyPr>
            <a:noAutofit/>
          </a:bodyPr>
          <a:lstStyle/>
          <a:p>
            <a:pPr>
              <a:lnSpc>
                <a:spcPct val="150000"/>
              </a:lnSpc>
              <a:defRPr/>
            </a:pPr>
            <a:r>
              <a:rPr lang="tr-TR" sz="3600" b="1" dirty="0" smtClean="0">
                <a:solidFill>
                  <a:schemeClr val="accent2">
                    <a:lumMod val="50000"/>
                  </a:schemeClr>
                </a:solidFill>
                <a:cs typeface="Times New Roman" pitchFamily="18" charset="0"/>
              </a:rPr>
              <a:t/>
            </a:r>
            <a:br>
              <a:rPr lang="tr-TR" sz="3600" b="1" dirty="0" smtClean="0">
                <a:solidFill>
                  <a:schemeClr val="accent2">
                    <a:lumMod val="50000"/>
                  </a:schemeClr>
                </a:solidFill>
                <a:cs typeface="Times New Roman" pitchFamily="18" charset="0"/>
              </a:rPr>
            </a:br>
            <a:r>
              <a:rPr lang="tr-TR" sz="3600" b="1" dirty="0" smtClean="0">
                <a:solidFill>
                  <a:schemeClr val="accent2">
                    <a:lumMod val="50000"/>
                  </a:schemeClr>
                </a:solidFill>
                <a:cs typeface="Times New Roman" pitchFamily="18" charset="0"/>
              </a:rPr>
              <a:t>Haccınız </a:t>
            </a:r>
            <a:r>
              <a:rPr lang="tr-TR" sz="3600" b="1" dirty="0" err="1">
                <a:solidFill>
                  <a:schemeClr val="accent2">
                    <a:lumMod val="50000"/>
                  </a:schemeClr>
                </a:solidFill>
                <a:cs typeface="Times New Roman" pitchFamily="18" charset="0"/>
              </a:rPr>
              <a:t>Mebrûr</a:t>
            </a:r>
            <a:r>
              <a:rPr lang="tr-TR" sz="3600" b="1" dirty="0">
                <a:solidFill>
                  <a:schemeClr val="accent2">
                    <a:lumMod val="50000"/>
                  </a:schemeClr>
                </a:solidFill>
                <a:cs typeface="Times New Roman" pitchFamily="18" charset="0"/>
              </a:rPr>
              <a:t/>
            </a:r>
            <a:br>
              <a:rPr lang="tr-TR" sz="3600" b="1" dirty="0">
                <a:solidFill>
                  <a:schemeClr val="accent2">
                    <a:lumMod val="50000"/>
                  </a:schemeClr>
                </a:solidFill>
                <a:cs typeface="Times New Roman" pitchFamily="18" charset="0"/>
              </a:rPr>
            </a:br>
            <a:r>
              <a:rPr lang="tr-TR" sz="3600" b="1" dirty="0">
                <a:solidFill>
                  <a:schemeClr val="accent2">
                    <a:lumMod val="50000"/>
                  </a:schemeClr>
                </a:solidFill>
                <a:cs typeface="Times New Roman" pitchFamily="18" charset="0"/>
              </a:rPr>
              <a:t>		Amelleriniz </a:t>
            </a:r>
            <a:r>
              <a:rPr lang="tr-TR" sz="3600" b="1" dirty="0" err="1">
                <a:solidFill>
                  <a:schemeClr val="accent2">
                    <a:lumMod val="50000"/>
                  </a:schemeClr>
                </a:solidFill>
                <a:cs typeface="Times New Roman" pitchFamily="18" charset="0"/>
              </a:rPr>
              <a:t>Makbûl</a:t>
            </a:r>
            <a:r>
              <a:rPr lang="tr-TR" sz="3600" b="1" dirty="0">
                <a:solidFill>
                  <a:schemeClr val="accent2">
                    <a:lumMod val="50000"/>
                  </a:schemeClr>
                </a:solidFill>
                <a:cs typeface="Times New Roman" pitchFamily="18" charset="0"/>
              </a:rPr>
              <a:t/>
            </a:r>
            <a:br>
              <a:rPr lang="tr-TR" sz="3600" b="1" dirty="0">
                <a:solidFill>
                  <a:schemeClr val="accent2">
                    <a:lumMod val="50000"/>
                  </a:schemeClr>
                </a:solidFill>
                <a:cs typeface="Times New Roman" pitchFamily="18" charset="0"/>
              </a:rPr>
            </a:br>
            <a:r>
              <a:rPr lang="tr-TR" sz="3600" b="1" dirty="0">
                <a:solidFill>
                  <a:schemeClr val="accent2">
                    <a:lumMod val="50000"/>
                  </a:schemeClr>
                </a:solidFill>
                <a:cs typeface="Times New Roman" pitchFamily="18" charset="0"/>
              </a:rPr>
              <a:t>			Günahlarınız </a:t>
            </a:r>
            <a:r>
              <a:rPr lang="tr-TR" sz="3600" b="1" dirty="0" err="1">
                <a:solidFill>
                  <a:schemeClr val="accent2">
                    <a:lumMod val="50000"/>
                  </a:schemeClr>
                </a:solidFill>
                <a:cs typeface="Times New Roman" pitchFamily="18" charset="0"/>
              </a:rPr>
              <a:t>mağfûr</a:t>
            </a:r>
            <a:r>
              <a:rPr lang="tr-TR" sz="3600" b="1" dirty="0">
                <a:solidFill>
                  <a:schemeClr val="accent2">
                    <a:lumMod val="50000"/>
                  </a:schemeClr>
                </a:solidFill>
                <a:cs typeface="Times New Roman" pitchFamily="18" charset="0"/>
              </a:rPr>
              <a:t> olsun.</a:t>
            </a:r>
            <a:br>
              <a:rPr lang="tr-TR" sz="3600" b="1" dirty="0">
                <a:solidFill>
                  <a:schemeClr val="accent2">
                    <a:lumMod val="50000"/>
                  </a:schemeClr>
                </a:solidFill>
                <a:cs typeface="Times New Roman" pitchFamily="18" charset="0"/>
              </a:rPr>
            </a:br>
            <a:endParaRPr lang="tr-TR" sz="3600" b="1" dirty="0">
              <a:solidFill>
                <a:schemeClr val="accent2">
                  <a:lumMod val="50000"/>
                </a:schemeClr>
              </a:solidFill>
              <a:latin typeface="Tahoma" pitchFamily="34" charset="0"/>
              <a:ea typeface="+mn-ea"/>
              <a:cs typeface="Arial" panose="020B0604020202020204" pitchFamily="34" charset="0"/>
            </a:endParaRPr>
          </a:p>
        </p:txBody>
      </p:sp>
      <p:grpSp>
        <p:nvGrpSpPr>
          <p:cNvPr id="7" name="Grup 6"/>
          <p:cNvGrpSpPr/>
          <p:nvPr/>
        </p:nvGrpSpPr>
        <p:grpSpPr>
          <a:xfrm>
            <a:off x="720000" y="540000"/>
            <a:ext cx="10944000" cy="900000"/>
            <a:chOff x="720000" y="540000"/>
            <a:chExt cx="10944000" cy="900000"/>
          </a:xfrm>
        </p:grpSpPr>
        <p:pic>
          <p:nvPicPr>
            <p:cNvPr id="8" name="Resim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20000" y="540000"/>
              <a:ext cx="900000" cy="900000"/>
            </a:xfrm>
            <a:prstGeom prst="rect">
              <a:avLst/>
            </a:prstGeom>
          </p:spPr>
        </p:pic>
        <p:pic>
          <p:nvPicPr>
            <p:cNvPr id="9" name="Resim 8"/>
            <p:cNvPicPr>
              <a:picLocks/>
            </p:cNvPicPr>
            <p:nvPr/>
          </p:nvPicPr>
          <p:blipFill>
            <a:blip r:embed="rId4" cstate="print">
              <a:extLst>
                <a:ext uri="{28A0092B-C50C-407E-A947-70E740481C1C}">
                  <a14:useLocalDpi xmlns:a14="http://schemas.microsoft.com/office/drawing/2010/main" xmlns="" val="0"/>
                </a:ext>
              </a:extLst>
            </a:blip>
            <a:stretch>
              <a:fillRect/>
            </a:stretch>
          </p:blipFill>
          <p:spPr>
            <a:xfrm>
              <a:off x="10764000" y="540000"/>
              <a:ext cx="900000" cy="900000"/>
            </a:xfrm>
            <a:prstGeom prst="rect">
              <a:avLst/>
            </a:prstGeom>
          </p:spPr>
        </p:pic>
      </p:grpSp>
    </p:spTree>
    <p:extLst>
      <p:ext uri="{BB962C8B-B14F-4D97-AF65-F5344CB8AC3E}">
        <p14:creationId xmlns:p14="http://schemas.microsoft.com/office/powerpoint/2010/main" xmlns="" val="36568414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0" y="0"/>
            <a:ext cx="12192000" cy="6857999"/>
          </a:xfrm>
        </p:spPr>
      </p:pic>
      <p:sp>
        <p:nvSpPr>
          <p:cNvPr id="2" name="Unvan 1"/>
          <p:cNvSpPr>
            <a:spLocks noGrp="1"/>
          </p:cNvSpPr>
          <p:nvPr>
            <p:ph type="title"/>
          </p:nvPr>
        </p:nvSpPr>
        <p:spPr>
          <a:xfrm>
            <a:off x="2108925" y="2408858"/>
            <a:ext cx="8130566" cy="2040282"/>
          </a:xfrm>
        </p:spPr>
        <p:txBody>
          <a:bodyPr>
            <a:noAutofit/>
          </a:bodyPr>
          <a:lstStyle/>
          <a:p>
            <a:pPr lvl="0" algn="ctr" fontAlgn="base">
              <a:lnSpc>
                <a:spcPct val="100000"/>
              </a:lnSpc>
              <a:spcAft>
                <a:spcPct val="0"/>
              </a:spcAft>
              <a:defRPr/>
            </a:pPr>
            <a:r>
              <a:rPr lang="tr-TR" sz="7200" b="1" dirty="0" smtClean="0">
                <a:solidFill>
                  <a:srgbClr val="2F2B20"/>
                </a:solidFill>
                <a:latin typeface="Calibri" panose="020F0502020204030204" pitchFamily="34" charset="0"/>
                <a:ea typeface="+mn-ea"/>
                <a:cs typeface="Arial" panose="020B0604020202020204" pitchFamily="34" charset="0"/>
              </a:rPr>
              <a:t>TEŞEKKÜR EDERİZ…</a:t>
            </a:r>
            <a:endParaRPr lang="tr-TR" sz="7200" b="1" dirty="0">
              <a:solidFill>
                <a:srgbClr val="2F2B20"/>
              </a:solidFill>
              <a:latin typeface="Calibri" panose="020F0502020204030204" pitchFamily="34" charset="0"/>
              <a:ea typeface="+mn-ea"/>
              <a:cs typeface="Arial" panose="020B0604020202020204" pitchFamily="34" charset="0"/>
            </a:endParaRPr>
          </a:p>
        </p:txBody>
      </p:sp>
      <p:grpSp>
        <p:nvGrpSpPr>
          <p:cNvPr id="7" name="Grup 6"/>
          <p:cNvGrpSpPr/>
          <p:nvPr/>
        </p:nvGrpSpPr>
        <p:grpSpPr>
          <a:xfrm>
            <a:off x="720000" y="540000"/>
            <a:ext cx="10944000" cy="900000"/>
            <a:chOff x="720000" y="540000"/>
            <a:chExt cx="10944000" cy="900000"/>
          </a:xfrm>
        </p:grpSpPr>
        <p:pic>
          <p:nvPicPr>
            <p:cNvPr id="8" name="Resim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20000" y="540000"/>
              <a:ext cx="900000" cy="900000"/>
            </a:xfrm>
            <a:prstGeom prst="rect">
              <a:avLst/>
            </a:prstGeom>
          </p:spPr>
        </p:pic>
        <p:pic>
          <p:nvPicPr>
            <p:cNvPr id="9" name="Resim 8"/>
            <p:cNvPicPr>
              <a:picLocks/>
            </p:cNvPicPr>
            <p:nvPr/>
          </p:nvPicPr>
          <p:blipFill>
            <a:blip r:embed="rId4" cstate="print">
              <a:extLst>
                <a:ext uri="{28A0092B-C50C-407E-A947-70E740481C1C}">
                  <a14:useLocalDpi xmlns:a14="http://schemas.microsoft.com/office/drawing/2010/main" xmlns="" val="0"/>
                </a:ext>
              </a:extLst>
            </a:blip>
            <a:stretch>
              <a:fillRect/>
            </a:stretch>
          </p:blipFill>
          <p:spPr>
            <a:xfrm>
              <a:off x="10764000" y="540000"/>
              <a:ext cx="900000" cy="900000"/>
            </a:xfrm>
            <a:prstGeom prst="rect">
              <a:avLst/>
            </a:prstGeom>
          </p:spPr>
        </p:pic>
      </p:grpSp>
    </p:spTree>
    <p:extLst>
      <p:ext uri="{BB962C8B-B14F-4D97-AF65-F5344CB8AC3E}">
        <p14:creationId xmlns:p14="http://schemas.microsoft.com/office/powerpoint/2010/main" xmlns="" val="12788808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0" y="0"/>
            <a:ext cx="12192000" cy="6857999"/>
          </a:xfrm>
        </p:spPr>
      </p:pic>
      <p:sp>
        <p:nvSpPr>
          <p:cNvPr id="2" name="Unvan 1"/>
          <p:cNvSpPr>
            <a:spLocks noGrp="1"/>
          </p:cNvSpPr>
          <p:nvPr>
            <p:ph type="title"/>
          </p:nvPr>
        </p:nvSpPr>
        <p:spPr>
          <a:xfrm>
            <a:off x="2478971" y="474412"/>
            <a:ext cx="6451833" cy="1295895"/>
          </a:xfrm>
        </p:spPr>
        <p:txBody>
          <a:bodyPr/>
          <a:lstStyle/>
          <a:p>
            <a:pPr algn="ctr"/>
            <a:r>
              <a:rPr lang="tr-TR" b="1" dirty="0" smtClean="0">
                <a:solidFill>
                  <a:schemeClr val="accent2">
                    <a:lumMod val="50000"/>
                  </a:schemeClr>
                </a:solidFill>
                <a:latin typeface="Gabriola" panose="04040605051002020D02" pitchFamily="82" charset="0"/>
              </a:rPr>
              <a:t>TEMETTÜ HACCI</a:t>
            </a:r>
            <a:endParaRPr lang="tr-TR" dirty="0"/>
          </a:p>
        </p:txBody>
      </p:sp>
      <p:sp>
        <p:nvSpPr>
          <p:cNvPr id="3" name="Dikdörtgen 2"/>
          <p:cNvSpPr/>
          <p:nvPr/>
        </p:nvSpPr>
        <p:spPr>
          <a:xfrm>
            <a:off x="427290" y="2526007"/>
            <a:ext cx="6400800" cy="2062103"/>
          </a:xfrm>
          <a:prstGeom prst="rect">
            <a:avLst/>
          </a:prstGeom>
        </p:spPr>
        <p:txBody>
          <a:bodyPr wrap="square">
            <a:spAutoFit/>
          </a:bodyPr>
          <a:lstStyle/>
          <a:p>
            <a:pPr>
              <a:spcBef>
                <a:spcPct val="0"/>
              </a:spcBef>
            </a:pPr>
            <a:r>
              <a:rPr lang="tr-TR" sz="3200" dirty="0"/>
              <a:t>Hac mevsimi içinde umre yapıp ihramdan çıktıktan sonra vakti gelince yeniden ihrama girip hac yapmaktan ibarettir. </a:t>
            </a:r>
          </a:p>
        </p:txBody>
      </p:sp>
      <p:pic>
        <p:nvPicPr>
          <p:cNvPr id="8" name="Picture 12" descr="kabe1"/>
          <p:cNvPicPr>
            <a:picLocks noChangeAspect="1" noChangeArrowheads="1"/>
          </p:cNvPicPr>
          <p:nvPr/>
        </p:nvPicPr>
        <p:blipFill>
          <a:blip r:embed="rId3" cstate="print"/>
          <a:srcRect/>
          <a:stretch>
            <a:fillRect/>
          </a:stretch>
        </p:blipFill>
        <p:spPr bwMode="auto">
          <a:xfrm>
            <a:off x="6555994" y="1991686"/>
            <a:ext cx="5834062" cy="432117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grpSp>
        <p:nvGrpSpPr>
          <p:cNvPr id="9" name="Grup 8"/>
          <p:cNvGrpSpPr/>
          <p:nvPr/>
        </p:nvGrpSpPr>
        <p:grpSpPr>
          <a:xfrm>
            <a:off x="720000" y="540000"/>
            <a:ext cx="10944000" cy="900000"/>
            <a:chOff x="720000" y="540000"/>
            <a:chExt cx="10944000" cy="900000"/>
          </a:xfrm>
        </p:grpSpPr>
        <p:pic>
          <p:nvPicPr>
            <p:cNvPr id="10" name="Resim 9"/>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20000" y="540000"/>
              <a:ext cx="900000" cy="900000"/>
            </a:xfrm>
            <a:prstGeom prst="rect">
              <a:avLst/>
            </a:prstGeom>
          </p:spPr>
        </p:pic>
        <p:pic>
          <p:nvPicPr>
            <p:cNvPr id="11" name="Resim 10"/>
            <p:cNvPicPr>
              <a:picLocks/>
            </p:cNvPicPr>
            <p:nvPr/>
          </p:nvPicPr>
          <p:blipFill>
            <a:blip r:embed="rId5" cstate="print">
              <a:extLst>
                <a:ext uri="{28A0092B-C50C-407E-A947-70E740481C1C}">
                  <a14:useLocalDpi xmlns:a14="http://schemas.microsoft.com/office/drawing/2010/main" xmlns="" val="0"/>
                </a:ext>
              </a:extLst>
            </a:blip>
            <a:stretch>
              <a:fillRect/>
            </a:stretch>
          </p:blipFill>
          <p:spPr>
            <a:xfrm>
              <a:off x="10764000" y="540000"/>
              <a:ext cx="900000" cy="900000"/>
            </a:xfrm>
            <a:prstGeom prst="rect">
              <a:avLst/>
            </a:prstGeom>
          </p:spPr>
        </p:pic>
      </p:grpSp>
    </p:spTree>
    <p:extLst>
      <p:ext uri="{BB962C8B-B14F-4D97-AF65-F5344CB8AC3E}">
        <p14:creationId xmlns:p14="http://schemas.microsoft.com/office/powerpoint/2010/main" xmlns="" val="21866991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0" y="0"/>
            <a:ext cx="12192000" cy="6857999"/>
          </a:xfrm>
        </p:spPr>
      </p:pic>
      <p:grpSp>
        <p:nvGrpSpPr>
          <p:cNvPr id="21" name="Grup 20"/>
          <p:cNvGrpSpPr/>
          <p:nvPr/>
        </p:nvGrpSpPr>
        <p:grpSpPr>
          <a:xfrm>
            <a:off x="2787552" y="1397496"/>
            <a:ext cx="2321718" cy="1160859"/>
            <a:chOff x="436066" y="496"/>
            <a:chExt cx="2321718" cy="1160859"/>
          </a:xfrm>
          <a:solidFill>
            <a:schemeClr val="accent4">
              <a:lumMod val="60000"/>
              <a:lumOff val="40000"/>
            </a:schemeClr>
          </a:solidFill>
        </p:grpSpPr>
        <p:sp>
          <p:nvSpPr>
            <p:cNvPr id="39" name="Yuvarlatılmış Dikdörtgen 38"/>
            <p:cNvSpPr/>
            <p:nvPr/>
          </p:nvSpPr>
          <p:spPr>
            <a:xfrm>
              <a:off x="436066" y="496"/>
              <a:ext cx="2321718" cy="1160859"/>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0" name="Yuvarlatılmış Dikdörtgen 4"/>
            <p:cNvSpPr/>
            <p:nvPr/>
          </p:nvSpPr>
          <p:spPr>
            <a:xfrm>
              <a:off x="470066" y="34496"/>
              <a:ext cx="2253718" cy="109285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9060" tIns="66040" rIns="99060" bIns="66040" numCol="1" spcCol="1270" anchor="ctr" anchorCtr="0">
              <a:noAutofit/>
            </a:bodyPr>
            <a:lstStyle/>
            <a:p>
              <a:pPr lvl="0" algn="ctr" defTabSz="2311400">
                <a:lnSpc>
                  <a:spcPct val="90000"/>
                </a:lnSpc>
                <a:spcBef>
                  <a:spcPct val="0"/>
                </a:spcBef>
                <a:spcAft>
                  <a:spcPct val="35000"/>
                </a:spcAft>
              </a:pPr>
              <a:r>
                <a:rPr lang="tr-TR" sz="5200" kern="1200" dirty="0" smtClean="0">
                  <a:solidFill>
                    <a:schemeClr val="accent2">
                      <a:lumMod val="75000"/>
                    </a:schemeClr>
                  </a:solidFill>
                  <a:latin typeface="Comic Sans MS" pitchFamily="66" charset="0"/>
                </a:rPr>
                <a:t>FARZ</a:t>
              </a:r>
              <a:endParaRPr lang="tr-TR" sz="5200" kern="1200" dirty="0">
                <a:solidFill>
                  <a:schemeClr val="accent2">
                    <a:lumMod val="75000"/>
                  </a:schemeClr>
                </a:solidFill>
                <a:latin typeface="Comic Sans MS" pitchFamily="66" charset="0"/>
              </a:endParaRPr>
            </a:p>
          </p:txBody>
        </p:sp>
      </p:grpSp>
      <p:grpSp>
        <p:nvGrpSpPr>
          <p:cNvPr id="22" name="Grup 21"/>
          <p:cNvGrpSpPr/>
          <p:nvPr/>
        </p:nvGrpSpPr>
        <p:grpSpPr>
          <a:xfrm>
            <a:off x="3251896" y="2848570"/>
            <a:ext cx="1857374" cy="1160859"/>
            <a:chOff x="900410" y="1451570"/>
            <a:chExt cx="1857374" cy="1160859"/>
          </a:xfrm>
          <a:solidFill>
            <a:schemeClr val="accent4">
              <a:lumMod val="60000"/>
              <a:lumOff val="40000"/>
            </a:schemeClr>
          </a:solidFill>
        </p:grpSpPr>
        <p:sp>
          <p:nvSpPr>
            <p:cNvPr id="37" name="Yuvarlatılmış Dikdörtgen 36"/>
            <p:cNvSpPr/>
            <p:nvPr/>
          </p:nvSpPr>
          <p:spPr>
            <a:xfrm>
              <a:off x="900410" y="1451570"/>
              <a:ext cx="1857374" cy="1160859"/>
            </a:xfrm>
            <a:prstGeom prst="roundRect">
              <a:avLst>
                <a:gd name="adj" fmla="val 10000"/>
              </a:avLst>
            </a:prstGeom>
            <a:grp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8" name="Yuvarlatılmış Dikdörtgen 6"/>
            <p:cNvSpPr/>
            <p:nvPr/>
          </p:nvSpPr>
          <p:spPr>
            <a:xfrm>
              <a:off x="934410" y="1485570"/>
              <a:ext cx="1789374" cy="1092859"/>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0005" tIns="26670" rIns="40005" bIns="26670" numCol="1" spcCol="1270" anchor="ctr" anchorCtr="0">
              <a:noAutofit/>
            </a:bodyPr>
            <a:lstStyle/>
            <a:p>
              <a:pPr lvl="0" algn="ctr" defTabSz="933450">
                <a:lnSpc>
                  <a:spcPct val="90000"/>
                </a:lnSpc>
                <a:spcBef>
                  <a:spcPct val="0"/>
                </a:spcBef>
                <a:spcAft>
                  <a:spcPct val="35000"/>
                </a:spcAft>
              </a:pPr>
              <a:r>
                <a:rPr lang="tr-TR" sz="2100" kern="1200" dirty="0" smtClean="0">
                  <a:latin typeface="Comic Sans MS" pitchFamily="66" charset="0"/>
                </a:rPr>
                <a:t>UMRE İÇİN İHRAMA GİRME</a:t>
              </a:r>
              <a:endParaRPr lang="tr-TR" sz="2100" kern="1200" dirty="0">
                <a:latin typeface="Comic Sans MS" pitchFamily="66" charset="0"/>
              </a:endParaRPr>
            </a:p>
          </p:txBody>
        </p:sp>
      </p:grpSp>
      <p:sp>
        <p:nvSpPr>
          <p:cNvPr id="23" name="Düz Bağlayıcı 7"/>
          <p:cNvSpPr/>
          <p:nvPr/>
        </p:nvSpPr>
        <p:spPr>
          <a:xfrm>
            <a:off x="3019724" y="2558355"/>
            <a:ext cx="232171" cy="2321718"/>
          </a:xfrm>
          <a:custGeom>
            <a:avLst/>
            <a:gdLst/>
            <a:ahLst/>
            <a:cxnLst/>
            <a:rect l="0" t="0" r="0" b="0"/>
            <a:pathLst>
              <a:path>
                <a:moveTo>
                  <a:pt x="0" y="0"/>
                </a:moveTo>
                <a:lnTo>
                  <a:pt x="0" y="2321718"/>
                </a:lnTo>
                <a:lnTo>
                  <a:pt x="232171" y="2321718"/>
                </a:lnTo>
              </a:path>
            </a:pathLst>
          </a:custGeom>
          <a:solidFill>
            <a:schemeClr val="accent4">
              <a:lumMod val="60000"/>
              <a:lumOff val="40000"/>
            </a:schemeClr>
          </a:solid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grpSp>
        <p:nvGrpSpPr>
          <p:cNvPr id="24" name="Grup 23"/>
          <p:cNvGrpSpPr/>
          <p:nvPr/>
        </p:nvGrpSpPr>
        <p:grpSpPr>
          <a:xfrm>
            <a:off x="3251896" y="4299644"/>
            <a:ext cx="1857374" cy="1160859"/>
            <a:chOff x="900410" y="2902644"/>
            <a:chExt cx="1857374" cy="1160859"/>
          </a:xfrm>
          <a:solidFill>
            <a:schemeClr val="accent4">
              <a:lumMod val="60000"/>
              <a:lumOff val="40000"/>
            </a:schemeClr>
          </a:solidFill>
        </p:grpSpPr>
        <p:sp>
          <p:nvSpPr>
            <p:cNvPr id="35" name="Yuvarlatılmış Dikdörtgen 34"/>
            <p:cNvSpPr/>
            <p:nvPr/>
          </p:nvSpPr>
          <p:spPr>
            <a:xfrm>
              <a:off x="900410" y="2902644"/>
              <a:ext cx="1857374" cy="1160859"/>
            </a:xfrm>
            <a:prstGeom prst="roundRect">
              <a:avLst>
                <a:gd name="adj" fmla="val 10000"/>
              </a:avLst>
            </a:prstGeom>
            <a:grp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6" name="Yuvarlatılmış Dikdörtgen 9"/>
            <p:cNvSpPr/>
            <p:nvPr/>
          </p:nvSpPr>
          <p:spPr>
            <a:xfrm>
              <a:off x="934410" y="2936644"/>
              <a:ext cx="1789374" cy="1092859"/>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0005" tIns="26670" rIns="40005" bIns="26670" numCol="1" spcCol="1270" anchor="ctr" anchorCtr="0">
              <a:noAutofit/>
            </a:bodyPr>
            <a:lstStyle/>
            <a:p>
              <a:pPr lvl="0" algn="ctr" defTabSz="933450">
                <a:lnSpc>
                  <a:spcPct val="90000"/>
                </a:lnSpc>
                <a:spcBef>
                  <a:spcPct val="0"/>
                </a:spcBef>
                <a:spcAft>
                  <a:spcPct val="35000"/>
                </a:spcAft>
              </a:pPr>
              <a:r>
                <a:rPr lang="tr-TR" sz="2100" kern="1200" dirty="0" smtClean="0">
                  <a:latin typeface="Comic Sans MS" pitchFamily="66" charset="0"/>
                </a:rPr>
                <a:t>KABEYİ TAVAF</a:t>
              </a:r>
              <a:endParaRPr lang="tr-TR" sz="2100" kern="1200" dirty="0">
                <a:latin typeface="Comic Sans MS" pitchFamily="66" charset="0"/>
              </a:endParaRPr>
            </a:p>
          </p:txBody>
        </p:sp>
      </p:grpSp>
      <p:grpSp>
        <p:nvGrpSpPr>
          <p:cNvPr id="25" name="Grup 24"/>
          <p:cNvGrpSpPr/>
          <p:nvPr/>
        </p:nvGrpSpPr>
        <p:grpSpPr>
          <a:xfrm>
            <a:off x="6735963" y="1431496"/>
            <a:ext cx="2321718" cy="1160859"/>
            <a:chOff x="3338214" y="496"/>
            <a:chExt cx="2321718" cy="1160859"/>
          </a:xfrm>
          <a:solidFill>
            <a:schemeClr val="accent4">
              <a:lumMod val="60000"/>
              <a:lumOff val="40000"/>
            </a:schemeClr>
          </a:solidFill>
        </p:grpSpPr>
        <p:sp>
          <p:nvSpPr>
            <p:cNvPr id="33" name="Yuvarlatılmış Dikdörtgen 32"/>
            <p:cNvSpPr/>
            <p:nvPr/>
          </p:nvSpPr>
          <p:spPr>
            <a:xfrm>
              <a:off x="3338214" y="496"/>
              <a:ext cx="2321718" cy="1160859"/>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4" name="Yuvarlatılmış Dikdörtgen 11"/>
            <p:cNvSpPr/>
            <p:nvPr/>
          </p:nvSpPr>
          <p:spPr>
            <a:xfrm>
              <a:off x="3372214" y="34496"/>
              <a:ext cx="2253718" cy="109285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9060" tIns="66040" rIns="99060" bIns="66040" numCol="1" spcCol="1270" anchor="ctr" anchorCtr="0">
              <a:noAutofit/>
            </a:bodyPr>
            <a:lstStyle/>
            <a:p>
              <a:pPr lvl="0" algn="ctr" defTabSz="2311400">
                <a:lnSpc>
                  <a:spcPct val="90000"/>
                </a:lnSpc>
                <a:spcBef>
                  <a:spcPct val="0"/>
                </a:spcBef>
                <a:spcAft>
                  <a:spcPct val="35000"/>
                </a:spcAft>
              </a:pPr>
              <a:r>
                <a:rPr lang="tr-TR" sz="5200" kern="1200" dirty="0" smtClean="0">
                  <a:solidFill>
                    <a:schemeClr val="accent2">
                      <a:lumMod val="75000"/>
                    </a:schemeClr>
                  </a:solidFill>
                  <a:latin typeface="Comic Sans MS" pitchFamily="66" charset="0"/>
                </a:rPr>
                <a:t>VACİP</a:t>
              </a:r>
              <a:endParaRPr lang="tr-TR" sz="5200" kern="1200" dirty="0">
                <a:solidFill>
                  <a:schemeClr val="accent2">
                    <a:lumMod val="75000"/>
                  </a:schemeClr>
                </a:solidFill>
                <a:latin typeface="Comic Sans MS" pitchFamily="66" charset="0"/>
              </a:endParaRPr>
            </a:p>
          </p:txBody>
        </p:sp>
      </p:grpSp>
      <p:grpSp>
        <p:nvGrpSpPr>
          <p:cNvPr id="26" name="Grup 25"/>
          <p:cNvGrpSpPr/>
          <p:nvPr/>
        </p:nvGrpSpPr>
        <p:grpSpPr>
          <a:xfrm>
            <a:off x="7200307" y="2882570"/>
            <a:ext cx="1857374" cy="1160859"/>
            <a:chOff x="3802558" y="1451570"/>
            <a:chExt cx="1857374" cy="1160859"/>
          </a:xfrm>
          <a:solidFill>
            <a:schemeClr val="accent4">
              <a:lumMod val="60000"/>
              <a:lumOff val="40000"/>
            </a:schemeClr>
          </a:solidFill>
        </p:grpSpPr>
        <p:sp>
          <p:nvSpPr>
            <p:cNvPr id="31" name="Yuvarlatılmış Dikdörtgen 30"/>
            <p:cNvSpPr/>
            <p:nvPr/>
          </p:nvSpPr>
          <p:spPr>
            <a:xfrm>
              <a:off x="3802558" y="1451570"/>
              <a:ext cx="1857374" cy="1160859"/>
            </a:xfrm>
            <a:prstGeom prst="roundRect">
              <a:avLst>
                <a:gd name="adj" fmla="val 10000"/>
              </a:avLst>
            </a:prstGeom>
            <a:grp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2" name="Yuvarlatılmış Dikdörtgen 13"/>
            <p:cNvSpPr/>
            <p:nvPr/>
          </p:nvSpPr>
          <p:spPr>
            <a:xfrm>
              <a:off x="3836558" y="1485570"/>
              <a:ext cx="1789374" cy="1092859"/>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0005" tIns="26670" rIns="40005" bIns="26670" numCol="1" spcCol="1270" anchor="ctr" anchorCtr="0">
              <a:noAutofit/>
            </a:bodyPr>
            <a:lstStyle/>
            <a:p>
              <a:pPr lvl="0" algn="ctr" defTabSz="933450">
                <a:lnSpc>
                  <a:spcPct val="90000"/>
                </a:lnSpc>
                <a:spcBef>
                  <a:spcPct val="0"/>
                </a:spcBef>
                <a:spcAft>
                  <a:spcPct val="35000"/>
                </a:spcAft>
              </a:pPr>
              <a:r>
                <a:rPr lang="tr-TR" sz="2100" kern="1200" dirty="0" smtClean="0">
                  <a:latin typeface="Comic Sans MS" pitchFamily="66" charset="0"/>
                </a:rPr>
                <a:t>SA’Y</a:t>
              </a:r>
              <a:endParaRPr lang="tr-TR" sz="2100" kern="1200" dirty="0">
                <a:latin typeface="Comic Sans MS" pitchFamily="66" charset="0"/>
              </a:endParaRPr>
            </a:p>
          </p:txBody>
        </p:sp>
      </p:grpSp>
      <p:sp>
        <p:nvSpPr>
          <p:cNvPr id="27" name="Düz Bağlayıcı 14"/>
          <p:cNvSpPr/>
          <p:nvPr/>
        </p:nvSpPr>
        <p:spPr>
          <a:xfrm>
            <a:off x="6968135" y="2592355"/>
            <a:ext cx="232171" cy="2321718"/>
          </a:xfrm>
          <a:custGeom>
            <a:avLst/>
            <a:gdLst/>
            <a:ahLst/>
            <a:cxnLst/>
            <a:rect l="0" t="0" r="0" b="0"/>
            <a:pathLst>
              <a:path>
                <a:moveTo>
                  <a:pt x="0" y="0"/>
                </a:moveTo>
                <a:lnTo>
                  <a:pt x="0" y="2321718"/>
                </a:lnTo>
                <a:lnTo>
                  <a:pt x="232171" y="2321718"/>
                </a:lnTo>
              </a:path>
            </a:pathLst>
          </a:custGeom>
          <a:solidFill>
            <a:schemeClr val="accent4">
              <a:lumMod val="60000"/>
              <a:lumOff val="40000"/>
            </a:schemeClr>
          </a:solid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grpSp>
        <p:nvGrpSpPr>
          <p:cNvPr id="28" name="Grup 27"/>
          <p:cNvGrpSpPr/>
          <p:nvPr/>
        </p:nvGrpSpPr>
        <p:grpSpPr>
          <a:xfrm>
            <a:off x="7200307" y="4333644"/>
            <a:ext cx="1857374" cy="1160859"/>
            <a:chOff x="3802558" y="2902644"/>
            <a:chExt cx="1857374" cy="1160859"/>
          </a:xfrm>
          <a:solidFill>
            <a:schemeClr val="accent4">
              <a:lumMod val="60000"/>
              <a:lumOff val="40000"/>
            </a:schemeClr>
          </a:solidFill>
        </p:grpSpPr>
        <p:sp>
          <p:nvSpPr>
            <p:cNvPr id="29" name="Yuvarlatılmış Dikdörtgen 28"/>
            <p:cNvSpPr/>
            <p:nvPr/>
          </p:nvSpPr>
          <p:spPr>
            <a:xfrm>
              <a:off x="3802558" y="2902644"/>
              <a:ext cx="1857374" cy="1160859"/>
            </a:xfrm>
            <a:prstGeom prst="roundRect">
              <a:avLst>
                <a:gd name="adj" fmla="val 10000"/>
              </a:avLst>
            </a:prstGeom>
            <a:grp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0" name="Yuvarlatılmış Dikdörtgen 16"/>
            <p:cNvSpPr/>
            <p:nvPr/>
          </p:nvSpPr>
          <p:spPr>
            <a:xfrm>
              <a:off x="3836558" y="2936644"/>
              <a:ext cx="1789374" cy="1092859"/>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0005" tIns="26670" rIns="40005" bIns="26670" numCol="1" spcCol="1270" anchor="ctr" anchorCtr="0">
              <a:noAutofit/>
            </a:bodyPr>
            <a:lstStyle/>
            <a:p>
              <a:pPr lvl="0" algn="ctr" defTabSz="933450">
                <a:lnSpc>
                  <a:spcPct val="90000"/>
                </a:lnSpc>
                <a:spcBef>
                  <a:spcPct val="0"/>
                </a:spcBef>
                <a:spcAft>
                  <a:spcPct val="35000"/>
                </a:spcAft>
              </a:pPr>
              <a:r>
                <a:rPr lang="tr-TR" sz="2100" kern="1200" dirty="0" smtClean="0">
                  <a:latin typeface="Comic Sans MS" pitchFamily="66" charset="0"/>
                </a:rPr>
                <a:t>TIRAŞ</a:t>
              </a:r>
              <a:endParaRPr lang="tr-TR" sz="2100" kern="1200" dirty="0">
                <a:latin typeface="Comic Sans MS" pitchFamily="66" charset="0"/>
              </a:endParaRPr>
            </a:p>
          </p:txBody>
        </p:sp>
      </p:grpSp>
      <p:sp>
        <p:nvSpPr>
          <p:cNvPr id="61" name="Unvan 1"/>
          <p:cNvSpPr>
            <a:spLocks noGrp="1"/>
          </p:cNvSpPr>
          <p:nvPr>
            <p:ph type="title"/>
          </p:nvPr>
        </p:nvSpPr>
        <p:spPr>
          <a:xfrm>
            <a:off x="2478971" y="223179"/>
            <a:ext cx="6451833" cy="1295895"/>
          </a:xfrm>
        </p:spPr>
        <p:txBody>
          <a:bodyPr>
            <a:normAutofit/>
          </a:bodyPr>
          <a:lstStyle/>
          <a:p>
            <a:pPr algn="ctr"/>
            <a:r>
              <a:rPr lang="tr-TR" sz="5400" b="1" dirty="0" smtClean="0">
                <a:solidFill>
                  <a:schemeClr val="accent2">
                    <a:lumMod val="50000"/>
                  </a:schemeClr>
                </a:solidFill>
                <a:latin typeface="Gabriola" panose="04040605051002020D02" pitchFamily="82" charset="0"/>
              </a:rPr>
              <a:t>UMRE</a:t>
            </a:r>
            <a:endParaRPr lang="tr-TR" sz="5400" dirty="0"/>
          </a:p>
        </p:txBody>
      </p:sp>
      <p:sp>
        <p:nvSpPr>
          <p:cNvPr id="62" name="İçerik Yer Tutucusu 1"/>
          <p:cNvSpPr txBox="1">
            <a:spLocks/>
          </p:cNvSpPr>
          <p:nvPr/>
        </p:nvSpPr>
        <p:spPr>
          <a:xfrm>
            <a:off x="931492" y="5854451"/>
            <a:ext cx="10135312" cy="6096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tr-TR" sz="2400" dirty="0" smtClean="0">
                <a:latin typeface="Comic Sans MS" panose="030F0702030302020204" pitchFamily="66" charset="0"/>
              </a:rPr>
              <a:t>Hanefilere göre 1. şart 2. rükündür.  Şafiilere göre tamamı rükündür.</a:t>
            </a:r>
          </a:p>
        </p:txBody>
      </p:sp>
      <p:grpSp>
        <p:nvGrpSpPr>
          <p:cNvPr id="41" name="Grup 40"/>
          <p:cNvGrpSpPr/>
          <p:nvPr/>
        </p:nvGrpSpPr>
        <p:grpSpPr>
          <a:xfrm>
            <a:off x="720000" y="540000"/>
            <a:ext cx="10944000" cy="900000"/>
            <a:chOff x="720000" y="540000"/>
            <a:chExt cx="10944000" cy="900000"/>
          </a:xfrm>
        </p:grpSpPr>
        <p:pic>
          <p:nvPicPr>
            <p:cNvPr id="42" name="Resim 4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20000" y="540000"/>
              <a:ext cx="900000" cy="900000"/>
            </a:xfrm>
            <a:prstGeom prst="rect">
              <a:avLst/>
            </a:prstGeom>
          </p:spPr>
        </p:pic>
        <p:pic>
          <p:nvPicPr>
            <p:cNvPr id="43" name="Resim 42"/>
            <p:cNvPicPr>
              <a:picLocks/>
            </p:cNvPicPr>
            <p:nvPr/>
          </p:nvPicPr>
          <p:blipFill>
            <a:blip r:embed="rId4" cstate="print">
              <a:extLst>
                <a:ext uri="{28A0092B-C50C-407E-A947-70E740481C1C}">
                  <a14:useLocalDpi xmlns:a14="http://schemas.microsoft.com/office/drawing/2010/main" xmlns="" val="0"/>
                </a:ext>
              </a:extLst>
            </a:blip>
            <a:stretch>
              <a:fillRect/>
            </a:stretch>
          </p:blipFill>
          <p:spPr>
            <a:xfrm>
              <a:off x="10764000" y="540000"/>
              <a:ext cx="900000" cy="900000"/>
            </a:xfrm>
            <a:prstGeom prst="rect">
              <a:avLst/>
            </a:prstGeom>
          </p:spPr>
        </p:pic>
      </p:grpSp>
    </p:spTree>
    <p:extLst>
      <p:ext uri="{BB962C8B-B14F-4D97-AF65-F5344CB8AC3E}">
        <p14:creationId xmlns:p14="http://schemas.microsoft.com/office/powerpoint/2010/main" xmlns="" val="23993635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0" y="0"/>
            <a:ext cx="12192000" cy="6857999"/>
          </a:xfrm>
        </p:spPr>
      </p:pic>
      <p:sp>
        <p:nvSpPr>
          <p:cNvPr id="2" name="Unvan 1"/>
          <p:cNvSpPr>
            <a:spLocks noGrp="1"/>
          </p:cNvSpPr>
          <p:nvPr>
            <p:ph type="title"/>
          </p:nvPr>
        </p:nvSpPr>
        <p:spPr>
          <a:xfrm>
            <a:off x="2478971" y="474412"/>
            <a:ext cx="6451833" cy="1295895"/>
          </a:xfrm>
        </p:spPr>
        <p:txBody>
          <a:bodyPr>
            <a:normAutofit/>
          </a:bodyPr>
          <a:lstStyle/>
          <a:p>
            <a:pPr algn="ctr"/>
            <a:r>
              <a:rPr lang="tr-TR" sz="6000" b="1" dirty="0" smtClean="0">
                <a:solidFill>
                  <a:schemeClr val="accent2">
                    <a:lumMod val="50000"/>
                  </a:schemeClr>
                </a:solidFill>
                <a:latin typeface="Gabriola" panose="04040605051002020D02" pitchFamily="82" charset="0"/>
              </a:rPr>
              <a:t>UMRE</a:t>
            </a:r>
            <a:endParaRPr lang="tr-TR" sz="6000" dirty="0"/>
          </a:p>
        </p:txBody>
      </p:sp>
      <p:pic>
        <p:nvPicPr>
          <p:cNvPr id="9" name="Picture 9" descr="kabe"/>
          <p:cNvPicPr>
            <a:picLocks noChangeAspect="1" noChangeArrowheads="1"/>
          </p:cNvPicPr>
          <p:nvPr/>
        </p:nvPicPr>
        <p:blipFill>
          <a:blip r:embed="rId3" cstate="print"/>
          <a:srcRect/>
          <a:stretch>
            <a:fillRect/>
          </a:stretch>
        </p:blipFill>
        <p:spPr bwMode="auto">
          <a:xfrm>
            <a:off x="8448179" y="1842220"/>
            <a:ext cx="3260725" cy="2438400"/>
          </a:xfrm>
          <a:prstGeom prst="rect">
            <a:avLst/>
          </a:prstGeom>
          <a:ln>
            <a:noFill/>
          </a:ln>
          <a:effectLst>
            <a:softEdge rad="112500"/>
          </a:effectLst>
        </p:spPr>
      </p:pic>
      <p:sp>
        <p:nvSpPr>
          <p:cNvPr id="10" name="Text Box 6"/>
          <p:cNvSpPr txBox="1">
            <a:spLocks noChangeArrowheads="1"/>
          </p:cNvSpPr>
          <p:nvPr/>
        </p:nvSpPr>
        <p:spPr bwMode="auto">
          <a:xfrm>
            <a:off x="142238" y="4122292"/>
            <a:ext cx="10702375" cy="2000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just" fontAlgn="base">
              <a:spcBef>
                <a:spcPct val="0"/>
              </a:spcBef>
              <a:spcAft>
                <a:spcPct val="0"/>
              </a:spcAft>
              <a:buClrTx/>
              <a:buSzTx/>
              <a:buFontTx/>
              <a:buNone/>
            </a:pPr>
            <a:r>
              <a:rPr lang="tr-TR" sz="4000" i="1" dirty="0" smtClean="0">
                <a:latin typeface="+mn-lt"/>
              </a:rPr>
              <a:t>Umre:</a:t>
            </a:r>
            <a:r>
              <a:rPr lang="tr-TR" sz="4000" i="1" dirty="0" smtClean="0">
                <a:solidFill>
                  <a:prstClr val="black"/>
                </a:solidFill>
                <a:latin typeface="+mn-lt"/>
              </a:rPr>
              <a:t> </a:t>
            </a:r>
            <a:r>
              <a:rPr lang="tr-TR" sz="2800" dirty="0" smtClean="0">
                <a:solidFill>
                  <a:prstClr val="black"/>
                </a:solidFill>
                <a:latin typeface="+mn-lt"/>
              </a:rPr>
              <a:t>Ziyaret etmek anlamına gelir. Dinimizde, ’Belirli bir zamana bağlı olmaksızın (</a:t>
            </a:r>
            <a:r>
              <a:rPr lang="tr-TR" sz="2800" dirty="0" err="1" smtClean="0">
                <a:solidFill>
                  <a:prstClr val="black"/>
                </a:solidFill>
                <a:latin typeface="+mn-lt"/>
              </a:rPr>
              <a:t>temettu</a:t>
            </a:r>
            <a:r>
              <a:rPr lang="tr-TR" sz="2800" dirty="0" smtClean="0">
                <a:solidFill>
                  <a:prstClr val="black"/>
                </a:solidFill>
                <a:latin typeface="+mn-lt"/>
              </a:rPr>
              <a:t> haccı için hac aylarında) ihrama girerek Kabe’yi tavaf etmek, Safa ile Merve arasında </a:t>
            </a:r>
            <a:r>
              <a:rPr lang="tr-TR" sz="2800" dirty="0" err="1" smtClean="0">
                <a:solidFill>
                  <a:prstClr val="black"/>
                </a:solidFill>
                <a:latin typeface="+mn-lt"/>
              </a:rPr>
              <a:t>sa’y</a:t>
            </a:r>
            <a:r>
              <a:rPr lang="tr-TR" sz="2800" dirty="0" smtClean="0">
                <a:solidFill>
                  <a:prstClr val="black"/>
                </a:solidFill>
                <a:latin typeface="+mn-lt"/>
              </a:rPr>
              <a:t> yapmak ve tıraş olup ihramdan çıkmak suretiyle yerine getirilen ibadettir.</a:t>
            </a:r>
            <a:endParaRPr lang="tr-TR" sz="3200" dirty="0" smtClean="0">
              <a:solidFill>
                <a:srgbClr val="6600CC"/>
              </a:solidFill>
              <a:latin typeface="+mn-lt"/>
            </a:endParaRPr>
          </a:p>
        </p:txBody>
      </p:sp>
      <p:sp>
        <p:nvSpPr>
          <p:cNvPr id="11" name="Text Box 6"/>
          <p:cNvSpPr txBox="1">
            <a:spLocks noChangeArrowheads="1"/>
          </p:cNvSpPr>
          <p:nvPr/>
        </p:nvSpPr>
        <p:spPr bwMode="auto">
          <a:xfrm>
            <a:off x="590566" y="1758934"/>
            <a:ext cx="5246687"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ctr" fontAlgn="base">
              <a:spcBef>
                <a:spcPct val="0"/>
              </a:spcBef>
              <a:spcAft>
                <a:spcPct val="0"/>
              </a:spcAft>
              <a:buClrTx/>
              <a:buSzTx/>
              <a:buFontTx/>
              <a:buNone/>
            </a:pPr>
            <a:r>
              <a:rPr lang="ar-SA" sz="4000" b="1" dirty="0" smtClean="0">
                <a:solidFill>
                  <a:schemeClr val="accent2">
                    <a:lumMod val="75000"/>
                  </a:schemeClr>
                </a:solidFill>
                <a:latin typeface="Calibri" panose="020F0502020204030204" pitchFamily="34" charset="0"/>
                <a:cs typeface="Times New Roman" panose="02020603050405020304" pitchFamily="18" charset="0"/>
              </a:rPr>
              <a:t>وَأَتِمُّواْ الْحَجَّ وَالْعُمْرَةَ لِلّهِ</a:t>
            </a:r>
            <a:r>
              <a:rPr lang="tr-TR" sz="1800" dirty="0" smtClean="0">
                <a:solidFill>
                  <a:schemeClr val="accent2">
                    <a:lumMod val="75000"/>
                  </a:schemeClr>
                </a:solidFill>
                <a:latin typeface="Calibri" panose="020F0502020204030204" pitchFamily="34" charset="0"/>
              </a:rPr>
              <a:t> </a:t>
            </a:r>
          </a:p>
        </p:txBody>
      </p:sp>
      <p:sp>
        <p:nvSpPr>
          <p:cNvPr id="12" name="Text Box 6"/>
          <p:cNvSpPr txBox="1">
            <a:spLocks noChangeArrowheads="1"/>
          </p:cNvSpPr>
          <p:nvPr/>
        </p:nvSpPr>
        <p:spPr bwMode="auto">
          <a:xfrm>
            <a:off x="441341" y="2447909"/>
            <a:ext cx="5256212"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ctr" fontAlgn="base">
              <a:spcBef>
                <a:spcPct val="0"/>
              </a:spcBef>
              <a:spcAft>
                <a:spcPct val="0"/>
              </a:spcAft>
              <a:buClrTx/>
              <a:buSzTx/>
              <a:buFontTx/>
              <a:buNone/>
            </a:pPr>
            <a:r>
              <a:rPr lang="tr-TR" sz="3600" dirty="0" smtClean="0">
                <a:solidFill>
                  <a:prstClr val="black"/>
                </a:solidFill>
                <a:latin typeface="+mn-lt"/>
              </a:rPr>
              <a:t>“Haccı da, umreyi de Allah için tamamlayın … </a:t>
            </a:r>
            <a:r>
              <a:rPr lang="tr-TR" sz="2000" dirty="0" smtClean="0">
                <a:solidFill>
                  <a:prstClr val="black"/>
                </a:solidFill>
                <a:latin typeface="+mn-lt"/>
              </a:rPr>
              <a:t>Bakara 2/196</a:t>
            </a:r>
            <a:endParaRPr lang="tr-TR" sz="2000" dirty="0" smtClean="0">
              <a:solidFill>
                <a:srgbClr val="996633"/>
              </a:solidFill>
              <a:latin typeface="+mn-lt"/>
            </a:endParaRPr>
          </a:p>
        </p:txBody>
      </p:sp>
      <p:grpSp>
        <p:nvGrpSpPr>
          <p:cNvPr id="13" name="Grup 12"/>
          <p:cNvGrpSpPr/>
          <p:nvPr/>
        </p:nvGrpSpPr>
        <p:grpSpPr>
          <a:xfrm>
            <a:off x="720000" y="540000"/>
            <a:ext cx="10944000" cy="900000"/>
            <a:chOff x="720000" y="540000"/>
            <a:chExt cx="10944000" cy="900000"/>
          </a:xfrm>
        </p:grpSpPr>
        <p:pic>
          <p:nvPicPr>
            <p:cNvPr id="14" name="Resim 1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20000" y="540000"/>
              <a:ext cx="900000" cy="900000"/>
            </a:xfrm>
            <a:prstGeom prst="rect">
              <a:avLst/>
            </a:prstGeom>
          </p:spPr>
        </p:pic>
        <p:pic>
          <p:nvPicPr>
            <p:cNvPr id="15" name="Resim 14"/>
            <p:cNvPicPr>
              <a:picLocks/>
            </p:cNvPicPr>
            <p:nvPr/>
          </p:nvPicPr>
          <p:blipFill>
            <a:blip r:embed="rId5" cstate="print">
              <a:extLst>
                <a:ext uri="{28A0092B-C50C-407E-A947-70E740481C1C}">
                  <a14:useLocalDpi xmlns:a14="http://schemas.microsoft.com/office/drawing/2010/main" xmlns="" val="0"/>
                </a:ext>
              </a:extLst>
            </a:blip>
            <a:stretch>
              <a:fillRect/>
            </a:stretch>
          </p:blipFill>
          <p:spPr>
            <a:xfrm>
              <a:off x="10764000" y="540000"/>
              <a:ext cx="900000" cy="900000"/>
            </a:xfrm>
            <a:prstGeom prst="rect">
              <a:avLst/>
            </a:prstGeom>
          </p:spPr>
        </p:pic>
      </p:grpSp>
    </p:spTree>
    <p:extLst>
      <p:ext uri="{BB962C8B-B14F-4D97-AF65-F5344CB8AC3E}">
        <p14:creationId xmlns:p14="http://schemas.microsoft.com/office/powerpoint/2010/main" xmlns="" val="120613565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783</TotalTime>
  <Words>2682</Words>
  <Application>Microsoft Office PowerPoint</Application>
  <PresentationFormat>Özel</PresentationFormat>
  <Paragraphs>438</Paragraphs>
  <Slides>64</Slides>
  <Notes>29</Notes>
  <HiddenSlides>0</HiddenSlides>
  <MMClips>0</MMClips>
  <ScaleCrop>false</ScaleCrop>
  <HeadingPairs>
    <vt:vector size="4" baseType="variant">
      <vt:variant>
        <vt:lpstr>Tema</vt:lpstr>
      </vt:variant>
      <vt:variant>
        <vt:i4>1</vt:i4>
      </vt:variant>
      <vt:variant>
        <vt:lpstr>Slayt Başlıkları</vt:lpstr>
      </vt:variant>
      <vt:variant>
        <vt:i4>64</vt:i4>
      </vt:variant>
    </vt:vector>
  </HeadingPairs>
  <TitlesOfParts>
    <vt:vector size="65" baseType="lpstr">
      <vt:lpstr>Office Teması</vt:lpstr>
      <vt:lpstr>T.C. BAŞBAKANLIK DİYANET İŞLERİ BAŞKANLIĞI</vt:lpstr>
      <vt:lpstr>T.C. BAŞBAKANLIK DİYANET İŞLERİ BAŞKANLIĞI</vt:lpstr>
      <vt:lpstr>HAC NEDİR?</vt:lpstr>
      <vt:lpstr>Slayt 4</vt:lpstr>
      <vt:lpstr>Slayt 5</vt:lpstr>
      <vt:lpstr>Slayt 6</vt:lpstr>
      <vt:lpstr>TEMETTÜ HACCI</vt:lpstr>
      <vt:lpstr>UMRE</vt:lpstr>
      <vt:lpstr>UMRE</vt:lpstr>
      <vt:lpstr>MİKAT</vt:lpstr>
      <vt:lpstr>UMRE İÇİN İHRAM</vt:lpstr>
      <vt:lpstr>İHRAM NAMAZI</vt:lpstr>
      <vt:lpstr>TELBİYE</vt:lpstr>
      <vt:lpstr>Usulüne göre ihrama giren hacı adayları, ihram yasaklarına riayet ederek, şu tesbihatı bol bol söylerler:</vt:lpstr>
      <vt:lpstr>İHRAMIN VACİPLERİ</vt:lpstr>
      <vt:lpstr>İHRAMLI İÇİN YASAK OLAN ŞEYLER</vt:lpstr>
      <vt:lpstr>İHRAMLI İÇİN YASAK OLAN ŞEYLER</vt:lpstr>
      <vt:lpstr>İHRAMLI İÇİN YASAK OLAN ŞEYLER</vt:lpstr>
      <vt:lpstr>CEZALAR</vt:lpstr>
      <vt:lpstr>İHRAMIN SÜNNETLERİ</vt:lpstr>
      <vt:lpstr>TAVAF</vt:lpstr>
      <vt:lpstr>TAVAFIN GEÇERLİ OLMASININ ŞARTLARI</vt:lpstr>
      <vt:lpstr>TAVAFIN VACİPLERİ</vt:lpstr>
      <vt:lpstr>TAVAFIN SÜNNETLERİ</vt:lpstr>
      <vt:lpstr>TAVAFIN SÜNNETLERİ</vt:lpstr>
      <vt:lpstr>RÜKN-Ü YEMANİ</vt:lpstr>
      <vt:lpstr>HACERÜ’L-ESVED</vt:lpstr>
      <vt:lpstr>MÜLTEZEM</vt:lpstr>
      <vt:lpstr>TAVAF NAMAZI</vt:lpstr>
      <vt:lpstr>ALTINOLUK VE  HİCR-İ İSMAİL (HATİM)</vt:lpstr>
      <vt:lpstr>ZEMZEM</vt:lpstr>
      <vt:lpstr>SA’Y</vt:lpstr>
      <vt:lpstr>SA’YIN GEÇERLİ OLMASININ ŞARTLARI</vt:lpstr>
      <vt:lpstr>SA’YIN VACİPLERİ</vt:lpstr>
      <vt:lpstr>SA’YIN SÜNNETLERİ</vt:lpstr>
      <vt:lpstr>TIRAŞ OLMAK</vt:lpstr>
      <vt:lpstr>HAC TAKVİMİ</vt:lpstr>
      <vt:lpstr>HACCIN FARZLARI</vt:lpstr>
      <vt:lpstr>HAC İÇİN İHRAMA GİRME</vt:lpstr>
      <vt:lpstr>HACCIN VACİPLERİ</vt:lpstr>
      <vt:lpstr>HACCIN SÜNNETLERİ</vt:lpstr>
      <vt:lpstr>ARAFAT VAKFESİ</vt:lpstr>
      <vt:lpstr>ARAFAT VAKFESİNİN RÜKNÜ</vt:lpstr>
      <vt:lpstr>ARAFAT VAKFESİNİN GEÇERLİLİK ŞARTLARI</vt:lpstr>
      <vt:lpstr>ARAFAT VAKFESİNİN VACİBİ</vt:lpstr>
      <vt:lpstr>ARAFAT VAKFESİNİN SÜNNETLERİ </vt:lpstr>
      <vt:lpstr>MÜZDELİFE VAKFESİNİN GEÇERLİLİK ŞARTLARI</vt:lpstr>
      <vt:lpstr>MÜZDELİFE VAKFESİNİN GEÇERLİLİK ŞARTLARI</vt:lpstr>
      <vt:lpstr>Slayt 49</vt:lpstr>
      <vt:lpstr>ŞEYTAN TAŞLAMA VAKTİ</vt:lpstr>
      <vt:lpstr>ŞEYTAN TAŞLAMANIN GEÇERLİLİK ŞARTLARI</vt:lpstr>
      <vt:lpstr>ŞEYTAN TAŞLAMANIN SÜNNETLERİ</vt:lpstr>
      <vt:lpstr>ŞEYTAN TAŞLAMANIN SÜNNETLERİ</vt:lpstr>
      <vt:lpstr>ŞEYTAN TAŞLAMANIN MEKRUHLARI</vt:lpstr>
      <vt:lpstr>ŞEYTAN TAŞLAMA </vt:lpstr>
      <vt:lpstr>HEDY KURBANI </vt:lpstr>
      <vt:lpstr>TIRAŞ OLMAK </vt:lpstr>
      <vt:lpstr>TIRAŞ OLMAK </vt:lpstr>
      <vt:lpstr>ZİYARET TAVAFI</vt:lpstr>
      <vt:lpstr>HACCIN SA’Yİ</vt:lpstr>
      <vt:lpstr>VEDA TAVAFI </vt:lpstr>
      <vt:lpstr>Ve Dönüş…</vt:lpstr>
      <vt:lpstr> Haccınız Mebrûr   Amelleriniz Makbûl    Günahlarınız mağfûr olsun. </vt:lpstr>
      <vt:lpstr>TEŞEKKÜR EDERİZ…</vt:lpstr>
    </vt:vector>
  </TitlesOfParts>
  <Company>Diyanet İşleri Başkanlığı</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T.C. BAŞBAKANLIK DİYANET İŞLERİ BAŞKANLIĞI</dc:title>
  <dc:creator>Cihan YALÇINKAYA</dc:creator>
  <cp:lastModifiedBy>mustafa</cp:lastModifiedBy>
  <cp:revision>40</cp:revision>
  <dcterms:created xsi:type="dcterms:W3CDTF">2016-04-11T07:24:34Z</dcterms:created>
  <dcterms:modified xsi:type="dcterms:W3CDTF">2016-05-12T11:45:08Z</dcterms:modified>
</cp:coreProperties>
</file>