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76" r:id="rId4"/>
    <p:sldId id="258" r:id="rId5"/>
    <p:sldId id="273" r:id="rId6"/>
    <p:sldId id="259" r:id="rId7"/>
    <p:sldId id="275" r:id="rId8"/>
    <p:sldId id="260" r:id="rId9"/>
    <p:sldId id="261" r:id="rId10"/>
    <p:sldId id="262" r:id="rId11"/>
    <p:sldId id="263" r:id="rId12"/>
    <p:sldId id="264" r:id="rId13"/>
    <p:sldId id="278" r:id="rId14"/>
    <p:sldId id="277" r:id="rId15"/>
    <p:sldId id="265" r:id="rId16"/>
    <p:sldId id="266"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6F8C695-3FA7-4D19-82A8-D53276850410}" type="datetimeFigureOut">
              <a:rPr lang="tr-TR" smtClean="0"/>
              <a:pPr/>
              <a:t>02.10.2017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7E2889-1ED9-4423-9BBC-1D92C2D548B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8C695-3FA7-4D19-82A8-D53276850410}" type="datetimeFigureOut">
              <a:rPr lang="tr-TR" smtClean="0"/>
              <a:pPr/>
              <a:t>02.10.2017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E2889-1ED9-4423-9BBC-1D92C2D548B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bg2">
                    <a:lumMod val="50000"/>
                  </a:schemeClr>
                </a:solidFill>
              </a:rPr>
              <a:t>CAMİLER VE DİN GÖREVLİLERİ HAFTASI 2017</a:t>
            </a:r>
            <a:endParaRPr lang="tr-TR" b="1" dirty="0">
              <a:solidFill>
                <a:schemeClr val="bg2">
                  <a:lumMod val="50000"/>
                </a:schemeClr>
              </a:solidFill>
            </a:endParaRPr>
          </a:p>
        </p:txBody>
      </p:sp>
      <p:pic>
        <p:nvPicPr>
          <p:cNvPr id="1026" name="Picture 2" descr="C:\Users\hasan\Desktop\01.jpg"/>
          <p:cNvPicPr>
            <a:picLocks noGrp="1" noChangeAspect="1" noChangeArrowheads="1"/>
          </p:cNvPicPr>
          <p:nvPr>
            <p:ph idx="1"/>
          </p:nvPr>
        </p:nvPicPr>
        <p:blipFill>
          <a:blip r:embed="rId2"/>
          <a:srcRect/>
          <a:stretch>
            <a:fillRect/>
          </a:stretch>
        </p:blipFill>
        <p:spPr bwMode="auto">
          <a:xfrm>
            <a:off x="0" y="1500174"/>
            <a:ext cx="9144000" cy="53578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CAMİLER ŞEHİRLERİN KİMLİĞİDİR</a:t>
            </a:r>
            <a:endParaRPr lang="tr-TR" b="1" dirty="0">
              <a:solidFill>
                <a:schemeClr val="bg2">
                  <a:lumMod val="50000"/>
                </a:schemeClr>
              </a:solidFill>
            </a:endParaRPr>
          </a:p>
        </p:txBody>
      </p:sp>
      <p:sp>
        <p:nvSpPr>
          <p:cNvPr id="3" name="2 İçerik Yer Tutucusu"/>
          <p:cNvSpPr>
            <a:spLocks noGrp="1"/>
          </p:cNvSpPr>
          <p:nvPr>
            <p:ph idx="1"/>
          </p:nvPr>
        </p:nvSpPr>
        <p:spPr/>
        <p:txBody>
          <a:bodyPr>
            <a:normAutofit fontScale="85000" lnSpcReduction="10000"/>
          </a:bodyPr>
          <a:lstStyle/>
          <a:p>
            <a:pPr algn="just"/>
            <a:r>
              <a:rPr lang="tr-TR" b="1" dirty="0" smtClean="0">
                <a:solidFill>
                  <a:srgbClr val="C00000"/>
                </a:solidFill>
              </a:rPr>
              <a:t>“Bu </a:t>
            </a:r>
            <a:r>
              <a:rPr lang="tr-TR" b="1" dirty="0">
                <a:solidFill>
                  <a:srgbClr val="C00000"/>
                </a:solidFill>
              </a:rPr>
              <a:t>ezanlar ki şahadetleri dinin </a:t>
            </a:r>
            <a:r>
              <a:rPr lang="tr-TR" b="1" dirty="0" smtClean="0">
                <a:solidFill>
                  <a:srgbClr val="C00000"/>
                </a:solidFill>
              </a:rPr>
              <a:t>temeli</a:t>
            </a:r>
            <a:br>
              <a:rPr lang="tr-TR" b="1" dirty="0" smtClean="0">
                <a:solidFill>
                  <a:srgbClr val="C00000"/>
                </a:solidFill>
              </a:rPr>
            </a:br>
            <a:r>
              <a:rPr lang="tr-TR" b="1" dirty="0">
                <a:solidFill>
                  <a:srgbClr val="C00000"/>
                </a:solidFill>
              </a:rPr>
              <a:t>Ebedî yurdumun üstünde benim </a:t>
            </a:r>
            <a:r>
              <a:rPr lang="tr-TR" b="1" dirty="0" smtClean="0">
                <a:solidFill>
                  <a:srgbClr val="C00000"/>
                </a:solidFill>
              </a:rPr>
              <a:t>inlemeli!”</a:t>
            </a:r>
            <a:endParaRPr lang="tr-TR" b="1" dirty="0" smtClean="0">
              <a:solidFill>
                <a:srgbClr val="C00000"/>
              </a:solidFill>
            </a:endParaRPr>
          </a:p>
          <a:p>
            <a:pPr algn="just"/>
            <a:r>
              <a:rPr lang="tr-TR" b="1" dirty="0" smtClean="0"/>
              <a:t>İslam’a </a:t>
            </a:r>
            <a:r>
              <a:rPr lang="tr-TR" b="1" dirty="0" smtClean="0"/>
              <a:t>saldıran düşmanların ilk hedefleri camiler olmuştur.</a:t>
            </a:r>
          </a:p>
          <a:p>
            <a:pPr algn="just"/>
            <a:r>
              <a:rPr lang="tr-TR" b="1" dirty="0" smtClean="0"/>
              <a:t>Çünkü camiler, okunan ezanları, cemaatle kılınan namazları, yükselen minareleri ve toplayan kubbeleri ile o şehrin İslam şehri ve o toplumun </a:t>
            </a:r>
            <a:r>
              <a:rPr lang="tr-TR" b="1" dirty="0" err="1" smtClean="0"/>
              <a:t>müslüman</a:t>
            </a:r>
            <a:r>
              <a:rPr lang="tr-TR" b="1" dirty="0" smtClean="0"/>
              <a:t> bir toplum </a:t>
            </a:r>
            <a:r>
              <a:rPr lang="tr-TR" b="1" dirty="0" smtClean="0"/>
              <a:t>olduğunun </a:t>
            </a:r>
            <a:r>
              <a:rPr lang="tr-TR" b="1" dirty="0" err="1" smtClean="0"/>
              <a:t>şehadetidir</a:t>
            </a:r>
            <a:r>
              <a:rPr lang="tr-TR" b="1" dirty="0" smtClean="0"/>
              <a:t>.</a:t>
            </a:r>
          </a:p>
          <a:p>
            <a:pPr algn="just"/>
            <a:r>
              <a:rPr lang="tr-TR" b="1" dirty="0" smtClean="0"/>
              <a:t>Bir yerde cami varsa orada </a:t>
            </a:r>
            <a:r>
              <a:rPr lang="tr-TR" b="1" dirty="0" err="1" smtClean="0"/>
              <a:t>müslüman</a:t>
            </a:r>
            <a:r>
              <a:rPr lang="tr-TR" b="1" dirty="0" smtClean="0"/>
              <a:t> var demektir. </a:t>
            </a:r>
          </a:p>
          <a:p>
            <a:pPr algn="just"/>
            <a:r>
              <a:rPr lang="tr-TR" b="1" dirty="0" smtClean="0"/>
              <a:t>Cami ile bağı olanlar kolay kolay </a:t>
            </a:r>
            <a:r>
              <a:rPr lang="tr-TR" b="1" dirty="0" err="1" smtClean="0"/>
              <a:t>müslüman</a:t>
            </a:r>
            <a:r>
              <a:rPr lang="tr-TR" b="1" dirty="0" smtClean="0"/>
              <a:t> kimliğini kaybetmezler.</a:t>
            </a:r>
            <a:endParaRPr lang="tr-TR" b="1" dirty="0" smtClean="0"/>
          </a:p>
          <a:p>
            <a:pPr>
              <a:buNone/>
            </a:pPr>
            <a:endParaRPr lang="tr-T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YIKILAN, YAKILAN </a:t>
            </a:r>
            <a:r>
              <a:rPr lang="tr-TR" b="1" dirty="0" smtClean="0">
                <a:solidFill>
                  <a:schemeClr val="bg2">
                    <a:lumMod val="50000"/>
                  </a:schemeClr>
                </a:solidFill>
              </a:rPr>
              <a:t>CAMİLER</a:t>
            </a:r>
            <a:endParaRPr lang="tr-TR" b="1" dirty="0">
              <a:solidFill>
                <a:schemeClr val="bg2">
                  <a:lumMod val="50000"/>
                </a:schemeClr>
              </a:solidFill>
            </a:endParaRPr>
          </a:p>
        </p:txBody>
      </p:sp>
      <p:pic>
        <p:nvPicPr>
          <p:cNvPr id="5122" name="Picture 2" descr="C:\Users\hasan\Desktop\18116638_303.jpg"/>
          <p:cNvPicPr>
            <a:picLocks noGrp="1" noChangeAspect="1" noChangeArrowheads="1"/>
          </p:cNvPicPr>
          <p:nvPr>
            <p:ph idx="1"/>
          </p:nvPr>
        </p:nvPicPr>
        <p:blipFill>
          <a:blip r:embed="rId2"/>
          <a:srcRect/>
          <a:stretch>
            <a:fillRect/>
          </a:stretch>
        </p:blipFill>
        <p:spPr bwMode="auto">
          <a:xfrm>
            <a:off x="0" y="1428736"/>
            <a:ext cx="9144000" cy="54292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CAMİLERİN İMARI</a:t>
            </a:r>
            <a:endParaRPr lang="tr-TR" b="1" dirty="0">
              <a:solidFill>
                <a:schemeClr val="bg2">
                  <a:lumMod val="50000"/>
                </a:schemeClr>
              </a:solidFill>
            </a:endParaRPr>
          </a:p>
        </p:txBody>
      </p:sp>
      <p:sp>
        <p:nvSpPr>
          <p:cNvPr id="3" name="2 İçerik Yer Tutucusu"/>
          <p:cNvSpPr>
            <a:spLocks noGrp="1"/>
          </p:cNvSpPr>
          <p:nvPr>
            <p:ph idx="1"/>
          </p:nvPr>
        </p:nvSpPr>
        <p:spPr/>
        <p:txBody>
          <a:bodyPr>
            <a:normAutofit fontScale="92500"/>
          </a:bodyPr>
          <a:lstStyle/>
          <a:p>
            <a:pPr algn="just"/>
            <a:r>
              <a:rPr lang="tr-TR" b="1" dirty="0" err="1" smtClean="0"/>
              <a:t>Rasulullah</a:t>
            </a:r>
            <a:r>
              <a:rPr lang="tr-TR" b="1" dirty="0" smtClean="0"/>
              <a:t> (sav) </a:t>
            </a:r>
            <a:r>
              <a:rPr lang="tr-TR" b="1" dirty="0"/>
              <a:t>buyurdu ki:</a:t>
            </a:r>
          </a:p>
          <a:p>
            <a:pPr algn="just">
              <a:buNone/>
            </a:pPr>
            <a:r>
              <a:rPr lang="tr-TR" b="1" i="1" dirty="0" smtClean="0">
                <a:solidFill>
                  <a:srgbClr val="FF0000"/>
                </a:solidFill>
              </a:rPr>
              <a:t>“Bir </a:t>
            </a:r>
            <a:r>
              <a:rPr lang="tr-TR" b="1" i="1" dirty="0">
                <a:solidFill>
                  <a:srgbClr val="FF0000"/>
                </a:solidFill>
              </a:rPr>
              <a:t>kimsenin mescide alakasını görürseniz, onun mümin olduğuna </a:t>
            </a:r>
            <a:r>
              <a:rPr lang="tr-TR" b="1" i="1" dirty="0" err="1">
                <a:solidFill>
                  <a:srgbClr val="FF0000"/>
                </a:solidFill>
              </a:rPr>
              <a:t>şehadet</a:t>
            </a:r>
            <a:r>
              <a:rPr lang="tr-TR" b="1" i="1" dirty="0">
                <a:solidFill>
                  <a:srgbClr val="FF0000"/>
                </a:solidFill>
              </a:rPr>
              <a:t> edin, zira Allah şöyle buyuruyor</a:t>
            </a:r>
            <a:r>
              <a:rPr lang="tr-TR" b="1" i="1" dirty="0" smtClean="0">
                <a:solidFill>
                  <a:srgbClr val="FF0000"/>
                </a:solidFill>
              </a:rPr>
              <a:t>:</a:t>
            </a:r>
            <a:r>
              <a:rPr lang="tr-TR" b="1" i="1" dirty="0">
                <a:solidFill>
                  <a:srgbClr val="FF0000"/>
                </a:solidFill>
              </a:rPr>
              <a:t> </a:t>
            </a:r>
            <a:r>
              <a:rPr lang="tr-TR" b="1" i="1" dirty="0" smtClean="0">
                <a:solidFill>
                  <a:srgbClr val="FF0000"/>
                </a:solidFill>
              </a:rPr>
              <a:t>“</a:t>
            </a:r>
            <a:r>
              <a:rPr lang="tr-TR" b="1" i="1" dirty="0" smtClean="0">
                <a:solidFill>
                  <a:srgbClr val="FF0000"/>
                </a:solidFill>
              </a:rPr>
              <a:t>Allah’ın </a:t>
            </a:r>
            <a:r>
              <a:rPr lang="tr-TR" b="1" i="1" dirty="0" err="1">
                <a:solidFill>
                  <a:srgbClr val="FF0000"/>
                </a:solidFill>
              </a:rPr>
              <a:t>mescidlerini</a:t>
            </a:r>
            <a:r>
              <a:rPr lang="tr-TR" b="1" i="1" dirty="0">
                <a:solidFill>
                  <a:srgbClr val="FF0000"/>
                </a:solidFill>
              </a:rPr>
              <a:t> ancak Allah’a </a:t>
            </a:r>
            <a:r>
              <a:rPr lang="tr-TR" b="1" i="1" dirty="0"/>
              <a:t>ve </a:t>
            </a:r>
            <a:r>
              <a:rPr lang="tr-TR" b="1" i="1" dirty="0" err="1"/>
              <a:t>ahiret</a:t>
            </a:r>
            <a:r>
              <a:rPr lang="tr-TR" b="1" i="1" dirty="0"/>
              <a:t> gününe inananlar imar ederler</a:t>
            </a:r>
            <a:r>
              <a:rPr lang="tr-TR" b="1" i="1" dirty="0" smtClean="0"/>
              <a:t>…” </a:t>
            </a:r>
            <a:r>
              <a:rPr lang="tr-TR" b="1" dirty="0" smtClean="0"/>
              <a:t>(</a:t>
            </a:r>
            <a:r>
              <a:rPr lang="tr-TR" b="1" dirty="0" err="1"/>
              <a:t>Tevbe</a:t>
            </a:r>
            <a:r>
              <a:rPr lang="tr-TR" b="1" dirty="0"/>
              <a:t>, 18</a:t>
            </a:r>
            <a:r>
              <a:rPr lang="tr-TR" b="1" dirty="0" smtClean="0"/>
              <a:t>) </a:t>
            </a:r>
            <a:r>
              <a:rPr lang="it-IT" b="1" dirty="0"/>
              <a:t>(Tirmizi, Tefsir, Sure 2. H. No 3092)</a:t>
            </a:r>
            <a:endParaRPr lang="tr-TR" b="1" dirty="0" smtClean="0"/>
          </a:p>
          <a:p>
            <a:pPr algn="just"/>
            <a:r>
              <a:rPr lang="tr-TR" b="1" dirty="0" smtClean="0"/>
              <a:t>Camilerin asıl imarı ve varlığı orada saf tutan gönüller iledir. Özellikle ey gençler sizler ile.</a:t>
            </a:r>
          </a:p>
          <a:p>
            <a:pPr algn="just"/>
            <a:r>
              <a:rPr lang="tr-TR" b="1" dirty="0" smtClean="0"/>
              <a:t>Camileri kimsesiz, garip bırakmayalım!</a:t>
            </a:r>
            <a:endParaRPr lang="tr-TR" b="1" dirty="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
            </a:r>
            <a:br>
              <a:rPr lang="tr-TR" b="1" dirty="0" smtClean="0"/>
            </a:br>
            <a:r>
              <a:rPr lang="tr-TR" b="1" dirty="0" smtClean="0">
                <a:solidFill>
                  <a:schemeClr val="bg2">
                    <a:lumMod val="50000"/>
                  </a:schemeClr>
                </a:solidFill>
              </a:rPr>
              <a:t>İÇİNDE SAF TUTAN GÖNÜLLER YOK İSE BİNANIN İMARI NEYE YARAR?</a:t>
            </a:r>
            <a:r>
              <a:rPr lang="tr-TR" b="1" dirty="0" smtClean="0"/>
              <a:t/>
            </a:r>
            <a:br>
              <a:rPr lang="tr-TR" b="1" dirty="0" smtClean="0"/>
            </a:br>
            <a:endParaRPr lang="tr-TR" dirty="0"/>
          </a:p>
        </p:txBody>
      </p:sp>
      <p:pic>
        <p:nvPicPr>
          <p:cNvPr id="1026" name="Picture 2" descr="C:\Users\hasan\Desktop\maxresdefault.jpg"/>
          <p:cNvPicPr>
            <a:picLocks noGrp="1" noChangeAspect="1" noChangeArrowheads="1"/>
          </p:cNvPicPr>
          <p:nvPr>
            <p:ph idx="1"/>
          </p:nvPr>
        </p:nvPicPr>
        <p:blipFill>
          <a:blip r:embed="rId2"/>
          <a:srcRect/>
          <a:stretch>
            <a:fillRect/>
          </a:stretch>
        </p:blipFill>
        <p:spPr bwMode="auto">
          <a:xfrm>
            <a:off x="0" y="1643050"/>
            <a:ext cx="9144000" cy="52149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bg2">
                    <a:lumMod val="50000"/>
                  </a:schemeClr>
                </a:solidFill>
              </a:rPr>
              <a:t>CAMİ VE ÖZGÜRLÜK</a:t>
            </a:r>
            <a:endParaRPr lang="tr-TR" b="1" dirty="0">
              <a:solidFill>
                <a:schemeClr val="bg2">
                  <a:lumMod val="50000"/>
                </a:schemeClr>
              </a:solidFill>
            </a:endParaRPr>
          </a:p>
        </p:txBody>
      </p:sp>
      <p:sp>
        <p:nvSpPr>
          <p:cNvPr id="3" name="2 İçerik Yer Tutucusu"/>
          <p:cNvSpPr>
            <a:spLocks noGrp="1"/>
          </p:cNvSpPr>
          <p:nvPr>
            <p:ph idx="1"/>
          </p:nvPr>
        </p:nvSpPr>
        <p:spPr/>
        <p:txBody>
          <a:bodyPr>
            <a:normAutofit fontScale="85000" lnSpcReduction="10000"/>
          </a:bodyPr>
          <a:lstStyle/>
          <a:p>
            <a:pPr algn="just"/>
            <a:r>
              <a:rPr lang="tr-TR" b="1" dirty="0" smtClean="0">
                <a:solidFill>
                  <a:srgbClr val="C00000"/>
                </a:solidFill>
              </a:rPr>
              <a:t>"</a:t>
            </a:r>
            <a:r>
              <a:rPr lang="tr-TR" b="1" dirty="0" smtClean="0">
                <a:solidFill>
                  <a:srgbClr val="C00000"/>
                </a:solidFill>
              </a:rPr>
              <a:t>Saflarınızı düz tutunuz. Omuzları bir hizaya getiriniz. Aralıkları kapayınız. Saf düzeni için elinizden tutup çeken kardeşlerinize yumuşak davranınız. Şeytanın girebileceği boşluklar bırakmayınız. Allah, safları bitişik tutanların gönlünü hoş eder. Safları bitişik tutmayanlara Allah nimetlerini </a:t>
            </a:r>
            <a:r>
              <a:rPr lang="tr-TR" b="1" dirty="0" err="1" smtClean="0">
                <a:solidFill>
                  <a:srgbClr val="C00000"/>
                </a:solidFill>
              </a:rPr>
              <a:t>lutfetmez</a:t>
            </a:r>
            <a:r>
              <a:rPr lang="tr-TR" b="1" dirty="0" smtClean="0">
                <a:solidFill>
                  <a:srgbClr val="C00000"/>
                </a:solidFill>
              </a:rPr>
              <a:t>.” </a:t>
            </a:r>
            <a:r>
              <a:rPr lang="tr-TR" b="1" dirty="0" smtClean="0"/>
              <a:t>(</a:t>
            </a:r>
            <a:r>
              <a:rPr lang="tr-TR" dirty="0" err="1" smtClean="0"/>
              <a:t>Ebû</a:t>
            </a:r>
            <a:r>
              <a:rPr lang="tr-TR" dirty="0" smtClean="0"/>
              <a:t> </a:t>
            </a:r>
            <a:r>
              <a:rPr lang="tr-TR" dirty="0" err="1" smtClean="0"/>
              <a:t>Dâvûd</a:t>
            </a:r>
            <a:r>
              <a:rPr lang="tr-TR" dirty="0" smtClean="0"/>
              <a:t>, Salât 93, </a:t>
            </a:r>
            <a:r>
              <a:rPr lang="tr-TR" dirty="0" smtClean="0"/>
              <a:t>98)</a:t>
            </a:r>
          </a:p>
          <a:p>
            <a:pPr algn="just"/>
            <a:r>
              <a:rPr lang="tr-TR" dirty="0" smtClean="0"/>
              <a:t>Camide saf tutan müminler nefsin hegemonyasından, şeytanın tasallutundan, iradesine zincir vurmaya çalışan her türlü baskı ve arzulardan kurtulur, Allah’tan başkasına kul köle olmayarak özgürleşir.</a:t>
            </a:r>
            <a:endParaRPr lang="tr-TR" dirty="0" smtClean="0"/>
          </a:p>
          <a:p>
            <a:endParaRPr lang="tr-TR" dirty="0" smtClean="0"/>
          </a:p>
          <a:p>
            <a:pPr>
              <a:buNone/>
            </a:pP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EN SEVİMLİ YERLER</a:t>
            </a:r>
            <a:endParaRPr lang="tr-TR" b="1" dirty="0">
              <a:solidFill>
                <a:schemeClr val="bg2">
                  <a:lumMod val="50000"/>
                </a:schemeClr>
              </a:solidFill>
            </a:endParaRPr>
          </a:p>
        </p:txBody>
      </p:sp>
      <p:sp>
        <p:nvSpPr>
          <p:cNvPr id="3" name="2 İçerik Yer Tutucusu"/>
          <p:cNvSpPr>
            <a:spLocks noGrp="1"/>
          </p:cNvSpPr>
          <p:nvPr>
            <p:ph idx="1"/>
          </p:nvPr>
        </p:nvSpPr>
        <p:spPr>
          <a:xfrm>
            <a:off x="457200" y="1214422"/>
            <a:ext cx="8229600" cy="5143536"/>
          </a:xfrm>
        </p:spPr>
        <p:txBody>
          <a:bodyPr>
            <a:normAutofit fontScale="55000" lnSpcReduction="20000"/>
          </a:bodyPr>
          <a:lstStyle/>
          <a:p>
            <a:pPr algn="just"/>
            <a:endParaRPr lang="tr-TR" b="1" dirty="0" smtClean="0"/>
          </a:p>
          <a:p>
            <a:pPr algn="just"/>
            <a:r>
              <a:rPr lang="tr-TR" sz="4400" b="1" dirty="0" smtClean="0"/>
              <a:t>“</a:t>
            </a:r>
            <a:r>
              <a:rPr lang="tr-TR" sz="4400" b="1" dirty="0" smtClean="0"/>
              <a:t>Allah’ın yeryüzünde en çok sevdiği yerler </a:t>
            </a:r>
            <a:r>
              <a:rPr lang="tr-TR" sz="4400" b="1" dirty="0" err="1" smtClean="0"/>
              <a:t>mescidlerdir</a:t>
            </a:r>
            <a:r>
              <a:rPr lang="tr-TR" sz="4400" b="1" dirty="0" smtClean="0"/>
              <a:t>.” (Müslim, </a:t>
            </a:r>
            <a:r>
              <a:rPr lang="tr-TR" sz="4400" b="1" dirty="0" err="1" smtClean="0"/>
              <a:t>Mesacid</a:t>
            </a:r>
            <a:r>
              <a:rPr lang="tr-TR" sz="4400" b="1" dirty="0" smtClean="0"/>
              <a:t>, 288)</a:t>
            </a:r>
          </a:p>
          <a:p>
            <a:pPr algn="just"/>
            <a:r>
              <a:rPr lang="tr-TR" sz="4400" b="1" dirty="0" smtClean="0"/>
              <a:t>“Mescitler </a:t>
            </a:r>
            <a:r>
              <a:rPr lang="tr-TR" sz="4400" b="1" dirty="0"/>
              <a:t>Allah’ın yeryüzündeki evleridir. Oraları ziyaret edenlere ikramda bulunması Allah üzerine bir haktır</a:t>
            </a:r>
            <a:r>
              <a:rPr lang="tr-TR" sz="4400" b="1" dirty="0" smtClean="0"/>
              <a:t>.”</a:t>
            </a:r>
            <a:r>
              <a:rPr lang="tr-TR" sz="4400" b="1" dirty="0"/>
              <a:t> </a:t>
            </a:r>
            <a:r>
              <a:rPr lang="tr-TR" sz="4400" b="1" dirty="0" smtClean="0"/>
              <a:t>(</a:t>
            </a:r>
            <a:r>
              <a:rPr lang="tr-TR" sz="4400" b="1" dirty="0" err="1" smtClean="0"/>
              <a:t>Şuabu’l</a:t>
            </a:r>
            <a:r>
              <a:rPr lang="tr-TR" sz="4400" b="1" dirty="0" smtClean="0"/>
              <a:t>-İman</a:t>
            </a:r>
            <a:r>
              <a:rPr lang="tr-TR" sz="4400" b="1" dirty="0" smtClean="0"/>
              <a:t>)</a:t>
            </a:r>
          </a:p>
          <a:p>
            <a:pPr algn="just"/>
            <a:r>
              <a:rPr lang="tr-TR" sz="4400" b="1" dirty="0" smtClean="0"/>
              <a:t>“Kişinin cemaat ile kıldığı namaz, evinde veya çarşıda kıldığı namazdan yirmi beş derece daha faziletlidir. </a:t>
            </a:r>
            <a:r>
              <a:rPr lang="tr-TR" sz="4400" b="1" dirty="0" smtClean="0"/>
              <a:t>Bu </a:t>
            </a:r>
            <a:r>
              <a:rPr lang="tr-TR" sz="4400" b="1" dirty="0" smtClean="0"/>
              <a:t>fazilet şu şekilde gerçekleşir: Biriniz güzelce abdest alır sırf namaz kılmak için camiye gelirse, camiye varıncaya kadar attığı her adım için bir sevap verilir ve bir günahı silinir. Camiye girdiği zaman namaz için beklediği sürece namaz kılıyormuş gibi sevap kazanır. Melekler bu kimseye dua ederler. Kimseye eziyet etmediği ve abdesti bozulmadığı sürece; ‘Allah’ım! Bu kulunu bağışla, ona merhamet et ve tövbesini kabul et’ diye dua ederler.”</a:t>
            </a:r>
            <a:r>
              <a:rPr lang="tr-TR" sz="4400" dirty="0" smtClean="0"/>
              <a:t> (Ebu </a:t>
            </a:r>
            <a:r>
              <a:rPr lang="tr-TR" sz="4400" dirty="0" err="1" smtClean="0"/>
              <a:t>Dâvûd</a:t>
            </a:r>
            <a:r>
              <a:rPr lang="tr-TR" sz="4400" dirty="0" smtClean="0"/>
              <a:t>, Salât, 49, I, 378)</a:t>
            </a:r>
            <a:endParaRPr lang="tr-TR" sz="4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TEŞEKKÜRLER</a:t>
            </a:r>
            <a:endParaRPr lang="tr-TR" b="1" dirty="0">
              <a:solidFill>
                <a:schemeClr val="bg2">
                  <a:lumMod val="50000"/>
                </a:schemeClr>
              </a:solidFill>
            </a:endParaRPr>
          </a:p>
        </p:txBody>
      </p:sp>
      <p:sp>
        <p:nvSpPr>
          <p:cNvPr id="3" name="2 İçerik Yer Tutucusu"/>
          <p:cNvSpPr>
            <a:spLocks noGrp="1"/>
          </p:cNvSpPr>
          <p:nvPr>
            <p:ph idx="1"/>
          </p:nvPr>
        </p:nvSpPr>
        <p:spPr/>
        <p:txBody>
          <a:bodyPr/>
          <a:lstStyle/>
          <a:p>
            <a:endParaRPr lang="tr-TR" dirty="0" smtClean="0"/>
          </a:p>
          <a:p>
            <a:endParaRPr lang="tr-TR" dirty="0"/>
          </a:p>
          <a:p>
            <a:pPr algn="ctr"/>
            <a:endParaRPr lang="tr-TR" sz="4000" b="1" dirty="0" smtClean="0"/>
          </a:p>
          <a:p>
            <a:pPr algn="ctr"/>
            <a:endParaRPr lang="tr-TR" sz="4000" b="1" dirty="0"/>
          </a:p>
          <a:p>
            <a:pPr algn="ctr"/>
            <a:r>
              <a:rPr lang="tr-TR" sz="4000" b="1" dirty="0" smtClean="0"/>
              <a:t>HASAN SÖZER</a:t>
            </a:r>
          </a:p>
          <a:p>
            <a:pPr algn="ctr"/>
            <a:r>
              <a:rPr lang="tr-TR" sz="4000" b="1" dirty="0" smtClean="0"/>
              <a:t>DENİZLİ İL UZMAN VAİZİ</a:t>
            </a:r>
            <a:endParaRPr lang="tr-TR" sz="4000" b="1" dirty="0"/>
          </a:p>
        </p:txBody>
      </p:sp>
      <p:pic>
        <p:nvPicPr>
          <p:cNvPr id="6146" name="Picture 2" descr="C:\Users\hasan\Desktop\indir.jpg"/>
          <p:cNvPicPr>
            <a:picLocks noChangeAspect="1" noChangeArrowheads="1"/>
          </p:cNvPicPr>
          <p:nvPr/>
        </p:nvPicPr>
        <p:blipFill>
          <a:blip r:embed="rId2"/>
          <a:srcRect/>
          <a:stretch>
            <a:fillRect/>
          </a:stretch>
        </p:blipFill>
        <p:spPr bwMode="auto">
          <a:xfrm>
            <a:off x="1643042" y="1357298"/>
            <a:ext cx="5643602" cy="278608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bg2">
                    <a:lumMod val="50000"/>
                  </a:schemeClr>
                </a:solidFill>
              </a:rPr>
              <a:t>CAMİ </a:t>
            </a:r>
            <a:r>
              <a:rPr lang="tr-TR" b="1" dirty="0" smtClean="0">
                <a:solidFill>
                  <a:schemeClr val="bg2">
                    <a:lumMod val="50000"/>
                  </a:schemeClr>
                </a:solidFill>
              </a:rPr>
              <a:t>NE </a:t>
            </a:r>
            <a:r>
              <a:rPr lang="tr-TR" b="1" dirty="0" smtClean="0">
                <a:solidFill>
                  <a:schemeClr val="bg2">
                    <a:lumMod val="50000"/>
                  </a:schemeClr>
                </a:solidFill>
              </a:rPr>
              <a:t>DEMEKTİR?</a:t>
            </a:r>
            <a:endParaRPr lang="tr-TR" dirty="0"/>
          </a:p>
        </p:txBody>
      </p:sp>
      <p:sp>
        <p:nvSpPr>
          <p:cNvPr id="3" name="2 İçerik Yer Tutucusu"/>
          <p:cNvSpPr>
            <a:spLocks noGrp="1"/>
          </p:cNvSpPr>
          <p:nvPr>
            <p:ph idx="1"/>
          </p:nvPr>
        </p:nvSpPr>
        <p:spPr/>
        <p:txBody>
          <a:bodyPr/>
          <a:lstStyle/>
          <a:p>
            <a:pPr algn="just"/>
            <a:r>
              <a:rPr lang="tr-TR" b="1" dirty="0" smtClean="0">
                <a:solidFill>
                  <a:schemeClr val="bg2">
                    <a:lumMod val="50000"/>
                  </a:schemeClr>
                </a:solidFill>
              </a:rPr>
              <a:t>Cami</a:t>
            </a:r>
            <a:r>
              <a:rPr lang="tr-TR" b="1" dirty="0" smtClean="0"/>
              <a:t>; toplayan, birleştiren yer demektir.</a:t>
            </a:r>
          </a:p>
          <a:p>
            <a:pPr algn="just"/>
            <a:r>
              <a:rPr lang="tr-TR" b="1" dirty="0" smtClean="0"/>
              <a:t>Camiler Yüce </a:t>
            </a:r>
            <a:r>
              <a:rPr lang="tr-TR" b="1" dirty="0"/>
              <a:t>A</a:t>
            </a:r>
            <a:r>
              <a:rPr lang="tr-TR" b="1" dirty="0" smtClean="0"/>
              <a:t>llah’ın </a:t>
            </a:r>
            <a:r>
              <a:rPr lang="tr-TR" b="1" dirty="0" smtClean="0">
                <a:solidFill>
                  <a:srgbClr val="FF0000"/>
                </a:solidFill>
              </a:rPr>
              <a:t>el-Cami</a:t>
            </a:r>
            <a:r>
              <a:rPr lang="tr-TR" b="1" dirty="0" smtClean="0"/>
              <a:t> = toplayan, birleştiren isminin yeryüzündeki yansımasıdır</a:t>
            </a:r>
            <a:r>
              <a:rPr lang="tr-TR" b="1" dirty="0" smtClean="0"/>
              <a:t>. </a:t>
            </a:r>
          </a:p>
          <a:p>
            <a:pPr algn="just"/>
            <a:r>
              <a:rPr lang="tr-TR" b="1" dirty="0" smtClean="0"/>
              <a:t>Camiler bulundukları yerlerdeki farklı farklı insanları bir araya getirir, onları </a:t>
            </a:r>
            <a:r>
              <a:rPr lang="tr-TR" b="1" dirty="0" err="1" smtClean="0"/>
              <a:t>İslamın</a:t>
            </a:r>
            <a:r>
              <a:rPr lang="tr-TR" b="1" dirty="0" smtClean="0"/>
              <a:t> birlik, beraberlik, kardeşlik ve dayanışma ruhu içinde toplar, çokları bir kılar.</a:t>
            </a:r>
            <a:endParaRPr lang="tr-TR" b="1"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MESCİD NE </a:t>
            </a:r>
            <a:r>
              <a:rPr lang="tr-TR" b="1" dirty="0" smtClean="0">
                <a:solidFill>
                  <a:schemeClr val="bg2">
                    <a:lumMod val="50000"/>
                  </a:schemeClr>
                </a:solidFill>
              </a:rPr>
              <a:t>DEMEKTİR?</a:t>
            </a:r>
            <a:endParaRPr lang="tr-TR" dirty="0"/>
          </a:p>
        </p:txBody>
      </p:sp>
      <p:sp>
        <p:nvSpPr>
          <p:cNvPr id="3" name="2 İçerik Yer Tutucusu"/>
          <p:cNvSpPr>
            <a:spLocks noGrp="1"/>
          </p:cNvSpPr>
          <p:nvPr>
            <p:ph idx="1"/>
          </p:nvPr>
        </p:nvSpPr>
        <p:spPr/>
        <p:txBody>
          <a:bodyPr>
            <a:normAutofit lnSpcReduction="10000"/>
          </a:bodyPr>
          <a:lstStyle/>
          <a:p>
            <a:pPr algn="just"/>
            <a:r>
              <a:rPr lang="tr-TR" b="1" dirty="0" err="1" smtClean="0">
                <a:solidFill>
                  <a:schemeClr val="bg2">
                    <a:lumMod val="50000"/>
                  </a:schemeClr>
                </a:solidFill>
              </a:rPr>
              <a:t>Mescid</a:t>
            </a:r>
            <a:r>
              <a:rPr lang="tr-TR" b="1" dirty="0" smtClean="0"/>
              <a:t>; secde edilen yer demektir.</a:t>
            </a:r>
          </a:p>
          <a:p>
            <a:pPr algn="just"/>
            <a:r>
              <a:rPr lang="tr-TR" b="1" dirty="0" smtClean="0"/>
              <a:t>Kulun Allah’a en yakın olduğu ve O’na en çok yaklaştığı secdenin yapıldığı mekânın ismidir</a:t>
            </a:r>
            <a:r>
              <a:rPr lang="tr-TR" b="1" dirty="0" smtClean="0"/>
              <a:t>.</a:t>
            </a:r>
          </a:p>
          <a:p>
            <a:pPr algn="just"/>
            <a:r>
              <a:rPr lang="tr-TR" b="1" dirty="0" smtClean="0"/>
              <a:t>Yeryüzünün her tarafı Ümmeti Muhammed için </a:t>
            </a:r>
            <a:r>
              <a:rPr lang="tr-TR" b="1" dirty="0" err="1" smtClean="0"/>
              <a:t>mesciddir</a:t>
            </a:r>
            <a:r>
              <a:rPr lang="tr-TR" b="1" dirty="0" smtClean="0"/>
              <a:t>. Sonuçta ümmeti Muhammed yeryüzünü </a:t>
            </a:r>
            <a:r>
              <a:rPr lang="tr-TR" b="1" dirty="0" err="1" smtClean="0"/>
              <a:t>mescid</a:t>
            </a:r>
            <a:r>
              <a:rPr lang="tr-TR" b="1" dirty="0" smtClean="0"/>
              <a:t> haline getirmeli, camideymiş gibi hayat yaşamalıdır.</a:t>
            </a:r>
            <a:endParaRPr lang="tr-TR" b="1" dirty="0" smtClean="0"/>
          </a:p>
          <a:p>
            <a:pPr algn="just"/>
            <a:r>
              <a:rPr lang="tr-TR" b="1" dirty="0" smtClean="0"/>
              <a:t>Ülkemizde cami ismi kullanılırken, Kuran ve Sünnette ise </a:t>
            </a:r>
            <a:r>
              <a:rPr lang="tr-TR" b="1" dirty="0" err="1" smtClean="0"/>
              <a:t>mescid</a:t>
            </a:r>
            <a:r>
              <a:rPr lang="tr-TR" b="1" dirty="0" smtClean="0"/>
              <a:t> ismi kullanılır.</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bg2">
                    <a:lumMod val="50000"/>
                  </a:schemeClr>
                </a:solidFill>
              </a:rPr>
              <a:t>CAMİLER VE MESCİDLER MABEDDİR</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sz="3000" b="1" dirty="0" smtClean="0">
                <a:solidFill>
                  <a:srgbClr val="C00000"/>
                </a:solidFill>
              </a:rPr>
              <a:t>“Ruhumun senden, İlâhî, şudur ancak </a:t>
            </a:r>
            <a:r>
              <a:rPr lang="tr-TR" sz="3000" b="1" dirty="0" smtClean="0">
                <a:solidFill>
                  <a:srgbClr val="C00000"/>
                </a:solidFill>
              </a:rPr>
              <a:t>emeli:</a:t>
            </a:r>
            <a:r>
              <a:rPr lang="tr-TR" sz="3000" b="1" dirty="0" smtClean="0">
                <a:solidFill>
                  <a:srgbClr val="C00000"/>
                </a:solidFill>
              </a:rPr>
              <a:t/>
            </a:r>
            <a:br>
              <a:rPr lang="tr-TR" sz="3000" b="1" dirty="0" smtClean="0">
                <a:solidFill>
                  <a:srgbClr val="C00000"/>
                </a:solidFill>
              </a:rPr>
            </a:br>
            <a:r>
              <a:rPr lang="tr-TR" sz="3000" b="1" dirty="0" smtClean="0">
                <a:solidFill>
                  <a:srgbClr val="C00000"/>
                </a:solidFill>
              </a:rPr>
              <a:t>   Değmesin mabedimin göğsüne namahrem </a:t>
            </a:r>
            <a:r>
              <a:rPr lang="tr-TR" sz="3000" b="1" dirty="0" smtClean="0">
                <a:solidFill>
                  <a:srgbClr val="C00000"/>
                </a:solidFill>
              </a:rPr>
              <a:t>eli!”</a:t>
            </a:r>
            <a:endParaRPr lang="tr-TR" sz="3000" b="1" dirty="0" smtClean="0">
              <a:solidFill>
                <a:srgbClr val="C00000"/>
              </a:solidFill>
            </a:endParaRPr>
          </a:p>
          <a:p>
            <a:pPr algn="just"/>
            <a:r>
              <a:rPr lang="tr-TR" sz="3000" b="1" dirty="0" smtClean="0"/>
              <a:t>Yeryüzünde ilk </a:t>
            </a:r>
            <a:r>
              <a:rPr lang="tr-TR" sz="3000" b="1" dirty="0" err="1" smtClean="0"/>
              <a:t>mescid</a:t>
            </a:r>
            <a:r>
              <a:rPr lang="tr-TR" sz="3000" b="1" dirty="0" smtClean="0"/>
              <a:t>, ilk </a:t>
            </a:r>
            <a:r>
              <a:rPr lang="tr-TR" sz="3000" b="1" dirty="0" err="1" smtClean="0"/>
              <a:t>mâbed</a:t>
            </a:r>
            <a:r>
              <a:rPr lang="tr-TR" sz="3000" b="1" dirty="0" smtClean="0"/>
              <a:t> Kâbe’dir.</a:t>
            </a:r>
          </a:p>
          <a:p>
            <a:pPr algn="just"/>
            <a:r>
              <a:rPr lang="tr-TR" sz="3000" b="1" dirty="0" smtClean="0"/>
              <a:t>Mekke şehri yok iken Kâbe’yi Allah’ın emri ile Hz. İbrahim (as) ve oğlu Hz. İsmail (as) inşa ettiler.</a:t>
            </a:r>
          </a:p>
          <a:p>
            <a:pPr algn="just"/>
            <a:r>
              <a:rPr lang="tr-TR" sz="3000" b="1" dirty="0" smtClean="0"/>
              <a:t>Diğer bütün cami ve </a:t>
            </a:r>
            <a:r>
              <a:rPr lang="tr-TR" sz="3000" b="1" dirty="0" err="1" smtClean="0"/>
              <a:t>mescidler</a:t>
            </a:r>
            <a:r>
              <a:rPr lang="tr-TR" sz="3000" b="1" dirty="0" smtClean="0"/>
              <a:t> Kâbe’nin </a:t>
            </a:r>
            <a:r>
              <a:rPr lang="tr-TR" sz="3000" b="1" dirty="0" smtClean="0"/>
              <a:t>şubesidir.</a:t>
            </a:r>
            <a:endParaRPr lang="tr-TR" sz="3000" b="1" dirty="0" smtClean="0"/>
          </a:p>
          <a:p>
            <a:pPr algn="just"/>
            <a:r>
              <a:rPr lang="tr-TR" sz="3000" b="1" dirty="0" smtClean="0"/>
              <a:t>Ecdadımız şehirler kurarken evvela Ulu Camileri şehrin merkezine inşa </a:t>
            </a:r>
            <a:r>
              <a:rPr lang="tr-TR" sz="3000" b="1" dirty="0" smtClean="0"/>
              <a:t>etmişlerdir, sonra şehir kurulmuştur.</a:t>
            </a:r>
            <a:endParaRPr lang="tr-TR" sz="3000" b="1" dirty="0" smtClean="0"/>
          </a:p>
          <a:p>
            <a:pPr algn="just"/>
            <a:r>
              <a:rPr lang="tr-TR" sz="3000" b="1" dirty="0" smtClean="0"/>
              <a:t>Camiler sonuçta şehirlerin merkezi olmuştur, </a:t>
            </a:r>
            <a:r>
              <a:rPr lang="tr-TR" sz="3000" b="1" dirty="0" smtClean="0">
                <a:solidFill>
                  <a:srgbClr val="FF0000"/>
                </a:solidFill>
              </a:rPr>
              <a:t>tüm yollar camiye çıkar.</a:t>
            </a:r>
          </a:p>
          <a:p>
            <a:endParaRPr lang="tr-TR"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KABE = BEYTULLAH</a:t>
            </a:r>
            <a:endParaRPr lang="tr-TR" b="1" dirty="0">
              <a:solidFill>
                <a:schemeClr val="bg2">
                  <a:lumMod val="50000"/>
                </a:schemeClr>
              </a:solidFill>
            </a:endParaRPr>
          </a:p>
        </p:txBody>
      </p:sp>
      <p:pic>
        <p:nvPicPr>
          <p:cNvPr id="3076" name="Picture 4" descr="C:\Users\hasan\Desktop\images.jpg"/>
          <p:cNvPicPr>
            <a:picLocks noGrp="1" noChangeAspect="1" noChangeArrowheads="1"/>
          </p:cNvPicPr>
          <p:nvPr>
            <p:ph idx="1"/>
          </p:nvPr>
        </p:nvPicPr>
        <p:blipFill>
          <a:blip r:embed="rId2"/>
          <a:srcRect/>
          <a:stretch>
            <a:fillRect/>
          </a:stretch>
        </p:blipFill>
        <p:spPr bwMode="auto">
          <a:xfrm>
            <a:off x="0" y="1214422"/>
            <a:ext cx="9144000" cy="56435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bg2">
                    <a:lumMod val="50000"/>
                  </a:schemeClr>
                </a:solidFill>
              </a:rPr>
              <a:t>CAMİLER MEDENİYETİN MERKEZİDİR</a:t>
            </a:r>
            <a:endParaRPr lang="tr-TR" b="1" dirty="0">
              <a:solidFill>
                <a:schemeClr val="bg2">
                  <a:lumMod val="50000"/>
                </a:schemeClr>
              </a:solidFill>
            </a:endParaRPr>
          </a:p>
        </p:txBody>
      </p:sp>
      <p:sp>
        <p:nvSpPr>
          <p:cNvPr id="3" name="2 İçerik Yer Tutucusu"/>
          <p:cNvSpPr>
            <a:spLocks noGrp="1"/>
          </p:cNvSpPr>
          <p:nvPr>
            <p:ph idx="1"/>
          </p:nvPr>
        </p:nvSpPr>
        <p:spPr/>
        <p:txBody>
          <a:bodyPr>
            <a:normAutofit fontScale="85000" lnSpcReduction="10000"/>
          </a:bodyPr>
          <a:lstStyle/>
          <a:p>
            <a:pPr algn="just"/>
            <a:r>
              <a:rPr lang="tr-TR" b="1" dirty="0" smtClean="0"/>
              <a:t>Hz. </a:t>
            </a:r>
            <a:r>
              <a:rPr lang="tr-TR" b="1" dirty="0" smtClean="0"/>
              <a:t>Peygamberimiz </a:t>
            </a:r>
            <a:r>
              <a:rPr lang="tr-TR" b="1" dirty="0" smtClean="0"/>
              <a:t>(sav) Medine’ye hicret ettikten sonra ilk olarak orada </a:t>
            </a:r>
            <a:r>
              <a:rPr lang="tr-TR" b="1" dirty="0" err="1" smtClean="0"/>
              <a:t>mescid</a:t>
            </a:r>
            <a:r>
              <a:rPr lang="tr-TR" b="1" dirty="0" smtClean="0"/>
              <a:t> inşa ettirmiştir.</a:t>
            </a:r>
          </a:p>
          <a:p>
            <a:pPr algn="just"/>
            <a:r>
              <a:rPr lang="tr-TR" b="1" dirty="0" smtClean="0"/>
              <a:t>İslam Medeniyeti Medine’de Hz. Peygamberimizin rehberliğinde Mescidi Nebi’de inşa edilmiştir.</a:t>
            </a:r>
          </a:p>
          <a:p>
            <a:pPr algn="just"/>
            <a:r>
              <a:rPr lang="tr-TR" b="1" dirty="0" smtClean="0"/>
              <a:t>Namaz sonraları kurulan ilim halkalarında Hz. Peygamberimizin öğretiminde erkeği ile </a:t>
            </a:r>
            <a:r>
              <a:rPr lang="tr-TR" b="1" dirty="0" smtClean="0"/>
              <a:t>kadını, </a:t>
            </a:r>
            <a:r>
              <a:rPr lang="tr-TR" b="1" dirty="0" smtClean="0"/>
              <a:t>genci ile yaşlısı </a:t>
            </a:r>
            <a:r>
              <a:rPr lang="tr-TR" b="1" dirty="0" smtClean="0"/>
              <a:t> </a:t>
            </a:r>
            <a:r>
              <a:rPr lang="tr-TR" b="1" dirty="0" smtClean="0"/>
              <a:t>tüm </a:t>
            </a:r>
            <a:r>
              <a:rPr lang="tr-TR" b="1" dirty="0" err="1" smtClean="0"/>
              <a:t>müslümanlar</a:t>
            </a:r>
            <a:r>
              <a:rPr lang="tr-TR" b="1" dirty="0" smtClean="0"/>
              <a:t> eğitimden geçmiştir</a:t>
            </a:r>
            <a:r>
              <a:rPr lang="tr-TR" b="1" dirty="0" smtClean="0"/>
              <a:t>. </a:t>
            </a:r>
            <a:endParaRPr lang="tr-TR" b="1" dirty="0" smtClean="0"/>
          </a:p>
          <a:p>
            <a:pPr algn="just"/>
            <a:r>
              <a:rPr lang="tr-TR" b="1" dirty="0" smtClean="0"/>
              <a:t>Sonuçta önce </a:t>
            </a:r>
            <a:r>
              <a:rPr lang="tr-TR" b="1" dirty="0" err="1" smtClean="0"/>
              <a:t>mescid</a:t>
            </a:r>
            <a:r>
              <a:rPr lang="tr-TR" b="1" dirty="0" smtClean="0"/>
              <a:t> sonra medeniyet inşa edilmiştir. Mescidi </a:t>
            </a:r>
            <a:r>
              <a:rPr lang="tr-TR" b="1" dirty="0" smtClean="0"/>
              <a:t>Nebevi </a:t>
            </a:r>
            <a:r>
              <a:rPr lang="tr-TR" b="1" dirty="0" smtClean="0"/>
              <a:t>medeniyete beşik olmuştur. </a:t>
            </a:r>
          </a:p>
          <a:p>
            <a:pPr algn="just"/>
            <a:r>
              <a:rPr lang="tr-TR" b="1" dirty="0" smtClean="0"/>
              <a:t>Hicret öncesi </a:t>
            </a:r>
            <a:r>
              <a:rPr lang="tr-TR" b="1" dirty="0" err="1" smtClean="0">
                <a:solidFill>
                  <a:srgbClr val="FF0000"/>
                </a:solidFill>
              </a:rPr>
              <a:t>Yesrib</a:t>
            </a:r>
            <a:r>
              <a:rPr lang="tr-TR" b="1" dirty="0" smtClean="0">
                <a:solidFill>
                  <a:srgbClr val="FF0000"/>
                </a:solidFill>
              </a:rPr>
              <a:t> </a:t>
            </a:r>
            <a:r>
              <a:rPr lang="tr-TR" b="1" dirty="0" smtClean="0"/>
              <a:t>olan şehir sonrasında </a:t>
            </a:r>
            <a:r>
              <a:rPr lang="tr-TR" b="1" dirty="0" err="1" smtClean="0"/>
              <a:t>Medineyi</a:t>
            </a:r>
            <a:r>
              <a:rPr lang="tr-TR" b="1" dirty="0" smtClean="0"/>
              <a:t> Münevvere olmuştur.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MESCİDİ NEBEVİ</a:t>
            </a:r>
            <a:endParaRPr lang="tr-TR" dirty="0"/>
          </a:p>
        </p:txBody>
      </p:sp>
      <p:sp>
        <p:nvSpPr>
          <p:cNvPr id="3" name="2 İçerik Yer Tutucusu"/>
          <p:cNvSpPr>
            <a:spLocks noGrp="1"/>
          </p:cNvSpPr>
          <p:nvPr>
            <p:ph idx="1"/>
          </p:nvPr>
        </p:nvSpPr>
        <p:spPr/>
        <p:txBody>
          <a:bodyPr/>
          <a:lstStyle/>
          <a:p>
            <a:endParaRPr lang="tr-TR" dirty="0"/>
          </a:p>
        </p:txBody>
      </p:sp>
      <p:pic>
        <p:nvPicPr>
          <p:cNvPr id="4" name="Picture 5"/>
          <p:cNvPicPr>
            <a:picLocks noChangeAspect="1" noChangeArrowheads="1"/>
          </p:cNvPicPr>
          <p:nvPr/>
        </p:nvPicPr>
        <p:blipFill>
          <a:blip r:embed="rId2"/>
          <a:srcRect/>
          <a:stretch>
            <a:fillRect/>
          </a:stretch>
        </p:blipFill>
        <p:spPr bwMode="auto">
          <a:xfrm>
            <a:off x="0" y="1357298"/>
            <a:ext cx="9144000" cy="550070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CAMİLER TOPLUMUN KALBİDİR</a:t>
            </a:r>
            <a:endParaRPr lang="tr-TR" b="1" dirty="0">
              <a:solidFill>
                <a:schemeClr val="bg2">
                  <a:lumMod val="50000"/>
                </a:schemeClr>
              </a:solidFill>
            </a:endParaRPr>
          </a:p>
        </p:txBody>
      </p:sp>
      <p:sp>
        <p:nvSpPr>
          <p:cNvPr id="3" name="2 İçerik Yer Tutucusu"/>
          <p:cNvSpPr>
            <a:spLocks noGrp="1"/>
          </p:cNvSpPr>
          <p:nvPr>
            <p:ph idx="1"/>
          </p:nvPr>
        </p:nvSpPr>
        <p:spPr/>
        <p:txBody>
          <a:bodyPr>
            <a:normAutofit fontScale="92500" lnSpcReduction="10000"/>
          </a:bodyPr>
          <a:lstStyle/>
          <a:p>
            <a:pPr algn="just"/>
            <a:r>
              <a:rPr lang="tr-TR" b="1" dirty="0" smtClean="0"/>
              <a:t>Nasıl bir kalp toplar damarlar ile bedendeki kirli kanı toplar, temizler ve sonra atar damarlar ile bedene temiz olarak pompalar ise camilerde aynı şekilde yüreklerinde kir olan </a:t>
            </a:r>
            <a:r>
              <a:rPr lang="tr-TR" b="1" dirty="0" smtClean="0"/>
              <a:t>müminleri</a:t>
            </a:r>
            <a:r>
              <a:rPr lang="tr-TR" b="1" dirty="0" smtClean="0"/>
              <a:t> </a:t>
            </a:r>
            <a:r>
              <a:rPr lang="tr-TR" b="1" dirty="0" smtClean="0"/>
              <a:t>toplar ve onları topluma kirlerinden arınmış olarak </a:t>
            </a:r>
            <a:r>
              <a:rPr lang="tr-TR" b="1" dirty="0" smtClean="0"/>
              <a:t>gönderir</a:t>
            </a:r>
            <a:r>
              <a:rPr lang="tr-TR" b="1" dirty="0" smtClean="0"/>
              <a:t>.</a:t>
            </a:r>
            <a:endParaRPr lang="tr-TR" b="1" dirty="0" smtClean="0"/>
          </a:p>
          <a:p>
            <a:pPr algn="just"/>
            <a:r>
              <a:rPr lang="tr-TR" b="1" dirty="0" smtClean="0"/>
              <a:t>Nice katiller, nice hırsızlar, nice suç </a:t>
            </a:r>
            <a:r>
              <a:rPr lang="tr-TR" b="1" dirty="0" err="1" smtClean="0"/>
              <a:t>makinaları</a:t>
            </a:r>
            <a:r>
              <a:rPr lang="tr-TR" b="1" dirty="0" smtClean="0"/>
              <a:t> camilerde arınmış, temiz bir hayata </a:t>
            </a:r>
            <a:r>
              <a:rPr lang="tr-TR" b="1" dirty="0" smtClean="0"/>
              <a:t>başlamış, topluma faydalı bireyler olmuştur. </a:t>
            </a:r>
            <a:endParaRPr lang="tr-TR" b="1" dirty="0" smtClean="0"/>
          </a:p>
          <a:p>
            <a:pPr algn="just"/>
            <a:r>
              <a:rPr lang="tr-TR" b="1" dirty="0" smtClean="0"/>
              <a:t>Camiler sonuçta hayat </a:t>
            </a:r>
            <a:r>
              <a:rPr lang="tr-TR" b="1" dirty="0" smtClean="0"/>
              <a:t>merkezidir.</a:t>
            </a:r>
            <a:endParaRPr lang="tr-T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2">
                    <a:lumMod val="50000"/>
                  </a:schemeClr>
                </a:solidFill>
              </a:rPr>
              <a:t>CAMİLER BİR EYLER BİZLERİ</a:t>
            </a:r>
            <a:endParaRPr lang="tr-TR" b="1" dirty="0">
              <a:solidFill>
                <a:schemeClr val="bg2">
                  <a:lumMod val="50000"/>
                </a:schemeClr>
              </a:solidFill>
            </a:endParaRPr>
          </a:p>
        </p:txBody>
      </p:sp>
      <p:sp>
        <p:nvSpPr>
          <p:cNvPr id="3" name="2 İçerik Yer Tutucusu"/>
          <p:cNvSpPr>
            <a:spLocks noGrp="1"/>
          </p:cNvSpPr>
          <p:nvPr>
            <p:ph idx="1"/>
          </p:nvPr>
        </p:nvSpPr>
        <p:spPr/>
        <p:txBody>
          <a:bodyPr>
            <a:normAutofit fontScale="77500" lnSpcReduction="20000"/>
          </a:bodyPr>
          <a:lstStyle/>
          <a:p>
            <a:pPr algn="just"/>
            <a:r>
              <a:rPr lang="tr-TR" b="1" dirty="0" smtClean="0"/>
              <a:t>Camilerde namaz için saf tutan müminler bir binanın tuğlaları gibi birbirlerine kenetlenirler</a:t>
            </a:r>
            <a:r>
              <a:rPr lang="tr-TR" b="1" dirty="0" smtClean="0"/>
              <a:t>.</a:t>
            </a:r>
          </a:p>
          <a:p>
            <a:pPr algn="just"/>
            <a:r>
              <a:rPr lang="tr-TR" b="1" dirty="0" smtClean="0"/>
              <a:t>Toplumun en üst kesiminden en alt kesimine bütün insanlar mevkiden, makamdan ve dünyalık değerlerden sıyrılarak girerler camiye.</a:t>
            </a:r>
          </a:p>
          <a:p>
            <a:pPr algn="just"/>
            <a:r>
              <a:rPr lang="tr-TR" b="1" dirty="0" smtClean="0"/>
              <a:t>Sınıf çatışmaları bu yüzden olmamıştır İslam beldelerinde.</a:t>
            </a:r>
            <a:endParaRPr lang="tr-TR" b="1" dirty="0" smtClean="0"/>
          </a:p>
          <a:p>
            <a:pPr algn="just"/>
            <a:r>
              <a:rPr lang="tr-TR" b="1" dirty="0" smtClean="0"/>
              <a:t>Zengin-fakir, </a:t>
            </a:r>
            <a:r>
              <a:rPr lang="tr-TR" b="1" dirty="0" smtClean="0"/>
              <a:t>patron-işçi</a:t>
            </a:r>
            <a:r>
              <a:rPr lang="tr-TR" b="1" dirty="0" smtClean="0"/>
              <a:t>, âmir-memur, beyaz-siyah</a:t>
            </a:r>
            <a:r>
              <a:rPr lang="tr-TR" b="1" dirty="0"/>
              <a:t> </a:t>
            </a:r>
            <a:r>
              <a:rPr lang="tr-TR" b="1" dirty="0" smtClean="0"/>
              <a:t>vb. tüm farklılıklar ortadan kalkar.</a:t>
            </a:r>
          </a:p>
          <a:p>
            <a:pPr algn="just"/>
            <a:r>
              <a:rPr lang="tr-TR" b="1" dirty="0" smtClean="0"/>
              <a:t>Arka safta namaz kılanlar secdeye gittiğinde ön saftaki kardeşinin ayağını koyduğu yere baş </a:t>
            </a:r>
            <a:r>
              <a:rPr lang="tr-TR" b="1" dirty="0" smtClean="0"/>
              <a:t>koyarlar tevazu ile.</a:t>
            </a:r>
            <a:endParaRPr lang="tr-TR" b="1" dirty="0" smtClean="0"/>
          </a:p>
          <a:p>
            <a:pPr algn="just"/>
            <a:r>
              <a:rPr lang="tr-TR" b="1" dirty="0" smtClean="0"/>
              <a:t>Sonuçta camilerde her türlü ayrılıklar son bulur, birlik meydana gelir.</a:t>
            </a:r>
            <a:endParaRPr lang="tr-TR" b="1"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687</Words>
  <Application>Microsoft Office PowerPoint</Application>
  <PresentationFormat>Ekran Gösterisi (4:3)</PresentationFormat>
  <Paragraphs>64</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CAMİLER VE DİN GÖREVLİLERİ HAFTASI 2017</vt:lpstr>
      <vt:lpstr>CAMİ NE DEMEKTİR?</vt:lpstr>
      <vt:lpstr>MESCİD NE DEMEKTİR?</vt:lpstr>
      <vt:lpstr>CAMİLER VE MESCİDLER MABEDDİR</vt:lpstr>
      <vt:lpstr>KABE = BEYTULLAH</vt:lpstr>
      <vt:lpstr>CAMİLER MEDENİYETİN MERKEZİDİR</vt:lpstr>
      <vt:lpstr>MESCİDİ NEBEVİ</vt:lpstr>
      <vt:lpstr>CAMİLER TOPLUMUN KALBİDİR</vt:lpstr>
      <vt:lpstr>CAMİLER BİR EYLER BİZLERİ</vt:lpstr>
      <vt:lpstr>CAMİLER ŞEHİRLERİN KİMLİĞİDİR</vt:lpstr>
      <vt:lpstr>YIKILAN, YAKILAN CAMİLER</vt:lpstr>
      <vt:lpstr>CAMİLERİN İMARI</vt:lpstr>
      <vt:lpstr> İÇİNDE SAF TUTAN GÖNÜLLER YOK İSE BİNANIN İMARI NEYE YARAR? </vt:lpstr>
      <vt:lpstr>CAMİ VE ÖZGÜRLÜK</vt:lpstr>
      <vt:lpstr>EN SEVİMLİ YERLER</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CAMİLER VE DİN GÖREVLİLERİ HAFTASI 2017</dc:title>
  <dc:creator>hasan</dc:creator>
  <cp:lastModifiedBy>hasan</cp:lastModifiedBy>
  <cp:revision>46</cp:revision>
  <dcterms:created xsi:type="dcterms:W3CDTF">2017-10-01T16:32:01Z</dcterms:created>
  <dcterms:modified xsi:type="dcterms:W3CDTF">2017-10-02T18:09:02Z</dcterms:modified>
</cp:coreProperties>
</file>