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7" r:id="rId15"/>
    <p:sldId id="301" r:id="rId16"/>
    <p:sldId id="278" r:id="rId17"/>
    <p:sldId id="270" r:id="rId18"/>
    <p:sldId id="271" r:id="rId19"/>
    <p:sldId id="272" r:id="rId20"/>
    <p:sldId id="273" r:id="rId21"/>
    <p:sldId id="274" r:id="rId22"/>
    <p:sldId id="275"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5BF22A-DC9A-416C-8601-6018165B880E}" type="datetimeFigureOut">
              <a:rPr lang="tr-TR" smtClean="0"/>
              <a:t>28.4.2016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36958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5BF22A-DC9A-416C-8601-6018165B880E}" type="datetimeFigureOut">
              <a:rPr lang="tr-TR" smtClean="0"/>
              <a:t>28.4.2016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33807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5BF22A-DC9A-416C-8601-6018165B880E}" type="datetimeFigureOut">
              <a:rPr lang="tr-TR" smtClean="0"/>
              <a:t>28.4.2016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39216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5BF22A-DC9A-416C-8601-6018165B880E}" type="datetimeFigureOut">
              <a:rPr lang="tr-TR" smtClean="0"/>
              <a:t>28.4.2016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423563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5BF22A-DC9A-416C-8601-6018165B880E}" type="datetimeFigureOut">
              <a:rPr lang="tr-TR" smtClean="0"/>
              <a:t>28.4.2016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174316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5BF22A-DC9A-416C-8601-6018165B880E}" type="datetimeFigureOut">
              <a:rPr lang="tr-TR" smtClean="0"/>
              <a:t>28.4.2016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407185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5BF22A-DC9A-416C-8601-6018165B880E}" type="datetimeFigureOut">
              <a:rPr lang="tr-TR" smtClean="0"/>
              <a:t>28.4.2016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3816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5BF22A-DC9A-416C-8601-6018165B880E}" type="datetimeFigureOut">
              <a:rPr lang="tr-TR" smtClean="0"/>
              <a:t>28.4.2016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308081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5BF22A-DC9A-416C-8601-6018165B880E}" type="datetimeFigureOut">
              <a:rPr lang="tr-TR" smtClean="0"/>
              <a:t>28.4.2016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75602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5BF22A-DC9A-416C-8601-6018165B880E}" type="datetimeFigureOut">
              <a:rPr lang="tr-TR" smtClean="0"/>
              <a:t>28.4.2016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217100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5BF22A-DC9A-416C-8601-6018165B880E}" type="datetimeFigureOut">
              <a:rPr lang="tr-TR" smtClean="0"/>
              <a:t>28.4.2016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7BE42E-3436-49E1-99BF-32589FE9666C}" type="slidenum">
              <a:rPr lang="tr-TR" smtClean="0"/>
              <a:t>‹#›</a:t>
            </a:fld>
            <a:endParaRPr lang="tr-TR"/>
          </a:p>
        </p:txBody>
      </p:sp>
    </p:spTree>
    <p:extLst>
      <p:ext uri="{BB962C8B-B14F-4D97-AF65-F5344CB8AC3E}">
        <p14:creationId xmlns:p14="http://schemas.microsoft.com/office/powerpoint/2010/main" val="411375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BF22A-DC9A-416C-8601-6018165B880E}" type="datetimeFigureOut">
              <a:rPr lang="tr-TR" smtClean="0"/>
              <a:t>28.4.2016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BE42E-3436-49E1-99BF-32589FE9666C}" type="slidenum">
              <a:rPr lang="tr-TR" smtClean="0"/>
              <a:t>‹#›</a:t>
            </a:fld>
            <a:endParaRPr lang="tr-TR"/>
          </a:p>
        </p:txBody>
      </p:sp>
    </p:spTree>
    <p:extLst>
      <p:ext uri="{BB962C8B-B14F-4D97-AF65-F5344CB8AC3E}">
        <p14:creationId xmlns:p14="http://schemas.microsoft.com/office/powerpoint/2010/main" val="302695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ahUKEwjs4tmRm_jLAhUHShQKHePsARUQjRwIBw&amp;url=http://www.ekasasansor.com/ekas-asansor-sedye-asansorleri/&amp;bvm=bv.118443451,d.bGg&amp;psig=AFQjCNFHT1gBFwGfaQKS0TpilF6xFZe41A&amp;ust=1459970055355409" TargetMode="External"/><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google.com.tr/url?sa=i&amp;rct=j&amp;q=&amp;esrc=s&amp;source=imgres&amp;cd=&amp;cad=rja&amp;uact=8&amp;ved=0ahUKEwia8qqkoPjLAhXEVxQKHc7GCboQjRwIBw&amp;url=https://www.byclb.com/TR/Hakkinda/Gizlilik_Prensibi.aspx&amp;psig=AFQjCNFQwwdhOekAi2pIQytdgRvUtoZXsg&amp;ust=1459971623813079" TargetMode="Externa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tr/url?sa=i&amp;rct=j&amp;q=&amp;esrc=s&amp;source=images&amp;cd=&amp;cad=rja&amp;uact=8&amp;ved=0ahUKEwiT4Jeal_jLAhXMNxQKHbxQAWwQjRwIBw&amp;url=http://www.bahcevan.org/affedici-olmak-afis-calismasi-b-932&amp;psig=AFQjCNHCTlJY3xHxxkqZwETwmrMQJ_6fyQ&amp;ust=1459969049452178" TargetMode="Externa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tr/url?sa=i&amp;rct=j&amp;q=&amp;esrc=s&amp;source=images&amp;cd=&amp;cad=rja&amp;uact=8&amp;ved=0ahUKEwj7os-QmPjLAhWCcRQKHWaNDisQjRwIBw&amp;url=http://kahvegozu.tumblr.com/post/49533519167/sab%C4%B1r-s%C4%B1k%C4%B1nt%C4%B1n%C4%B1n-anahtar%C4%B1d%C4%B1r-mevlana&amp;bvm=bv.118443451,d.bGg&amp;psig=AFQjCNGHM5SCEzvPxqWuj2U9vZsuw2NXbg&amp;ust=1459969380126490" TargetMode="Externa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6.png"/><Relationship Id="rId4" Type="http://schemas.openxmlformats.org/officeDocument/2006/relationships/oleObject" Target="../embeddings/oleObject3.bin"/><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mM2UofjLAhUI7RQKHUZ6BYwQjRwIBw&amp;url=http://www.haber61.net/anahtar-deligi-13102014-194759h.htm&amp;bvm=bv.118443451,d.bGg&amp;psig=AFQjCNEi4syfxwFXqm05QtGllNe5VZ90eQ&amp;ust=1459971691780751"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huzurdamlalari.blogcu.com/ofkesini-yenmek/6850895" TargetMode="Externa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tr/url?sa=i&amp;rct=j&amp;q=&amp;esrc=s&amp;source=images&amp;cd=&amp;cad=rja&amp;uact=8&amp;ved=0ahUKEwiVtrHLlPjLAhUGPBQKHcMmBjAQjRwIBw&amp;url=http://www.haber7.com/kultur/haber/1166760-mescid-i-nebevide-ramazan-hazirliklari-tamamlandi&amp;psig=AFQjCNGgu0lJNR7uZCQz0SQmuNBCRCNgWw&amp;ust=1459968378061511"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2108213" y="129848"/>
            <a:ext cx="7975574" cy="1738283"/>
          </a:xfrm>
        </p:spPr>
        <p:txBody>
          <a:bodyPr>
            <a:normAutofit/>
          </a:bodyPr>
          <a:lstStyle/>
          <a:p>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3" name="Alt Başlık 2"/>
          <p:cNvSpPr>
            <a:spLocks noGrp="1"/>
          </p:cNvSpPr>
          <p:nvPr>
            <p:ph type="subTitle" idx="1"/>
          </p:nvPr>
        </p:nvSpPr>
        <p:spPr>
          <a:xfrm>
            <a:off x="1733724" y="2420526"/>
            <a:ext cx="9144000" cy="1238933"/>
          </a:xfrm>
        </p:spPr>
        <p:txBody>
          <a:bodyPr>
            <a:normAutofit/>
          </a:bodyPr>
          <a:lstStyle/>
          <a:p>
            <a:r>
              <a:rPr lang="tr-TR" sz="7200" b="1" dirty="0" smtClean="0">
                <a:solidFill>
                  <a:srgbClr val="ED7D31">
                    <a:lumMod val="50000"/>
                  </a:srgbClr>
                </a:solidFill>
                <a:latin typeface="Gabriola" panose="04040605051002020D02" pitchFamily="82" charset="0"/>
                <a:cs typeface="Consolas" panose="020B0609020204030204" pitchFamily="49" charset="0"/>
              </a:rPr>
              <a:t>HAC HAZIRLIK KURSLARI</a:t>
            </a:r>
            <a:endParaRPr lang="tr-TR" sz="72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724"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2803" y="580402"/>
            <a:ext cx="2074086" cy="1083919"/>
          </a:xfrm>
          <a:prstGeom prst="rect">
            <a:avLst/>
          </a:prstGeom>
        </p:spPr>
      </p:pic>
    </p:spTree>
    <p:extLst>
      <p:ext uri="{BB962C8B-B14F-4D97-AF65-F5344CB8AC3E}">
        <p14:creationId xmlns:p14="http://schemas.microsoft.com/office/powerpoint/2010/main" val="380971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2" name="Unvan 1"/>
          <p:cNvSpPr>
            <a:spLocks noGrp="1"/>
          </p:cNvSpPr>
          <p:nvPr>
            <p:ph type="title"/>
          </p:nvPr>
        </p:nvSpPr>
        <p:spPr>
          <a:xfrm>
            <a:off x="1047205" y="1841827"/>
            <a:ext cx="10515600" cy="1325563"/>
          </a:xfrm>
        </p:spPr>
        <p:txBody>
          <a:bodyPr>
            <a:normAutofit fontScale="90000"/>
          </a:bodyPr>
          <a:lstStyle/>
          <a:p>
            <a:pPr lvl="0" algn="r" rtl="1" fontAlgn="base">
              <a:lnSpc>
                <a:spcPct val="100000"/>
              </a:lnSpc>
              <a:spcAft>
                <a:spcPct val="0"/>
              </a:spcAft>
            </a:pPr>
            <a:r>
              <a:rPr lang="tr-TR" altLang="tr-TR" sz="3200" b="1" dirty="0" smtClean="0">
                <a:solidFill>
                  <a:srgbClr val="2F2B20"/>
                </a:solidFill>
                <a:latin typeface="Arial" panose="020B0604020202020204" pitchFamily="34" charset="0"/>
                <a:ea typeface="+mn-ea"/>
                <a:cs typeface="Arial" panose="020B0604020202020204" pitchFamily="34" charset="0"/>
              </a:rPr>
              <a:t/>
            </a:r>
            <a:br>
              <a:rPr lang="tr-TR" altLang="tr-TR" sz="3200" b="1" dirty="0" smtClean="0">
                <a:solidFill>
                  <a:srgbClr val="2F2B20"/>
                </a:solidFill>
                <a:latin typeface="Arial" panose="020B0604020202020204" pitchFamily="34" charset="0"/>
                <a:ea typeface="+mn-ea"/>
                <a:cs typeface="Arial" panose="020B0604020202020204" pitchFamily="34" charset="0"/>
              </a:rPr>
            </a:br>
            <a:r>
              <a:rPr lang="ar-SA" altLang="tr-TR" b="1" dirty="0" smtClean="0">
                <a:solidFill>
                  <a:srgbClr val="2F2B20"/>
                </a:solidFill>
                <a:latin typeface="Traditional Arabic" panose="02020603050405020304" pitchFamily="18" charset="-78"/>
                <a:ea typeface="+mn-ea"/>
                <a:cs typeface="Traditional Arabic" panose="02020603050405020304" pitchFamily="18" charset="-78"/>
              </a:rPr>
              <a:t>قال </a:t>
            </a:r>
            <a:r>
              <a:rPr lang="ar-SA" altLang="tr-TR" b="1" dirty="0">
                <a:solidFill>
                  <a:srgbClr val="2F2B20"/>
                </a:solidFill>
                <a:latin typeface="Traditional Arabic" panose="02020603050405020304" pitchFamily="18" charset="-78"/>
                <a:ea typeface="+mn-ea"/>
                <a:cs typeface="Traditional Arabic" panose="02020603050405020304" pitchFamily="18" charset="-78"/>
              </a:rPr>
              <a:t>رسول اللّهِ : وَالَّذِي نَفْسِي بِيَدِهِ لاَ تَدْخُلُوا الجَنَّةَ حَتَّى تُؤْمِنُوا، وَلاَ تُؤْمِنُوا حَتّى</a:t>
            </a:r>
            <a:r>
              <a:rPr lang="tr-TR" altLang="tr-TR" b="1" dirty="0">
                <a:solidFill>
                  <a:srgbClr val="2F2B20"/>
                </a:solidFill>
                <a:latin typeface="Traditional Arabic" panose="02020603050405020304" pitchFamily="18" charset="-78"/>
                <a:ea typeface="+mn-ea"/>
                <a:cs typeface="Traditional Arabic" panose="02020603050405020304" pitchFamily="18" charset="-78"/>
              </a:rPr>
              <a:t> </a:t>
            </a:r>
            <a:r>
              <a:rPr lang="ar-SA" altLang="tr-TR" b="1" dirty="0">
                <a:solidFill>
                  <a:srgbClr val="2F2B20"/>
                </a:solidFill>
                <a:latin typeface="Traditional Arabic" panose="02020603050405020304" pitchFamily="18" charset="-78"/>
                <a:ea typeface="+mn-ea"/>
                <a:cs typeface="Traditional Arabic" panose="02020603050405020304" pitchFamily="18" charset="-78"/>
              </a:rPr>
              <a:t>تَحَابُّوا. أَلاأدلُّكُمْ عَلى شَىْءٍ إذَا فَعَلْتُمُوهُ تَحَابَبْتُمْ؟ أفْشُواالسَّلاَمَ بَيْنَكُمْ</a:t>
            </a:r>
            <a:r>
              <a:rPr lang="ar-SA" altLang="tr-TR" sz="3200" b="1" dirty="0">
                <a:solidFill>
                  <a:srgbClr val="2F2B20"/>
                </a:solidFill>
                <a:latin typeface="Arial" panose="020B0604020202020204" pitchFamily="34" charset="0"/>
                <a:ea typeface="+mn-ea"/>
                <a:cs typeface="Arial" panose="020B0604020202020204" pitchFamily="34" charset="0"/>
              </a:rPr>
              <a:t/>
            </a:r>
            <a:br>
              <a:rPr lang="ar-SA" altLang="tr-TR" sz="3200" b="1" dirty="0">
                <a:solidFill>
                  <a:srgbClr val="2F2B20"/>
                </a:solidFill>
                <a:latin typeface="Arial" panose="020B0604020202020204" pitchFamily="34" charset="0"/>
                <a:ea typeface="+mn-ea"/>
                <a:cs typeface="Arial" panose="020B0604020202020204" pitchFamily="34"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
        <p:nvSpPr>
          <p:cNvPr id="3" name="Dikdörtgen 2"/>
          <p:cNvSpPr/>
          <p:nvPr/>
        </p:nvSpPr>
        <p:spPr>
          <a:xfrm>
            <a:off x="1568632" y="3154741"/>
            <a:ext cx="10134600" cy="1569660"/>
          </a:xfrm>
          <a:prstGeom prst="rect">
            <a:avLst/>
          </a:prstGeom>
        </p:spPr>
        <p:txBody>
          <a:bodyPr wrap="square">
            <a:spAutoFit/>
          </a:bodyPr>
          <a:lstStyle/>
          <a:p>
            <a:pPr lvl="0" algn="just" fontAlgn="base">
              <a:spcBef>
                <a:spcPct val="0"/>
              </a:spcBef>
              <a:spcAft>
                <a:spcPct val="0"/>
              </a:spcAft>
            </a:pPr>
            <a:r>
              <a:rPr lang="tr-TR" altLang="tr-TR" sz="2400" dirty="0">
                <a:solidFill>
                  <a:srgbClr val="2F2B20"/>
                </a:solidFill>
                <a:latin typeface="Arial" panose="020B0604020202020204" pitchFamily="34" charset="0"/>
                <a:cs typeface="Arial" panose="020B0604020202020204" pitchFamily="34" charset="0"/>
              </a:rPr>
              <a:t>«Canım kudret elinde olan Allah'a yemin ederim ki sizler iman etmedikçe cennete giremezsiniz. Birbirinizi sevmedikçe de iman etmiş olmazsınız. Yaptığınız takdirde birbirinizi seveceğiniz bir şey söyleyeyim mi? Aranızda selamı yayınız!» </a:t>
            </a:r>
            <a:r>
              <a:rPr lang="tr-TR" altLang="tr-TR" sz="1600" dirty="0">
                <a:solidFill>
                  <a:srgbClr val="2F2B20"/>
                </a:solidFill>
                <a:latin typeface="Arial" panose="020B0604020202020204" pitchFamily="34" charset="0"/>
                <a:cs typeface="Arial" panose="020B0604020202020204" pitchFamily="34" charset="0"/>
              </a:rPr>
              <a:t>(Müslim, </a:t>
            </a:r>
            <a:r>
              <a:rPr lang="tr-TR" altLang="tr-TR" sz="1600" dirty="0" err="1">
                <a:solidFill>
                  <a:srgbClr val="2F2B20"/>
                </a:solidFill>
                <a:latin typeface="Arial" panose="020B0604020202020204" pitchFamily="34" charset="0"/>
                <a:cs typeface="Arial" panose="020B0604020202020204" pitchFamily="34" charset="0"/>
              </a:rPr>
              <a:t>îman</a:t>
            </a:r>
            <a:r>
              <a:rPr lang="tr-TR" altLang="tr-TR" sz="1600" dirty="0">
                <a:solidFill>
                  <a:srgbClr val="2F2B20"/>
                </a:solidFill>
                <a:latin typeface="Arial" panose="020B0604020202020204" pitchFamily="34" charset="0"/>
                <a:cs typeface="Arial" panose="020B0604020202020204" pitchFamily="34" charset="0"/>
              </a:rPr>
              <a:t> 93-94.)</a:t>
            </a:r>
          </a:p>
        </p:txBody>
      </p:sp>
      <p:sp>
        <p:nvSpPr>
          <p:cNvPr id="7" name="Dikdörtgen 6"/>
          <p:cNvSpPr/>
          <p:nvPr/>
        </p:nvSpPr>
        <p:spPr>
          <a:xfrm>
            <a:off x="2034541" y="4819061"/>
            <a:ext cx="9202782" cy="1015663"/>
          </a:xfrm>
          <a:prstGeom prst="rect">
            <a:avLst/>
          </a:prstGeom>
        </p:spPr>
        <p:txBody>
          <a:bodyPr wrap="square">
            <a:spAutoFit/>
          </a:bodyPr>
          <a:lstStyle/>
          <a:p>
            <a:pPr algn="just">
              <a:spcBef>
                <a:spcPct val="0"/>
              </a:spcBef>
            </a:pPr>
            <a:r>
              <a:rPr lang="tr-TR" altLang="tr-TR" sz="2000" dirty="0" smtClean="0">
                <a:solidFill>
                  <a:srgbClr val="0070C0"/>
                </a:solidFill>
                <a:latin typeface="Arial" panose="020B0604020202020204" pitchFamily="34" charset="0"/>
              </a:rPr>
              <a:t>Hac yolculuğuna çıkan kişiler, Rahman’ın Misafirleri olduklarının bilinciyle hareket etmeli, kendisi dışındaki diğer kardeşlerine sevgiyle muamelede bulunmalı ve onların haklarına saygı göstermelidir.</a:t>
            </a:r>
            <a:endParaRPr lang="tr-TR" altLang="tr-TR" sz="2000" dirty="0">
              <a:solidFill>
                <a:srgbClr val="0070C0"/>
              </a:solidFill>
              <a:latin typeface="Arial" panose="020B0604020202020204" pitchFamily="34" charset="0"/>
            </a:endParaRPr>
          </a:p>
        </p:txBody>
      </p:sp>
    </p:spTree>
    <p:extLst>
      <p:ext uri="{BB962C8B-B14F-4D97-AF65-F5344CB8AC3E}">
        <p14:creationId xmlns:p14="http://schemas.microsoft.com/office/powerpoint/2010/main" val="392420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281646" y="580402"/>
            <a:ext cx="6853646" cy="1325563"/>
          </a:xfrm>
        </p:spPr>
        <p:txBody>
          <a:bodyPr>
            <a:normAutofit fontScale="90000"/>
          </a:bodyPr>
          <a:lstStyle/>
          <a:p>
            <a:pPr lvl="0" fontAlgn="base">
              <a:lnSpc>
                <a:spcPct val="100000"/>
              </a:lnSpc>
              <a:spcAft>
                <a:spcPct val="0"/>
              </a:spcAft>
            </a:pPr>
            <a:r>
              <a:rPr lang="tr-TR" altLang="tr-TR" sz="2400" dirty="0" smtClean="0">
                <a:solidFill>
                  <a:srgbClr val="2F2B20"/>
                </a:solidFill>
                <a:latin typeface="Arial" panose="020B0604020202020204" pitchFamily="34" charset="0"/>
                <a:ea typeface="+mn-ea"/>
                <a:cs typeface="Arial" panose="020B0604020202020204" pitchFamily="34" charset="0"/>
              </a:rPr>
              <a:t/>
            </a:r>
            <a:br>
              <a:rPr lang="tr-TR" altLang="tr-TR" sz="2400" dirty="0" smtClean="0">
                <a:solidFill>
                  <a:srgbClr val="2F2B20"/>
                </a:solidFill>
                <a:latin typeface="Arial" panose="020B0604020202020204" pitchFamily="34" charset="0"/>
                <a:ea typeface="+mn-ea"/>
                <a:cs typeface="Arial" panose="020B0604020202020204" pitchFamily="34" charset="0"/>
              </a:rPr>
            </a:br>
            <a:r>
              <a:rPr lang="tr-TR" altLang="tr-TR" sz="2400" dirty="0" smtClean="0">
                <a:solidFill>
                  <a:srgbClr val="2F2B20"/>
                </a:solidFill>
                <a:latin typeface="Arial" panose="020B0604020202020204" pitchFamily="34" charset="0"/>
                <a:ea typeface="+mn-ea"/>
                <a:cs typeface="Arial" panose="020B0604020202020204" pitchFamily="34" charset="0"/>
              </a:rPr>
              <a:t/>
            </a:r>
            <a:br>
              <a:rPr lang="tr-TR" altLang="tr-TR" sz="2400" dirty="0" smtClean="0">
                <a:solidFill>
                  <a:srgbClr val="2F2B20"/>
                </a:solidFill>
                <a:latin typeface="Arial" panose="020B0604020202020204" pitchFamily="34" charset="0"/>
                <a:ea typeface="+mn-ea"/>
                <a:cs typeface="Arial" panose="020B0604020202020204" pitchFamily="34" charset="0"/>
              </a:rPr>
            </a:br>
            <a:r>
              <a:rPr lang="tr-TR" altLang="tr-TR" sz="2400" dirty="0" smtClean="0">
                <a:solidFill>
                  <a:srgbClr val="2F2B20"/>
                </a:solidFill>
                <a:latin typeface="Arial" panose="020B0604020202020204" pitchFamily="34" charset="0"/>
                <a:ea typeface="+mn-ea"/>
                <a:cs typeface="Arial" panose="020B0604020202020204" pitchFamily="34" charset="0"/>
              </a:rPr>
              <a:t>Tavaf </a:t>
            </a:r>
            <a:r>
              <a:rPr lang="tr-TR" altLang="tr-TR" sz="2400" dirty="0">
                <a:solidFill>
                  <a:srgbClr val="2F2B20"/>
                </a:solidFill>
                <a:latin typeface="Arial" panose="020B0604020202020204" pitchFamily="34" charset="0"/>
                <a:ea typeface="+mn-ea"/>
                <a:cs typeface="Arial" panose="020B0604020202020204" pitchFamily="34" charset="0"/>
              </a:rPr>
              <a:t>alanı, namaz ve ziyaret yerlerinde diğer ülke hacılarına da saygılı olmalı, onlara selam vermeli, </a:t>
            </a:r>
            <a:r>
              <a:rPr lang="tr-TR" altLang="tr-TR" sz="2400" dirty="0" err="1">
                <a:solidFill>
                  <a:srgbClr val="2F2B20"/>
                </a:solidFill>
                <a:latin typeface="Arial" panose="020B0604020202020204" pitchFamily="34" charset="0"/>
                <a:ea typeface="+mn-ea"/>
                <a:cs typeface="Arial" panose="020B0604020202020204" pitchFamily="34" charset="0"/>
              </a:rPr>
              <a:t>musafaha</a:t>
            </a:r>
            <a:r>
              <a:rPr lang="tr-TR" altLang="tr-TR" sz="2400" dirty="0">
                <a:solidFill>
                  <a:srgbClr val="2F2B20"/>
                </a:solidFill>
                <a:latin typeface="Arial" panose="020B0604020202020204" pitchFamily="34" charset="0"/>
                <a:ea typeface="+mn-ea"/>
                <a:cs typeface="Arial" panose="020B0604020202020204" pitchFamily="34" charset="0"/>
              </a:rPr>
              <a:t> yapmalı, ikramda bulunarak  gönül bağı kurmaya çalışmalıyız.</a:t>
            </a:r>
            <a:br>
              <a:rPr lang="tr-TR" altLang="tr-TR" sz="2400" dirty="0">
                <a:solidFill>
                  <a:srgbClr val="2F2B20"/>
                </a:solidFill>
                <a:latin typeface="Arial" panose="020B0604020202020204" pitchFamily="34" charset="0"/>
                <a:ea typeface="+mn-ea"/>
                <a:cs typeface="Arial" panose="020B0604020202020204" pitchFamily="34"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854" y="2314575"/>
            <a:ext cx="48196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user\Pictures\hac-kesin-kayitlari-2.jpg"/>
          <p:cNvPicPr>
            <a:picLocks noChangeAspect="1" noChangeArrowheads="1"/>
          </p:cNvPicPr>
          <p:nvPr/>
        </p:nvPicPr>
        <p:blipFill>
          <a:blip r:embed="rId6"/>
          <a:srcRect/>
          <a:stretch>
            <a:fillRect/>
          </a:stretch>
        </p:blipFill>
        <p:spPr bwMode="auto">
          <a:xfrm>
            <a:off x="6409509" y="2314575"/>
            <a:ext cx="4735285" cy="3348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07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576251" y="618308"/>
            <a:ext cx="7019109" cy="1046013"/>
          </a:xfrm>
        </p:spPr>
        <p:txBody>
          <a:bodyPr>
            <a:normAutofit fontScale="90000"/>
          </a:bodyPr>
          <a:lstStyle/>
          <a:p>
            <a:pPr marL="754063" lvl="1" indent="-342900" eaLnBrk="1" hangingPunct="1">
              <a:defRPr/>
            </a:pPr>
            <a:r>
              <a:rPr lang="tr-TR" sz="2400" b="1" u="sng" dirty="0">
                <a:latin typeface="Arial" charset="0"/>
                <a:cs typeface="Arial" charset="0"/>
              </a:rPr>
              <a:t>Başkalarını Kendine Tercih </a:t>
            </a:r>
            <a:r>
              <a:rPr lang="tr-TR" sz="2400" b="1" u="sng" dirty="0" smtClean="0">
                <a:latin typeface="Arial" charset="0"/>
                <a:cs typeface="Arial" charset="0"/>
              </a:rPr>
              <a:t>Etmek (</a:t>
            </a:r>
            <a:r>
              <a:rPr lang="tr-TR" sz="2400" b="1" u="sng" dirty="0" err="1">
                <a:latin typeface="Arial" charset="0"/>
                <a:cs typeface="Arial" charset="0"/>
              </a:rPr>
              <a:t>Diğergamlık</a:t>
            </a:r>
            <a:r>
              <a:rPr lang="tr-TR" sz="2400" b="1" u="sng" dirty="0">
                <a:latin typeface="Arial" charset="0"/>
                <a:cs typeface="Arial" charset="0"/>
              </a:rPr>
              <a:t>, Fedakarlık ve </a:t>
            </a:r>
            <a:r>
              <a:rPr lang="tr-TR" sz="2400" b="1" u="sng" dirty="0" err="1">
                <a:latin typeface="Arial" charset="0"/>
                <a:cs typeface="Arial" charset="0"/>
              </a:rPr>
              <a:t>İsar</a:t>
            </a:r>
            <a:r>
              <a:rPr lang="tr-TR" sz="2400" b="1" u="sng" dirty="0">
                <a:latin typeface="Arial" charset="0"/>
                <a:cs typeface="Arial" charset="0"/>
              </a:rPr>
              <a:t>) </a:t>
            </a:r>
            <a:br>
              <a:rPr lang="tr-TR" sz="2400" b="1" u="sng" dirty="0">
                <a:latin typeface="Arial" charset="0"/>
                <a:cs typeface="Arial"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65" y="37246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2654" y="372460"/>
            <a:ext cx="2074086" cy="1083919"/>
          </a:xfrm>
          <a:prstGeom prst="rect">
            <a:avLst/>
          </a:prstGeom>
        </p:spPr>
      </p:pic>
      <p:sp>
        <p:nvSpPr>
          <p:cNvPr id="7" name="Dikdörtgen 6"/>
          <p:cNvSpPr/>
          <p:nvPr/>
        </p:nvSpPr>
        <p:spPr>
          <a:xfrm>
            <a:off x="2367595" y="1824837"/>
            <a:ext cx="7143301" cy="707886"/>
          </a:xfrm>
          <a:prstGeom prst="rect">
            <a:avLst/>
          </a:prstGeom>
        </p:spPr>
        <p:txBody>
          <a:bodyPr wrap="none">
            <a:spAutoFit/>
          </a:bodyPr>
          <a:lstStyle/>
          <a:p>
            <a:pPr lvl="1" algn="ctr" rtl="1" fontAlgn="base">
              <a:spcBef>
                <a:spcPct val="0"/>
              </a:spcBef>
              <a:spcAft>
                <a:spcPct val="0"/>
              </a:spcAft>
            </a:pPr>
            <a:r>
              <a:rPr lang="ar-SA" altLang="tr-TR" sz="4000" b="1" dirty="0" smtClean="0">
                <a:solidFill>
                  <a:srgbClr val="2F2B20"/>
                </a:solidFill>
                <a:latin typeface="Traditional Arabic" panose="02020603050405020304" pitchFamily="18" charset="-78"/>
                <a:cs typeface="Traditional Arabic" panose="02020603050405020304" pitchFamily="18" charset="-78"/>
              </a:rPr>
              <a:t>وَيُؤْثِرُونَ </a:t>
            </a:r>
            <a:r>
              <a:rPr lang="ar-SA" altLang="tr-TR" sz="4000" b="1" dirty="0">
                <a:solidFill>
                  <a:srgbClr val="2F2B20"/>
                </a:solidFill>
                <a:latin typeface="Traditional Arabic" panose="02020603050405020304" pitchFamily="18" charset="-78"/>
                <a:cs typeface="Traditional Arabic" panose="02020603050405020304" pitchFamily="18" charset="-78"/>
              </a:rPr>
              <a:t>عَلَى أَنفُسِهِمْ وَلَوْ كَانَ بِهِمْ خَصَاصَةٌ </a:t>
            </a:r>
            <a:r>
              <a:rPr lang="tr-TR" altLang="tr-TR" sz="4000" b="1" dirty="0" smtClean="0">
                <a:solidFill>
                  <a:srgbClr val="2F2B20"/>
                </a:solidFill>
                <a:latin typeface="Traditional Arabic" panose="02020603050405020304" pitchFamily="18" charset="-78"/>
                <a:cs typeface="Traditional Arabic" panose="02020603050405020304" pitchFamily="18" charset="-78"/>
              </a:rPr>
              <a:t>…</a:t>
            </a:r>
            <a:endParaRPr lang="tr-TR" altLang="tr-TR" sz="4000" b="1" dirty="0">
              <a:solidFill>
                <a:srgbClr val="2F2B20"/>
              </a:solidFill>
              <a:latin typeface="Traditional Arabic" panose="02020603050405020304" pitchFamily="18" charset="-78"/>
              <a:cs typeface="Traditional Arabic" panose="02020603050405020304" pitchFamily="18" charset="-78"/>
            </a:endParaRPr>
          </a:p>
        </p:txBody>
      </p:sp>
      <p:sp>
        <p:nvSpPr>
          <p:cNvPr id="8" name="Dikdörtgen 7"/>
          <p:cNvSpPr/>
          <p:nvPr/>
        </p:nvSpPr>
        <p:spPr>
          <a:xfrm>
            <a:off x="618309" y="2532724"/>
            <a:ext cx="9422674" cy="830998"/>
          </a:xfrm>
          <a:prstGeom prst="rect">
            <a:avLst/>
          </a:prstGeom>
        </p:spPr>
        <p:txBody>
          <a:bodyPr wrap="square">
            <a:spAutoFit/>
          </a:bodyPr>
          <a:lstStyle/>
          <a:p>
            <a:pPr lvl="1" algn="ctr" fontAlgn="base">
              <a:spcBef>
                <a:spcPct val="0"/>
              </a:spcBef>
              <a:spcAft>
                <a:spcPct val="0"/>
              </a:spcAft>
            </a:pPr>
            <a:r>
              <a:rPr lang="tr-TR" altLang="tr-TR" sz="2400" dirty="0">
                <a:solidFill>
                  <a:srgbClr val="2F2B20"/>
                </a:solidFill>
                <a:latin typeface="Arial" panose="020B0604020202020204" pitchFamily="34" charset="0"/>
                <a:cs typeface="Arial" panose="020B0604020202020204" pitchFamily="34" charset="0"/>
              </a:rPr>
              <a:t>«Kendileri son derece ihtiyaç içinde bulunsalar bile onları kendilerine tercih ederler.» (</a:t>
            </a:r>
            <a:r>
              <a:rPr lang="tr-TR" altLang="tr-TR" sz="2400" dirty="0" err="1">
                <a:solidFill>
                  <a:srgbClr val="2F2B20"/>
                </a:solidFill>
                <a:latin typeface="Arial" panose="020B0604020202020204" pitchFamily="34" charset="0"/>
                <a:cs typeface="Arial" panose="020B0604020202020204" pitchFamily="34" charset="0"/>
              </a:rPr>
              <a:t>Haşr</a:t>
            </a:r>
            <a:r>
              <a:rPr lang="tr-TR" altLang="tr-TR" sz="2400" dirty="0">
                <a:solidFill>
                  <a:srgbClr val="2F2B20"/>
                </a:solidFill>
                <a:latin typeface="Arial" panose="020B0604020202020204" pitchFamily="34" charset="0"/>
                <a:cs typeface="Arial" panose="020B0604020202020204" pitchFamily="34" charset="0"/>
              </a:rPr>
              <a:t>/9)</a:t>
            </a:r>
            <a:endParaRPr lang="tr-TR" altLang="tr-TR" sz="2800" b="1" dirty="0">
              <a:solidFill>
                <a:srgbClr val="2F2B20"/>
              </a:solidFill>
              <a:latin typeface="Traditional Arabic" panose="02020603050405020304" pitchFamily="18" charset="-78"/>
              <a:cs typeface="Traditional Arabic" panose="02020603050405020304" pitchFamily="18" charset="-78"/>
            </a:endParaRPr>
          </a:p>
        </p:txBody>
      </p:sp>
      <p:sp>
        <p:nvSpPr>
          <p:cNvPr id="9" name="Dikdörtgen 8"/>
          <p:cNvSpPr/>
          <p:nvPr/>
        </p:nvSpPr>
        <p:spPr>
          <a:xfrm>
            <a:off x="1485626" y="3489158"/>
            <a:ext cx="8903700" cy="707886"/>
          </a:xfrm>
          <a:prstGeom prst="rect">
            <a:avLst/>
          </a:prstGeom>
        </p:spPr>
        <p:txBody>
          <a:bodyPr wrap="square">
            <a:spAutoFit/>
          </a:bodyPr>
          <a:lstStyle/>
          <a:p>
            <a:pPr marL="45720" algn="ctr">
              <a:buClr>
                <a:schemeClr val="accent6">
                  <a:lumMod val="75000"/>
                </a:schemeClr>
              </a:buClr>
              <a:defRPr/>
            </a:pPr>
            <a:r>
              <a:rPr lang="ar-AE" sz="4000" b="1" dirty="0">
                <a:latin typeface="Traditional Arabic" pitchFamily="18" charset="-78"/>
                <a:cs typeface="Traditional Arabic" pitchFamily="18" charset="-78"/>
              </a:rPr>
              <a:t>لا يُؤْمِنُ أَحَدُكُمْ حَتَّى يُحِبَّ لأَخِيهِ مَا يُحِبُّ لِنَفْسِهِ</a:t>
            </a:r>
          </a:p>
        </p:txBody>
      </p:sp>
      <p:sp>
        <p:nvSpPr>
          <p:cNvPr id="10" name="Dikdörtgen 9"/>
          <p:cNvSpPr/>
          <p:nvPr/>
        </p:nvSpPr>
        <p:spPr>
          <a:xfrm>
            <a:off x="766354" y="4565502"/>
            <a:ext cx="10145486" cy="707886"/>
          </a:xfrm>
          <a:prstGeom prst="rect">
            <a:avLst/>
          </a:prstGeom>
        </p:spPr>
        <p:txBody>
          <a:bodyPr wrap="square">
            <a:spAutoFit/>
          </a:bodyPr>
          <a:lstStyle/>
          <a:p>
            <a:pPr marL="45720" algn="ctr">
              <a:buClr>
                <a:schemeClr val="accent6">
                  <a:lumMod val="75000"/>
                </a:schemeClr>
              </a:buClr>
              <a:defRPr/>
            </a:pPr>
            <a:r>
              <a:rPr lang="tr-TR" sz="2000" dirty="0">
                <a:latin typeface="Arial" charset="0"/>
                <a:cs typeface="Arial" charset="0"/>
              </a:rPr>
              <a:t>“Sizden biriniz kendisi için istediğini Müslüman kardeşi için de istemedikçe (kâmil manada) iman etmiş olamaz.”</a:t>
            </a:r>
          </a:p>
        </p:txBody>
      </p:sp>
    </p:spTree>
    <p:extLst>
      <p:ext uri="{BB962C8B-B14F-4D97-AF65-F5344CB8AC3E}">
        <p14:creationId xmlns:p14="http://schemas.microsoft.com/office/powerpoint/2010/main" val="228900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90215" y="1353949"/>
            <a:ext cx="8975905" cy="1492238"/>
          </a:xfrm>
        </p:spPr>
        <p:txBody>
          <a:bodyPr>
            <a:normAutofit fontScale="90000"/>
          </a:bodyPr>
          <a:lstStyle/>
          <a:p>
            <a:pPr marL="87313" lvl="0" indent="22225">
              <a:lnSpc>
                <a:spcPct val="100000"/>
              </a:lnSpc>
              <a:defRPr/>
            </a:pPr>
            <a:r>
              <a:rPr lang="tr-TR" sz="2400" dirty="0" smtClean="0">
                <a:latin typeface="Calibri" panose="020F0502020204030204" pitchFamily="34" charset="0"/>
                <a:ea typeface="+mn-ea"/>
                <a:cs typeface="Arial" charset="0"/>
              </a:rPr>
              <a:t/>
            </a:r>
            <a:br>
              <a:rPr lang="tr-TR" sz="2400" dirty="0" smtClean="0">
                <a:latin typeface="Calibri" panose="020F0502020204030204" pitchFamily="34" charset="0"/>
                <a:ea typeface="+mn-ea"/>
                <a:cs typeface="Arial" charset="0"/>
              </a:rPr>
            </a:br>
            <a:r>
              <a:rPr lang="tr-TR" sz="2400" dirty="0">
                <a:latin typeface="Calibri" panose="020F0502020204030204" pitchFamily="34" charset="0"/>
                <a:ea typeface="+mn-ea"/>
                <a:cs typeface="Arial" charset="0"/>
              </a:rPr>
              <a:t/>
            </a:r>
            <a:br>
              <a:rPr lang="tr-TR" sz="2400" dirty="0">
                <a:latin typeface="Calibri" panose="020F0502020204030204" pitchFamily="34" charset="0"/>
                <a:ea typeface="+mn-ea"/>
                <a:cs typeface="Arial" charset="0"/>
              </a:rPr>
            </a:br>
            <a:r>
              <a:rPr lang="tr-TR" sz="2400" dirty="0" smtClean="0">
                <a:latin typeface="Calibri" panose="020F0502020204030204" pitchFamily="34" charset="0"/>
                <a:ea typeface="+mn-ea"/>
                <a:cs typeface="Arial" charset="0"/>
              </a:rPr>
              <a:t>Hac </a:t>
            </a:r>
            <a:r>
              <a:rPr lang="tr-TR" sz="2400" dirty="0">
                <a:latin typeface="Calibri" panose="020F0502020204030204" pitchFamily="34" charset="0"/>
                <a:ea typeface="+mn-ea"/>
                <a:cs typeface="Arial" charset="0"/>
              </a:rPr>
              <a:t>ibadeti esnasında Tavafta, </a:t>
            </a:r>
            <a:r>
              <a:rPr lang="tr-TR" sz="2400" dirty="0" err="1">
                <a:latin typeface="Calibri" panose="020F0502020204030204" pitchFamily="34" charset="0"/>
                <a:ea typeface="+mn-ea"/>
                <a:cs typeface="Arial" charset="0"/>
              </a:rPr>
              <a:t>Hatîm’de</a:t>
            </a:r>
            <a:r>
              <a:rPr lang="tr-TR" sz="2400" dirty="0">
                <a:latin typeface="Calibri" panose="020F0502020204030204" pitchFamily="34" charset="0"/>
                <a:ea typeface="+mn-ea"/>
                <a:cs typeface="Arial" charset="0"/>
              </a:rPr>
              <a:t>, </a:t>
            </a:r>
            <a:r>
              <a:rPr lang="tr-TR" sz="2400" dirty="0" err="1">
                <a:latin typeface="Calibri" panose="020F0502020204030204" pitchFamily="34" charset="0"/>
                <a:ea typeface="+mn-ea"/>
                <a:cs typeface="Arial" charset="0"/>
              </a:rPr>
              <a:t>Mültezem’de</a:t>
            </a:r>
            <a:r>
              <a:rPr lang="tr-TR" sz="2400" dirty="0">
                <a:latin typeface="Calibri" panose="020F0502020204030204" pitchFamily="34" charset="0"/>
                <a:ea typeface="+mn-ea"/>
                <a:cs typeface="Arial" charset="0"/>
              </a:rPr>
              <a:t>, </a:t>
            </a:r>
            <a:r>
              <a:rPr lang="tr-TR" sz="2400" dirty="0" err="1">
                <a:latin typeface="Calibri" panose="020F0502020204030204" pitchFamily="34" charset="0"/>
                <a:ea typeface="+mn-ea"/>
                <a:cs typeface="Arial" charset="0"/>
              </a:rPr>
              <a:t>Ravza’da</a:t>
            </a:r>
            <a:r>
              <a:rPr lang="tr-TR" sz="2400" dirty="0">
                <a:latin typeface="Calibri" panose="020F0502020204030204" pitchFamily="34" charset="0"/>
                <a:ea typeface="+mn-ea"/>
                <a:cs typeface="Arial" charset="0"/>
              </a:rPr>
              <a:t>, Arafat’ta vb.  yerlerde imkanlar ölçüsünde diğer hacı adaylarına öncelik vermeli, onları incitmemeli, yeri geldiğinde onları kendimize tercih etmeli, </a:t>
            </a:r>
            <a:br>
              <a:rPr lang="tr-TR" sz="2400" dirty="0">
                <a:latin typeface="Calibri" panose="020F0502020204030204" pitchFamily="34" charset="0"/>
                <a:ea typeface="+mn-ea"/>
                <a:cs typeface="Arial" charset="0"/>
              </a:rPr>
            </a:br>
            <a:endParaRPr lang="tr-TR" dirty="0">
              <a:latin typeface="Calibri" panose="020F050202020403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
        <p:nvSpPr>
          <p:cNvPr id="3" name="Dikdörtgen 2"/>
          <p:cNvSpPr/>
          <p:nvPr/>
        </p:nvSpPr>
        <p:spPr>
          <a:xfrm>
            <a:off x="1484130" y="2965544"/>
            <a:ext cx="6096000" cy="2677656"/>
          </a:xfrm>
          <a:prstGeom prst="rect">
            <a:avLst/>
          </a:prstGeom>
        </p:spPr>
        <p:txBody>
          <a:bodyPr>
            <a:spAutoFit/>
          </a:bodyPr>
          <a:lstStyle/>
          <a:p>
            <a:pPr marL="342900" marR="0" lvl="0" indent="-228600" defTabSz="914400" eaLnBrk="1" fontAlgn="base" latinLnBrk="0" hangingPunct="1">
              <a:lnSpc>
                <a:spcPct val="100000"/>
              </a:lnSpc>
              <a:spcBef>
                <a:spcPct val="20000"/>
              </a:spcBef>
              <a:spcAft>
                <a:spcPct val="0"/>
              </a:spcAft>
              <a:buClr>
                <a:srgbClr val="A9A57C"/>
              </a:buClr>
              <a:buSzTx/>
              <a:buFont typeface="Arial" charset="0"/>
              <a:buChar char="•"/>
              <a:tabLst/>
              <a:defRPr/>
            </a:pPr>
            <a:r>
              <a:rPr kumimoji="0" lang="tr-TR" sz="2400" b="0" i="0" u="none" strike="noStrike" kern="0" cap="none" spc="0" normalizeH="0" baseline="0" noProof="0" dirty="0">
                <a:ln>
                  <a:noFill/>
                </a:ln>
                <a:solidFill>
                  <a:srgbClr val="2F2B20"/>
                </a:solidFill>
                <a:effectLst/>
                <a:uLnTx/>
                <a:uFillTx/>
              </a:rPr>
              <a:t>Havaalanlarında</a:t>
            </a:r>
          </a:p>
          <a:p>
            <a:pPr marL="342900" marR="0" lvl="0" indent="-228600" defTabSz="914400" eaLnBrk="1" fontAlgn="base" latinLnBrk="0" hangingPunct="1">
              <a:lnSpc>
                <a:spcPct val="100000"/>
              </a:lnSpc>
              <a:spcBef>
                <a:spcPct val="20000"/>
              </a:spcBef>
              <a:spcAft>
                <a:spcPct val="0"/>
              </a:spcAft>
              <a:buClr>
                <a:srgbClr val="A9A57C"/>
              </a:buClr>
              <a:buSzTx/>
              <a:buFont typeface="Arial" charset="0"/>
              <a:buChar char="•"/>
              <a:tabLst/>
              <a:defRPr/>
            </a:pPr>
            <a:r>
              <a:rPr kumimoji="0" lang="tr-TR" sz="2400" b="0" i="0" u="none" strike="noStrike" kern="0" cap="none" spc="0" normalizeH="0" baseline="0" noProof="0" dirty="0">
                <a:ln>
                  <a:noFill/>
                </a:ln>
                <a:solidFill>
                  <a:srgbClr val="2F2B20"/>
                </a:solidFill>
                <a:effectLst/>
                <a:uLnTx/>
                <a:uFillTx/>
              </a:rPr>
              <a:t>Asansöre binerken</a:t>
            </a:r>
          </a:p>
          <a:p>
            <a:pPr marL="342900" marR="0" lvl="0" indent="-228600" defTabSz="914400" eaLnBrk="1" fontAlgn="base" latinLnBrk="0" hangingPunct="1">
              <a:lnSpc>
                <a:spcPct val="100000"/>
              </a:lnSpc>
              <a:spcBef>
                <a:spcPct val="20000"/>
              </a:spcBef>
              <a:spcAft>
                <a:spcPct val="0"/>
              </a:spcAft>
              <a:buClr>
                <a:srgbClr val="A9A57C"/>
              </a:buClr>
              <a:buSzTx/>
              <a:buFont typeface="Arial" charset="0"/>
              <a:buChar char="•"/>
              <a:tabLst/>
              <a:defRPr/>
            </a:pPr>
            <a:r>
              <a:rPr kumimoji="0" lang="tr-TR" sz="2400" b="0" i="0" u="none" strike="noStrike" kern="0" cap="none" spc="0" normalizeH="0" baseline="0" noProof="0" dirty="0">
                <a:ln>
                  <a:noFill/>
                </a:ln>
                <a:solidFill>
                  <a:srgbClr val="2F2B20"/>
                </a:solidFill>
                <a:effectLst/>
                <a:uLnTx/>
                <a:uFillTx/>
              </a:rPr>
              <a:t>Yemek sırasında</a:t>
            </a:r>
          </a:p>
          <a:p>
            <a:pPr marL="342900" marR="0" lvl="0" indent="-228600" defTabSz="914400" eaLnBrk="1" fontAlgn="base" latinLnBrk="0" hangingPunct="1">
              <a:lnSpc>
                <a:spcPct val="100000"/>
              </a:lnSpc>
              <a:spcBef>
                <a:spcPct val="20000"/>
              </a:spcBef>
              <a:spcAft>
                <a:spcPct val="0"/>
              </a:spcAft>
              <a:buClr>
                <a:srgbClr val="A9A57C"/>
              </a:buClr>
              <a:buSzTx/>
              <a:buFont typeface="Arial" charset="0"/>
              <a:buChar char="•"/>
              <a:tabLst/>
              <a:defRPr/>
            </a:pPr>
            <a:r>
              <a:rPr kumimoji="0" lang="tr-TR" sz="2400" b="0" i="0" u="none" strike="noStrike" kern="0" cap="none" spc="0" normalizeH="0" baseline="0" noProof="0" dirty="0">
                <a:ln>
                  <a:noFill/>
                </a:ln>
                <a:solidFill>
                  <a:srgbClr val="2F2B20"/>
                </a:solidFill>
                <a:effectLst/>
                <a:uLnTx/>
                <a:uFillTx/>
              </a:rPr>
              <a:t>Otobüse binerken</a:t>
            </a:r>
          </a:p>
          <a:p>
            <a:pPr marL="342900" marR="0" lvl="0" indent="-228600" defTabSz="914400" eaLnBrk="1" fontAlgn="base" latinLnBrk="0" hangingPunct="1">
              <a:lnSpc>
                <a:spcPct val="100000"/>
              </a:lnSpc>
              <a:spcBef>
                <a:spcPct val="20000"/>
              </a:spcBef>
              <a:spcAft>
                <a:spcPct val="0"/>
              </a:spcAft>
              <a:buClr>
                <a:srgbClr val="A9A57C"/>
              </a:buClr>
              <a:buSzTx/>
              <a:buFont typeface="Arial" charset="0"/>
              <a:buChar char="•"/>
              <a:tabLst/>
              <a:defRPr/>
            </a:pPr>
            <a:r>
              <a:rPr kumimoji="0" lang="tr-TR" sz="2400" b="0" i="0" u="none" strike="noStrike" kern="0" cap="none" spc="0" normalizeH="0" baseline="0" noProof="0" dirty="0">
                <a:ln>
                  <a:noFill/>
                </a:ln>
                <a:solidFill>
                  <a:srgbClr val="2F2B20"/>
                </a:solidFill>
                <a:effectLst/>
                <a:uLnTx/>
                <a:uFillTx/>
              </a:rPr>
              <a:t>İntikallerde</a:t>
            </a:r>
          </a:p>
          <a:p>
            <a:pPr marL="342900" marR="0" lvl="0" indent="-228600" defTabSz="914400" eaLnBrk="1" fontAlgn="base" latinLnBrk="0" hangingPunct="1">
              <a:lnSpc>
                <a:spcPct val="100000"/>
              </a:lnSpc>
              <a:spcBef>
                <a:spcPct val="20000"/>
              </a:spcBef>
              <a:spcAft>
                <a:spcPct val="0"/>
              </a:spcAft>
              <a:buClr>
                <a:srgbClr val="A9A57C"/>
              </a:buClr>
              <a:buSzTx/>
              <a:buFont typeface="Arial" charset="0"/>
              <a:buChar char="•"/>
              <a:tabLst/>
              <a:defRPr/>
            </a:pPr>
            <a:r>
              <a:rPr kumimoji="0" lang="tr-TR" sz="2400" b="0" i="0" u="none" strike="noStrike" kern="0" cap="none" spc="0" normalizeH="0" baseline="0" noProof="0" dirty="0">
                <a:ln>
                  <a:noFill/>
                </a:ln>
                <a:solidFill>
                  <a:srgbClr val="2F2B20"/>
                </a:solidFill>
                <a:effectLst/>
                <a:uLnTx/>
                <a:uFillTx/>
              </a:rPr>
              <a:t>Odada lavabo kullanımı </a:t>
            </a:r>
            <a:r>
              <a:rPr kumimoji="0" lang="tr-TR" sz="2400" b="0" i="0" u="none" strike="noStrike" kern="0" cap="none" spc="0" normalizeH="0" baseline="0" noProof="0" dirty="0" smtClean="0">
                <a:ln>
                  <a:noFill/>
                </a:ln>
                <a:solidFill>
                  <a:srgbClr val="2F2B20"/>
                </a:solidFill>
                <a:effectLst/>
                <a:uLnTx/>
                <a:uFillTx/>
              </a:rPr>
              <a:t>sırasında</a:t>
            </a:r>
          </a:p>
        </p:txBody>
      </p:sp>
      <p:sp>
        <p:nvSpPr>
          <p:cNvPr id="7" name="Dikdörtgen 6"/>
          <p:cNvSpPr/>
          <p:nvPr/>
        </p:nvSpPr>
        <p:spPr>
          <a:xfrm>
            <a:off x="5257800" y="3150719"/>
            <a:ext cx="6096000" cy="1446550"/>
          </a:xfrm>
          <a:prstGeom prst="rect">
            <a:avLst/>
          </a:prstGeom>
        </p:spPr>
        <p:txBody>
          <a:bodyPr>
            <a:spAutoFit/>
          </a:bodyPr>
          <a:lstStyle/>
          <a:p>
            <a:pPr lvl="0" algn="ctr" fontAlgn="base">
              <a:spcBef>
                <a:spcPct val="0"/>
              </a:spcBef>
              <a:spcAft>
                <a:spcPct val="0"/>
              </a:spcAft>
            </a:pPr>
            <a:r>
              <a:rPr lang="tr-TR" altLang="tr-TR" sz="4400" b="1" dirty="0">
                <a:solidFill>
                  <a:srgbClr val="C00000"/>
                </a:solidFill>
                <a:latin typeface="Arial" panose="020B0604020202020204" pitchFamily="34" charset="0"/>
                <a:cs typeface="Arial" panose="020B0604020202020204" pitchFamily="34" charset="0"/>
              </a:rPr>
              <a:t>“önce siz buyurun” </a:t>
            </a:r>
            <a:r>
              <a:rPr lang="tr-TR" altLang="tr-TR" sz="4400" dirty="0">
                <a:solidFill>
                  <a:srgbClr val="2F2B20"/>
                </a:solidFill>
                <a:latin typeface="Arial" panose="020B0604020202020204" pitchFamily="34" charset="0"/>
                <a:cs typeface="Arial" panose="020B0604020202020204" pitchFamily="34" charset="0"/>
              </a:rPr>
              <a:t>diyebilmeliyiz.</a:t>
            </a:r>
          </a:p>
        </p:txBody>
      </p:sp>
    </p:spTree>
    <p:extLst>
      <p:ext uri="{BB962C8B-B14F-4D97-AF65-F5344CB8AC3E}">
        <p14:creationId xmlns:p14="http://schemas.microsoft.com/office/powerpoint/2010/main" val="353815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270534" y="2119591"/>
            <a:ext cx="3667225" cy="4129821"/>
          </a:xfrm>
        </p:spPr>
        <p:txBody>
          <a:bodyPr>
            <a:normAutofit/>
          </a:bodyPr>
          <a:lstStyle/>
          <a:p>
            <a:pPr lvl="0" fontAlgn="base">
              <a:lnSpc>
                <a:spcPct val="100000"/>
              </a:lnSpc>
              <a:spcAft>
                <a:spcPct val="0"/>
              </a:spcAft>
            </a:pPr>
            <a:r>
              <a:rPr lang="tr-TR" altLang="tr-TR" sz="3200" dirty="0" smtClean="0">
                <a:solidFill>
                  <a:srgbClr val="2F2B20"/>
                </a:solidFill>
                <a:latin typeface="+mn-lt"/>
                <a:ea typeface="+mn-ea"/>
                <a:cs typeface="Arial" panose="020B0604020202020204" pitchFamily="34" charset="0"/>
              </a:rPr>
              <a:t>Namaz vakitlerine 15-20 </a:t>
            </a:r>
            <a:r>
              <a:rPr lang="tr-TR" altLang="tr-TR" sz="3200" dirty="0" err="1" smtClean="0">
                <a:solidFill>
                  <a:srgbClr val="2F2B20"/>
                </a:solidFill>
                <a:latin typeface="+mn-lt"/>
                <a:ea typeface="+mn-ea"/>
                <a:cs typeface="Arial" panose="020B0604020202020204" pitchFamily="34" charset="0"/>
              </a:rPr>
              <a:t>dk</a:t>
            </a:r>
            <a:r>
              <a:rPr lang="tr-TR" altLang="tr-TR" sz="3200" dirty="0" smtClean="0">
                <a:solidFill>
                  <a:srgbClr val="2F2B20"/>
                </a:solidFill>
                <a:latin typeface="+mn-lt"/>
                <a:ea typeface="+mn-ea"/>
                <a:cs typeface="Arial" panose="020B0604020202020204" pitchFamily="34" charset="0"/>
              </a:rPr>
              <a:t> kala ve namaz esnasında servislerin çalışmadığını bilerek HAREME gidişlerinizi ona göre ayarlayın.</a:t>
            </a:r>
            <a:endParaRPr lang="tr-TR" dirty="0">
              <a:latin typeface="+mn-l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58040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1684" y="580400"/>
            <a:ext cx="2074086" cy="1083919"/>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937" y="2119591"/>
            <a:ext cx="5436870" cy="4062129"/>
          </a:xfrm>
          <a:prstGeom prst="rect">
            <a:avLst/>
          </a:prstGeom>
        </p:spPr>
      </p:pic>
      <p:sp>
        <p:nvSpPr>
          <p:cNvPr id="9" name="Metin kutusu 8"/>
          <p:cNvSpPr txBox="1"/>
          <p:nvPr/>
        </p:nvSpPr>
        <p:spPr>
          <a:xfrm>
            <a:off x="2304821" y="1226330"/>
            <a:ext cx="6180551" cy="584775"/>
          </a:xfrm>
          <a:prstGeom prst="rect">
            <a:avLst/>
          </a:prstGeom>
          <a:noFill/>
        </p:spPr>
        <p:txBody>
          <a:bodyPr wrap="square" rtlCol="0">
            <a:spAutoFit/>
          </a:bodyPr>
          <a:lstStyle/>
          <a:p>
            <a:r>
              <a:rPr lang="tr-TR" sz="3200" b="1" dirty="0" smtClean="0">
                <a:solidFill>
                  <a:srgbClr val="FF0000"/>
                </a:solidFill>
              </a:rPr>
              <a:t>Beklememek için…</a:t>
            </a:r>
            <a:endParaRPr lang="tr-TR" sz="3200" b="1" dirty="0">
              <a:solidFill>
                <a:srgbClr val="FF0000"/>
              </a:solidFill>
            </a:endParaRPr>
          </a:p>
        </p:txBody>
      </p:sp>
    </p:spTree>
    <p:extLst>
      <p:ext uri="{BB962C8B-B14F-4D97-AF65-F5344CB8AC3E}">
        <p14:creationId xmlns:p14="http://schemas.microsoft.com/office/powerpoint/2010/main" val="4261608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789272" y="1744484"/>
            <a:ext cx="10751419" cy="1587784"/>
          </a:xfrm>
        </p:spPr>
        <p:txBody>
          <a:bodyPr>
            <a:normAutofit fontScale="90000"/>
          </a:bodyPr>
          <a:lstStyle/>
          <a:p>
            <a:pPr lvl="0" fontAlgn="base">
              <a:lnSpc>
                <a:spcPct val="100000"/>
              </a:lnSpc>
              <a:spcAft>
                <a:spcPct val="0"/>
              </a:spcAft>
            </a:pPr>
            <a:r>
              <a:rPr lang="tr-TR" altLang="tr-TR" sz="3200" dirty="0" smtClean="0">
                <a:solidFill>
                  <a:srgbClr val="2F2B20"/>
                </a:solidFill>
                <a:latin typeface="+mn-lt"/>
                <a:ea typeface="+mn-ea"/>
                <a:cs typeface="Arial" panose="020B0604020202020204" pitchFamily="34" charset="0"/>
              </a:rPr>
              <a:t/>
            </a:r>
            <a:br>
              <a:rPr lang="tr-TR" altLang="tr-TR" sz="3200" dirty="0" smtClean="0">
                <a:solidFill>
                  <a:srgbClr val="2F2B20"/>
                </a:solidFill>
                <a:latin typeface="+mn-lt"/>
                <a:ea typeface="+mn-ea"/>
                <a:cs typeface="Arial" panose="020B0604020202020204" pitchFamily="34" charset="0"/>
              </a:rPr>
            </a:br>
            <a:r>
              <a:rPr lang="tr-TR" altLang="tr-TR" sz="3200" dirty="0" smtClean="0">
                <a:solidFill>
                  <a:srgbClr val="2F2B20"/>
                </a:solidFill>
                <a:latin typeface="+mn-lt"/>
                <a:ea typeface="+mn-ea"/>
                <a:cs typeface="Arial" panose="020B0604020202020204" pitchFamily="34" charset="0"/>
              </a:rPr>
              <a:t>Otobüse</a:t>
            </a:r>
            <a:r>
              <a:rPr lang="tr-TR" altLang="tr-TR" sz="3200" dirty="0">
                <a:solidFill>
                  <a:srgbClr val="2F2B20"/>
                </a:solidFill>
                <a:latin typeface="+mn-lt"/>
                <a:ea typeface="+mn-ea"/>
                <a:cs typeface="Arial" panose="020B0604020202020204" pitchFamily="34" charset="0"/>
              </a:rPr>
              <a:t>, uçağa binip-inerken ve asansörü </a:t>
            </a:r>
            <a:br>
              <a:rPr lang="tr-TR" altLang="tr-TR" sz="3200" dirty="0">
                <a:solidFill>
                  <a:srgbClr val="2F2B20"/>
                </a:solidFill>
                <a:latin typeface="+mn-lt"/>
                <a:ea typeface="+mn-ea"/>
                <a:cs typeface="Arial" panose="020B0604020202020204" pitchFamily="34" charset="0"/>
              </a:rPr>
            </a:br>
            <a:r>
              <a:rPr lang="tr-TR" altLang="tr-TR" sz="3200" dirty="0">
                <a:solidFill>
                  <a:srgbClr val="2F2B20"/>
                </a:solidFill>
                <a:latin typeface="+mn-lt"/>
                <a:ea typeface="+mn-ea"/>
                <a:cs typeface="Arial" panose="020B0604020202020204" pitchFamily="34" charset="0"/>
              </a:rPr>
              <a:t>kullanırken daima sabır ve teenni ile hareket etmeli, sıraya girmeli, tartışmamalı ve birbirimizin haklarına saygı göstermeliyiz.</a:t>
            </a:r>
            <a:br>
              <a:rPr lang="tr-TR" altLang="tr-TR" sz="3200" dirty="0">
                <a:solidFill>
                  <a:srgbClr val="2F2B20"/>
                </a:solidFill>
                <a:latin typeface="+mn-lt"/>
                <a:ea typeface="+mn-ea"/>
                <a:cs typeface="Arial" panose="020B0604020202020204" pitchFamily="34" charset="0"/>
              </a:rPr>
            </a:br>
            <a:endParaRPr lang="tr-TR" dirty="0">
              <a:latin typeface="+mn-lt"/>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 y="580400"/>
            <a:ext cx="1291861" cy="1291861"/>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1684" y="580400"/>
            <a:ext cx="2074086" cy="1083919"/>
          </a:xfrm>
          <a:prstGeom prst="rect">
            <a:avLst/>
          </a:prstGeom>
        </p:spPr>
      </p:pic>
      <p:graphicFrame>
        <p:nvGraphicFramePr>
          <p:cNvPr id="7" name="Object 2"/>
          <p:cNvGraphicFramePr>
            <a:graphicFrameLocks noChangeAspect="1"/>
          </p:cNvGraphicFramePr>
          <p:nvPr>
            <p:extLst>
              <p:ext uri="{D42A27DB-BD31-4B8C-83A1-F6EECF244321}">
                <p14:modId xmlns:p14="http://schemas.microsoft.com/office/powerpoint/2010/main" val="2141884265"/>
              </p:ext>
            </p:extLst>
          </p:nvPr>
        </p:nvGraphicFramePr>
        <p:xfrm>
          <a:off x="666663" y="3474717"/>
          <a:ext cx="5570454" cy="3240832"/>
        </p:xfrm>
        <a:graphic>
          <a:graphicData uri="http://schemas.openxmlformats.org/presentationml/2006/ole">
            <mc:AlternateContent xmlns:mc="http://schemas.openxmlformats.org/markup-compatibility/2006">
              <mc:Choice xmlns:v="urn:schemas-microsoft-com:vml" Requires="v">
                <p:oleObj spid="_x0000_s4099" name="Bit Eşlem Resmi" r:id="rId6" imgW="4505954" imgH="3076190" progId="Paint.Picture">
                  <p:embed/>
                </p:oleObj>
              </mc:Choice>
              <mc:Fallback>
                <p:oleObj name="Bit Eşlem Resmi" r:id="rId6" imgW="4505954" imgH="3076190" progId="Paint.Picture">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663" y="3474717"/>
                        <a:ext cx="5570454" cy="3240832"/>
                      </a:xfrm>
                      <a:prstGeom prst="rect">
                        <a:avLst/>
                      </a:prstGeom>
                      <a:noFill/>
                      <a:ln>
                        <a:noFill/>
                      </a:ln>
                    </p:spPr>
                  </p:pic>
                </p:oleObj>
              </mc:Fallback>
            </mc:AlternateContent>
          </a:graphicData>
        </a:graphic>
      </p:graphicFrame>
      <p:pic>
        <p:nvPicPr>
          <p:cNvPr id="8" name="Picture 7" descr="http://www.ekasasansor.com/wp-content/gallery/sedye-asansorleri/ekas-asansor-sedye-asansorleri.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8317" y="3469841"/>
            <a:ext cx="4687504" cy="324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59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602195" y="1475689"/>
            <a:ext cx="8987609" cy="1199253"/>
          </a:xfrm>
        </p:spPr>
        <p:txBody>
          <a:bodyPr>
            <a:noAutofit/>
          </a:bodyPr>
          <a:lstStyle/>
          <a:p>
            <a:pPr lvl="0" fontAlgn="base">
              <a:lnSpc>
                <a:spcPct val="100000"/>
              </a:lnSpc>
              <a:spcAft>
                <a:spcPct val="0"/>
              </a:spcAft>
            </a:pPr>
            <a:r>
              <a:rPr lang="tr-TR" altLang="tr-TR" sz="2800" dirty="0" smtClean="0">
                <a:solidFill>
                  <a:srgbClr val="2F2B20"/>
                </a:solidFill>
                <a:latin typeface="+mn-lt"/>
                <a:ea typeface="+mn-ea"/>
                <a:cs typeface="Arial" panose="020B0604020202020204" pitchFamily="34" charset="0"/>
              </a:rPr>
              <a:t/>
            </a:r>
            <a:br>
              <a:rPr lang="tr-TR" altLang="tr-TR" sz="2800" dirty="0" smtClean="0">
                <a:solidFill>
                  <a:srgbClr val="2F2B20"/>
                </a:solidFill>
                <a:latin typeface="+mn-lt"/>
                <a:ea typeface="+mn-ea"/>
                <a:cs typeface="Arial" panose="020B0604020202020204" pitchFamily="34" charset="0"/>
              </a:rPr>
            </a:br>
            <a:r>
              <a:rPr lang="tr-TR" altLang="tr-TR" sz="2800" dirty="0" smtClean="0">
                <a:solidFill>
                  <a:srgbClr val="2F2B20"/>
                </a:solidFill>
                <a:latin typeface="+mn-lt"/>
                <a:ea typeface="+mn-ea"/>
                <a:cs typeface="Arial" panose="020B0604020202020204" pitchFamily="34" charset="0"/>
              </a:rPr>
              <a:t>Otel-harem </a:t>
            </a:r>
            <a:r>
              <a:rPr lang="tr-TR" altLang="tr-TR" sz="2800" dirty="0">
                <a:solidFill>
                  <a:srgbClr val="2F2B20"/>
                </a:solidFill>
                <a:latin typeface="+mn-lt"/>
                <a:ea typeface="+mn-ea"/>
                <a:cs typeface="Arial" panose="020B0604020202020204" pitchFamily="34" charset="0"/>
              </a:rPr>
              <a:t>arası servislerde yer kavgası yapmayalım.</a:t>
            </a:r>
            <a:br>
              <a:rPr lang="tr-TR" altLang="tr-TR" sz="2800" dirty="0">
                <a:solidFill>
                  <a:srgbClr val="2F2B20"/>
                </a:solidFill>
                <a:latin typeface="+mn-lt"/>
                <a:ea typeface="+mn-ea"/>
                <a:cs typeface="Arial" panose="020B0604020202020204" pitchFamily="34" charset="0"/>
              </a:rPr>
            </a:br>
            <a:r>
              <a:rPr lang="tr-TR" altLang="tr-TR" sz="2800" dirty="0">
                <a:solidFill>
                  <a:srgbClr val="2F2B20"/>
                </a:solidFill>
                <a:latin typeface="+mn-lt"/>
                <a:ea typeface="+mn-ea"/>
                <a:cs typeface="Arial" panose="020B0604020202020204" pitchFamily="34" charset="0"/>
              </a:rPr>
              <a:t>Kızgınlıklara, itip-kakışmalara sebebiyet vermeyelim.</a:t>
            </a:r>
            <a:br>
              <a:rPr lang="tr-TR" altLang="tr-TR" sz="2800" dirty="0">
                <a:solidFill>
                  <a:srgbClr val="2F2B20"/>
                </a:solidFill>
                <a:latin typeface="+mn-lt"/>
                <a:ea typeface="+mn-ea"/>
                <a:cs typeface="Arial" panose="020B0604020202020204" pitchFamily="34" charset="0"/>
              </a:rPr>
            </a:br>
            <a:r>
              <a:rPr lang="tr-TR" altLang="tr-TR" sz="2800" dirty="0">
                <a:solidFill>
                  <a:srgbClr val="2F2B20"/>
                </a:solidFill>
                <a:latin typeface="+mn-lt"/>
                <a:ea typeface="+mn-ea"/>
                <a:cs typeface="Arial" panose="020B0604020202020204" pitchFamily="34" charset="0"/>
              </a:rPr>
              <a:t>Bayanlara ve yaşlılara öncelik tanıyalım.</a:t>
            </a:r>
            <a:br>
              <a:rPr lang="tr-TR" altLang="tr-TR" sz="2800" dirty="0">
                <a:solidFill>
                  <a:srgbClr val="2F2B20"/>
                </a:solidFill>
                <a:latin typeface="+mn-lt"/>
                <a:ea typeface="+mn-ea"/>
                <a:cs typeface="Arial" panose="020B0604020202020204" pitchFamily="34" charset="0"/>
              </a:rPr>
            </a:br>
            <a:endParaRPr lang="tr-TR" dirty="0">
              <a:latin typeface="+mn-lt"/>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34" y="217616"/>
            <a:ext cx="1291861" cy="1291861"/>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6369" y="425558"/>
            <a:ext cx="2074086" cy="1083919"/>
          </a:xfrm>
          <a:prstGeom prst="rect">
            <a:avLst/>
          </a:prstGeom>
        </p:spPr>
      </p:pic>
      <p:graphicFrame>
        <p:nvGraphicFramePr>
          <p:cNvPr id="7" name="Object 2"/>
          <p:cNvGraphicFramePr>
            <a:graphicFrameLocks noChangeAspect="1"/>
          </p:cNvGraphicFramePr>
          <p:nvPr>
            <p:extLst>
              <p:ext uri="{D42A27DB-BD31-4B8C-83A1-F6EECF244321}">
                <p14:modId xmlns:p14="http://schemas.microsoft.com/office/powerpoint/2010/main" val="1331868181"/>
              </p:ext>
            </p:extLst>
          </p:nvPr>
        </p:nvGraphicFramePr>
        <p:xfrm>
          <a:off x="697009" y="2853405"/>
          <a:ext cx="5604260" cy="4004594"/>
        </p:xfrm>
        <a:graphic>
          <a:graphicData uri="http://schemas.openxmlformats.org/presentationml/2006/ole">
            <mc:AlternateContent xmlns:mc="http://schemas.openxmlformats.org/markup-compatibility/2006">
              <mc:Choice xmlns:v="urn:schemas-microsoft-com:vml" Requires="v">
                <p:oleObj spid="_x0000_s2082" name="Bit Eşlem Resmi" r:id="rId6" imgW="6047619" imgH="4142857" progId="Paint.Picture">
                  <p:embed/>
                </p:oleObj>
              </mc:Choice>
              <mc:Fallback>
                <p:oleObj name="Bit Eşlem Resmi" r:id="rId6" imgW="6047619" imgH="4142857" progId="Paint.Picture">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009" y="2853405"/>
                        <a:ext cx="5604260" cy="4004594"/>
                      </a:xfrm>
                      <a:prstGeom prst="rect">
                        <a:avLst/>
                      </a:prstGeom>
                      <a:noFill/>
                      <a:ln>
                        <a:noFill/>
                      </a:ln>
                    </p:spPr>
                  </p:pic>
                </p:oleObj>
              </mc:Fallback>
            </mc:AlternateContent>
          </a:graphicData>
        </a:graphic>
      </p:graphicFrame>
      <p:pic>
        <p:nvPicPr>
          <p:cNvPr id="8" name="Picture 8" descr="C:\Users\user\Pictures\hac__1__0001.jpg"/>
          <p:cNvPicPr>
            <a:picLocks noChangeAspect="1" noChangeArrowheads="1"/>
          </p:cNvPicPr>
          <p:nvPr/>
        </p:nvPicPr>
        <p:blipFill>
          <a:blip r:embed="rId8"/>
          <a:srcRect/>
          <a:stretch>
            <a:fillRect/>
          </a:stretch>
        </p:blipFill>
        <p:spPr bwMode="auto">
          <a:xfrm>
            <a:off x="6998278" y="2853404"/>
            <a:ext cx="4758293" cy="3923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7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229394" y="580402"/>
            <a:ext cx="6896873" cy="941069"/>
          </a:xfrm>
        </p:spPr>
        <p:txBody>
          <a:bodyPr>
            <a:normAutofit fontScale="90000"/>
          </a:bodyPr>
          <a:lstStyle/>
          <a:p>
            <a:pPr lvl="1" algn="l" rtl="0">
              <a:lnSpc>
                <a:spcPct val="90000"/>
              </a:lnSpc>
              <a:spcBef>
                <a:spcPct val="0"/>
              </a:spcBef>
            </a:pPr>
            <a:r>
              <a:rPr lang="tr-TR" altLang="tr-TR" sz="2400" b="1" dirty="0" smtClean="0">
                <a:latin typeface="Arial" panose="020B0604020202020204" pitchFamily="34" charset="0"/>
              </a:rPr>
              <a:t> </a:t>
            </a:r>
            <a:r>
              <a:rPr lang="tr-TR" altLang="tr-TR" sz="2400" b="1" dirty="0" err="1" smtClean="0">
                <a:latin typeface="Arial" panose="020B0604020202020204" pitchFamily="34" charset="0"/>
              </a:rPr>
              <a:t>Hilm</a:t>
            </a:r>
            <a:r>
              <a:rPr lang="tr-TR" altLang="tr-TR" sz="2400" b="1" dirty="0" smtClean="0">
                <a:latin typeface="Arial" panose="020B0604020202020204" pitchFamily="34" charset="0"/>
              </a:rPr>
              <a:t> (Tebessüm Etmek, Yumuşak Huylu Olmak)</a:t>
            </a:r>
            <a:br>
              <a:rPr lang="tr-TR" altLang="tr-TR" sz="2400" b="1" dirty="0" smtClean="0">
                <a:latin typeface="Arial" panose="020B0604020202020204" pitchFamily="34"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
        <p:nvSpPr>
          <p:cNvPr id="3" name="Dikdörtgen 2"/>
          <p:cNvSpPr/>
          <p:nvPr/>
        </p:nvSpPr>
        <p:spPr>
          <a:xfrm>
            <a:off x="838200" y="4105875"/>
            <a:ext cx="10718074" cy="16110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100" normalizeH="0" baseline="0" noProof="0" dirty="0" smtClean="0">
                <a:ln>
                  <a:noFill/>
                </a:ln>
                <a:effectLst/>
                <a:uLnTx/>
                <a:uFillTx/>
                <a:latin typeface="Calibri" panose="020F0502020204030204" pitchFamily="34" charset="0"/>
                <a:ea typeface="+mj-ea"/>
                <a:cs typeface="+mj-cs"/>
              </a:rPr>
              <a:t>«Sen onlara sırf Allah’ın lütfu sayesinde yumuşak davrandın. Eğer kaba, katı kalpli olsaydın, hiç şüphesiz etrafından dağılır giderlerdi. Onları affet, onların bağışlanmasını dile, iş hakkında onlara danış, karar verince de Allah’a güven, doğrusu Allah kendisine güvenenleri sever." (Al-i İmran – 159)</a:t>
            </a:r>
            <a:endParaRPr kumimoji="0" lang="tr-TR" sz="1800" b="0" i="0" u="none" strike="noStrike" kern="0" cap="none" spc="0" normalizeH="0" baseline="0" noProof="0" dirty="0" smtClean="0">
              <a:ln>
                <a:noFill/>
              </a:ln>
              <a:effectLst/>
              <a:uLnTx/>
              <a:uFillTx/>
              <a:latin typeface="Calibri" panose="020F0502020204030204" pitchFamily="34" charset="0"/>
            </a:endParaRPr>
          </a:p>
        </p:txBody>
      </p:sp>
      <p:sp>
        <p:nvSpPr>
          <p:cNvPr id="8" name="Metin kutusu 7"/>
          <p:cNvSpPr txBox="1"/>
          <p:nvPr/>
        </p:nvSpPr>
        <p:spPr>
          <a:xfrm>
            <a:off x="2130061" y="2146434"/>
            <a:ext cx="7543327" cy="1477328"/>
          </a:xfrm>
          <a:prstGeom prst="rect">
            <a:avLst/>
          </a:prstGeom>
          <a:noFill/>
        </p:spPr>
        <p:txBody>
          <a:bodyPr wrap="square" rtlCol="0">
            <a:spAutoFit/>
          </a:bodyPr>
          <a:lstStyle/>
          <a:p>
            <a:pPr algn="r"/>
            <a:r>
              <a:rPr lang="ar-AE" sz="3000"/>
              <a:t>فَبِمَا رَحْمَةٍ مِّنَ اللّهِ لِنتَ لَهُمْ وَلَوْ كُنتَ فَظًّا غَلِيظَ الْقَلْبِ لاَنفَضُّواْ مِنْ حَوْلِكَ فَاعْفُ عَنْهُمْ وَاسْتَغْفِرْ لَهُمْ وَشَاوِرْهُمْ فِي الأَمْرِ فَإِذَا عَزَمْتَ فَتَوَكَّلْ عَلَى اللّهِ إِنَّ اللّهَ يُحِبُّ الْمُتَوَكِّلِينَ ﴿١٥٩﴾</a:t>
            </a:r>
            <a:endParaRPr lang="tr-TR" sz="3000" dirty="0"/>
          </a:p>
        </p:txBody>
      </p:sp>
    </p:spTree>
    <p:extLst>
      <p:ext uri="{BB962C8B-B14F-4D97-AF65-F5344CB8AC3E}">
        <p14:creationId xmlns:p14="http://schemas.microsoft.com/office/powerpoint/2010/main" val="388240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950721" y="583474"/>
            <a:ext cx="3840480" cy="5878286"/>
          </a:xfrm>
        </p:spPr>
        <p:txBody>
          <a:bodyPr>
            <a:normAutofit fontScale="90000"/>
          </a:bodyPr>
          <a:lstStyle/>
          <a:p>
            <a:r>
              <a:rPr lang="tr-TR" sz="4000" dirty="0" smtClean="0">
                <a:solidFill>
                  <a:schemeClr val="tx1"/>
                </a:solidFill>
              </a:rPr>
              <a:t>Hac yolculuğu boyunca karşılaştığımız kardeşlerimize daima </a:t>
            </a:r>
            <a:r>
              <a:rPr lang="tr-TR" sz="4000" dirty="0" smtClean="0">
                <a:solidFill>
                  <a:srgbClr val="FF0000"/>
                </a:solidFill>
              </a:rPr>
              <a:t>güler yüzlü </a:t>
            </a:r>
            <a:r>
              <a:rPr lang="tr-TR" sz="4000" dirty="0" smtClean="0">
                <a:solidFill>
                  <a:schemeClr val="tx1"/>
                </a:solidFill>
              </a:rPr>
              <a:t>olmalı, </a:t>
            </a:r>
            <a:r>
              <a:rPr lang="tr-TR" sz="4000" dirty="0" smtClean="0">
                <a:solidFill>
                  <a:srgbClr val="FF0000"/>
                </a:solidFill>
              </a:rPr>
              <a:t>tebessüm </a:t>
            </a:r>
            <a:r>
              <a:rPr lang="tr-TR" sz="4000" dirty="0" smtClean="0">
                <a:solidFill>
                  <a:schemeClr val="tx1"/>
                </a:solidFill>
              </a:rPr>
              <a:t>etmeli, gördüğümüzde selamlaşmalı, hal ve hatırını sormalı, gönüllerini hoşnut etmeye çalışmalıyız.</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 y="223882"/>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2525" y="223882"/>
            <a:ext cx="2074086" cy="1083919"/>
          </a:xfrm>
          <a:prstGeom prst="rect">
            <a:avLst/>
          </a:prstGeom>
        </p:spPr>
      </p:pic>
      <p:pic>
        <p:nvPicPr>
          <p:cNvPr id="7" name="Picture 2" descr="https://gkorefanblog.files.wordpress.com/2015/05/10954329_709518092499788_6113000710852398018_n.jpg"/>
          <p:cNvPicPr>
            <a:picLocks noChangeAspect="1" noChangeArrowheads="1"/>
          </p:cNvPicPr>
          <p:nvPr/>
        </p:nvPicPr>
        <p:blipFill>
          <a:blip r:embed="rId5">
            <a:extLst>
              <a:ext uri="{28A0092B-C50C-407E-A947-70E740481C1C}">
                <a14:useLocalDpi xmlns:a14="http://schemas.microsoft.com/office/drawing/2010/main" val="0"/>
              </a:ext>
            </a:extLst>
          </a:blip>
          <a:srcRect l="9933" r="11070"/>
          <a:stretch>
            <a:fillRect/>
          </a:stretch>
        </p:blipFill>
        <p:spPr bwMode="auto">
          <a:xfrm>
            <a:off x="6790975" y="1522672"/>
            <a:ext cx="4046752" cy="512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21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3664474" y="467657"/>
            <a:ext cx="3823981" cy="2737558"/>
          </a:xfrm>
        </p:spPr>
        <p:txBody>
          <a:bodyPr>
            <a:normAutofit fontScale="90000"/>
          </a:bodyPr>
          <a:lstStyle/>
          <a:p>
            <a:pPr marL="44450" lvl="0" eaLnBrk="0" hangingPunct="0">
              <a:lnSpc>
                <a:spcPct val="100000"/>
              </a:lnSpc>
              <a:spcBef>
                <a:spcPts val="0"/>
              </a:spcBef>
              <a:spcAft>
                <a:spcPct val="0"/>
              </a:spcAft>
              <a:defRPr/>
            </a:pPr>
            <a:r>
              <a:rPr lang="tr-TR" sz="2800" i="1" dirty="0" smtClean="0">
                <a:solidFill>
                  <a:srgbClr val="2F2B20"/>
                </a:solidFill>
                <a:latin typeface="+mn-lt"/>
                <a:ea typeface="+mn-ea"/>
                <a:cs typeface="Arial" panose="020B0604020202020204" pitchFamily="34" charset="0"/>
              </a:rPr>
              <a:t/>
            </a:r>
            <a:br>
              <a:rPr lang="tr-TR" sz="2800" i="1" dirty="0" smtClean="0">
                <a:solidFill>
                  <a:srgbClr val="2F2B20"/>
                </a:solidFill>
                <a:latin typeface="+mn-lt"/>
                <a:ea typeface="+mn-ea"/>
                <a:cs typeface="Arial" panose="020B0604020202020204" pitchFamily="34" charset="0"/>
              </a:rPr>
            </a:br>
            <a:r>
              <a:rPr lang="tr-TR" sz="2800" i="1" dirty="0">
                <a:solidFill>
                  <a:srgbClr val="2F2B20"/>
                </a:solidFill>
                <a:latin typeface="+mn-lt"/>
                <a:ea typeface="+mn-ea"/>
                <a:cs typeface="Arial" panose="020B0604020202020204" pitchFamily="34" charset="0"/>
              </a:rPr>
              <a:t/>
            </a:r>
            <a:br>
              <a:rPr lang="tr-TR" sz="2800" i="1" dirty="0">
                <a:solidFill>
                  <a:srgbClr val="2F2B20"/>
                </a:solidFill>
                <a:latin typeface="+mn-lt"/>
                <a:ea typeface="+mn-ea"/>
                <a:cs typeface="Arial" panose="020B0604020202020204" pitchFamily="34" charset="0"/>
              </a:rPr>
            </a:br>
            <a:r>
              <a:rPr lang="tr-TR" sz="2800" i="1" dirty="0">
                <a:solidFill>
                  <a:srgbClr val="2F2B20"/>
                </a:solidFill>
                <a:latin typeface="+mn-lt"/>
                <a:ea typeface="+mn-ea"/>
                <a:cs typeface="Arial" panose="020B0604020202020204" pitchFamily="34" charset="0"/>
              </a:rPr>
              <a:t>Mahlûku halk eden Allah</a:t>
            </a:r>
            <a:br>
              <a:rPr lang="tr-TR" sz="2800" i="1" dirty="0">
                <a:solidFill>
                  <a:srgbClr val="2F2B20"/>
                </a:solidFill>
                <a:latin typeface="+mn-lt"/>
                <a:ea typeface="+mn-ea"/>
                <a:cs typeface="Arial" panose="020B0604020202020204" pitchFamily="34" charset="0"/>
              </a:rPr>
            </a:br>
            <a:r>
              <a:rPr lang="tr-TR" sz="2800" i="1" dirty="0" err="1">
                <a:solidFill>
                  <a:srgbClr val="2F2B20"/>
                </a:solidFill>
                <a:latin typeface="+mn-lt"/>
                <a:ea typeface="+mn-ea"/>
                <a:cs typeface="Arial" panose="020B0604020202020204" pitchFamily="34" charset="0"/>
              </a:rPr>
              <a:t>Kitab</a:t>
            </a:r>
            <a:r>
              <a:rPr lang="tr-TR" sz="2800" i="1" dirty="0">
                <a:solidFill>
                  <a:srgbClr val="2F2B20"/>
                </a:solidFill>
                <a:latin typeface="+mn-lt"/>
                <a:ea typeface="+mn-ea"/>
                <a:cs typeface="Arial" panose="020B0604020202020204" pitchFamily="34" charset="0"/>
              </a:rPr>
              <a:t> göndermiştir </a:t>
            </a:r>
            <a:r>
              <a:rPr lang="tr-TR" sz="2800" i="1" dirty="0" err="1">
                <a:solidFill>
                  <a:srgbClr val="2F2B20"/>
                </a:solidFill>
                <a:latin typeface="+mn-lt"/>
                <a:ea typeface="+mn-ea"/>
                <a:cs typeface="Arial" panose="020B0604020202020204" pitchFamily="34" charset="0"/>
              </a:rPr>
              <a:t>vallah</a:t>
            </a:r>
            <a:r>
              <a:rPr lang="tr-TR" sz="2800" i="1" dirty="0">
                <a:solidFill>
                  <a:srgbClr val="2F2B20"/>
                </a:solidFill>
                <a:latin typeface="+mn-lt"/>
                <a:ea typeface="+mn-ea"/>
                <a:cs typeface="Arial" panose="020B0604020202020204" pitchFamily="34" charset="0"/>
              </a:rPr>
              <a:t/>
            </a:r>
            <a:br>
              <a:rPr lang="tr-TR" sz="2800" i="1" dirty="0">
                <a:solidFill>
                  <a:srgbClr val="2F2B20"/>
                </a:solidFill>
                <a:latin typeface="+mn-lt"/>
                <a:ea typeface="+mn-ea"/>
                <a:cs typeface="Arial" panose="020B0604020202020204" pitchFamily="34" charset="0"/>
              </a:rPr>
            </a:br>
            <a:r>
              <a:rPr lang="tr-TR" sz="2800" i="1" dirty="0">
                <a:solidFill>
                  <a:srgbClr val="2F2B20"/>
                </a:solidFill>
                <a:latin typeface="+mn-lt"/>
                <a:ea typeface="+mn-ea"/>
                <a:cs typeface="Arial" panose="020B0604020202020204" pitchFamily="34" charset="0"/>
              </a:rPr>
              <a:t>Daim de "amentü billâh"</a:t>
            </a:r>
            <a:br>
              <a:rPr lang="tr-TR" sz="2800" i="1" dirty="0">
                <a:solidFill>
                  <a:srgbClr val="2F2B20"/>
                </a:solidFill>
                <a:latin typeface="+mn-lt"/>
                <a:ea typeface="+mn-ea"/>
                <a:cs typeface="Arial" panose="020B0604020202020204" pitchFamily="34" charset="0"/>
              </a:rPr>
            </a:br>
            <a:r>
              <a:rPr lang="tr-TR" sz="2800" i="1" dirty="0">
                <a:solidFill>
                  <a:srgbClr val="2F2B20"/>
                </a:solidFill>
                <a:latin typeface="+mn-lt"/>
                <a:ea typeface="+mn-ea"/>
                <a:cs typeface="Arial" panose="020B0604020202020204" pitchFamily="34" charset="0"/>
              </a:rPr>
              <a:t>Her amelin olsun </a:t>
            </a:r>
            <a:r>
              <a:rPr lang="tr-TR" sz="2800" i="1" dirty="0" err="1">
                <a:solidFill>
                  <a:srgbClr val="2F2B20"/>
                </a:solidFill>
                <a:latin typeface="+mn-lt"/>
                <a:ea typeface="+mn-ea"/>
                <a:cs typeface="Arial" panose="020B0604020202020204" pitchFamily="34" charset="0"/>
              </a:rPr>
              <a:t>lillah</a:t>
            </a:r>
            <a:r>
              <a:rPr lang="tr-TR" sz="2800" i="1" dirty="0">
                <a:solidFill>
                  <a:srgbClr val="2F2B20"/>
                </a:solidFill>
                <a:latin typeface="+mn-lt"/>
                <a:ea typeface="+mn-ea"/>
                <a:cs typeface="Arial" panose="020B0604020202020204" pitchFamily="34" charset="0"/>
              </a:rPr>
              <a:t/>
            </a:r>
            <a:br>
              <a:rPr lang="tr-TR" sz="2800" i="1" dirty="0">
                <a:solidFill>
                  <a:srgbClr val="2F2B20"/>
                </a:solidFill>
                <a:latin typeface="+mn-lt"/>
                <a:ea typeface="+mn-ea"/>
                <a:cs typeface="Arial" panose="020B0604020202020204" pitchFamily="34" charset="0"/>
              </a:rPr>
            </a:br>
            <a:r>
              <a:rPr lang="tr-TR" sz="2800" i="1" dirty="0">
                <a:solidFill>
                  <a:srgbClr val="2F2B20"/>
                </a:solidFill>
                <a:latin typeface="+mn-lt"/>
                <a:ea typeface="+mn-ea"/>
                <a:cs typeface="Arial" panose="020B0604020202020204" pitchFamily="34" charset="0"/>
              </a:rPr>
              <a:t>Sakın incitme bir canı</a:t>
            </a:r>
            <a:br>
              <a:rPr lang="tr-TR" sz="2800" i="1" dirty="0">
                <a:solidFill>
                  <a:srgbClr val="2F2B20"/>
                </a:solidFill>
                <a:latin typeface="+mn-lt"/>
                <a:ea typeface="+mn-ea"/>
                <a:cs typeface="Arial" panose="020B0604020202020204" pitchFamily="34" charset="0"/>
              </a:rPr>
            </a:br>
            <a:r>
              <a:rPr lang="tr-TR" sz="2800" i="1" dirty="0">
                <a:solidFill>
                  <a:srgbClr val="2F2B20"/>
                </a:solidFill>
                <a:latin typeface="+mn-lt"/>
                <a:ea typeface="+mn-ea"/>
                <a:cs typeface="Arial" panose="020B0604020202020204" pitchFamily="34" charset="0"/>
              </a:rPr>
              <a:t>Yıkarsın arş-ı Rahman</a:t>
            </a:r>
            <a:br>
              <a:rPr lang="tr-TR" sz="2800" i="1" dirty="0">
                <a:solidFill>
                  <a:srgbClr val="2F2B20"/>
                </a:solidFill>
                <a:latin typeface="+mn-lt"/>
                <a:ea typeface="+mn-ea"/>
                <a:cs typeface="Arial" panose="020B0604020202020204" pitchFamily="34" charset="0"/>
              </a:rPr>
            </a:br>
            <a:r>
              <a:rPr lang="tr-TR" sz="2800" i="1" dirty="0" smtClean="0">
                <a:solidFill>
                  <a:srgbClr val="2F2B20"/>
                </a:solidFill>
                <a:latin typeface="+mn-lt"/>
                <a:ea typeface="+mn-ea"/>
                <a:cs typeface="Arial" panose="020B0604020202020204" pitchFamily="34" charset="0"/>
              </a:rPr>
              <a:t>		</a:t>
            </a:r>
            <a:r>
              <a:rPr lang="tr-TR" sz="1700" i="1" dirty="0" smtClean="0">
                <a:solidFill>
                  <a:srgbClr val="2F2B20"/>
                </a:solidFill>
                <a:latin typeface="+mn-lt"/>
                <a:ea typeface="+mn-ea"/>
                <a:cs typeface="Arial" panose="020B0604020202020204" pitchFamily="34" charset="0"/>
              </a:rPr>
              <a:t>(</a:t>
            </a:r>
            <a:r>
              <a:rPr lang="tr-TR" sz="1700" i="1" dirty="0" err="1" smtClean="0">
                <a:solidFill>
                  <a:srgbClr val="2F2B20"/>
                </a:solidFill>
                <a:latin typeface="+mn-lt"/>
                <a:ea typeface="+mn-ea"/>
                <a:cs typeface="Arial" panose="020B0604020202020204" pitchFamily="34" charset="0"/>
              </a:rPr>
              <a:t>Alvarlı</a:t>
            </a:r>
            <a:r>
              <a:rPr lang="tr-TR" sz="1700" i="1" dirty="0" smtClean="0">
                <a:solidFill>
                  <a:srgbClr val="2F2B20"/>
                </a:solidFill>
                <a:latin typeface="+mn-lt"/>
                <a:ea typeface="+mn-ea"/>
                <a:cs typeface="Arial" panose="020B0604020202020204" pitchFamily="34" charset="0"/>
              </a:rPr>
              <a:t> </a:t>
            </a:r>
            <a:r>
              <a:rPr lang="tr-TR" sz="1700" i="1" dirty="0">
                <a:solidFill>
                  <a:srgbClr val="2F2B20"/>
                </a:solidFill>
                <a:latin typeface="+mn-lt"/>
                <a:ea typeface="+mn-ea"/>
                <a:cs typeface="Arial" panose="020B0604020202020204" pitchFamily="34" charset="0"/>
              </a:rPr>
              <a:t>Efe)</a:t>
            </a:r>
            <a:r>
              <a:rPr lang="tr-TR" sz="1700" dirty="0">
                <a:solidFill>
                  <a:srgbClr val="2F2B20"/>
                </a:solidFill>
                <a:latin typeface="+mn-lt"/>
                <a:ea typeface="+mn-ea"/>
                <a:cs typeface="Arial" panose="020B0604020202020204" pitchFamily="34" charset="0"/>
              </a:rPr>
              <a:t/>
            </a:r>
            <a:br>
              <a:rPr lang="tr-TR" sz="1700" dirty="0">
                <a:solidFill>
                  <a:srgbClr val="2F2B20"/>
                </a:solidFill>
                <a:latin typeface="+mn-lt"/>
                <a:ea typeface="+mn-ea"/>
                <a:cs typeface="Arial" panose="020B0604020202020204" pitchFamily="34" charset="0"/>
              </a:rPr>
            </a:br>
            <a:endParaRPr lang="tr-TR" sz="1700" dirty="0">
              <a:latin typeface="+mn-l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39" y="438779"/>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8024" y="542749"/>
            <a:ext cx="2074086" cy="1083919"/>
          </a:xfrm>
          <a:prstGeom prst="rect">
            <a:avLst/>
          </a:prstGeom>
        </p:spPr>
      </p:pic>
      <p:sp>
        <p:nvSpPr>
          <p:cNvPr id="3" name="Dikdörtgen 2"/>
          <p:cNvSpPr/>
          <p:nvPr/>
        </p:nvSpPr>
        <p:spPr>
          <a:xfrm>
            <a:off x="2571015" y="3688593"/>
            <a:ext cx="8525691" cy="2677656"/>
          </a:xfrm>
          <a:prstGeom prst="rect">
            <a:avLst/>
          </a:prstGeom>
        </p:spPr>
        <p:txBody>
          <a:bodyPr wrap="square">
            <a:spAutoFit/>
          </a:bodyPr>
          <a:lstStyle/>
          <a:p>
            <a:r>
              <a:rPr lang="tr-TR" altLang="tr-TR" sz="2400" b="1" dirty="0" smtClean="0">
                <a:solidFill>
                  <a:srgbClr val="FF0000"/>
                </a:solidFill>
              </a:rPr>
              <a:t>Darendeli Osman </a:t>
            </a:r>
            <a:r>
              <a:rPr lang="tr-TR" altLang="tr-TR" sz="2400" b="1" dirty="0" err="1" smtClean="0">
                <a:solidFill>
                  <a:srgbClr val="FF0000"/>
                </a:solidFill>
              </a:rPr>
              <a:t>Hulûsî</a:t>
            </a:r>
            <a:r>
              <a:rPr lang="tr-TR" altLang="tr-TR" sz="2400" b="1" dirty="0" smtClean="0">
                <a:solidFill>
                  <a:srgbClr val="FF0000"/>
                </a:solidFill>
              </a:rPr>
              <a:t> Efendi de aynı tavrı şöyle ifade eder:</a:t>
            </a:r>
          </a:p>
          <a:p>
            <a:r>
              <a:rPr lang="tr-TR" altLang="tr-TR" sz="2400" b="1" dirty="0" smtClean="0"/>
              <a:t>“Sakın nefsine uyup, bir </a:t>
            </a:r>
            <a:r>
              <a:rPr lang="tr-TR" altLang="tr-TR" sz="2400" b="1" dirty="0" err="1" smtClean="0"/>
              <a:t>cân</a:t>
            </a:r>
            <a:r>
              <a:rPr lang="tr-TR" altLang="tr-TR" sz="2400" b="1" dirty="0" smtClean="0"/>
              <a:t> incitmeyesin, </a:t>
            </a:r>
          </a:p>
          <a:p>
            <a:r>
              <a:rPr lang="tr-TR" altLang="tr-TR" sz="2400" b="1" dirty="0" err="1" smtClean="0"/>
              <a:t>Hüsn</a:t>
            </a:r>
            <a:r>
              <a:rPr lang="tr-TR" altLang="tr-TR" sz="2400" b="1" dirty="0" smtClean="0"/>
              <a:t>-i edebi koyup, bir </a:t>
            </a:r>
            <a:r>
              <a:rPr lang="tr-TR" altLang="tr-TR" sz="2400" b="1" dirty="0" err="1" smtClean="0"/>
              <a:t>cân</a:t>
            </a:r>
            <a:r>
              <a:rPr lang="tr-TR" altLang="tr-TR" sz="2400" b="1" dirty="0" smtClean="0"/>
              <a:t> incitmeyesin!</a:t>
            </a:r>
          </a:p>
          <a:p>
            <a:r>
              <a:rPr lang="tr-TR" altLang="tr-TR" sz="2400" b="1" dirty="0" smtClean="0"/>
              <a:t>Hepsi </a:t>
            </a:r>
            <a:r>
              <a:rPr lang="tr-TR" altLang="tr-TR" sz="2400" b="1" dirty="0" err="1" smtClean="0"/>
              <a:t>kardaşlarındır</a:t>
            </a:r>
            <a:r>
              <a:rPr lang="tr-TR" altLang="tr-TR" sz="2400" b="1" dirty="0" smtClean="0"/>
              <a:t>, yolda yoldaşlarındır,</a:t>
            </a:r>
          </a:p>
          <a:p>
            <a:r>
              <a:rPr lang="tr-TR" altLang="tr-TR" sz="2400" b="1" dirty="0" smtClean="0"/>
              <a:t>Halde </a:t>
            </a:r>
            <a:r>
              <a:rPr lang="tr-TR" altLang="tr-TR" sz="2400" b="1" dirty="0" err="1" smtClean="0"/>
              <a:t>haldaşlarındır</a:t>
            </a:r>
            <a:r>
              <a:rPr lang="tr-TR" altLang="tr-TR" sz="2400" b="1" dirty="0" smtClean="0"/>
              <a:t>, bir </a:t>
            </a:r>
            <a:r>
              <a:rPr lang="tr-TR" altLang="tr-TR" sz="2400" b="1" dirty="0" err="1" smtClean="0"/>
              <a:t>cân</a:t>
            </a:r>
            <a:r>
              <a:rPr lang="tr-TR" altLang="tr-TR" sz="2400" b="1" dirty="0" smtClean="0"/>
              <a:t> incitmeyesin!</a:t>
            </a:r>
          </a:p>
          <a:p>
            <a:r>
              <a:rPr lang="tr-TR" altLang="tr-TR" sz="2400" b="1" dirty="0" err="1" smtClean="0"/>
              <a:t>Beyhûde</a:t>
            </a:r>
            <a:r>
              <a:rPr lang="tr-TR" altLang="tr-TR" sz="2400" b="1" dirty="0" smtClean="0"/>
              <a:t> </a:t>
            </a:r>
            <a:r>
              <a:rPr lang="tr-TR" altLang="tr-TR" sz="2400" b="1" dirty="0" err="1" smtClean="0"/>
              <a:t>cânın</a:t>
            </a:r>
            <a:r>
              <a:rPr lang="tr-TR" altLang="tr-TR" sz="2400" b="1" dirty="0" smtClean="0"/>
              <a:t> sıkıp, insanlığından çıkıp, </a:t>
            </a:r>
          </a:p>
          <a:p>
            <a:r>
              <a:rPr lang="tr-TR" altLang="tr-TR" sz="2400" b="1" dirty="0" smtClean="0"/>
              <a:t>Dil </a:t>
            </a:r>
            <a:r>
              <a:rPr lang="tr-TR" altLang="tr-TR" sz="2400" b="1" dirty="0" err="1" smtClean="0"/>
              <a:t>kâ’besini</a:t>
            </a:r>
            <a:r>
              <a:rPr lang="tr-TR" altLang="tr-TR" sz="2400" b="1" dirty="0" smtClean="0"/>
              <a:t> yıkıp, bir </a:t>
            </a:r>
            <a:r>
              <a:rPr lang="tr-TR" altLang="tr-TR" sz="2400" b="1" dirty="0" err="1" smtClean="0"/>
              <a:t>cân</a:t>
            </a:r>
            <a:r>
              <a:rPr lang="tr-TR" altLang="tr-TR" sz="2400" b="1" dirty="0" smtClean="0"/>
              <a:t> incitmeyesin!”</a:t>
            </a:r>
            <a:r>
              <a:rPr lang="tr-TR" altLang="tr-TR" sz="2400" dirty="0" smtClean="0"/>
              <a:t> </a:t>
            </a:r>
            <a:endParaRPr lang="tr-TR" altLang="tr-TR" sz="2400" dirty="0"/>
          </a:p>
        </p:txBody>
      </p:sp>
    </p:spTree>
    <p:extLst>
      <p:ext uri="{BB962C8B-B14F-4D97-AF65-F5344CB8AC3E}">
        <p14:creationId xmlns:p14="http://schemas.microsoft.com/office/powerpoint/2010/main" val="28716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2108213" y="129848"/>
            <a:ext cx="7975574" cy="1738283"/>
          </a:xfrm>
        </p:spPr>
        <p:txBody>
          <a:bodyPr>
            <a:normAutofit/>
          </a:bodyPr>
          <a:lstStyle/>
          <a:p>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3" name="Alt Başlık 2"/>
          <p:cNvSpPr>
            <a:spLocks noGrp="1"/>
          </p:cNvSpPr>
          <p:nvPr>
            <p:ph type="subTitle" idx="1"/>
          </p:nvPr>
        </p:nvSpPr>
        <p:spPr>
          <a:xfrm>
            <a:off x="492154" y="2114877"/>
            <a:ext cx="11207691" cy="1238933"/>
          </a:xfrm>
        </p:spPr>
        <p:txBody>
          <a:bodyPr>
            <a:noAutofit/>
          </a:bodyPr>
          <a:lstStyle/>
          <a:p>
            <a:r>
              <a:rPr lang="tr-TR" sz="4000" b="1" dirty="0" smtClean="0">
                <a:solidFill>
                  <a:srgbClr val="ED7D31">
                    <a:lumMod val="50000"/>
                  </a:srgbClr>
                </a:solidFill>
                <a:latin typeface="Gabriola" panose="04040605051002020D02" pitchFamily="82" charset="0"/>
                <a:cs typeface="Consolas" panose="020B0609020204030204" pitchFamily="49" charset="0"/>
              </a:rPr>
              <a:t>3. DERS</a:t>
            </a:r>
          </a:p>
          <a:p>
            <a:r>
              <a:rPr lang="tr-TR" sz="4000" b="1" dirty="0" smtClean="0">
                <a:solidFill>
                  <a:srgbClr val="ED7D31">
                    <a:lumMod val="50000"/>
                  </a:srgbClr>
                </a:solidFill>
                <a:latin typeface="Gabriola" panose="04040605051002020D02" pitchFamily="82" charset="0"/>
                <a:cs typeface="Consolas" panose="020B0609020204030204" pitchFamily="49" charset="0"/>
              </a:rPr>
              <a:t>HAC İBADETİNİN GEREĞİ OLARAK BİR ARADA YAŞAMA BİLİNCİ</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9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5759" y="580402"/>
            <a:ext cx="2074086" cy="1083919"/>
          </a:xfrm>
          <a:prstGeom prst="rect">
            <a:avLst/>
          </a:prstGeom>
        </p:spPr>
      </p:pic>
    </p:spTree>
    <p:extLst>
      <p:ext uri="{BB962C8B-B14F-4D97-AF65-F5344CB8AC3E}">
        <p14:creationId xmlns:p14="http://schemas.microsoft.com/office/powerpoint/2010/main" val="95298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7" y="246017"/>
            <a:ext cx="12192000" cy="6857999"/>
          </a:xfrm>
        </p:spPr>
      </p:pic>
      <p:sp>
        <p:nvSpPr>
          <p:cNvPr id="2" name="Unvan 1"/>
          <p:cNvSpPr>
            <a:spLocks noGrp="1"/>
          </p:cNvSpPr>
          <p:nvPr>
            <p:ph type="title"/>
          </p:nvPr>
        </p:nvSpPr>
        <p:spPr>
          <a:xfrm>
            <a:off x="1679391" y="469524"/>
            <a:ext cx="7600323" cy="1097731"/>
          </a:xfrm>
        </p:spPr>
        <p:txBody>
          <a:bodyPr>
            <a:normAutofit fontScale="90000"/>
          </a:bodyPr>
          <a:lstStyle/>
          <a:p>
            <a:pPr algn="ctr"/>
            <a:r>
              <a:rPr lang="tr-TR" altLang="tr-TR" b="1" dirty="0" smtClean="0">
                <a:latin typeface="Calibri" panose="020F0502020204030204" pitchFamily="34" charset="0"/>
              </a:rPr>
              <a:t>Ayıp ve Kusurları Görmezden Gelmek</a:t>
            </a:r>
            <a:endParaRPr lang="tr-TR" dirty="0">
              <a:latin typeface="Calibri" panose="020F050202020403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65" y="37246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
        <p:nvSpPr>
          <p:cNvPr id="3" name="Dikdörtgen 2"/>
          <p:cNvSpPr/>
          <p:nvPr/>
        </p:nvSpPr>
        <p:spPr>
          <a:xfrm>
            <a:off x="1820092" y="1775199"/>
            <a:ext cx="8551816" cy="1569660"/>
          </a:xfrm>
          <a:prstGeom prst="rect">
            <a:avLst/>
          </a:prstGeom>
        </p:spPr>
        <p:txBody>
          <a:bodyPr wrap="square">
            <a:spAutoFit/>
          </a:bodyPr>
          <a:lstStyle/>
          <a:p>
            <a:pPr marL="87313" lvl="0" indent="22225" algn="ctr" rtl="1">
              <a:spcBef>
                <a:spcPct val="0"/>
              </a:spcBef>
              <a:defRPr/>
            </a:pPr>
            <a:r>
              <a:rPr lang="ar-AE" sz="3200" b="1" dirty="0">
                <a:solidFill>
                  <a:srgbClr val="2F2B20"/>
                </a:solidFill>
                <a:latin typeface="Traditional Arabic" pitchFamily="18" charset="-78"/>
                <a:cs typeface="Traditional Arabic" pitchFamily="18" charset="-78"/>
              </a:rPr>
              <a:t>المُسْلِمُ أخُو المُسْلِمِ لاَ يَظْلِمُهُ وَلاَ يُسْلِمُهُ، وَمَنْ كَانَ في حَاجَةِ أخِيهِ كَانَ اللّهُ في حَاجَتِهِ، وَمَنْ فَرَّجَ عَنْ مُسْلِمٍ كُرْبَةً فَرَّجَ اللّهُ عَنْهُ بِهَا كُرْبَةً مِنْ كُرَبِ يَوْمِ الْقِيَامَةِ، </a:t>
            </a:r>
            <a:r>
              <a:rPr lang="ar-AE" sz="3200" b="1" dirty="0">
                <a:solidFill>
                  <a:srgbClr val="FF0000"/>
                </a:solidFill>
                <a:latin typeface="Traditional Arabic" pitchFamily="18" charset="-78"/>
                <a:cs typeface="Traditional Arabic" pitchFamily="18" charset="-78"/>
              </a:rPr>
              <a:t>وَمَنْ سَتَرَ مُسْلِماً سَتَرَهُ اللّهُ يَوْمَ الْقِيَامَةِ</a:t>
            </a:r>
            <a:endParaRPr lang="tr-TR" sz="2800" b="1" dirty="0">
              <a:solidFill>
                <a:srgbClr val="2F2B20"/>
              </a:solidFill>
              <a:latin typeface="Comic Sans MS" pitchFamily="66" charset="0"/>
              <a:cs typeface="Arial" charset="0"/>
            </a:endParaRPr>
          </a:p>
        </p:txBody>
      </p:sp>
      <p:sp>
        <p:nvSpPr>
          <p:cNvPr id="7" name="Dikdörtgen 6"/>
          <p:cNvSpPr/>
          <p:nvPr/>
        </p:nvSpPr>
        <p:spPr>
          <a:xfrm>
            <a:off x="744671" y="3432088"/>
            <a:ext cx="9885592" cy="193899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sz="2400" b="0" i="0" strike="noStrike" kern="0" cap="none" spc="0" normalizeH="0" baseline="0" noProof="0" dirty="0" smtClean="0">
                <a:ln>
                  <a:noFill/>
                </a:ln>
                <a:solidFill>
                  <a:srgbClr val="2F2B20"/>
                </a:solidFill>
                <a:effectLst/>
                <a:uLnTx/>
                <a:uFillTx/>
                <a:latin typeface="Arial" panose="020B0604020202020204" pitchFamily="34" charset="0"/>
                <a:cs typeface="Arial" panose="020B0604020202020204" pitchFamily="34" charset="0"/>
              </a:rPr>
              <a:t>“Müslüman Müslüman'ın kardeşidir ona zulmetmez; onu düşmana teslim etmez. Kim bir Müslüman kardeşinin ihtiyacını giderirse, Allah da onun bir ihtiyacını giderir. Kim bir Müslüman'ın sıkıntısını giderirse, Allah da kıyamette onun bir sıkıntısını giderir. </a:t>
            </a:r>
            <a:r>
              <a:rPr kumimoji="0" lang="tr-TR" altLang="tr-TR" sz="2400" b="0" i="0"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Kim de bir Müslüman'ın ayıbını örterse, Allah da kıyamette onun bir ayıbını örter</a:t>
            </a:r>
            <a:r>
              <a:rPr kumimoji="0" lang="tr-TR" altLang="tr-TR" sz="2400" b="0" i="0" strike="noStrike" kern="0" cap="none" spc="0" normalizeH="0" baseline="0" noProof="0" dirty="0" smtClean="0">
                <a:ln>
                  <a:noFill/>
                </a:ln>
                <a:solidFill>
                  <a:srgbClr val="2F2B20"/>
                </a:solidFill>
                <a:effectLst/>
                <a:uLnTx/>
                <a:uFillTx/>
                <a:latin typeface="Arial" panose="020B0604020202020204" pitchFamily="34" charset="0"/>
                <a:cs typeface="Arial" panose="020B0604020202020204" pitchFamily="34" charset="0"/>
              </a:rPr>
              <a:t>.” </a:t>
            </a:r>
            <a:endParaRPr kumimoji="0" lang="tr-TR" sz="2000" b="0" i="0" strike="noStrike" kern="0" cap="none" spc="0" normalizeH="0" baseline="0" noProof="0" dirty="0" smtClean="0">
              <a:ln>
                <a:noFill/>
              </a:ln>
              <a:solidFill>
                <a:sysClr val="windowText" lastClr="000000"/>
              </a:solidFill>
              <a:effectLst/>
              <a:uLnTx/>
              <a:uFillTx/>
            </a:endParaRPr>
          </a:p>
        </p:txBody>
      </p:sp>
      <p:pic>
        <p:nvPicPr>
          <p:cNvPr id="8" name="Picture 2" descr="https://encrypted-tbn1.gstatic.com/images?q=tbn:ANd9GcSzd4PpWe1b5UTtjmYXJQBThwvQZMtfD176pAjMLLK0XrwwzrEys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513" y="5607788"/>
            <a:ext cx="4829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6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830286" y="2949227"/>
            <a:ext cx="7341326" cy="1214902"/>
          </a:xfrm>
        </p:spPr>
        <p:txBody>
          <a:bodyPr>
            <a:normAutofit fontScale="90000"/>
          </a:bodyPr>
          <a:lstStyle/>
          <a:p>
            <a:pPr algn="ctr"/>
            <a:r>
              <a:rPr lang="ar-SA" b="1" dirty="0" smtClean="0">
                <a:solidFill>
                  <a:srgbClr val="0070C0"/>
                </a:solidFill>
                <a:latin typeface="Traditional Arabic" pitchFamily="18" charset="-78"/>
                <a:cs typeface="Traditional Arabic" pitchFamily="18" charset="-78"/>
              </a:rPr>
              <a:t>طُوبَى لِمَنْ شَغَلَهُ عَيْبُهُ عَنْ عُيُوبِ النَّاسِ</a:t>
            </a:r>
            <a:r>
              <a:rPr lang="tr-TR" b="1" dirty="0" smtClean="0">
                <a:solidFill>
                  <a:srgbClr val="0070C0"/>
                </a:solidFill>
                <a:latin typeface="Traditional Arabic" pitchFamily="18" charset="-78"/>
                <a:cs typeface="Traditional Arabic" pitchFamily="18" charset="-78"/>
              </a:rPr>
              <a:t/>
            </a:r>
            <a:br>
              <a:rPr lang="tr-TR" b="1" dirty="0" smtClean="0">
                <a:solidFill>
                  <a:srgbClr val="0070C0"/>
                </a:solidFill>
                <a:latin typeface="Traditional Arabic" pitchFamily="18" charset="-78"/>
                <a:cs typeface="Traditional Arabic" pitchFamily="18" charset="-78"/>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pic>
        <p:nvPicPr>
          <p:cNvPr id="7" name="Picture 2" descr="http://www.bahcevan.org/resim/haber/44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412" y="347663"/>
            <a:ext cx="45529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838201" y="3889994"/>
            <a:ext cx="10515599" cy="1815882"/>
          </a:xfrm>
          <a:prstGeom prst="rect">
            <a:avLst/>
          </a:prstGeom>
        </p:spPr>
        <p:txBody>
          <a:bodyPr wrap="square">
            <a:spAutoFit/>
          </a:bodyPr>
          <a:lstStyle/>
          <a:p>
            <a:pPr algn="ctr">
              <a:defRPr/>
            </a:pPr>
            <a:r>
              <a:rPr lang="tr-TR" altLang="tr-TR" sz="2800" b="1" dirty="0">
                <a:solidFill>
                  <a:schemeClr val="tx2">
                    <a:lumMod val="75000"/>
                  </a:schemeClr>
                </a:solidFill>
                <a:cs typeface="Arial" panose="020B0604020202020204" pitchFamily="34" charset="0"/>
              </a:rPr>
              <a:t>«Kendi eksikliklerini ve kusurlarını düzeltmek için uğraşmaktan, başkalarının eksiklik ve kusurlarıyla uğraşmaya vakit bulamayan kişiye ne mutlu!»</a:t>
            </a:r>
          </a:p>
          <a:p>
            <a:pPr algn="ctr">
              <a:defRPr/>
            </a:pPr>
            <a:r>
              <a:rPr lang="tr-TR" altLang="tr-TR" sz="2800" b="1" dirty="0">
                <a:solidFill>
                  <a:schemeClr val="tx2">
                    <a:lumMod val="75000"/>
                  </a:schemeClr>
                </a:solidFill>
                <a:cs typeface="Arial" panose="020B0604020202020204" pitchFamily="34" charset="0"/>
              </a:rPr>
              <a:t>(</a:t>
            </a:r>
            <a:r>
              <a:rPr lang="tr-TR" altLang="tr-TR" sz="2800" b="1" dirty="0" err="1">
                <a:solidFill>
                  <a:schemeClr val="tx2">
                    <a:lumMod val="75000"/>
                  </a:schemeClr>
                </a:solidFill>
                <a:cs typeface="Arial" panose="020B0604020202020204" pitchFamily="34" charset="0"/>
              </a:rPr>
              <a:t>Beyhaki</a:t>
            </a:r>
            <a:r>
              <a:rPr lang="tr-TR" altLang="tr-TR" sz="2800" b="1" dirty="0">
                <a:solidFill>
                  <a:schemeClr val="tx2">
                    <a:lumMod val="75000"/>
                  </a:schemeClr>
                </a:solidFill>
                <a:cs typeface="Arial" panose="020B0604020202020204" pitchFamily="34" charset="0"/>
              </a:rPr>
              <a:t>, </a:t>
            </a:r>
            <a:r>
              <a:rPr lang="tr-TR" altLang="tr-TR" sz="2800" b="1" dirty="0" err="1" smtClean="0">
                <a:solidFill>
                  <a:schemeClr val="tx2">
                    <a:lumMod val="75000"/>
                  </a:schemeClr>
                </a:solidFill>
                <a:cs typeface="Arial" panose="020B0604020202020204" pitchFamily="34" charset="0"/>
              </a:rPr>
              <a:t>Şuabü’l</a:t>
            </a:r>
            <a:r>
              <a:rPr lang="tr-TR" altLang="tr-TR" sz="2800" b="1" dirty="0" smtClean="0">
                <a:solidFill>
                  <a:schemeClr val="tx2">
                    <a:lumMod val="75000"/>
                  </a:schemeClr>
                </a:solidFill>
                <a:cs typeface="Arial" panose="020B0604020202020204" pitchFamily="34" charset="0"/>
              </a:rPr>
              <a:t>-İman</a:t>
            </a:r>
            <a:r>
              <a:rPr lang="tr-TR" altLang="tr-TR" sz="2800" b="1" dirty="0">
                <a:solidFill>
                  <a:schemeClr val="tx2">
                    <a:lumMod val="75000"/>
                  </a:schemeClr>
                </a:solidFill>
                <a:cs typeface="Arial" panose="020B0604020202020204" pitchFamily="34" charset="0"/>
              </a:rPr>
              <a:t>)</a:t>
            </a:r>
          </a:p>
        </p:txBody>
      </p:sp>
    </p:spTree>
    <p:extLst>
      <p:ext uri="{BB962C8B-B14F-4D97-AF65-F5344CB8AC3E}">
        <p14:creationId xmlns:p14="http://schemas.microsoft.com/office/powerpoint/2010/main" val="253063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590129" y="605020"/>
            <a:ext cx="3640183" cy="1034680"/>
          </a:xfrm>
        </p:spPr>
        <p:txBody>
          <a:bodyPr>
            <a:normAutofit fontScale="90000"/>
          </a:bodyPr>
          <a:lstStyle/>
          <a:p>
            <a:r>
              <a:rPr lang="tr-TR" altLang="tr-TR" b="1" dirty="0" smtClean="0">
                <a:latin typeface="Arial" panose="020B0604020202020204" pitchFamily="34" charset="0"/>
              </a:rPr>
              <a:t>Sabırlı Olmak</a:t>
            </a: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5" y="284841"/>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914" y="38441"/>
            <a:ext cx="2074086" cy="1083919"/>
          </a:xfrm>
          <a:prstGeom prst="rect">
            <a:avLst/>
          </a:prstGeom>
        </p:spPr>
      </p:pic>
      <p:pic>
        <p:nvPicPr>
          <p:cNvPr id="7" name="Picture 2" descr="http://40.media.tumblr.com/cde95b7c6f5cca1c8ddbc0aa482a3b79/tumblr_mm8ou3MyRV1s9dmemo1_5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3525" y="388283"/>
            <a:ext cx="43211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3194186" y="3740939"/>
            <a:ext cx="6550705" cy="830997"/>
          </a:xfrm>
          <a:prstGeom prst="rect">
            <a:avLst/>
          </a:prstGeom>
        </p:spPr>
        <p:txBody>
          <a:bodyPr wrap="square">
            <a:spAutoFit/>
          </a:bodyPr>
          <a:lstStyle/>
          <a:p>
            <a:pPr algn="ctr" rtl="1">
              <a:spcBef>
                <a:spcPct val="0"/>
              </a:spcBef>
            </a:pPr>
            <a:r>
              <a:rPr lang="ar-SA" altLang="tr-TR" sz="4800" dirty="0" smtClean="0">
                <a:latin typeface="Traditional Arabic" panose="02020603050405020304" pitchFamily="18" charset="-78"/>
                <a:cs typeface="Traditional Arabic" panose="02020603050405020304" pitchFamily="18" charset="-78"/>
              </a:rPr>
              <a:t>وَاصْبِرْ فَإِنَّ اللّهَ لاَ يُضِيعُ أَجْرَ الْمُحْسِنِينَ</a:t>
            </a:r>
            <a:endParaRPr lang="tr-TR" altLang="tr-TR" sz="4800" dirty="0">
              <a:latin typeface="Traditional Arabic" panose="02020603050405020304" pitchFamily="18" charset="-78"/>
              <a:cs typeface="Traditional Arabic" panose="02020603050405020304" pitchFamily="18" charset="-78"/>
            </a:endParaRPr>
          </a:p>
        </p:txBody>
      </p:sp>
      <p:sp>
        <p:nvSpPr>
          <p:cNvPr id="8" name="Dikdörtgen 7"/>
          <p:cNvSpPr/>
          <p:nvPr/>
        </p:nvSpPr>
        <p:spPr>
          <a:xfrm>
            <a:off x="1140824" y="4752684"/>
            <a:ext cx="10215154" cy="954107"/>
          </a:xfrm>
          <a:prstGeom prst="rect">
            <a:avLst/>
          </a:prstGeom>
        </p:spPr>
        <p:txBody>
          <a:bodyPr wrap="square">
            <a:spAutoFit/>
          </a:bodyPr>
          <a:lstStyle/>
          <a:p>
            <a:pPr lvl="0" fontAlgn="base">
              <a:spcBef>
                <a:spcPct val="0"/>
              </a:spcBef>
              <a:spcAft>
                <a:spcPct val="0"/>
              </a:spcAft>
            </a:pPr>
            <a:r>
              <a:rPr lang="tr-TR" altLang="tr-TR" sz="2800" dirty="0">
                <a:solidFill>
                  <a:srgbClr val="2F2B20"/>
                </a:solidFill>
                <a:latin typeface="Arial" panose="020B0604020202020204" pitchFamily="34" charset="0"/>
                <a:cs typeface="Arial" panose="020B0604020202020204" pitchFamily="34" charset="0"/>
              </a:rPr>
              <a:t>«Ve sabret. Muhakkak ki Allah, iyilik edenlerin ecrini </a:t>
            </a:r>
            <a:r>
              <a:rPr lang="tr-TR" altLang="tr-TR" sz="2800" dirty="0" err="1">
                <a:solidFill>
                  <a:srgbClr val="2F2B20"/>
                </a:solidFill>
                <a:latin typeface="Arial" panose="020B0604020202020204" pitchFamily="34" charset="0"/>
                <a:cs typeface="Arial" panose="020B0604020202020204" pitchFamily="34" charset="0"/>
              </a:rPr>
              <a:t>zâyi</a:t>
            </a:r>
            <a:r>
              <a:rPr lang="tr-TR" altLang="tr-TR" sz="2800" dirty="0">
                <a:solidFill>
                  <a:srgbClr val="2F2B20"/>
                </a:solidFill>
                <a:latin typeface="Arial" panose="020B0604020202020204" pitchFamily="34" charset="0"/>
                <a:cs typeface="Arial" panose="020B0604020202020204" pitchFamily="34" charset="0"/>
              </a:rPr>
              <a:t> etmez.» (Hud-115)</a:t>
            </a:r>
          </a:p>
        </p:txBody>
      </p:sp>
    </p:spTree>
    <p:extLst>
      <p:ext uri="{BB962C8B-B14F-4D97-AF65-F5344CB8AC3E}">
        <p14:creationId xmlns:p14="http://schemas.microsoft.com/office/powerpoint/2010/main" val="208100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352605" y="2331930"/>
            <a:ext cx="5662115" cy="3317029"/>
          </a:xfrm>
        </p:spPr>
        <p:txBody>
          <a:bodyPr>
            <a:normAutofit fontScale="90000"/>
          </a:bodyPr>
          <a:lstStyle/>
          <a:p>
            <a:pPr lvl="0" fontAlgn="base">
              <a:lnSpc>
                <a:spcPct val="150000"/>
              </a:lnSpc>
              <a:spcBef>
                <a:spcPts val="0"/>
              </a:spcBef>
              <a:spcAft>
                <a:spcPct val="0"/>
              </a:spcAft>
              <a:defRPr/>
            </a:pPr>
            <a:r>
              <a:rPr lang="tr-TR" sz="2800" b="1" dirty="0" smtClean="0">
                <a:solidFill>
                  <a:srgbClr val="FF0000"/>
                </a:solidFill>
                <a:latin typeface="Cambria"/>
                <a:ea typeface="+mn-ea"/>
                <a:cs typeface="+mn-cs"/>
              </a:rPr>
              <a:t/>
            </a:r>
            <a:br>
              <a:rPr lang="tr-TR" sz="2800" b="1" dirty="0" smtClean="0">
                <a:solidFill>
                  <a:srgbClr val="FF0000"/>
                </a:solidFill>
                <a:latin typeface="Cambria"/>
                <a:ea typeface="+mn-ea"/>
                <a:cs typeface="+mn-cs"/>
              </a:rPr>
            </a:br>
            <a:r>
              <a:rPr lang="tr-TR" sz="2800" b="1" dirty="0" smtClean="0">
                <a:solidFill>
                  <a:srgbClr val="FF0000"/>
                </a:solidFill>
                <a:latin typeface="Cambria"/>
                <a:ea typeface="+mn-ea"/>
                <a:cs typeface="+mn-cs"/>
              </a:rPr>
              <a:t>BU </a:t>
            </a:r>
            <a:r>
              <a:rPr lang="tr-TR" sz="2800" b="1" dirty="0">
                <a:solidFill>
                  <a:srgbClr val="FF0000"/>
                </a:solidFill>
                <a:latin typeface="Cambria"/>
                <a:ea typeface="+mn-ea"/>
                <a:cs typeface="+mn-cs"/>
              </a:rPr>
              <a:t>NEDENLE</a:t>
            </a:r>
            <a:br>
              <a:rPr lang="tr-TR" sz="2800" b="1" dirty="0">
                <a:solidFill>
                  <a:srgbClr val="FF0000"/>
                </a:solidFill>
                <a:latin typeface="Cambria"/>
                <a:ea typeface="+mn-ea"/>
                <a:cs typeface="+mn-cs"/>
              </a:rPr>
            </a:br>
            <a:r>
              <a:rPr lang="tr-TR" sz="2800" dirty="0">
                <a:solidFill>
                  <a:srgbClr val="2F2B20"/>
                </a:solidFill>
                <a:latin typeface="Cambria"/>
                <a:ea typeface="+mn-ea"/>
                <a:cs typeface="Times New Roman" pitchFamily="18" charset="0"/>
              </a:rPr>
              <a:t>Yola çıkmadan önce yanımıza mutlaka ama mutlaka almamız gereken Üç şey:</a:t>
            </a:r>
            <a:br>
              <a:rPr lang="tr-TR" sz="2800" dirty="0">
                <a:solidFill>
                  <a:srgbClr val="2F2B20"/>
                </a:solidFill>
                <a:latin typeface="Cambria"/>
                <a:ea typeface="+mn-ea"/>
                <a:cs typeface="Times New Roman" pitchFamily="18" charset="0"/>
              </a:rPr>
            </a:br>
            <a:r>
              <a:rPr lang="tr-TR" sz="2800" b="1" dirty="0">
                <a:solidFill>
                  <a:srgbClr val="FF0000"/>
                </a:solidFill>
                <a:latin typeface="Cambria"/>
                <a:ea typeface="+mn-ea"/>
                <a:cs typeface="Times New Roman" pitchFamily="18" charset="0"/>
              </a:rPr>
              <a:t>1-Sabır, 	2-Sabır, 	3-Sabır</a:t>
            </a:r>
            <a:r>
              <a:rPr lang="tr-TR" sz="2800" dirty="0">
                <a:solidFill>
                  <a:srgbClr val="2F2B20"/>
                </a:solidFill>
                <a:latin typeface="Cambria"/>
                <a:ea typeface="+mn-ea"/>
                <a:cs typeface="Times New Roman" pitchFamily="18" charset="0"/>
              </a:rPr>
              <a:t/>
            </a:r>
            <a:br>
              <a:rPr lang="tr-TR" sz="2800" dirty="0">
                <a:solidFill>
                  <a:srgbClr val="2F2B20"/>
                </a:solidFill>
                <a:latin typeface="Cambria"/>
                <a:ea typeface="+mn-ea"/>
                <a:cs typeface="Times New Roman" pitchFamily="18"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89" y="651584"/>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8857" y="651584"/>
            <a:ext cx="2074086" cy="1083919"/>
          </a:xfrm>
          <a:prstGeom prst="rect">
            <a:avLst/>
          </a:prstGeom>
        </p:spPr>
      </p:pic>
      <p:pic>
        <p:nvPicPr>
          <p:cNvPr id="7" name="Picture 2" descr="H:\Dindarlığın Sosyal Boyutu\saburvedu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931" y="2535730"/>
            <a:ext cx="2967469" cy="41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68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116183" y="1236928"/>
            <a:ext cx="7959634" cy="711573"/>
          </a:xfrm>
        </p:spPr>
        <p:txBody>
          <a:bodyPr/>
          <a:lstStyle/>
          <a:p>
            <a:pPr lvl="0" fontAlgn="base">
              <a:lnSpc>
                <a:spcPct val="100000"/>
              </a:lnSpc>
              <a:spcAft>
                <a:spcPct val="0"/>
              </a:spcAft>
              <a:defRPr/>
            </a:pPr>
            <a:r>
              <a:rPr lang="tr-TR" sz="2800" b="1" dirty="0">
                <a:solidFill>
                  <a:srgbClr val="2F2B20"/>
                </a:solidFill>
                <a:latin typeface="Tahoma" pitchFamily="34" charset="0"/>
                <a:ea typeface="+mn-ea"/>
                <a:cs typeface="Arial" panose="020B0604020202020204" pitchFamily="34" charset="0"/>
              </a:rPr>
              <a:t>ÂDÂB-I MUAŞERET (GÖRGÜ KURALLARI)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69" y="513293"/>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274" y="721235"/>
            <a:ext cx="2074086" cy="1083919"/>
          </a:xfrm>
          <a:prstGeom prst="rect">
            <a:avLst/>
          </a:prstGeom>
        </p:spPr>
      </p:pic>
      <p:sp>
        <p:nvSpPr>
          <p:cNvPr id="3" name="Dikdörtgen 2"/>
          <p:cNvSpPr/>
          <p:nvPr/>
        </p:nvSpPr>
        <p:spPr>
          <a:xfrm>
            <a:off x="2479040" y="2362291"/>
            <a:ext cx="7870030" cy="3693319"/>
          </a:xfrm>
          <a:prstGeom prst="rect">
            <a:avLst/>
          </a:prstGeom>
        </p:spPr>
        <p:txBody>
          <a:bodyPr wrap="square">
            <a:spAutoFit/>
          </a:bodyPr>
          <a:lstStyle/>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NEZAFET (TEMİZLİK)</a:t>
            </a:r>
          </a:p>
          <a:p>
            <a:pPr lvl="1" fontAlgn="base">
              <a:spcBef>
                <a:spcPct val="0"/>
              </a:spcBef>
              <a:spcAft>
                <a:spcPct val="0"/>
              </a:spcAft>
              <a:buFont typeface="Wingdings" panose="05000000000000000000" pitchFamily="2" charset="2"/>
              <a:buChar char="v"/>
            </a:pPr>
            <a:endParaRPr lang="tr-TR" altLang="tr-TR" b="1" dirty="0">
              <a:solidFill>
                <a:srgbClr val="C00000"/>
              </a:solidFill>
              <a:latin typeface="Arial" panose="020B0604020202020204" pitchFamily="34" charset="0"/>
              <a:cs typeface="Arial" panose="020B0604020202020204" pitchFamily="34" charset="0"/>
            </a:endParaRPr>
          </a:p>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MAHREMİYET (GİZLİLİK)</a:t>
            </a:r>
          </a:p>
          <a:p>
            <a:pPr lvl="1" fontAlgn="base">
              <a:spcBef>
                <a:spcPct val="0"/>
              </a:spcBef>
              <a:spcAft>
                <a:spcPct val="0"/>
              </a:spcAft>
              <a:buFont typeface="Wingdings" panose="05000000000000000000" pitchFamily="2" charset="2"/>
              <a:buChar char="v"/>
            </a:pPr>
            <a:endParaRPr lang="tr-TR" altLang="tr-TR" b="1" dirty="0">
              <a:solidFill>
                <a:srgbClr val="C00000"/>
              </a:solidFill>
              <a:latin typeface="Arial" panose="020B0604020202020204" pitchFamily="34" charset="0"/>
              <a:cs typeface="Arial" panose="020B0604020202020204" pitchFamily="34" charset="0"/>
            </a:endParaRPr>
          </a:p>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NEZAKET VE ZERAFET</a:t>
            </a:r>
          </a:p>
          <a:p>
            <a:pPr lvl="1" fontAlgn="base">
              <a:spcBef>
                <a:spcPct val="0"/>
              </a:spcBef>
              <a:spcAft>
                <a:spcPct val="0"/>
              </a:spcAft>
              <a:buFont typeface="Wingdings" panose="05000000000000000000" pitchFamily="2" charset="2"/>
              <a:buChar char="v"/>
            </a:pPr>
            <a:endParaRPr lang="tr-TR" altLang="tr-TR" b="1" dirty="0">
              <a:solidFill>
                <a:srgbClr val="C00000"/>
              </a:solidFill>
              <a:latin typeface="Arial" panose="020B0604020202020204" pitchFamily="34" charset="0"/>
              <a:cs typeface="Arial" panose="020B0604020202020204" pitchFamily="34" charset="0"/>
            </a:endParaRPr>
          </a:p>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HÜRMET ve MERHAMET</a:t>
            </a:r>
          </a:p>
          <a:p>
            <a:pPr lvl="1" fontAlgn="base">
              <a:spcBef>
                <a:spcPct val="0"/>
              </a:spcBef>
              <a:spcAft>
                <a:spcPct val="0"/>
              </a:spcAft>
              <a:buFont typeface="Wingdings" panose="05000000000000000000" pitchFamily="2" charset="2"/>
              <a:buChar char="v"/>
            </a:pPr>
            <a:endParaRPr lang="tr-TR" altLang="tr-TR" b="1" dirty="0">
              <a:solidFill>
                <a:srgbClr val="C00000"/>
              </a:solidFill>
              <a:latin typeface="Arial" panose="020B0604020202020204" pitchFamily="34" charset="0"/>
              <a:cs typeface="Arial" panose="020B0604020202020204" pitchFamily="34" charset="0"/>
            </a:endParaRPr>
          </a:p>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SELAMLAŞMA</a:t>
            </a:r>
          </a:p>
          <a:p>
            <a:pPr lvl="1" fontAlgn="base">
              <a:spcBef>
                <a:spcPct val="0"/>
              </a:spcBef>
              <a:spcAft>
                <a:spcPct val="0"/>
              </a:spcAft>
              <a:buFont typeface="Wingdings" panose="05000000000000000000" pitchFamily="2" charset="2"/>
              <a:buChar char="v"/>
            </a:pPr>
            <a:endParaRPr lang="tr-TR" altLang="tr-TR" b="1" dirty="0">
              <a:solidFill>
                <a:srgbClr val="C00000"/>
              </a:solidFill>
              <a:latin typeface="Arial" panose="020B0604020202020204" pitchFamily="34" charset="0"/>
              <a:cs typeface="Arial" panose="020B0604020202020204" pitchFamily="34" charset="0"/>
            </a:endParaRPr>
          </a:p>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SELAMET VE EMNİYET</a:t>
            </a:r>
          </a:p>
          <a:p>
            <a:pPr lvl="1" fontAlgn="base">
              <a:spcBef>
                <a:spcPct val="0"/>
              </a:spcBef>
              <a:spcAft>
                <a:spcPct val="0"/>
              </a:spcAft>
              <a:buFont typeface="Wingdings" panose="05000000000000000000" pitchFamily="2" charset="2"/>
              <a:buChar char="v"/>
            </a:pPr>
            <a:endParaRPr lang="tr-TR" altLang="tr-TR" b="1" dirty="0">
              <a:solidFill>
                <a:srgbClr val="C00000"/>
              </a:solidFill>
              <a:latin typeface="Arial" panose="020B0604020202020204" pitchFamily="34" charset="0"/>
              <a:cs typeface="Arial" panose="020B0604020202020204" pitchFamily="34" charset="0"/>
            </a:endParaRPr>
          </a:p>
          <a:p>
            <a:pPr lvl="1" fontAlgn="base">
              <a:spcBef>
                <a:spcPct val="0"/>
              </a:spcBef>
              <a:spcAft>
                <a:spcPct val="0"/>
              </a:spcAft>
              <a:buFont typeface="Wingdings" panose="05000000000000000000" pitchFamily="2" charset="2"/>
              <a:buChar char="v"/>
            </a:pPr>
            <a:r>
              <a:rPr lang="tr-TR" altLang="tr-TR" b="1" dirty="0">
                <a:solidFill>
                  <a:srgbClr val="C00000"/>
                </a:solidFill>
                <a:latin typeface="Arial" panose="020B0604020202020204" pitchFamily="34" charset="0"/>
                <a:cs typeface="Arial" panose="020B0604020202020204" pitchFamily="34" charset="0"/>
              </a:rPr>
              <a:t>YARDIMLAŞMA</a:t>
            </a:r>
          </a:p>
        </p:txBody>
      </p:sp>
    </p:spTree>
    <p:extLst>
      <p:ext uri="{BB962C8B-B14F-4D97-AF65-F5344CB8AC3E}">
        <p14:creationId xmlns:p14="http://schemas.microsoft.com/office/powerpoint/2010/main" val="3277143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066107" y="1010063"/>
            <a:ext cx="7948749" cy="1138293"/>
          </a:xfrm>
        </p:spPr>
        <p:txBody>
          <a:bodyPr/>
          <a:lstStyle/>
          <a:p>
            <a:r>
              <a:rPr lang="tr-TR" b="1" dirty="0" smtClean="0">
                <a:solidFill>
                  <a:schemeClr val="tx2">
                    <a:lumMod val="75000"/>
                  </a:schemeClr>
                </a:solidFill>
                <a:latin typeface="+mn-lt"/>
              </a:rPr>
              <a:t>Temizliğe Özen Gösterelim.</a:t>
            </a:r>
            <a:endParaRPr lang="tr-TR" dirty="0">
              <a:latin typeface="+mn-l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43" y="466942"/>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1257" y="674884"/>
            <a:ext cx="2074086" cy="1083919"/>
          </a:xfrm>
          <a:prstGeom prst="rect">
            <a:avLst/>
          </a:prstGeom>
        </p:spPr>
      </p:pic>
      <p:pic>
        <p:nvPicPr>
          <p:cNvPr id="7" name="Picture 13" descr="nedve3"/>
          <p:cNvPicPr>
            <a:picLocks noChangeAspect="1" noChangeArrowheads="1"/>
          </p:cNvPicPr>
          <p:nvPr/>
        </p:nvPicPr>
        <p:blipFill>
          <a:blip r:embed="rId5"/>
          <a:srcRect/>
          <a:stretch>
            <a:fillRect/>
          </a:stretch>
        </p:blipFill>
        <p:spPr bwMode="auto">
          <a:xfrm>
            <a:off x="1104674" y="2225745"/>
            <a:ext cx="3911600" cy="247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banyo02"/>
          <p:cNvPicPr>
            <a:picLocks noChangeAspect="1" noChangeArrowheads="1"/>
          </p:cNvPicPr>
          <p:nvPr/>
        </p:nvPicPr>
        <p:blipFill rotWithShape="1">
          <a:blip r:embed="rId6"/>
          <a:srcRect l="-463" t="22711" r="463"/>
          <a:stretch/>
        </p:blipFill>
        <p:spPr>
          <a:xfrm>
            <a:off x="6417537" y="2225745"/>
            <a:ext cx="3282950" cy="2508250"/>
          </a:xfrm>
          <a:prstGeom prst="rect">
            <a:avLst/>
          </a:prstGeom>
          <a:effectLst>
            <a:outerShdw blurRad="292100" dist="139700" dir="2700000" algn="tl" rotWithShape="0">
              <a:srgbClr val="333333">
                <a:alpha val="65000"/>
              </a:srgbClr>
            </a:outerShdw>
          </a:effectLst>
          <a:extLst/>
        </p:spPr>
      </p:pic>
      <p:sp>
        <p:nvSpPr>
          <p:cNvPr id="3" name="Dikdörtgen 2"/>
          <p:cNvSpPr/>
          <p:nvPr/>
        </p:nvSpPr>
        <p:spPr>
          <a:xfrm>
            <a:off x="2121625" y="4775372"/>
            <a:ext cx="7106194" cy="1569660"/>
          </a:xfrm>
          <a:prstGeom prst="rect">
            <a:avLst/>
          </a:prstGeom>
        </p:spPr>
        <p:txBody>
          <a:bodyPr wrap="square">
            <a:spAutoFit/>
          </a:bodyPr>
          <a:lstStyle/>
          <a:p>
            <a:pPr algn="ctr">
              <a:spcBef>
                <a:spcPct val="0"/>
              </a:spcBef>
            </a:pPr>
            <a:r>
              <a:rPr lang="tr-TR" altLang="tr-TR" sz="3200" b="1" dirty="0" smtClean="0">
                <a:latin typeface="Arial" panose="020B0604020202020204" pitchFamily="34" charset="0"/>
              </a:rPr>
              <a:t>Odalarımızı ve ortak kullanım alanlarını (tuvalet, banyo)</a:t>
            </a:r>
          </a:p>
          <a:p>
            <a:pPr algn="ctr">
              <a:spcBef>
                <a:spcPct val="0"/>
              </a:spcBef>
            </a:pPr>
            <a:r>
              <a:rPr lang="tr-TR" altLang="tr-TR" sz="3200" b="1" dirty="0" smtClean="0">
                <a:latin typeface="Arial" panose="020B0604020202020204" pitchFamily="34" charset="0"/>
              </a:rPr>
              <a:t>temiz tutalım.</a:t>
            </a:r>
            <a:endParaRPr lang="tr-TR" sz="3200" dirty="0"/>
          </a:p>
        </p:txBody>
      </p:sp>
    </p:spTree>
    <p:extLst>
      <p:ext uri="{BB962C8B-B14F-4D97-AF65-F5344CB8AC3E}">
        <p14:creationId xmlns:p14="http://schemas.microsoft.com/office/powerpoint/2010/main" val="106270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054884" y="476747"/>
            <a:ext cx="8109393" cy="2241619"/>
          </a:xfrm>
        </p:spPr>
        <p:txBody>
          <a:bodyPr>
            <a:normAutofit/>
          </a:bodyPr>
          <a:lstStyle/>
          <a:p>
            <a:pPr lvl="0" algn="ctr" fontAlgn="base">
              <a:lnSpc>
                <a:spcPct val="100000"/>
              </a:lnSpc>
              <a:spcAft>
                <a:spcPct val="0"/>
              </a:spcAft>
              <a:defRPr/>
            </a:pPr>
            <a:r>
              <a:rPr lang="tr-TR" sz="2800" b="1" dirty="0">
                <a:solidFill>
                  <a:schemeClr val="tx2">
                    <a:lumMod val="75000"/>
                  </a:schemeClr>
                </a:solidFill>
                <a:latin typeface="+mn-lt"/>
                <a:cs typeface="Arial" panose="020B0604020202020204" pitchFamily="34" charset="0"/>
              </a:rPr>
              <a:t>Yemekhanelerimizi Temiz Tutalım.</a:t>
            </a:r>
            <a:br>
              <a:rPr lang="tr-TR" sz="2800" b="1" dirty="0">
                <a:solidFill>
                  <a:schemeClr val="tx2">
                    <a:lumMod val="75000"/>
                  </a:schemeClr>
                </a:solidFill>
                <a:latin typeface="+mn-lt"/>
                <a:cs typeface="Arial" panose="020B0604020202020204" pitchFamily="34" charset="0"/>
              </a:rPr>
            </a:br>
            <a:r>
              <a:rPr lang="tr-TR" sz="2800" b="1" dirty="0">
                <a:solidFill>
                  <a:schemeClr val="tx2">
                    <a:lumMod val="75000"/>
                  </a:schemeClr>
                </a:solidFill>
                <a:latin typeface="+mn-lt"/>
                <a:cs typeface="Arial" panose="020B0604020202020204" pitchFamily="34" charset="0"/>
              </a:rPr>
              <a:t>Yemek Sırasını İhlal Etmeyelim. </a:t>
            </a:r>
            <a:br>
              <a:rPr lang="tr-TR" sz="2800" b="1" dirty="0">
                <a:solidFill>
                  <a:schemeClr val="tx2">
                    <a:lumMod val="75000"/>
                  </a:schemeClr>
                </a:solidFill>
                <a:latin typeface="+mn-lt"/>
                <a:cs typeface="Arial" panose="020B0604020202020204" pitchFamily="34" charset="0"/>
              </a:rPr>
            </a:br>
            <a:r>
              <a:rPr lang="tr-TR" sz="2800" b="1" dirty="0">
                <a:solidFill>
                  <a:schemeClr val="tx2">
                    <a:lumMod val="75000"/>
                  </a:schemeClr>
                </a:solidFill>
                <a:latin typeface="+mn-lt"/>
                <a:cs typeface="Arial" panose="020B0604020202020204" pitchFamily="34" charset="0"/>
              </a:rPr>
              <a:t>Yiyeceğimiz Kadar Yemek Alalım ve </a:t>
            </a:r>
            <a:br>
              <a:rPr lang="tr-TR" sz="2800" b="1" dirty="0">
                <a:solidFill>
                  <a:schemeClr val="tx2">
                    <a:lumMod val="75000"/>
                  </a:schemeClr>
                </a:solidFill>
                <a:latin typeface="+mn-lt"/>
                <a:cs typeface="Arial" panose="020B0604020202020204" pitchFamily="34" charset="0"/>
              </a:rPr>
            </a:br>
            <a:r>
              <a:rPr lang="tr-TR" sz="2800" b="1" dirty="0">
                <a:solidFill>
                  <a:schemeClr val="tx2">
                    <a:lumMod val="75000"/>
                  </a:schemeClr>
                </a:solidFill>
                <a:latin typeface="+mn-lt"/>
                <a:cs typeface="Arial" panose="020B0604020202020204" pitchFamily="34" charset="0"/>
              </a:rPr>
              <a:t>İsraftan Kaçınalım</a:t>
            </a:r>
            <a:endParaRPr lang="tr-TR" sz="2800" b="1" dirty="0">
              <a:solidFill>
                <a:srgbClr val="2F2B20"/>
              </a:solidFill>
              <a:latin typeface="+mn-lt"/>
              <a:ea typeface="+mn-ea"/>
              <a:cs typeface="Arial" panose="020B0604020202020204" pitchFamily="34" charset="0"/>
            </a:endParaRPr>
          </a:p>
        </p:txBody>
      </p:sp>
      <p:pic>
        <p:nvPicPr>
          <p:cNvPr id="7" name="Picture 9" descr="C:\Users\user\Pictures\7078559yemekhane_genel_gorunum_2.jpg"/>
          <p:cNvPicPr>
            <a:picLocks noChangeAspect="1" noChangeArrowheads="1"/>
          </p:cNvPicPr>
          <p:nvPr/>
        </p:nvPicPr>
        <p:blipFill>
          <a:blip r:embed="rId3"/>
          <a:srcRect/>
          <a:stretch>
            <a:fillRect/>
          </a:stretch>
        </p:blipFill>
        <p:spPr bwMode="auto">
          <a:xfrm>
            <a:off x="816822" y="2718367"/>
            <a:ext cx="4794706" cy="3897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 8"/>
          <p:cNvGrpSpPr/>
          <p:nvPr/>
        </p:nvGrpSpPr>
        <p:grpSpPr>
          <a:xfrm>
            <a:off x="540000" y="540000"/>
            <a:ext cx="10944000" cy="900000"/>
            <a:chOff x="540000" y="540000"/>
            <a:chExt cx="10944000" cy="900000"/>
          </a:xfrm>
        </p:grpSpPr>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1" name="Resim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pic>
        <p:nvPicPr>
          <p:cNvPr id="3" name="Resim 2"/>
          <p:cNvPicPr>
            <a:picLocks noChangeAspect="1"/>
          </p:cNvPicPr>
          <p:nvPr/>
        </p:nvPicPr>
        <p:blipFill>
          <a:blip r:embed="rId6"/>
          <a:stretch>
            <a:fillRect/>
          </a:stretch>
        </p:blipFill>
        <p:spPr>
          <a:xfrm>
            <a:off x="6199764" y="2718367"/>
            <a:ext cx="5023293" cy="3897243"/>
          </a:xfrm>
          <a:prstGeom prst="rect">
            <a:avLst/>
          </a:prstGeom>
        </p:spPr>
      </p:pic>
    </p:spTree>
    <p:extLst>
      <p:ext uri="{BB962C8B-B14F-4D97-AF65-F5344CB8AC3E}">
        <p14:creationId xmlns:p14="http://schemas.microsoft.com/office/powerpoint/2010/main" val="113409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043780" y="1225654"/>
            <a:ext cx="8104440" cy="919595"/>
          </a:xfrm>
        </p:spPr>
        <p:txBody>
          <a:bodyPr>
            <a:normAutofit fontScale="90000"/>
          </a:bodyPr>
          <a:lstStyle/>
          <a:p>
            <a:pPr lvl="0" fontAlgn="base">
              <a:lnSpc>
                <a:spcPct val="100000"/>
              </a:lnSpc>
              <a:spcAft>
                <a:spcPct val="0"/>
              </a:spcAft>
              <a:defRPr/>
            </a:pPr>
            <a:r>
              <a:rPr lang="tr-TR" sz="2800" b="1" dirty="0">
                <a:latin typeface="Tahoma" pitchFamily="34" charset="0"/>
              </a:rPr>
              <a:t>Çevreyi temiz tutmalı</a:t>
            </a:r>
            <a:r>
              <a:rPr lang="tr-TR" sz="2800" b="1" dirty="0" smtClean="0">
                <a:latin typeface="Tahoma" pitchFamily="34" charset="0"/>
              </a:rPr>
              <a:t>, yerlere </a:t>
            </a:r>
            <a:r>
              <a:rPr lang="tr-TR" sz="2800" b="1" dirty="0">
                <a:latin typeface="Tahoma" pitchFamily="34" charset="0"/>
              </a:rPr>
              <a:t>çöp atmamalıyız.</a:t>
            </a:r>
            <a:endParaRPr lang="tr-TR" sz="2800" b="1" dirty="0">
              <a:solidFill>
                <a:srgbClr val="2F2B20"/>
              </a:solidFill>
              <a:latin typeface="Tahoma" pitchFamily="34" charset="0"/>
              <a:ea typeface="+mn-ea"/>
              <a:cs typeface="Arial" panose="020B0604020202020204" pitchFamily="34" charset="0"/>
            </a:endParaRPr>
          </a:p>
        </p:txBody>
      </p:sp>
      <p:sp>
        <p:nvSpPr>
          <p:cNvPr id="3" name="Dikdörtgen 2"/>
          <p:cNvSpPr/>
          <p:nvPr/>
        </p:nvSpPr>
        <p:spPr>
          <a:xfrm>
            <a:off x="2438400" y="1960583"/>
            <a:ext cx="7870030" cy="369332"/>
          </a:xfrm>
          <a:prstGeom prst="rect">
            <a:avLst/>
          </a:prstGeom>
        </p:spPr>
        <p:txBody>
          <a:bodyPr wrap="square">
            <a:spAutoFit/>
          </a:bodyPr>
          <a:lstStyle/>
          <a:p>
            <a:pPr lvl="1" fontAlgn="base">
              <a:spcBef>
                <a:spcPct val="0"/>
              </a:spcBef>
              <a:spcAft>
                <a:spcPct val="0"/>
              </a:spcAft>
            </a:pPr>
            <a:endParaRPr lang="tr-TR" altLang="tr-TR" b="1" dirty="0">
              <a:solidFill>
                <a:srgbClr val="C00000"/>
              </a:solidFill>
              <a:latin typeface="Arial" panose="020B0604020202020204" pitchFamily="34" charset="0"/>
              <a:cs typeface="Arial" panose="020B0604020202020204" pitchFamily="34"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3560566192"/>
              </p:ext>
            </p:extLst>
          </p:nvPr>
        </p:nvGraphicFramePr>
        <p:xfrm>
          <a:off x="838199" y="2647512"/>
          <a:ext cx="4102553" cy="3658892"/>
        </p:xfrm>
        <a:graphic>
          <a:graphicData uri="http://schemas.openxmlformats.org/presentationml/2006/ole">
            <mc:AlternateContent xmlns:mc="http://schemas.openxmlformats.org/markup-compatibility/2006">
              <mc:Choice xmlns:v="urn:schemas-microsoft-com:vml" Requires="v">
                <p:oleObj spid="_x0000_s3126" name="Bit Eşlem Resmi" r:id="rId4" imgW="4877481" imgH="3638095" progId="Paint.Picture">
                  <p:embed/>
                </p:oleObj>
              </mc:Choice>
              <mc:Fallback>
                <p:oleObj name="Bit Eşlem Resmi" r:id="rId4" imgW="4877481" imgH="3638095"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 y="2647512"/>
                        <a:ext cx="4102553" cy="3658892"/>
                      </a:xfrm>
                      <a:prstGeom prst="rect">
                        <a:avLst/>
                      </a:prstGeom>
                      <a:noFill/>
                      <a:ln>
                        <a:noFill/>
                      </a:ln>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103447610"/>
              </p:ext>
            </p:extLst>
          </p:nvPr>
        </p:nvGraphicFramePr>
        <p:xfrm>
          <a:off x="6167120" y="2652521"/>
          <a:ext cx="4247264" cy="3653883"/>
        </p:xfrm>
        <a:graphic>
          <a:graphicData uri="http://schemas.openxmlformats.org/presentationml/2006/ole">
            <mc:AlternateContent xmlns:mc="http://schemas.openxmlformats.org/markup-compatibility/2006">
              <mc:Choice xmlns:v="urn:schemas-microsoft-com:vml" Requires="v">
                <p:oleObj spid="_x0000_s3127" name="Bit Eşlem Resmi" r:id="rId6" imgW="6087325" imgH="4029637" progId="Paint.Picture">
                  <p:embed/>
                </p:oleObj>
              </mc:Choice>
              <mc:Fallback>
                <p:oleObj name="Bit Eşlem Resmi" r:id="rId6" imgW="6087325" imgH="4029637" progId="Paint.Picture">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7120" y="2652521"/>
                        <a:ext cx="4247264" cy="3653883"/>
                      </a:xfrm>
                      <a:prstGeom prst="rect">
                        <a:avLst/>
                      </a:prstGeom>
                      <a:noFill/>
                      <a:ln>
                        <a:noFill/>
                      </a:ln>
                    </p:spPr>
                  </p:pic>
                </p:oleObj>
              </mc:Fallback>
            </mc:AlternateContent>
          </a:graphicData>
        </a:graphic>
      </p:graphicFrame>
      <p:grpSp>
        <p:nvGrpSpPr>
          <p:cNvPr id="10" name="Grup 9"/>
          <p:cNvGrpSpPr/>
          <p:nvPr/>
        </p:nvGrpSpPr>
        <p:grpSpPr>
          <a:xfrm>
            <a:off x="540000" y="540000"/>
            <a:ext cx="10944000" cy="900000"/>
            <a:chOff x="540000" y="540000"/>
            <a:chExt cx="10944000" cy="900000"/>
          </a:xfrm>
        </p:grpSpPr>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2" name="Resim 1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284095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064510" y="1341196"/>
            <a:ext cx="7959634" cy="711573"/>
          </a:xfrm>
        </p:spPr>
        <p:txBody>
          <a:bodyPr>
            <a:noAutofit/>
          </a:bodyPr>
          <a:lstStyle/>
          <a:p>
            <a:pPr marL="457200" indent="-457200">
              <a:buFont typeface="Wingdings" panose="05000000000000000000" pitchFamily="2" charset="2"/>
              <a:buChar char="v"/>
              <a:defRPr/>
            </a:pPr>
            <a:r>
              <a:rPr lang="tr-TR" sz="4800" b="1" dirty="0">
                <a:solidFill>
                  <a:schemeClr val="tx2">
                    <a:lumMod val="75000"/>
                  </a:schemeClr>
                </a:solidFill>
              </a:rPr>
              <a:t>Mahremiyete Dikkat </a:t>
            </a:r>
            <a:r>
              <a:rPr lang="tr-TR" sz="4800" b="1" dirty="0" smtClean="0">
                <a:solidFill>
                  <a:schemeClr val="tx2">
                    <a:lumMod val="75000"/>
                  </a:schemeClr>
                </a:solidFill>
              </a:rPr>
              <a:t>Edelim! </a:t>
            </a:r>
            <a:endParaRPr lang="tr-TR" sz="4800" dirty="0">
              <a:latin typeface="Arial" charset="0"/>
              <a:cs typeface="Arial" charset="0"/>
            </a:endParaRPr>
          </a:p>
        </p:txBody>
      </p:sp>
      <p:grpSp>
        <p:nvGrpSpPr>
          <p:cNvPr id="19" name="Grup 18"/>
          <p:cNvGrpSpPr/>
          <p:nvPr/>
        </p:nvGrpSpPr>
        <p:grpSpPr>
          <a:xfrm>
            <a:off x="1396139" y="2647544"/>
            <a:ext cx="2252662" cy="2143125"/>
            <a:chOff x="1396139" y="2647544"/>
            <a:chExt cx="2252662" cy="2143125"/>
          </a:xfrm>
        </p:grpSpPr>
        <p:pic>
          <p:nvPicPr>
            <p:cNvPr id="8" name="Picture 2" descr="http://www.haber61.net/d/news/13227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139" y="2647544"/>
              <a:ext cx="22526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1396139" y="2655733"/>
              <a:ext cx="2252662" cy="213493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flipH="1">
              <a:off x="1396139" y="2655733"/>
              <a:ext cx="2252662" cy="213493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1" name="Dikdörtgen 10"/>
          <p:cNvSpPr/>
          <p:nvPr/>
        </p:nvSpPr>
        <p:spPr>
          <a:xfrm>
            <a:off x="4812539" y="2655733"/>
            <a:ext cx="6408786" cy="3416320"/>
          </a:xfrm>
          <a:prstGeom prst="rect">
            <a:avLst/>
          </a:prstGeom>
        </p:spPr>
        <p:txBody>
          <a:bodyPr wrap="square">
            <a:spAutoFit/>
          </a:bodyPr>
          <a:lstStyle/>
          <a:p>
            <a:endParaRPr lang="tr-TR" b="1" dirty="0" smtClean="0">
              <a:solidFill>
                <a:schemeClr val="tx2">
                  <a:lumMod val="75000"/>
                </a:schemeClr>
              </a:solidFill>
              <a:cs typeface="Arial" panose="020B0604020202020204" pitchFamily="34" charset="0"/>
            </a:endParaRPr>
          </a:p>
          <a:p>
            <a:r>
              <a:rPr lang="tr-TR" sz="3600" b="1" dirty="0" smtClean="0">
                <a:solidFill>
                  <a:schemeClr val="tx2">
                    <a:lumMod val="75000"/>
                  </a:schemeClr>
                </a:solidFill>
                <a:cs typeface="Arial" panose="020B0604020202020204" pitchFamily="34" charset="0"/>
              </a:rPr>
              <a:t>ODALARA İZİNSİZ GİRMEYELİM</a:t>
            </a:r>
            <a:br>
              <a:rPr lang="tr-TR" sz="3600" b="1" dirty="0" smtClean="0">
                <a:solidFill>
                  <a:schemeClr val="tx2">
                    <a:lumMod val="75000"/>
                  </a:schemeClr>
                </a:solidFill>
                <a:cs typeface="Arial" panose="020B0604020202020204" pitchFamily="34" charset="0"/>
              </a:rPr>
            </a:br>
            <a:r>
              <a:rPr lang="tr-TR" sz="3600" b="1" dirty="0" smtClean="0">
                <a:solidFill>
                  <a:schemeClr val="tx2">
                    <a:lumMod val="75000"/>
                  </a:schemeClr>
                </a:solidFill>
                <a:cs typeface="Arial" panose="020B0604020202020204" pitchFamily="34" charset="0"/>
              </a:rPr>
              <a:t/>
            </a:r>
            <a:br>
              <a:rPr lang="tr-TR" sz="3600" b="1" dirty="0" smtClean="0">
                <a:solidFill>
                  <a:schemeClr val="tx2">
                    <a:lumMod val="75000"/>
                  </a:schemeClr>
                </a:solidFill>
                <a:cs typeface="Arial" panose="020B0604020202020204" pitchFamily="34" charset="0"/>
              </a:rPr>
            </a:br>
            <a:r>
              <a:rPr lang="tr-TR" sz="3600" b="1" dirty="0" smtClean="0">
                <a:solidFill>
                  <a:schemeClr val="tx2">
                    <a:lumMod val="75000"/>
                  </a:schemeClr>
                </a:solidFill>
                <a:cs typeface="Arial" panose="020B0604020202020204" pitchFamily="34" charset="0"/>
              </a:rPr>
              <a:t>ORTAK KULLANIM ALANLARINDA UYGUNSUZ KIYAFETLERLE DOLAŞMAYALIM</a:t>
            </a:r>
            <a:r>
              <a:rPr lang="tr-TR" b="1" dirty="0" smtClean="0">
                <a:solidFill>
                  <a:schemeClr val="tx2">
                    <a:lumMod val="75000"/>
                  </a:schemeClr>
                </a:solidFill>
                <a:cs typeface="Arial" panose="020B0604020202020204" pitchFamily="34" charset="0"/>
              </a:rPr>
              <a:t/>
            </a:r>
            <a:br>
              <a:rPr lang="tr-TR" b="1" dirty="0" smtClean="0">
                <a:solidFill>
                  <a:schemeClr val="tx2">
                    <a:lumMod val="75000"/>
                  </a:schemeClr>
                </a:solidFill>
                <a:cs typeface="Arial" panose="020B0604020202020204" pitchFamily="34" charset="0"/>
              </a:rPr>
            </a:br>
            <a:endParaRPr lang="tr-TR" dirty="0"/>
          </a:p>
        </p:txBody>
      </p:sp>
      <p:grpSp>
        <p:nvGrpSpPr>
          <p:cNvPr id="12" name="Grup 11"/>
          <p:cNvGrpSpPr/>
          <p:nvPr/>
        </p:nvGrpSpPr>
        <p:grpSpPr>
          <a:xfrm>
            <a:off x="540000" y="540000"/>
            <a:ext cx="10944000" cy="900000"/>
            <a:chOff x="540000" y="540000"/>
            <a:chExt cx="10944000" cy="900000"/>
          </a:xfrm>
        </p:grpSpPr>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4" name="Resim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366595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50080" y="1363936"/>
            <a:ext cx="7959634" cy="711573"/>
          </a:xfrm>
        </p:spPr>
        <p:txBody>
          <a:bodyPr>
            <a:normAutofit fontScale="90000"/>
          </a:bodyPr>
          <a:lstStyle/>
          <a:p>
            <a:pPr marL="342900" indent="-342900">
              <a:buFont typeface="Wingdings" panose="05000000000000000000" pitchFamily="2" charset="2"/>
              <a:buChar char="v"/>
              <a:defRPr/>
            </a:pPr>
            <a:r>
              <a:rPr lang="tr-TR" sz="2800" b="1" dirty="0">
                <a:solidFill>
                  <a:schemeClr val="tx2">
                    <a:lumMod val="75000"/>
                  </a:schemeClr>
                </a:solidFill>
                <a:latin typeface="Arial" panose="020B0604020202020204" pitchFamily="34" charset="0"/>
                <a:cs typeface="Arial" panose="020B0604020202020204" pitchFamily="34" charset="0"/>
              </a:rPr>
              <a:t>Odalara Giriş ve Çıkışlarda Nezaket Kurallarına Uyalım</a:t>
            </a:r>
          </a:p>
        </p:txBody>
      </p:sp>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994" t="27844" r="58980" b="60289"/>
          <a:stretch>
            <a:fillRect/>
          </a:stretch>
        </p:blipFill>
        <p:spPr bwMode="auto">
          <a:xfrm>
            <a:off x="984749" y="2790864"/>
            <a:ext cx="3081108" cy="273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4519750" y="2840054"/>
            <a:ext cx="6217918" cy="2677656"/>
          </a:xfrm>
          <a:prstGeom prst="rect">
            <a:avLst/>
          </a:prstGeom>
        </p:spPr>
        <p:txBody>
          <a:bodyPr wrap="square">
            <a:spAutoFit/>
          </a:bodyPr>
          <a:lstStyle/>
          <a:p>
            <a:pPr lvl="0" algn="ctr" fontAlgn="base">
              <a:spcBef>
                <a:spcPct val="0"/>
              </a:spcBef>
              <a:spcAft>
                <a:spcPct val="0"/>
              </a:spcAft>
              <a:defRPr/>
            </a:pPr>
            <a:r>
              <a:rPr lang="tr-TR" sz="2800" b="1" dirty="0">
                <a:solidFill>
                  <a:srgbClr val="675E47">
                    <a:lumMod val="75000"/>
                  </a:srgbClr>
                </a:solidFill>
                <a:latin typeface="Arial" panose="020B0604020202020204" pitchFamily="34" charset="0"/>
                <a:cs typeface="Arial" panose="020B0604020202020204" pitchFamily="34" charset="0"/>
              </a:rPr>
              <a:t>Başkalarını rahatsız edici söz ve davranışlardan </a:t>
            </a:r>
            <a:r>
              <a:rPr lang="tr-TR" sz="2800" dirty="0">
                <a:solidFill>
                  <a:srgbClr val="675E47">
                    <a:lumMod val="75000"/>
                  </a:srgbClr>
                </a:solidFill>
                <a:latin typeface="Arial" panose="020B0604020202020204" pitchFamily="34" charset="0"/>
                <a:cs typeface="Arial" panose="020B0604020202020204" pitchFamily="34" charset="0"/>
              </a:rPr>
              <a:t>(toplu alanlarda sigara içmek, yüksek sesle konuşmak, klimaları gereksiz yere açmak/kapatmak gibi…) </a:t>
            </a:r>
          </a:p>
          <a:p>
            <a:pPr lvl="0" algn="ctr" fontAlgn="base">
              <a:spcBef>
                <a:spcPct val="0"/>
              </a:spcBef>
              <a:spcAft>
                <a:spcPct val="0"/>
              </a:spcAft>
              <a:defRPr/>
            </a:pPr>
            <a:r>
              <a:rPr lang="tr-TR" sz="2800" b="1" dirty="0">
                <a:solidFill>
                  <a:srgbClr val="675E47">
                    <a:lumMod val="75000"/>
                  </a:srgbClr>
                </a:solidFill>
                <a:latin typeface="Arial" panose="020B0604020202020204" pitchFamily="34" charset="0"/>
                <a:cs typeface="Arial" panose="020B0604020202020204" pitchFamily="34" charset="0"/>
              </a:rPr>
              <a:t>Kaçınalım. </a:t>
            </a:r>
          </a:p>
        </p:txBody>
      </p:sp>
      <p:grpSp>
        <p:nvGrpSpPr>
          <p:cNvPr id="9" name="Grup 8"/>
          <p:cNvGrpSpPr/>
          <p:nvPr/>
        </p:nvGrpSpPr>
        <p:grpSpPr>
          <a:xfrm>
            <a:off x="540000" y="540000"/>
            <a:ext cx="10944000" cy="900000"/>
            <a:chOff x="540000" y="540000"/>
            <a:chExt cx="10944000" cy="900000"/>
          </a:xfrm>
        </p:grpSpPr>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1" name="Resim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6145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6858000"/>
          </a:xfrm>
        </p:spPr>
      </p:pic>
      <p:sp>
        <p:nvSpPr>
          <p:cNvPr id="2" name="Unvan 1"/>
          <p:cNvSpPr>
            <a:spLocks noGrp="1"/>
          </p:cNvSpPr>
          <p:nvPr>
            <p:ph type="title"/>
          </p:nvPr>
        </p:nvSpPr>
        <p:spPr>
          <a:xfrm>
            <a:off x="2299317" y="293748"/>
            <a:ext cx="6801140" cy="1212836"/>
          </a:xfrm>
        </p:spPr>
        <p:txBody>
          <a:bodyPr>
            <a:normAutofit fontScale="90000"/>
          </a:bodyPr>
          <a:lstStyle/>
          <a:p>
            <a:pPr algn="ctr"/>
            <a:r>
              <a:rPr lang="tr-TR" altLang="tr-TR" b="1" dirty="0" smtClean="0">
                <a:solidFill>
                  <a:srgbClr val="FF0000"/>
                </a:solidFill>
                <a:latin typeface="Arial" panose="020B0604020202020204" pitchFamily="34" charset="0"/>
              </a:rPr>
              <a:t/>
            </a:r>
            <a:br>
              <a:rPr lang="tr-TR" altLang="tr-TR" b="1" dirty="0" smtClean="0">
                <a:solidFill>
                  <a:srgbClr val="FF0000"/>
                </a:solidFill>
                <a:latin typeface="Arial" panose="020B0604020202020204" pitchFamily="34" charset="0"/>
              </a:rPr>
            </a:br>
            <a:r>
              <a:rPr lang="tr-TR" altLang="tr-TR" b="1" dirty="0" smtClean="0">
                <a:solidFill>
                  <a:srgbClr val="FF0000"/>
                </a:solidFill>
                <a:latin typeface="Arial" panose="020B0604020202020204" pitchFamily="34" charset="0"/>
              </a:rPr>
              <a:t>HAC İBADETİ</a:t>
            </a:r>
            <a:r>
              <a:rPr lang="tr-TR" altLang="tr-TR" dirty="0" smtClean="0">
                <a:solidFill>
                  <a:srgbClr val="FF0000"/>
                </a:solidFill>
                <a:latin typeface="Arial" panose="020B0604020202020204" pitchFamily="34" charset="0"/>
              </a:rPr>
              <a:t/>
            </a:r>
            <a:br>
              <a:rPr lang="tr-TR" altLang="tr-TR" dirty="0" smtClean="0">
                <a:solidFill>
                  <a:srgbClr val="FF0000"/>
                </a:solidFill>
                <a:latin typeface="Arial" panose="020B0604020202020204" pitchFamily="34"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187" y="2086985"/>
            <a:ext cx="4084637" cy="273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ikdörtgen 8"/>
          <p:cNvSpPr/>
          <p:nvPr/>
        </p:nvSpPr>
        <p:spPr>
          <a:xfrm>
            <a:off x="690980" y="2086985"/>
            <a:ext cx="6676472" cy="2805063"/>
          </a:xfrm>
          <a:prstGeom prst="rect">
            <a:avLst/>
          </a:prstGeom>
        </p:spPr>
        <p:txBody>
          <a:bodyPr wrap="square">
            <a:spAutoFit/>
          </a:bodyPr>
          <a:lstStyle/>
          <a:p>
            <a:pPr lvl="0">
              <a:lnSpc>
                <a:spcPct val="150000"/>
              </a:lnSpc>
              <a:buClr>
                <a:srgbClr val="A9A57C"/>
              </a:buClr>
              <a:defRPr/>
            </a:pPr>
            <a:r>
              <a:rPr lang="tr-TR" sz="2400" dirty="0">
                <a:latin typeface="Calibri" panose="020F0502020204030204" pitchFamily="34" charset="0"/>
              </a:rPr>
              <a:t>Hac ibadeti; hac yolculuğuna çıkan bir kişiye, İslam kardeşliğinin ve buna bağlı olarak kardeşlik hukuku ve ahlakının mahiyetini ve bunun insanı olgunlaştırıcı rolünü fark ettirerek, herkese kardeşçe davranmasını sağlar.</a:t>
            </a:r>
          </a:p>
        </p:txBody>
      </p:sp>
    </p:spTree>
    <p:extLst>
      <p:ext uri="{BB962C8B-B14F-4D97-AF65-F5344CB8AC3E}">
        <p14:creationId xmlns:p14="http://schemas.microsoft.com/office/powerpoint/2010/main" val="3687584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2" name="Unvan 1"/>
          <p:cNvSpPr>
            <a:spLocks noGrp="1"/>
          </p:cNvSpPr>
          <p:nvPr>
            <p:ph type="title"/>
          </p:nvPr>
        </p:nvSpPr>
        <p:spPr>
          <a:xfrm>
            <a:off x="1888583" y="1160128"/>
            <a:ext cx="7959634" cy="711573"/>
          </a:xfrm>
        </p:spPr>
        <p:txBody>
          <a:bodyPr/>
          <a:lstStyle/>
          <a:p>
            <a:pPr lvl="0" fontAlgn="base">
              <a:lnSpc>
                <a:spcPct val="100000"/>
              </a:lnSpc>
              <a:spcAft>
                <a:spcPct val="0"/>
              </a:spcAft>
              <a:defRPr/>
            </a:pPr>
            <a:r>
              <a:rPr lang="tr-TR" sz="2800" b="1" dirty="0" smtClean="0">
                <a:solidFill>
                  <a:srgbClr val="2F2B20"/>
                </a:solidFill>
                <a:latin typeface="Tahoma" pitchFamily="34" charset="0"/>
                <a:ea typeface="+mn-ea"/>
                <a:cs typeface="Arial" panose="020B0604020202020204" pitchFamily="34" charset="0"/>
              </a:rPr>
              <a:t>BEŞERİ MÜNASEBETLERDE ÖLÇÜLERİMİZ</a:t>
            </a:r>
            <a:endParaRPr lang="tr-TR" sz="2800" b="1" dirty="0">
              <a:solidFill>
                <a:srgbClr val="2F2B20"/>
              </a:solidFill>
              <a:latin typeface="Tahoma" pitchFamily="34" charset="0"/>
              <a:ea typeface="+mn-ea"/>
              <a:cs typeface="Arial" panose="020B0604020202020204" pitchFamily="34" charset="0"/>
            </a:endParaRPr>
          </a:p>
        </p:txBody>
      </p:sp>
      <p:sp>
        <p:nvSpPr>
          <p:cNvPr id="3" name="Dikdörtgen 2"/>
          <p:cNvSpPr/>
          <p:nvPr/>
        </p:nvSpPr>
        <p:spPr>
          <a:xfrm flipH="1">
            <a:off x="851335" y="2082673"/>
            <a:ext cx="4384807" cy="4067870"/>
          </a:xfrm>
          <a:prstGeom prst="rect">
            <a:avLst/>
          </a:prstGeom>
        </p:spPr>
        <p:txBody>
          <a:bodyPr wrap="square">
            <a:spAutoFit/>
          </a:bodyPr>
          <a:lstStyle/>
          <a:p>
            <a:pPr lvl="1" fontAlgn="base">
              <a:spcBef>
                <a:spcPct val="0"/>
              </a:spcBef>
              <a:spcAft>
                <a:spcPct val="0"/>
              </a:spcAft>
              <a:buFont typeface="Wingdings" panose="05000000000000000000" pitchFamily="2" charset="2"/>
              <a:buChar char="v"/>
            </a:pPr>
            <a:r>
              <a:rPr lang="tr-TR" sz="3600" dirty="0" smtClean="0">
                <a:solidFill>
                  <a:schemeClr val="tx1"/>
                </a:solidFill>
              </a:rPr>
              <a:t>Büyüklerimize saygı ve hürmette kusur etmemeli, küçüklerimize şefkat ve merhametle muamele etmeliyiz.</a:t>
            </a:r>
            <a:endParaRPr lang="tr-TR" altLang="tr-TR" sz="3600" b="1" dirty="0">
              <a:solidFill>
                <a:srgbClr val="C00000"/>
              </a:solidFill>
              <a:latin typeface="Arial" panose="020B0604020202020204" pitchFamily="34" charset="0"/>
              <a:cs typeface="Arial" panose="020B0604020202020204"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009" y="1871701"/>
            <a:ext cx="3621392" cy="470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7"/>
          <p:cNvGrpSpPr/>
          <p:nvPr/>
        </p:nvGrpSpPr>
        <p:grpSpPr>
          <a:xfrm>
            <a:off x="540000" y="540000"/>
            <a:ext cx="10944000" cy="900000"/>
            <a:chOff x="540000" y="540000"/>
            <a:chExt cx="10944000" cy="900000"/>
          </a:xfrm>
        </p:grpSpPr>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115838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21205" y="447651"/>
            <a:ext cx="7959634" cy="711573"/>
          </a:xfrm>
        </p:spPr>
        <p:txBody>
          <a:bodyPr>
            <a:normAutofit/>
          </a:bodyPr>
          <a:lstStyle/>
          <a:p>
            <a:pPr marL="342900" indent="-342900">
              <a:buFont typeface="Wingdings" panose="05000000000000000000" pitchFamily="2" charset="2"/>
              <a:buChar char="v"/>
              <a:defRPr/>
            </a:pPr>
            <a:r>
              <a:rPr lang="tr-TR" sz="3200" b="1" dirty="0">
                <a:solidFill>
                  <a:schemeClr val="tx2">
                    <a:lumMod val="75000"/>
                  </a:schemeClr>
                </a:solidFill>
                <a:latin typeface="Arial" panose="020B0604020202020204" pitchFamily="34" charset="0"/>
                <a:cs typeface="Arial" panose="020B0604020202020204" pitchFamily="34" charset="0"/>
              </a:rPr>
              <a:t>Selamlaşma</a:t>
            </a:r>
          </a:p>
        </p:txBody>
      </p:sp>
      <p:sp>
        <p:nvSpPr>
          <p:cNvPr id="3" name="Dikdörtgen 2"/>
          <p:cNvSpPr/>
          <p:nvPr/>
        </p:nvSpPr>
        <p:spPr>
          <a:xfrm flipV="1">
            <a:off x="2438400" y="2329915"/>
            <a:ext cx="2621280" cy="2468508"/>
          </a:xfrm>
          <a:prstGeom prst="rect">
            <a:avLst/>
          </a:prstGeom>
        </p:spPr>
        <p:txBody>
          <a:bodyPr wrap="square">
            <a:spAutoFit/>
          </a:bodyPr>
          <a:lstStyle/>
          <a:p>
            <a:pPr lvl="5" fontAlgn="base">
              <a:spcBef>
                <a:spcPct val="0"/>
              </a:spcBef>
              <a:spcAft>
                <a:spcPct val="0"/>
              </a:spcAft>
            </a:pPr>
            <a:endParaRPr lang="tr-TR" altLang="tr-TR" b="1" dirty="0">
              <a:solidFill>
                <a:srgbClr val="C00000"/>
              </a:solidFill>
              <a:latin typeface="Arial" panose="020B0604020202020204" pitchFamily="34" charset="0"/>
              <a:cs typeface="Arial" panose="020B0604020202020204" pitchFamily="34" charset="0"/>
            </a:endParaRPr>
          </a:p>
        </p:txBody>
      </p:sp>
      <p:pic>
        <p:nvPicPr>
          <p:cNvPr id="7" name="Picture 2" descr="C:\Users\Ekrem\Desktop\Okuyanlar\38f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43477" y="1848223"/>
            <a:ext cx="3863860" cy="3692167"/>
          </a:xfrm>
          <a:prstGeom prst="rect">
            <a:avLst/>
          </a:prstGeom>
        </p:spPr>
      </p:pic>
      <p:sp>
        <p:nvSpPr>
          <p:cNvPr id="9" name="Dikdörtgen 8"/>
          <p:cNvSpPr/>
          <p:nvPr/>
        </p:nvSpPr>
        <p:spPr>
          <a:xfrm>
            <a:off x="1253093" y="1848223"/>
            <a:ext cx="4538106" cy="2554545"/>
          </a:xfrm>
          <a:prstGeom prst="rect">
            <a:avLst/>
          </a:prstGeom>
        </p:spPr>
        <p:txBody>
          <a:bodyPr wrap="square">
            <a:spAutoFit/>
          </a:bodyPr>
          <a:lstStyle/>
          <a:p>
            <a:pPr marL="342900" lvl="0" indent="-342900" fontAlgn="base">
              <a:spcBef>
                <a:spcPct val="0"/>
              </a:spcBef>
              <a:spcAft>
                <a:spcPct val="0"/>
              </a:spcAft>
              <a:buFont typeface="Wingdings" panose="05000000000000000000" pitchFamily="2" charset="2"/>
              <a:buChar char="v"/>
              <a:defRPr/>
            </a:pPr>
            <a:r>
              <a:rPr lang="tr-TR" sz="3200" b="1" dirty="0" smtClean="0">
                <a:solidFill>
                  <a:srgbClr val="675E47">
                    <a:lumMod val="75000"/>
                  </a:srgbClr>
                </a:solidFill>
                <a:cs typeface="Arial" panose="020B0604020202020204" pitchFamily="34" charset="0"/>
              </a:rPr>
              <a:t>Diğer ülkelerden gelen Müslümanlarla selamlaşma, iletişim kurma ve kaynaşma yoluna gidelim.</a:t>
            </a:r>
            <a:endParaRPr lang="tr-TR" sz="3200" b="1" dirty="0">
              <a:solidFill>
                <a:srgbClr val="675E47">
                  <a:lumMod val="75000"/>
                </a:srgbClr>
              </a:solidFill>
              <a:cs typeface="Arial" panose="020B0604020202020204" pitchFamily="34" charset="0"/>
            </a:endParaRPr>
          </a:p>
        </p:txBody>
      </p:sp>
      <p:grpSp>
        <p:nvGrpSpPr>
          <p:cNvPr id="10" name="Grup 9"/>
          <p:cNvGrpSpPr/>
          <p:nvPr/>
        </p:nvGrpSpPr>
        <p:grpSpPr>
          <a:xfrm>
            <a:off x="540000" y="540000"/>
            <a:ext cx="10944000" cy="900000"/>
            <a:chOff x="540000" y="540000"/>
            <a:chExt cx="10944000" cy="90000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2" name="Resim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2396379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21205" y="447651"/>
            <a:ext cx="7959634" cy="711573"/>
          </a:xfrm>
        </p:spPr>
        <p:txBody>
          <a:bodyPr>
            <a:normAutofit/>
          </a:bodyPr>
          <a:lstStyle/>
          <a:p>
            <a:pPr marL="342900" indent="-342900">
              <a:buFont typeface="Wingdings" panose="05000000000000000000" pitchFamily="2" charset="2"/>
              <a:buChar char="v"/>
              <a:defRPr/>
            </a:pPr>
            <a:r>
              <a:rPr lang="tr-TR" sz="3200" b="1" dirty="0">
                <a:solidFill>
                  <a:schemeClr val="tx2">
                    <a:lumMod val="75000"/>
                  </a:schemeClr>
                </a:solidFill>
                <a:latin typeface="Arial" panose="020B0604020202020204" pitchFamily="34" charset="0"/>
                <a:cs typeface="Arial" panose="020B0604020202020204" pitchFamily="34" charset="0"/>
              </a:rPr>
              <a:t>Selamet ve Emniyet.</a:t>
            </a:r>
          </a:p>
        </p:txBody>
      </p:sp>
      <p:sp>
        <p:nvSpPr>
          <p:cNvPr id="7" name="Dikdörtgen 6"/>
          <p:cNvSpPr/>
          <p:nvPr/>
        </p:nvSpPr>
        <p:spPr>
          <a:xfrm>
            <a:off x="513805" y="1749741"/>
            <a:ext cx="6183086" cy="3231654"/>
          </a:xfrm>
          <a:prstGeom prst="rect">
            <a:avLst/>
          </a:prstGeom>
        </p:spPr>
        <p:txBody>
          <a:bodyPr wrap="square">
            <a:spAutoFit/>
          </a:bodyPr>
          <a:lstStyle/>
          <a:p>
            <a:pPr>
              <a:buClr>
                <a:schemeClr val="accent4">
                  <a:lumMod val="75000"/>
                </a:schemeClr>
              </a:buClr>
              <a:buSzPct val="150000"/>
              <a:defRPr/>
            </a:pPr>
            <a:r>
              <a:rPr lang="tr-TR" sz="3400" dirty="0">
                <a:cs typeface="Arial" charset="0"/>
              </a:rPr>
              <a:t>Aynı odada kaldığımız arkadaşlarımızın eşyalarını izinsiz kullanmamalı, karşılıklı güven içerisinde hareket etmeli, onur kırıcı ve suçlayıcı ifadelerden kaçınmalıyız.</a:t>
            </a:r>
          </a:p>
        </p:txBody>
      </p:sp>
      <p:pic>
        <p:nvPicPr>
          <p:cNvPr id="8" name="Picture 2" descr="C:\Users\Ekrem\Desktop\Okuyanlar\9.jpg"/>
          <p:cNvPicPr>
            <a:picLocks noChangeAspect="1" noChangeArrowheads="1"/>
          </p:cNvPicPr>
          <p:nvPr/>
        </p:nvPicPr>
        <p:blipFill>
          <a:blip r:embed="rId3">
            <a:extLst>
              <a:ext uri="{28A0092B-C50C-407E-A947-70E740481C1C}">
                <a14:useLocalDpi xmlns:a14="http://schemas.microsoft.com/office/drawing/2010/main" val="0"/>
              </a:ext>
            </a:extLst>
          </a:blip>
          <a:srcRect l="28111" t="10725" r="29874" b="11060"/>
          <a:stretch>
            <a:fillRect/>
          </a:stretch>
        </p:blipFill>
        <p:spPr>
          <a:xfrm>
            <a:off x="7611292" y="1367245"/>
            <a:ext cx="3095625" cy="4322763"/>
          </a:xfrm>
          <a:prstGeom prst="rect">
            <a:avLst/>
          </a:prstGeom>
        </p:spPr>
      </p:pic>
      <p:grpSp>
        <p:nvGrpSpPr>
          <p:cNvPr id="9" name="Grup 8"/>
          <p:cNvGrpSpPr/>
          <p:nvPr/>
        </p:nvGrpSpPr>
        <p:grpSpPr>
          <a:xfrm>
            <a:off x="540000" y="540000"/>
            <a:ext cx="10944000" cy="900000"/>
            <a:chOff x="540000" y="540000"/>
            <a:chExt cx="10944000" cy="900000"/>
          </a:xfrm>
        </p:grpSpPr>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1" name="Resim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3103720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21205" y="447651"/>
            <a:ext cx="7959634" cy="711573"/>
          </a:xfrm>
        </p:spPr>
        <p:txBody>
          <a:bodyPr>
            <a:normAutofit/>
          </a:bodyPr>
          <a:lstStyle/>
          <a:p>
            <a:pPr marL="342900" indent="-342900">
              <a:buFont typeface="Wingdings" panose="05000000000000000000" pitchFamily="2" charset="2"/>
              <a:buChar char="v"/>
              <a:defRPr/>
            </a:pPr>
            <a:r>
              <a:rPr lang="tr-TR" sz="3200" b="1" dirty="0">
                <a:solidFill>
                  <a:schemeClr val="tx2">
                    <a:lumMod val="75000"/>
                  </a:schemeClr>
                </a:solidFill>
                <a:latin typeface="Arial" panose="020B0604020202020204" pitchFamily="34" charset="0"/>
                <a:cs typeface="Arial" panose="020B0604020202020204" pitchFamily="34" charset="0"/>
              </a:rPr>
              <a:t>Yardımlaşma</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69" y="154917"/>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914" y="75305"/>
            <a:ext cx="2074086" cy="1083919"/>
          </a:xfrm>
          <a:prstGeom prst="rect">
            <a:avLst/>
          </a:prstGeom>
        </p:spPr>
      </p:pic>
      <p:sp>
        <p:nvSpPr>
          <p:cNvPr id="7" name="Dikdörtgen 6"/>
          <p:cNvSpPr/>
          <p:nvPr/>
        </p:nvSpPr>
        <p:spPr>
          <a:xfrm>
            <a:off x="2148406" y="1421974"/>
            <a:ext cx="7305232" cy="1446550"/>
          </a:xfrm>
          <a:prstGeom prst="rect">
            <a:avLst/>
          </a:prstGeom>
        </p:spPr>
        <p:txBody>
          <a:bodyPr wrap="square">
            <a:spAutoFit/>
          </a:bodyPr>
          <a:lstStyle/>
          <a:p>
            <a:pPr lvl="0" algn="ctr" rtl="1" fontAlgn="base">
              <a:spcBef>
                <a:spcPct val="0"/>
              </a:spcBef>
              <a:spcAft>
                <a:spcPct val="0"/>
              </a:spcAft>
            </a:pPr>
            <a:r>
              <a:rPr lang="ar-SA" altLang="tr-TR" sz="4400" dirty="0">
                <a:solidFill>
                  <a:srgbClr val="2F2B20"/>
                </a:solidFill>
                <a:latin typeface="Traditional Arabic" panose="02020603050405020304" pitchFamily="18" charset="-78"/>
                <a:cs typeface="Traditional Arabic" panose="02020603050405020304" pitchFamily="18" charset="-78"/>
              </a:rPr>
              <a:t>وَتَعَاوَنُواْ عَلَى الْبرِّ وَالتَّقْوَى وَلاَ تَعَاوَنُواْ عَلَى الإِثْمِ وَالْعُدْوَانِ </a:t>
            </a:r>
            <a:endParaRPr lang="tr-TR" altLang="tr-TR" sz="4400" dirty="0">
              <a:solidFill>
                <a:srgbClr val="2F2B20"/>
              </a:solidFill>
              <a:latin typeface="Traditional Arabic" panose="02020603050405020304" pitchFamily="18" charset="-78"/>
              <a:cs typeface="Traditional Arabic" panose="02020603050405020304" pitchFamily="18" charset="-78"/>
            </a:endParaRPr>
          </a:p>
        </p:txBody>
      </p:sp>
      <p:sp>
        <p:nvSpPr>
          <p:cNvPr id="8" name="Dikdörtgen 7"/>
          <p:cNvSpPr/>
          <p:nvPr/>
        </p:nvSpPr>
        <p:spPr>
          <a:xfrm>
            <a:off x="1971087" y="2924179"/>
            <a:ext cx="7659870" cy="2862322"/>
          </a:xfrm>
          <a:prstGeom prst="rect">
            <a:avLst/>
          </a:prstGeom>
        </p:spPr>
        <p:txBody>
          <a:bodyPr wrap="square">
            <a:spAutoFit/>
          </a:bodyPr>
          <a:lstStyle/>
          <a:p>
            <a:pPr algn="ctr">
              <a:spcBef>
                <a:spcPct val="0"/>
              </a:spcBef>
            </a:pPr>
            <a:r>
              <a:rPr lang="tr-TR" altLang="tr-TR" sz="3600" dirty="0" smtClean="0">
                <a:latin typeface="Arial" panose="020B0604020202020204" pitchFamily="34" charset="0"/>
              </a:rPr>
              <a:t>İyilik ve takva (Allah’a karşı gelmekten sakınma) üzere yardımlaşın. Ama günah ve düşmanlık üzere yardımlaşmayın. </a:t>
            </a:r>
          </a:p>
          <a:p>
            <a:pPr algn="ctr">
              <a:spcBef>
                <a:spcPct val="0"/>
              </a:spcBef>
            </a:pPr>
            <a:r>
              <a:rPr lang="tr-TR" altLang="tr-TR" sz="3600" dirty="0" smtClean="0">
                <a:latin typeface="Arial" panose="020B0604020202020204" pitchFamily="34" charset="0"/>
              </a:rPr>
              <a:t>(Maide-2)</a:t>
            </a:r>
            <a:endParaRPr lang="tr-TR" altLang="tr-TR" sz="3600" dirty="0">
              <a:latin typeface="Arial" panose="020B0604020202020204" pitchFamily="34" charset="0"/>
            </a:endParaRPr>
          </a:p>
        </p:txBody>
      </p:sp>
    </p:spTree>
    <p:extLst>
      <p:ext uri="{BB962C8B-B14F-4D97-AF65-F5344CB8AC3E}">
        <p14:creationId xmlns:p14="http://schemas.microsoft.com/office/powerpoint/2010/main" val="2826928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60466" y="890240"/>
            <a:ext cx="8104440" cy="1004307"/>
          </a:xfrm>
        </p:spPr>
        <p:txBody>
          <a:bodyPr>
            <a:noAutofit/>
          </a:bodyPr>
          <a:lstStyle/>
          <a:p>
            <a:pPr marL="457200" indent="-457200" algn="ctr">
              <a:buClr>
                <a:schemeClr val="accent4">
                  <a:lumMod val="75000"/>
                </a:schemeClr>
              </a:buClr>
              <a:buSzPct val="150000"/>
              <a:defRPr/>
            </a:pPr>
            <a:r>
              <a:rPr lang="tr-TR" sz="3600" b="1" dirty="0">
                <a:cs typeface="Arial" charset="0"/>
              </a:rPr>
              <a:t>Yaşlı, hasta, engelli ve yardıma muhtaçların yardımına koşmalıyız.</a:t>
            </a:r>
          </a:p>
        </p:txBody>
      </p:sp>
      <p:sp>
        <p:nvSpPr>
          <p:cNvPr id="3" name="Dikdörtgen 2"/>
          <p:cNvSpPr/>
          <p:nvPr/>
        </p:nvSpPr>
        <p:spPr>
          <a:xfrm>
            <a:off x="374470" y="1924594"/>
            <a:ext cx="5312227" cy="4401205"/>
          </a:xfrm>
          <a:prstGeom prst="rect">
            <a:avLst/>
          </a:prstGeom>
        </p:spPr>
        <p:txBody>
          <a:bodyPr wrap="square">
            <a:spAutoFit/>
          </a:bodyPr>
          <a:lstStyle/>
          <a:p>
            <a:pPr lvl="1" fontAlgn="base">
              <a:spcBef>
                <a:spcPct val="0"/>
              </a:spcBef>
              <a:spcAft>
                <a:spcPct val="0"/>
              </a:spcAft>
            </a:pPr>
            <a:r>
              <a:rPr lang="tr-TR" sz="4000" dirty="0" smtClean="0"/>
              <a:t>Unutmamalıyız ki; başkalarına yardımcı olmanın kazandıracakları, nafile ibadetin kazandıracaklarından daha fazladır.</a:t>
            </a:r>
            <a:endParaRPr lang="tr-TR" altLang="tr-TR" sz="4000" b="1" dirty="0">
              <a:solidFill>
                <a:srgbClr val="C00000"/>
              </a:solidFill>
              <a:latin typeface="Arial" panose="020B0604020202020204" pitchFamily="34" charset="0"/>
              <a:cs typeface="Arial" panose="020B0604020202020204" pitchFamily="34" charset="0"/>
            </a:endParaRPr>
          </a:p>
        </p:txBody>
      </p:sp>
      <p:pic>
        <p:nvPicPr>
          <p:cNvPr id="7" name="Picture 2" descr="E:\HACVEUMRE\2010umre_otel2_4\medine\DSC005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12686" y="2185851"/>
            <a:ext cx="6008110" cy="4005943"/>
          </a:xfrm>
          <a:prstGeom prst="rect">
            <a:avLst/>
          </a:prstGeom>
        </p:spPr>
      </p:pic>
      <p:grpSp>
        <p:nvGrpSpPr>
          <p:cNvPr id="8" name="Grup 7"/>
          <p:cNvGrpSpPr/>
          <p:nvPr/>
        </p:nvGrpSpPr>
        <p:grpSpPr>
          <a:xfrm>
            <a:off x="540000" y="540000"/>
            <a:ext cx="10944000" cy="900000"/>
            <a:chOff x="540000" y="540000"/>
            <a:chExt cx="10944000" cy="900000"/>
          </a:xfrm>
        </p:grpSpPr>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1184956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21205" y="447651"/>
            <a:ext cx="7959634" cy="711573"/>
          </a:xfrm>
        </p:spPr>
        <p:txBody>
          <a:bodyPr>
            <a:normAutofit fontScale="90000"/>
          </a:bodyPr>
          <a:lstStyle/>
          <a:p>
            <a:pPr algn="just">
              <a:lnSpc>
                <a:spcPct val="150000"/>
              </a:lnSpc>
              <a:spcBef>
                <a:spcPts val="600"/>
              </a:spcBef>
              <a:spcAft>
                <a:spcPts val="600"/>
              </a:spcAft>
              <a:buClr>
                <a:srgbClr val="5E2D37"/>
              </a:buClr>
              <a:defRPr/>
            </a:pPr>
            <a:r>
              <a:rPr lang="tr-TR" sz="2800" b="1" dirty="0" smtClean="0">
                <a:solidFill>
                  <a:srgbClr val="FF0000"/>
                </a:solidFill>
              </a:rPr>
              <a:t>KAÇINILMASI GEREKEN DİĞER HUSUSLAR</a:t>
            </a:r>
            <a:endParaRPr lang="tr-TR" sz="2800" b="1" dirty="0">
              <a:solidFill>
                <a:srgbClr val="FF0000"/>
              </a:solidFill>
            </a:endParaRPr>
          </a:p>
        </p:txBody>
      </p:sp>
      <p:sp>
        <p:nvSpPr>
          <p:cNvPr id="7" name="Dikdörtgen 6"/>
          <p:cNvSpPr/>
          <p:nvPr/>
        </p:nvSpPr>
        <p:spPr>
          <a:xfrm>
            <a:off x="2004085" y="1363035"/>
            <a:ext cx="7959634" cy="4401205"/>
          </a:xfrm>
          <a:prstGeom prst="rect">
            <a:avLst/>
          </a:prstGeom>
        </p:spPr>
        <p:txBody>
          <a:bodyPr wrap="square">
            <a:spAutoFit/>
          </a:bodyPr>
          <a:lstStyle/>
          <a:p>
            <a:pPr algn="just">
              <a:spcBef>
                <a:spcPct val="0"/>
              </a:spcBef>
            </a:pPr>
            <a:r>
              <a:rPr lang="tr-TR" altLang="tr-TR" sz="2800" dirty="0" smtClean="0">
                <a:latin typeface="Arial" panose="020B0604020202020204" pitchFamily="34" charset="0"/>
              </a:rPr>
              <a:t>İnsanın onur ve haysiyetine zarar veren, birlik ve kardeşliğimizi zedeleyen; yalancılık, gıybet, söz taşıma, alay etme, tecessüs, kavga etme, küfür, kötü söz, öfke ve bencillik gibi olumsuz davranışlardan hayatımız boyunca özellikle de Hac yolculuğunda kaçınmalıyız.</a:t>
            </a:r>
          </a:p>
          <a:p>
            <a:pPr algn="just">
              <a:spcBef>
                <a:spcPct val="0"/>
              </a:spcBef>
            </a:pPr>
            <a:endParaRPr lang="tr-TR" altLang="tr-TR" sz="2800" dirty="0" smtClean="0">
              <a:latin typeface="Arial" panose="020B0604020202020204" pitchFamily="34" charset="0"/>
            </a:endParaRPr>
          </a:p>
          <a:p>
            <a:pPr algn="just">
              <a:spcBef>
                <a:spcPct val="0"/>
              </a:spcBef>
            </a:pPr>
            <a:r>
              <a:rPr lang="tr-TR" altLang="tr-TR" sz="2800" dirty="0" smtClean="0">
                <a:latin typeface="Arial" panose="020B0604020202020204" pitchFamily="34" charset="0"/>
              </a:rPr>
              <a:t>Zira bu tür davranışlar toplum düzenini bozar, müminler arasındaki sevgi, birlik ve beraberliği zedeler.</a:t>
            </a:r>
            <a:endParaRPr lang="tr-TR" altLang="tr-TR" sz="2800" dirty="0">
              <a:latin typeface="Arial" panose="020B0604020202020204" pitchFamily="34" charset="0"/>
            </a:endParaRPr>
          </a:p>
        </p:txBody>
      </p:sp>
      <p:grpSp>
        <p:nvGrpSpPr>
          <p:cNvPr id="8" name="Grup 7"/>
          <p:cNvGrpSpPr/>
          <p:nvPr/>
        </p:nvGrpSpPr>
        <p:grpSpPr>
          <a:xfrm>
            <a:off x="540000" y="540000"/>
            <a:ext cx="10944000" cy="900000"/>
            <a:chOff x="540000" y="540000"/>
            <a:chExt cx="10944000" cy="900000"/>
          </a:xfrm>
        </p:grpSpPr>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2893866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676399" y="1249010"/>
            <a:ext cx="7959634" cy="711573"/>
          </a:xfrm>
        </p:spPr>
        <p:txBody>
          <a:bodyPr>
            <a:normAutofit/>
          </a:bodyPr>
          <a:lstStyle/>
          <a:p>
            <a:pPr algn="ctr">
              <a:defRPr/>
            </a:pPr>
            <a:r>
              <a:rPr lang="ar-SA" sz="3600" dirty="0">
                <a:latin typeface="Arial" charset="0"/>
              </a:rPr>
              <a:t>فَلاَ رَفَثَ وَلاَ فُسُوقَ وَلاَ جِدَالَ فِي الْحَجِّ ِ</a:t>
            </a:r>
            <a:endParaRPr lang="tr-TR" sz="3600" dirty="0">
              <a:latin typeface="Arial" charset="0"/>
            </a:endParaRPr>
          </a:p>
        </p:txBody>
      </p:sp>
      <p:sp>
        <p:nvSpPr>
          <p:cNvPr id="7" name="Dikdörtgen 6"/>
          <p:cNvSpPr/>
          <p:nvPr/>
        </p:nvSpPr>
        <p:spPr>
          <a:xfrm>
            <a:off x="1484130" y="2867540"/>
            <a:ext cx="9218704" cy="1200329"/>
          </a:xfrm>
          <a:prstGeom prst="rect">
            <a:avLst/>
          </a:prstGeom>
        </p:spPr>
        <p:txBody>
          <a:bodyPr wrap="square">
            <a:spAutoFit/>
          </a:bodyPr>
          <a:lstStyle/>
          <a:p>
            <a:pPr algn="just">
              <a:spcBef>
                <a:spcPct val="0"/>
              </a:spcBef>
            </a:pPr>
            <a:r>
              <a:rPr lang="tr-TR" altLang="tr-TR" sz="3600" dirty="0" smtClean="0">
                <a:latin typeface="Arial" panose="020B0604020202020204" pitchFamily="34" charset="0"/>
              </a:rPr>
              <a:t>«…hacda cinsel ilişki, günaha sapmak, kavga etmek yoktur…» (Bakara-197)</a:t>
            </a:r>
            <a:endParaRPr lang="tr-TR" altLang="tr-TR" sz="3600" dirty="0">
              <a:latin typeface="Arial" panose="020B0604020202020204" pitchFamily="34" charset="0"/>
            </a:endParaRPr>
          </a:p>
        </p:txBody>
      </p:sp>
      <p:grpSp>
        <p:nvGrpSpPr>
          <p:cNvPr id="8" name="Grup 7"/>
          <p:cNvGrpSpPr/>
          <p:nvPr/>
        </p:nvGrpSpPr>
        <p:grpSpPr>
          <a:xfrm>
            <a:off x="540000" y="540000"/>
            <a:ext cx="10944000" cy="900000"/>
            <a:chOff x="540000" y="540000"/>
            <a:chExt cx="10944000" cy="900000"/>
          </a:xfrm>
        </p:grpSpPr>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3935097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647033" y="1719102"/>
            <a:ext cx="7959634" cy="711573"/>
          </a:xfrm>
        </p:spPr>
        <p:txBody>
          <a:bodyPr>
            <a:normAutofit/>
          </a:bodyPr>
          <a:lstStyle/>
          <a:p>
            <a:pPr marL="365125" indent="-255588" algn="ctr" rtl="1">
              <a:lnSpc>
                <a:spcPct val="110000"/>
              </a:lnSpc>
            </a:pPr>
            <a:r>
              <a:rPr lang="ar-SA" altLang="tr-TR" sz="3600" b="1" dirty="0" smtClean="0">
                <a:latin typeface="Traditional Arabic" panose="02020603050405020304" pitchFamily="18" charset="-78"/>
                <a:cs typeface="Traditional Arabic" panose="02020603050405020304" pitchFamily="18" charset="-78"/>
              </a:rPr>
              <a:t>مَنْ حَجَّ للّٰهِ فَلَمْ يَرْفُثْ وَلَمْ يَفْسُقْ رَجَعَ كَيَوْمِ وَلَدَتْهُ أُمُّهُ</a:t>
            </a:r>
            <a:endParaRPr lang="tr-TR" altLang="tr-TR" sz="3600" b="1" dirty="0" smtClean="0">
              <a:latin typeface="Traditional Arabic" panose="02020603050405020304" pitchFamily="18" charset="-78"/>
              <a:cs typeface="Traditional Arabic" panose="02020603050405020304" pitchFamily="18" charset="-78"/>
            </a:endParaRPr>
          </a:p>
        </p:txBody>
      </p:sp>
      <p:grpSp>
        <p:nvGrpSpPr>
          <p:cNvPr id="7" name="Grup 6"/>
          <p:cNvGrpSpPr/>
          <p:nvPr/>
        </p:nvGrpSpPr>
        <p:grpSpPr>
          <a:xfrm>
            <a:off x="540000" y="540000"/>
            <a:ext cx="10944000" cy="900000"/>
            <a:chOff x="540000" y="540000"/>
            <a:chExt cx="10944000" cy="90000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
        <p:nvSpPr>
          <p:cNvPr id="3" name="Dikdörtgen 2"/>
          <p:cNvSpPr/>
          <p:nvPr/>
        </p:nvSpPr>
        <p:spPr>
          <a:xfrm>
            <a:off x="2247884" y="2544057"/>
            <a:ext cx="7870030" cy="3163174"/>
          </a:xfrm>
          <a:prstGeom prst="rect">
            <a:avLst/>
          </a:prstGeom>
        </p:spPr>
        <p:txBody>
          <a:bodyPr wrap="square">
            <a:spAutoFit/>
          </a:bodyPr>
          <a:lstStyle/>
          <a:p>
            <a:pPr algn="just">
              <a:lnSpc>
                <a:spcPct val="150000"/>
              </a:lnSpc>
              <a:spcBef>
                <a:spcPct val="0"/>
              </a:spcBef>
            </a:pPr>
            <a:r>
              <a:rPr lang="tr-TR" altLang="tr-TR" sz="2800" b="1" dirty="0" smtClean="0">
                <a:latin typeface="Arial" panose="020B0604020202020204" pitchFamily="34" charset="0"/>
              </a:rPr>
              <a:t>«Kötü söz söylemeden ve büyük günah işlemeden hacceden kimse, annesinden doğduğu günkü gibi günahsız olarak (evine) döner.» </a:t>
            </a:r>
            <a:r>
              <a:rPr lang="tr-TR" altLang="tr-TR" sz="1600" dirty="0" smtClean="0">
                <a:latin typeface="Arial" panose="020B0604020202020204" pitchFamily="34" charset="0"/>
              </a:rPr>
              <a:t>(</a:t>
            </a:r>
            <a:r>
              <a:rPr lang="tr-TR" altLang="tr-TR" sz="1600" dirty="0" err="1" smtClean="0">
                <a:latin typeface="Arial" panose="020B0604020202020204" pitchFamily="34" charset="0"/>
              </a:rPr>
              <a:t>Buhârî</a:t>
            </a:r>
            <a:r>
              <a:rPr lang="tr-TR" altLang="tr-TR" sz="1600" dirty="0" smtClean="0">
                <a:latin typeface="Arial" panose="020B0604020202020204" pitchFamily="34" charset="0"/>
              </a:rPr>
              <a:t>, “Hac”, 4, “</a:t>
            </a:r>
            <a:r>
              <a:rPr lang="tr-TR" altLang="tr-TR" sz="1600" dirty="0" err="1" smtClean="0">
                <a:latin typeface="Arial" panose="020B0604020202020204" pitchFamily="34" charset="0"/>
              </a:rPr>
              <a:t>Muhsar</a:t>
            </a:r>
            <a:r>
              <a:rPr lang="tr-TR" altLang="tr-TR" sz="1600" dirty="0" smtClean="0">
                <a:latin typeface="Arial" panose="020B0604020202020204" pitchFamily="34" charset="0"/>
              </a:rPr>
              <a:t>”, 10)</a:t>
            </a:r>
          </a:p>
          <a:p>
            <a:pPr algn="ctr">
              <a:lnSpc>
                <a:spcPct val="150000"/>
              </a:lnSpc>
              <a:spcBef>
                <a:spcPct val="0"/>
              </a:spcBef>
            </a:pPr>
            <a:r>
              <a:rPr lang="tr-TR" altLang="tr-TR" sz="2400" b="1" u="sng" dirty="0" smtClean="0">
                <a:latin typeface="Arial" panose="020B0604020202020204" pitchFamily="34" charset="0"/>
              </a:rPr>
              <a:t>(Kul hakları hariç tutulmuştur.)</a:t>
            </a:r>
            <a:endParaRPr lang="tr-TR" altLang="tr-TR" sz="2400" b="1" u="sng" dirty="0">
              <a:latin typeface="Arial" panose="020B0604020202020204" pitchFamily="34" charset="0"/>
            </a:endParaRPr>
          </a:p>
        </p:txBody>
      </p:sp>
    </p:spTree>
    <p:extLst>
      <p:ext uri="{BB962C8B-B14F-4D97-AF65-F5344CB8AC3E}">
        <p14:creationId xmlns:p14="http://schemas.microsoft.com/office/powerpoint/2010/main" val="3105715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21205" y="447651"/>
            <a:ext cx="7959634" cy="711573"/>
          </a:xfrm>
        </p:spPr>
        <p:txBody>
          <a:bodyPr>
            <a:noAutofit/>
          </a:bodyPr>
          <a:lstStyle/>
          <a:p>
            <a:pPr algn="ctr">
              <a:defRPr/>
            </a:pPr>
            <a:r>
              <a:rPr lang="tr-TR" sz="4000" b="1" dirty="0" smtClean="0">
                <a:solidFill>
                  <a:srgbClr val="C00000"/>
                </a:solidFill>
              </a:rPr>
              <a:t>Öfkene</a:t>
            </a:r>
            <a:r>
              <a:rPr lang="ar-SA" sz="4000" b="1" dirty="0" smtClean="0">
                <a:solidFill>
                  <a:srgbClr val="C00000"/>
                </a:solidFill>
              </a:rPr>
              <a:t> </a:t>
            </a:r>
            <a:r>
              <a:rPr lang="tr-TR" sz="4000" b="1" dirty="0" smtClean="0">
                <a:solidFill>
                  <a:srgbClr val="C00000"/>
                </a:solidFill>
              </a:rPr>
              <a:t>hakim </a:t>
            </a:r>
            <a:r>
              <a:rPr lang="tr-TR" sz="4000" b="1" dirty="0">
                <a:solidFill>
                  <a:srgbClr val="C00000"/>
                </a:solidFill>
              </a:rPr>
              <a:t>ol!</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nvGrpSpPr>
          <p:cNvPr id="15" name="Grup 14"/>
          <p:cNvGrpSpPr/>
          <p:nvPr/>
        </p:nvGrpSpPr>
        <p:grpSpPr>
          <a:xfrm>
            <a:off x="1135752" y="2019374"/>
            <a:ext cx="2711098" cy="2208918"/>
            <a:chOff x="1135752" y="2019374"/>
            <a:chExt cx="2711098" cy="2208918"/>
          </a:xfrm>
        </p:grpSpPr>
        <p:pic>
          <p:nvPicPr>
            <p:cNvPr id="7" name="Picture 2" descr="http://img03.blogcu.com/images/h/u/z/huzurdamlalari/7093723f8baaa08b0ae83d2eda1fc1d0_126415349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752" y="2019374"/>
              <a:ext cx="2711098" cy="220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1135752" y="2019374"/>
              <a:ext cx="2711098" cy="220891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flipH="1">
              <a:off x="1135753" y="2019374"/>
              <a:ext cx="2711097" cy="220891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1" name="Dikdörtgen 10"/>
          <p:cNvSpPr/>
          <p:nvPr/>
        </p:nvSpPr>
        <p:spPr>
          <a:xfrm>
            <a:off x="1029024" y="4486783"/>
            <a:ext cx="9088890" cy="1200329"/>
          </a:xfrm>
          <a:prstGeom prst="rect">
            <a:avLst/>
          </a:prstGeom>
        </p:spPr>
        <p:txBody>
          <a:bodyPr wrap="square">
            <a:spAutoFit/>
          </a:bodyPr>
          <a:lstStyle/>
          <a:p>
            <a:pPr algn="just">
              <a:spcBef>
                <a:spcPct val="0"/>
              </a:spcBef>
            </a:pPr>
            <a:r>
              <a:rPr lang="tr-TR" altLang="tr-TR" sz="2400" dirty="0" smtClean="0">
                <a:latin typeface="Arial" panose="020B0604020202020204" pitchFamily="34" charset="0"/>
              </a:rPr>
              <a:t>Onlar (</a:t>
            </a:r>
            <a:r>
              <a:rPr lang="tr-TR" altLang="tr-TR" sz="2400" dirty="0" err="1" smtClean="0">
                <a:latin typeface="Arial" panose="020B0604020202020204" pitchFamily="34" charset="0"/>
              </a:rPr>
              <a:t>takvâ</a:t>
            </a:r>
            <a:r>
              <a:rPr lang="tr-TR" altLang="tr-TR" sz="2400" dirty="0" smtClean="0">
                <a:latin typeface="Arial" panose="020B0604020202020204" pitchFamily="34" charset="0"/>
              </a:rPr>
              <a:t> sahipleri) bollukta da darlıkta da Allah yolunda harcarlar, öfkelerini yenerler, insanları affederler. Allah iyilik edenleri sever. (Ali İmran-3/134)</a:t>
            </a:r>
            <a:endParaRPr lang="tr-TR" altLang="tr-TR" sz="2400" dirty="0">
              <a:latin typeface="Arial" panose="020B0604020202020204" pitchFamily="34" charset="0"/>
            </a:endParaRPr>
          </a:p>
        </p:txBody>
      </p:sp>
      <p:sp>
        <p:nvSpPr>
          <p:cNvPr id="3" name="Metin kutusu 2"/>
          <p:cNvSpPr txBox="1"/>
          <p:nvPr/>
        </p:nvSpPr>
        <p:spPr>
          <a:xfrm>
            <a:off x="6186614" y="1960599"/>
            <a:ext cx="5123935" cy="2095254"/>
          </a:xfrm>
          <a:prstGeom prst="rect">
            <a:avLst/>
          </a:prstGeom>
          <a:noFill/>
        </p:spPr>
        <p:txBody>
          <a:bodyPr wrap="square" rtlCol="0">
            <a:spAutoFit/>
          </a:bodyPr>
          <a:lstStyle/>
          <a:p>
            <a:pPr algn="r">
              <a:lnSpc>
                <a:spcPct val="150000"/>
              </a:lnSpc>
            </a:pPr>
            <a:r>
              <a:rPr lang="ar-AE" sz="3000" b="1" dirty="0"/>
              <a:t>الَّذِينَ يُنفِقُونَ فِي السَّرَّاء وَالضَّرَّاء وَالْكَاظِمِينَ الْغَيْظَ وَالْعَافِينَ عَنِ النَّاسِ وَاللّهُ يُحِبُّ الْمُحْسِنِينَ ﴿١٣٤﴾</a:t>
            </a:r>
            <a:endParaRPr lang="tr-TR" sz="3000" b="1" dirty="0"/>
          </a:p>
        </p:txBody>
      </p:sp>
    </p:spTree>
    <p:extLst>
      <p:ext uri="{BB962C8B-B14F-4D97-AF65-F5344CB8AC3E}">
        <p14:creationId xmlns:p14="http://schemas.microsoft.com/office/powerpoint/2010/main" val="3279008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2" name="Unvan 1"/>
          <p:cNvSpPr>
            <a:spLocks noGrp="1"/>
          </p:cNvSpPr>
          <p:nvPr>
            <p:ph type="title"/>
          </p:nvPr>
        </p:nvSpPr>
        <p:spPr>
          <a:xfrm>
            <a:off x="1647950" y="1146292"/>
            <a:ext cx="7959634" cy="711573"/>
          </a:xfrm>
        </p:spPr>
        <p:txBody>
          <a:bodyPr/>
          <a:lstStyle/>
          <a:p>
            <a:pPr algn="just"/>
            <a:r>
              <a:rPr lang="tr-TR" altLang="tr-TR" sz="2800" b="1" dirty="0">
                <a:latin typeface="Arial" panose="020B0604020202020204" pitchFamily="34" charset="0"/>
              </a:rPr>
              <a:t>Rasulullah (</a:t>
            </a:r>
            <a:r>
              <a:rPr lang="tr-TR" altLang="tr-TR" sz="2800" b="1" dirty="0" err="1">
                <a:latin typeface="Arial" panose="020B0604020202020204" pitchFamily="34" charset="0"/>
              </a:rPr>
              <a:t>sas</a:t>
            </a:r>
            <a:r>
              <a:rPr lang="tr-TR" altLang="tr-TR" sz="2800" b="1" dirty="0">
                <a:latin typeface="Arial" panose="020B0604020202020204" pitchFamily="34" charset="0"/>
              </a:rPr>
              <a:t>): </a:t>
            </a:r>
          </a:p>
        </p:txBody>
      </p:sp>
      <p:sp>
        <p:nvSpPr>
          <p:cNvPr id="7" name="Dikdörtgen 6"/>
          <p:cNvSpPr/>
          <p:nvPr/>
        </p:nvSpPr>
        <p:spPr>
          <a:xfrm>
            <a:off x="838198" y="2030096"/>
            <a:ext cx="9316455" cy="830997"/>
          </a:xfrm>
          <a:prstGeom prst="rect">
            <a:avLst/>
          </a:prstGeom>
        </p:spPr>
        <p:txBody>
          <a:bodyPr wrap="square">
            <a:spAutoFit/>
          </a:bodyPr>
          <a:lstStyle/>
          <a:p>
            <a:pPr marL="365760" indent="-256032" algn="just">
              <a:defRPr/>
            </a:pPr>
            <a:r>
              <a:rPr lang="tr-TR" sz="2400" b="1" dirty="0"/>
              <a:t>Müflis kimdir, biliyor musunuz?"</a:t>
            </a:r>
            <a:r>
              <a:rPr lang="tr-TR" sz="2400" dirty="0"/>
              <a:t> diye sordu. </a:t>
            </a:r>
          </a:p>
          <a:p>
            <a:pPr marL="168275" indent="6350" algn="just">
              <a:defRPr/>
            </a:pPr>
            <a:r>
              <a:rPr lang="tr-TR" sz="2400" dirty="0" err="1"/>
              <a:t>Ashab</a:t>
            </a:r>
            <a:r>
              <a:rPr lang="tr-TR" sz="2400" dirty="0"/>
              <a:t>: Bizim aramızda müflis, parası ve malı olmayan kimsedir, dediler. </a:t>
            </a:r>
          </a:p>
        </p:txBody>
      </p:sp>
      <p:sp>
        <p:nvSpPr>
          <p:cNvPr id="8" name="Dikdörtgen 7"/>
          <p:cNvSpPr/>
          <p:nvPr/>
        </p:nvSpPr>
        <p:spPr>
          <a:xfrm>
            <a:off x="838198" y="2896434"/>
            <a:ext cx="9940495" cy="3108543"/>
          </a:xfrm>
          <a:prstGeom prst="rect">
            <a:avLst/>
          </a:prstGeom>
        </p:spPr>
        <p:txBody>
          <a:bodyPr wrap="square">
            <a:spAutoFit/>
          </a:bodyPr>
          <a:lstStyle/>
          <a:p>
            <a:pPr marL="365760" indent="-256032" algn="just">
              <a:defRPr/>
            </a:pPr>
            <a:r>
              <a:rPr lang="tr-TR" sz="2800" dirty="0"/>
              <a:t>Rasulullah (</a:t>
            </a:r>
            <a:r>
              <a:rPr lang="tr-TR" sz="2800" dirty="0" err="1"/>
              <a:t>sas</a:t>
            </a:r>
            <a:r>
              <a:rPr lang="tr-TR" sz="2800" dirty="0"/>
              <a:t>):</a:t>
            </a:r>
          </a:p>
          <a:p>
            <a:pPr marL="176213" indent="-1588" algn="just">
              <a:defRPr/>
            </a:pPr>
            <a:r>
              <a:rPr lang="tr-TR" sz="2800" dirty="0"/>
              <a:t>Şüphesiz ki ümmetimin müflisi, kıyamet günü namaz, oruç ve zekat sevabıyla gelip, fakat şuna sövmüş, şuna iftira etmiş, şunun malını yemiş, bunun kanını dökmüş, şunu dövmüş, bu sebeple iyiliklerinin sevabı şuna buna verilen ve üzerindeki kul hakları bitmeden sevapları biten, hak sahiplerinin günahları kendisine yükletilip sonra da cehenneme atılan kimsedir" buyurdular.</a:t>
            </a:r>
          </a:p>
        </p:txBody>
      </p:sp>
      <p:grpSp>
        <p:nvGrpSpPr>
          <p:cNvPr id="9" name="Grup 8"/>
          <p:cNvGrpSpPr/>
          <p:nvPr/>
        </p:nvGrpSpPr>
        <p:grpSpPr>
          <a:xfrm>
            <a:off x="540000" y="540000"/>
            <a:ext cx="10944000" cy="900000"/>
            <a:chOff x="540000" y="540000"/>
            <a:chExt cx="10944000" cy="90000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1" name="Resim 1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287089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86220" y="1411150"/>
            <a:ext cx="9299939" cy="2129207"/>
          </a:xfrm>
        </p:spPr>
        <p:txBody>
          <a:bodyPr>
            <a:noAutofit/>
          </a:bodyPr>
          <a:lstStyle/>
          <a:p>
            <a:pPr lvl="0">
              <a:lnSpc>
                <a:spcPct val="150000"/>
              </a:lnSpc>
              <a:spcBef>
                <a:spcPts val="0"/>
              </a:spcBef>
              <a:defRPr/>
            </a:pPr>
            <a:r>
              <a:rPr lang="tr-TR" sz="2400" dirty="0" smtClean="0">
                <a:latin typeface="Calibri" panose="020F0502020204030204" pitchFamily="34" charset="0"/>
                <a:ea typeface="+mn-ea"/>
                <a:cs typeface="+mn-cs"/>
              </a:rPr>
              <a:t/>
            </a:r>
            <a:br>
              <a:rPr lang="tr-TR" sz="2400" dirty="0" smtClean="0">
                <a:latin typeface="Calibri" panose="020F0502020204030204" pitchFamily="34" charset="0"/>
                <a:ea typeface="+mn-ea"/>
                <a:cs typeface="+mn-cs"/>
              </a:rPr>
            </a:br>
            <a:r>
              <a:rPr lang="tr-TR" sz="2400" dirty="0">
                <a:latin typeface="Calibri" panose="020F0502020204030204" pitchFamily="34" charset="0"/>
                <a:ea typeface="+mn-ea"/>
                <a:cs typeface="+mn-cs"/>
              </a:rPr>
              <a:t/>
            </a:r>
            <a:br>
              <a:rPr lang="tr-TR" sz="2400" dirty="0">
                <a:latin typeface="Calibri" panose="020F0502020204030204" pitchFamily="34" charset="0"/>
                <a:ea typeface="+mn-ea"/>
                <a:cs typeface="+mn-cs"/>
              </a:rPr>
            </a:br>
            <a:r>
              <a:rPr lang="tr-TR" sz="2400" dirty="0">
                <a:latin typeface="Calibri" panose="020F0502020204030204" pitchFamily="34" charset="0"/>
              </a:rPr>
              <a:t>Kişi, Hac Organizasyonu boyunca bu kardeşliği ve </a:t>
            </a:r>
            <a:r>
              <a:rPr lang="tr-TR" sz="2400" dirty="0" smtClean="0">
                <a:latin typeface="Calibri" panose="020F0502020204030204" pitchFamily="34" charset="0"/>
                <a:ea typeface="+mn-ea"/>
                <a:cs typeface="+mn-cs"/>
              </a:rPr>
              <a:t>beraber </a:t>
            </a:r>
            <a:r>
              <a:rPr lang="tr-TR" sz="2400" dirty="0">
                <a:latin typeface="Calibri" panose="020F0502020204030204" pitchFamily="34" charset="0"/>
                <a:ea typeface="+mn-ea"/>
                <a:cs typeface="+mn-cs"/>
              </a:rPr>
              <a:t>yaşama bilincini; intikallerde, kalınacak yerlerde, yemekhanelerde, servislerde ve ibadet yerlerinde uygulamayı prensip haline getirir.</a:t>
            </a:r>
            <a:br>
              <a:rPr lang="tr-TR" sz="2400" dirty="0">
                <a:latin typeface="Calibri" panose="020F0502020204030204" pitchFamily="34" charset="0"/>
                <a:ea typeface="+mn-ea"/>
                <a:cs typeface="+mn-cs"/>
              </a:rPr>
            </a:br>
            <a:endParaRPr lang="tr-TR" dirty="0">
              <a:latin typeface="Calibri" panose="020F050202020403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pic>
        <p:nvPicPr>
          <p:cNvPr id="7" name="Picture 2" descr="https://encrypted-tbn1.gstatic.com/images?q=tbn:ANd9GcSZsTFJb6k0Gn4-RYcI-sU1eMgwtpgASxs1TpE78JlE0gnWrCmDv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21" y="3821612"/>
            <a:ext cx="5986098" cy="28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154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996057" y="1188601"/>
            <a:ext cx="8121857" cy="1349657"/>
          </a:xfrm>
        </p:spPr>
        <p:txBody>
          <a:bodyPr>
            <a:noAutofit/>
          </a:bodyPr>
          <a:lstStyle/>
          <a:p>
            <a:pPr lvl="0" fontAlgn="base">
              <a:lnSpc>
                <a:spcPct val="100000"/>
              </a:lnSpc>
              <a:spcAft>
                <a:spcPct val="0"/>
              </a:spcAft>
              <a:defRPr/>
            </a:pPr>
            <a:r>
              <a:rPr lang="tr-TR" sz="3200" dirty="0"/>
              <a:t>Ziyaret yerlerinde grupla birlikte hareket etmeli, gruptan ayrılmamalı ve arkadaşlarımızı bekletmemeliyiz.</a:t>
            </a:r>
            <a:endParaRPr lang="tr-TR" sz="3200" b="1" dirty="0">
              <a:solidFill>
                <a:srgbClr val="2F2B20"/>
              </a:solidFill>
              <a:latin typeface="Tahoma" pitchFamily="34" charset="0"/>
              <a:ea typeface="+mn-ea"/>
              <a:cs typeface="Arial" panose="020B0604020202020204" pitchFamily="34" charset="0"/>
            </a:endParaRPr>
          </a:p>
        </p:txBody>
      </p:sp>
      <p:pic>
        <p:nvPicPr>
          <p:cNvPr id="8" name="Picture 4" descr="E:\HACVEUMRE\2010umreramazan\medine2\DSC01593.JPG"/>
          <p:cNvPicPr>
            <a:picLocks noChangeAspect="1" noChangeArrowheads="1"/>
          </p:cNvPicPr>
          <p:nvPr/>
        </p:nvPicPr>
        <p:blipFill>
          <a:blip r:embed="rId3"/>
          <a:srcRect/>
          <a:stretch>
            <a:fillRect/>
          </a:stretch>
        </p:blipFill>
        <p:spPr bwMode="auto">
          <a:xfrm>
            <a:off x="2722881" y="2677502"/>
            <a:ext cx="6392244" cy="4107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 6"/>
          <p:cNvGrpSpPr/>
          <p:nvPr/>
        </p:nvGrpSpPr>
        <p:grpSpPr>
          <a:xfrm>
            <a:off x="540000" y="540000"/>
            <a:ext cx="10944000" cy="900000"/>
            <a:chOff x="540000" y="540000"/>
            <a:chExt cx="10944000" cy="900000"/>
          </a:xfrm>
        </p:grpSpPr>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3763605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912645" y="1195480"/>
            <a:ext cx="7959634" cy="711573"/>
          </a:xfrm>
        </p:spPr>
        <p:txBody>
          <a:bodyPr>
            <a:noAutofit/>
          </a:bodyPr>
          <a:lstStyle/>
          <a:p>
            <a:pPr algn="ctr"/>
            <a:r>
              <a:rPr lang="tr-TR" altLang="tr-TR" sz="2800" b="1" dirty="0">
                <a:latin typeface="Calibri" panose="020F0502020204030204" pitchFamily="34" charset="0"/>
              </a:rPr>
              <a:t>Beraber Hac Yaptığımız  Hacı Kardeşlerimizle Helalleşmeliyiz</a:t>
            </a:r>
          </a:p>
        </p:txBody>
      </p:sp>
      <p:pic>
        <p:nvPicPr>
          <p:cNvPr id="7" name="Picture 2" descr="H:\877.JPG"/>
          <p:cNvPicPr>
            <a:picLocks noChangeAspect="1" noChangeArrowheads="1"/>
          </p:cNvPicPr>
          <p:nvPr/>
        </p:nvPicPr>
        <p:blipFill rotWithShape="1">
          <a:blip r:embed="rId3"/>
          <a:srcRect b="18786"/>
          <a:stretch/>
        </p:blipFill>
        <p:spPr bwMode="auto">
          <a:xfrm>
            <a:off x="1681398" y="2088125"/>
            <a:ext cx="8829204" cy="4753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 7"/>
          <p:cNvGrpSpPr/>
          <p:nvPr/>
        </p:nvGrpSpPr>
        <p:grpSpPr>
          <a:xfrm>
            <a:off x="540000" y="540000"/>
            <a:ext cx="10944000" cy="900000"/>
            <a:chOff x="540000" y="540000"/>
            <a:chExt cx="10944000" cy="900000"/>
          </a:xfrm>
        </p:grpSpPr>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713009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821203" y="1610012"/>
            <a:ext cx="7959634" cy="711573"/>
          </a:xfrm>
        </p:spPr>
        <p:txBody>
          <a:bodyPr>
            <a:noAutofit/>
          </a:bodyPr>
          <a:lstStyle/>
          <a:p>
            <a:pPr algn="ctr"/>
            <a:r>
              <a:rPr lang="tr-TR" sz="6000" dirty="0">
                <a:solidFill>
                  <a:srgbClr val="FF0000"/>
                </a:solidFill>
              </a:rPr>
              <a:t>Unutmayalım ki…</a:t>
            </a:r>
            <a:endParaRPr lang="tr-TR" altLang="tr-TR" sz="6000" b="1" dirty="0">
              <a:latin typeface="Arial" panose="020B0604020202020204" pitchFamily="34" charset="0"/>
            </a:endParaRPr>
          </a:p>
        </p:txBody>
      </p:sp>
      <p:sp>
        <p:nvSpPr>
          <p:cNvPr id="7" name="Dikdörtgen 6"/>
          <p:cNvSpPr/>
          <p:nvPr/>
        </p:nvSpPr>
        <p:spPr>
          <a:xfrm>
            <a:off x="420991" y="2777039"/>
            <a:ext cx="10760059" cy="2917722"/>
          </a:xfrm>
          <a:prstGeom prst="rect">
            <a:avLst/>
          </a:prstGeom>
        </p:spPr>
        <p:txBody>
          <a:bodyPr wrap="square">
            <a:spAutoFit/>
          </a:bodyPr>
          <a:lstStyle/>
          <a:p>
            <a:pPr marL="114300" algn="ctr">
              <a:lnSpc>
                <a:spcPct val="170000"/>
              </a:lnSpc>
              <a:defRPr/>
            </a:pPr>
            <a:r>
              <a:rPr lang="tr-TR" altLang="tr-TR" sz="5400" b="1" dirty="0" smtClean="0"/>
              <a:t>HACDA İNSANİ İLİŞKİLERE DİKKAT ETMEK DE BİR İBADETTİR.</a:t>
            </a:r>
            <a:endParaRPr lang="tr-TR" altLang="tr-TR" sz="5400" b="1" dirty="0"/>
          </a:p>
        </p:txBody>
      </p:sp>
      <p:grpSp>
        <p:nvGrpSpPr>
          <p:cNvPr id="8" name="Grup 7"/>
          <p:cNvGrpSpPr/>
          <p:nvPr/>
        </p:nvGrpSpPr>
        <p:grpSpPr>
          <a:xfrm>
            <a:off x="540000" y="540000"/>
            <a:ext cx="10944000" cy="900000"/>
            <a:chOff x="540000" y="540000"/>
            <a:chExt cx="10944000" cy="900000"/>
          </a:xfrm>
        </p:grpSpPr>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10" name="Resim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2047179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722843" y="1926046"/>
            <a:ext cx="8746314" cy="3448594"/>
          </a:xfrm>
        </p:spPr>
        <p:txBody>
          <a:bodyPr>
            <a:noAutofit/>
          </a:bodyPr>
          <a:lstStyle/>
          <a:p>
            <a:pPr>
              <a:lnSpc>
                <a:spcPct val="150000"/>
              </a:lnSpc>
              <a:defRPr/>
            </a:pPr>
            <a:r>
              <a:rPr lang="tr-TR" sz="3600" b="1" dirty="0" smtClean="0">
                <a:solidFill>
                  <a:schemeClr val="accent2">
                    <a:lumMod val="50000"/>
                  </a:schemeClr>
                </a:solidFill>
                <a:cs typeface="Times New Roman" pitchFamily="18" charset="0"/>
              </a:rPr>
              <a:t/>
            </a:r>
            <a:br>
              <a:rPr lang="tr-TR" sz="3600" b="1" dirty="0" smtClean="0">
                <a:solidFill>
                  <a:schemeClr val="accent2">
                    <a:lumMod val="50000"/>
                  </a:schemeClr>
                </a:solidFill>
                <a:cs typeface="Times New Roman" pitchFamily="18" charset="0"/>
              </a:rPr>
            </a:br>
            <a:r>
              <a:rPr lang="tr-TR" sz="3600" b="1" dirty="0" smtClean="0">
                <a:solidFill>
                  <a:schemeClr val="accent2">
                    <a:lumMod val="50000"/>
                  </a:schemeClr>
                </a:solidFill>
                <a:cs typeface="Times New Roman" pitchFamily="18" charset="0"/>
              </a:rPr>
              <a:t>Haccınız </a:t>
            </a:r>
            <a:r>
              <a:rPr lang="tr-TR" sz="3600" b="1" dirty="0" err="1">
                <a:solidFill>
                  <a:schemeClr val="accent2">
                    <a:lumMod val="50000"/>
                  </a:schemeClr>
                </a:solidFill>
                <a:cs typeface="Times New Roman" pitchFamily="18" charset="0"/>
              </a:rPr>
              <a:t>Mebrûr</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Amelleriniz </a:t>
            </a:r>
            <a:r>
              <a:rPr lang="tr-TR" sz="3600" b="1" dirty="0" err="1">
                <a:solidFill>
                  <a:schemeClr val="accent2">
                    <a:lumMod val="50000"/>
                  </a:schemeClr>
                </a:solidFill>
                <a:cs typeface="Times New Roman" pitchFamily="18" charset="0"/>
              </a:rPr>
              <a:t>Makbûl</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Günahlarınız </a:t>
            </a:r>
            <a:r>
              <a:rPr lang="tr-TR" sz="3600" b="1" dirty="0" err="1" smtClean="0">
                <a:solidFill>
                  <a:schemeClr val="accent2">
                    <a:lumMod val="50000"/>
                  </a:schemeClr>
                </a:solidFill>
                <a:cs typeface="Times New Roman" pitchFamily="18" charset="0"/>
              </a:rPr>
              <a:t>Mağfûr</a:t>
            </a:r>
            <a:r>
              <a:rPr lang="tr-TR" sz="3600" b="1" dirty="0" smtClean="0">
                <a:solidFill>
                  <a:schemeClr val="accent2">
                    <a:lumMod val="50000"/>
                  </a:schemeClr>
                </a:solidFill>
                <a:cs typeface="Times New Roman" pitchFamily="18" charset="0"/>
              </a:rPr>
              <a:t> </a:t>
            </a:r>
            <a:r>
              <a:rPr lang="tr-TR" sz="3600" b="1" dirty="0">
                <a:solidFill>
                  <a:schemeClr val="accent2">
                    <a:lumMod val="50000"/>
                  </a:schemeClr>
                </a:solidFill>
                <a:cs typeface="Times New Roman" pitchFamily="18" charset="0"/>
              </a:rPr>
              <a:t>olsun.</a:t>
            </a:r>
            <a:br>
              <a:rPr lang="tr-TR" sz="3600" b="1" dirty="0">
                <a:solidFill>
                  <a:schemeClr val="accent2">
                    <a:lumMod val="50000"/>
                  </a:schemeClr>
                </a:solidFill>
                <a:cs typeface="Times New Roman" pitchFamily="18" charset="0"/>
              </a:rPr>
            </a:br>
            <a:endParaRPr lang="tr-TR" sz="3600" b="1" dirty="0">
              <a:solidFill>
                <a:schemeClr val="accent2">
                  <a:lumMod val="50000"/>
                </a:schemeClr>
              </a:solidFill>
              <a:latin typeface="Tahoma" pitchFamily="34" charset="0"/>
              <a:ea typeface="+mn-ea"/>
              <a:cs typeface="Arial" panose="020B0604020202020204" pitchFamily="34" charset="0"/>
            </a:endParaRPr>
          </a:p>
        </p:txBody>
      </p:sp>
      <p:grpSp>
        <p:nvGrpSpPr>
          <p:cNvPr id="7" name="Grup 6"/>
          <p:cNvGrpSpPr/>
          <p:nvPr/>
        </p:nvGrpSpPr>
        <p:grpSpPr>
          <a:xfrm>
            <a:off x="540000" y="540000"/>
            <a:ext cx="10944000" cy="900000"/>
            <a:chOff x="540000" y="540000"/>
            <a:chExt cx="10944000" cy="90000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9" name="Resim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3331284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2108925" y="2408858"/>
            <a:ext cx="8130566" cy="2040282"/>
          </a:xfrm>
        </p:spPr>
        <p:txBody>
          <a:bodyPr>
            <a:noAutofit/>
          </a:bodyPr>
          <a:lstStyle/>
          <a:p>
            <a:pPr lvl="0" algn="ctr" fontAlgn="base">
              <a:lnSpc>
                <a:spcPct val="100000"/>
              </a:lnSpc>
              <a:spcAft>
                <a:spcPct val="0"/>
              </a:spcAft>
              <a:defRPr/>
            </a:pPr>
            <a:r>
              <a:rPr lang="tr-TR" sz="7200" b="1" dirty="0" smtClean="0">
                <a:solidFill>
                  <a:srgbClr val="2F2B20"/>
                </a:solidFill>
                <a:latin typeface="Calibri" panose="020F0502020204030204" pitchFamily="34" charset="0"/>
                <a:ea typeface="+mn-ea"/>
                <a:cs typeface="Arial" panose="020B0604020202020204" pitchFamily="34" charset="0"/>
              </a:rPr>
              <a:t>TEŞEKKÜR EDERİZ…</a:t>
            </a:r>
            <a:endParaRPr lang="tr-TR" sz="7200" b="1" dirty="0">
              <a:solidFill>
                <a:srgbClr val="2F2B20"/>
              </a:solidFill>
              <a:latin typeface="Calibri" panose="020F0502020204030204" pitchFamily="34" charset="0"/>
              <a:ea typeface="+mn-ea"/>
              <a:cs typeface="Arial" panose="020B0604020202020204" pitchFamily="34" charset="0"/>
            </a:endParaRPr>
          </a:p>
        </p:txBody>
      </p:sp>
      <p:grpSp>
        <p:nvGrpSpPr>
          <p:cNvPr id="7" name="Grup 6"/>
          <p:cNvGrpSpPr/>
          <p:nvPr/>
        </p:nvGrpSpPr>
        <p:grpSpPr>
          <a:xfrm>
            <a:off x="540000" y="540000"/>
            <a:ext cx="10944000" cy="900000"/>
            <a:chOff x="540000" y="540000"/>
            <a:chExt cx="10944000" cy="90000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540000"/>
              <a:ext cx="900000" cy="900000"/>
            </a:xfrm>
            <a:prstGeom prst="rect">
              <a:avLst/>
            </a:prstGeom>
          </p:spPr>
        </p:pic>
        <p:pic>
          <p:nvPicPr>
            <p:cNvPr id="9" name="Resim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84000" y="540000"/>
              <a:ext cx="900000" cy="900000"/>
            </a:xfrm>
            <a:prstGeom prst="rect">
              <a:avLst/>
            </a:prstGeom>
          </p:spPr>
        </p:pic>
      </p:grpSp>
    </p:spTree>
    <p:extLst>
      <p:ext uri="{BB962C8B-B14F-4D97-AF65-F5344CB8AC3E}">
        <p14:creationId xmlns:p14="http://schemas.microsoft.com/office/powerpoint/2010/main" val="53484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788160" y="1379984"/>
            <a:ext cx="9123580" cy="5140171"/>
          </a:xfrm>
        </p:spPr>
        <p:txBody>
          <a:bodyPr>
            <a:normAutofit/>
          </a:bodyPr>
          <a:lstStyle/>
          <a:p>
            <a:pPr lvl="0">
              <a:lnSpc>
                <a:spcPct val="150000"/>
              </a:lnSpc>
              <a:spcBef>
                <a:spcPts val="0"/>
              </a:spcBef>
              <a:defRPr/>
            </a:pPr>
            <a:r>
              <a:rPr lang="tr-TR" sz="2400" dirty="0" smtClean="0">
                <a:latin typeface="+mn-lt"/>
                <a:ea typeface="+mn-ea"/>
                <a:cs typeface="+mn-cs"/>
              </a:rPr>
              <a:t/>
            </a:r>
            <a:br>
              <a:rPr lang="tr-TR" sz="2400" dirty="0" smtClean="0">
                <a:latin typeface="+mn-lt"/>
                <a:ea typeface="+mn-ea"/>
                <a:cs typeface="+mn-cs"/>
              </a:rPr>
            </a:br>
            <a:r>
              <a:rPr lang="tr-TR" sz="2400" dirty="0" smtClean="0">
                <a:latin typeface="+mn-lt"/>
                <a:ea typeface="+mn-ea"/>
                <a:cs typeface="+mn-cs"/>
              </a:rPr>
              <a:t>Dilimiz</a:t>
            </a:r>
            <a:r>
              <a:rPr lang="tr-TR" sz="2400" dirty="0">
                <a:latin typeface="+mn-lt"/>
                <a:ea typeface="+mn-ea"/>
                <a:cs typeface="+mn-cs"/>
              </a:rPr>
              <a:t>, rengimiz, ırkımız, cinsiyetimiz ve sosyal statümüz  farklı olsa da, aynı dinin fertleri olarak kardeş olduğumuzu ve aynı hedef doğrultusunda ibadet ettiğimizi unutmamalıyız.</a:t>
            </a:r>
            <a:br>
              <a:rPr lang="tr-TR" sz="2400" dirty="0">
                <a:latin typeface="+mn-lt"/>
                <a:ea typeface="+mn-ea"/>
                <a:cs typeface="+mn-cs"/>
              </a:rPr>
            </a:br>
            <a:r>
              <a:rPr lang="tr-TR" sz="2400" dirty="0" smtClean="0">
                <a:latin typeface="+mn-lt"/>
                <a:ea typeface="+mn-ea"/>
                <a:cs typeface="+mn-cs"/>
              </a:rPr>
              <a:t>Bu </a:t>
            </a:r>
            <a:r>
              <a:rPr lang="tr-TR" sz="2400" dirty="0">
                <a:latin typeface="+mn-lt"/>
                <a:ea typeface="+mn-ea"/>
                <a:cs typeface="+mn-cs"/>
              </a:rPr>
              <a:t>sebeple; aynı hedefin yolcuları olarak, bu kutsal yolculuğa çıkmadan önce yapılacak olan seminerlerde yol arkadaşlarımızla tanışmalı ve kaynaşmalıyız.</a:t>
            </a:r>
            <a:br>
              <a:rPr lang="tr-TR" sz="2400" dirty="0">
                <a:latin typeface="+mn-lt"/>
                <a:ea typeface="+mn-ea"/>
                <a:cs typeface="+mn-cs"/>
              </a:rPr>
            </a:br>
            <a:endParaRPr lang="tr-TR" dirty="0">
              <a:latin typeface="+mn-l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Tree>
    <p:extLst>
      <p:ext uri="{BB962C8B-B14F-4D97-AF65-F5344CB8AC3E}">
        <p14:creationId xmlns:p14="http://schemas.microsoft.com/office/powerpoint/2010/main" val="254245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2" name="Unvan 1"/>
          <p:cNvSpPr>
            <a:spLocks noGrp="1"/>
          </p:cNvSpPr>
          <p:nvPr>
            <p:ph type="title"/>
          </p:nvPr>
        </p:nvSpPr>
        <p:spPr>
          <a:xfrm>
            <a:off x="156647" y="2122802"/>
            <a:ext cx="5596126" cy="3998444"/>
          </a:xfrm>
        </p:spPr>
        <p:txBody>
          <a:bodyPr>
            <a:normAutofit fontScale="90000"/>
          </a:bodyPr>
          <a:lstStyle/>
          <a:p>
            <a:r>
              <a:rPr lang="tr-TR" dirty="0" smtClean="0">
                <a:solidFill>
                  <a:schemeClr val="tx1"/>
                </a:solidFill>
              </a:rPr>
              <a:t/>
            </a:r>
            <a:br>
              <a:rPr lang="tr-TR" dirty="0" smtClean="0">
                <a:solidFill>
                  <a:schemeClr val="tx1"/>
                </a:solidFill>
              </a:rPr>
            </a:br>
            <a:r>
              <a:rPr lang="tr-TR" sz="3600" dirty="0" smtClean="0">
                <a:solidFill>
                  <a:schemeClr val="tx1"/>
                </a:solidFill>
              </a:rPr>
              <a:t>İnsanlar; akıl, kabiliyet, görgü ve kültür seviyeleri birbirinden farklı</a:t>
            </a:r>
            <a:r>
              <a:rPr lang="tr-TR" sz="3600" dirty="0" smtClean="0"/>
              <a:t/>
            </a:r>
            <a:br>
              <a:rPr lang="tr-TR" sz="3600" dirty="0" smtClean="0"/>
            </a:br>
            <a:r>
              <a:rPr lang="tr-TR" sz="3600" dirty="0" smtClean="0">
                <a:solidFill>
                  <a:schemeClr val="tx1"/>
                </a:solidFill>
              </a:rPr>
              <a:t>olarak yaratılmışlardır.</a:t>
            </a:r>
            <a:br>
              <a:rPr lang="tr-TR" sz="3600" dirty="0" smtClean="0">
                <a:solidFill>
                  <a:schemeClr val="tx1"/>
                </a:solidFill>
              </a:rPr>
            </a:br>
            <a:r>
              <a:rPr lang="tr-TR" sz="3600" dirty="0" smtClean="0">
                <a:solidFill>
                  <a:schemeClr val="tx1"/>
                </a:solidFill>
              </a:rPr>
              <a:t>İnsanlar toplu halde yaşarlar, bu sebeple de bir arada yaşamanın bilinci ve sorumluluğuyla hareket etmeli, bir müminde bulunması gereken vasıfları daima hatırında tutmalıdır. </a:t>
            </a:r>
            <a:r>
              <a:rPr lang="tr-TR" dirty="0" smtClean="0">
                <a:solidFill>
                  <a:schemeClr val="tx1"/>
                </a:solidFill>
              </a:rPr>
              <a:t/>
            </a:r>
            <a:br>
              <a:rPr lang="tr-TR" dirty="0" smtClean="0">
                <a:solidFill>
                  <a:schemeClr val="tx1"/>
                </a:solidFill>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6" y="694144"/>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pic>
        <p:nvPicPr>
          <p:cNvPr id="7" name="Picture 2"/>
          <p:cNvPicPr>
            <a:picLocks noChangeAspect="1" noChangeArrowheads="1"/>
          </p:cNvPicPr>
          <p:nvPr/>
        </p:nvPicPr>
        <p:blipFill>
          <a:blip r:embed="rId5"/>
          <a:srcRect/>
          <a:stretch>
            <a:fillRect/>
          </a:stretch>
        </p:blipFill>
        <p:spPr bwMode="auto">
          <a:xfrm>
            <a:off x="5909419" y="2244722"/>
            <a:ext cx="5899769" cy="3317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19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7027817" y="1950469"/>
            <a:ext cx="5071292" cy="3871211"/>
          </a:xfrm>
        </p:spPr>
        <p:txBody>
          <a:bodyPr>
            <a:normAutofit/>
          </a:bodyPr>
          <a:lstStyle/>
          <a:p>
            <a:pPr>
              <a:lnSpc>
                <a:spcPct val="150000"/>
              </a:lnSpc>
            </a:pPr>
            <a:r>
              <a:rPr lang="tr-TR" sz="2400" cap="all" spc="-100" dirty="0">
                <a:latin typeface="+mn-lt"/>
                <a:cs typeface="Times New Roman" panose="02020603050405020304" pitchFamily="18" charset="0"/>
              </a:rPr>
              <a:t>Yol </a:t>
            </a:r>
            <a:r>
              <a:rPr lang="tr-TR" sz="2400" cap="all" spc="-100" dirty="0" err="1">
                <a:latin typeface="+mn-lt"/>
                <a:cs typeface="Times New Roman" panose="02020603050405020304" pitchFamily="18" charset="0"/>
              </a:rPr>
              <a:t>arkadaşlarImIz</a:t>
            </a:r>
            <a:r>
              <a:rPr lang="tr-TR" sz="2400" cap="all" spc="-100" dirty="0">
                <a:latin typeface="+mn-lt"/>
                <a:cs typeface="Times New Roman" panose="02020603050405020304" pitchFamily="18" charset="0"/>
              </a:rPr>
              <a:t> </a:t>
            </a:r>
            <a:r>
              <a:rPr lang="tr-TR" sz="2400" cap="all" spc="-100" dirty="0" err="1">
                <a:latin typeface="+mn-lt"/>
                <a:cs typeface="Times New Roman" panose="02020603050405020304" pitchFamily="18" charset="0"/>
              </a:rPr>
              <a:t>arasIndakİ</a:t>
            </a:r>
            <a:r>
              <a:rPr lang="tr-TR" sz="2400" cap="all" spc="-100" dirty="0">
                <a:latin typeface="+mn-lt"/>
                <a:cs typeface="Times New Roman" panose="02020603050405020304" pitchFamily="18" charset="0"/>
              </a:rPr>
              <a:t> </a:t>
            </a:r>
            <a:r>
              <a:rPr lang="tr-TR" sz="2400" cap="all" spc="-100" dirty="0" err="1">
                <a:latin typeface="+mn-lt"/>
                <a:cs typeface="Times New Roman" panose="02020603050405020304" pitchFamily="18" charset="0"/>
              </a:rPr>
              <a:t>MEZHEp</a:t>
            </a:r>
            <a:r>
              <a:rPr lang="tr-TR" sz="2400" cap="all" spc="-100" dirty="0">
                <a:latin typeface="+mn-lt"/>
                <a:cs typeface="Times New Roman" panose="02020603050405020304" pitchFamily="18" charset="0"/>
              </a:rPr>
              <a:t> ve kültür FARKLILIKLARIMIZA SAYGI </a:t>
            </a:r>
            <a:r>
              <a:rPr lang="tr-TR" sz="2400" cap="all" spc="-100" dirty="0" err="1">
                <a:latin typeface="+mn-lt"/>
                <a:cs typeface="Times New Roman" panose="02020603050405020304" pitchFamily="18" charset="0"/>
              </a:rPr>
              <a:t>göstermelİ</a:t>
            </a:r>
            <a:r>
              <a:rPr lang="tr-TR" sz="2400" cap="all" spc="-100" dirty="0">
                <a:latin typeface="+mn-lt"/>
                <a:cs typeface="Times New Roman" panose="02020603050405020304" pitchFamily="18" charset="0"/>
              </a:rPr>
              <a:t>, </a:t>
            </a:r>
            <a:r>
              <a:rPr lang="tr-TR" sz="2400" cap="all" spc="-100" dirty="0" err="1">
                <a:latin typeface="+mn-lt"/>
                <a:cs typeface="Times New Roman" panose="02020603050405020304" pitchFamily="18" charset="0"/>
              </a:rPr>
              <a:t>BunlarIn</a:t>
            </a:r>
            <a:r>
              <a:rPr lang="tr-TR" sz="2400" cap="all" spc="-100" dirty="0">
                <a:latin typeface="+mn-lt"/>
                <a:cs typeface="Times New Roman" panose="02020603050405020304" pitchFamily="18" charset="0"/>
              </a:rPr>
              <a:t> </a:t>
            </a:r>
            <a:r>
              <a:rPr lang="tr-TR" sz="2400" cap="all" spc="-100" dirty="0" err="1">
                <a:latin typeface="+mn-lt"/>
                <a:cs typeface="Times New Roman" panose="02020603050405020304" pitchFamily="18" charset="0"/>
              </a:rPr>
              <a:t>bİrer</a:t>
            </a:r>
            <a:r>
              <a:rPr lang="tr-TR" sz="2400" cap="all" spc="-100" dirty="0">
                <a:latin typeface="+mn-lt"/>
                <a:cs typeface="Times New Roman" panose="02020603050405020304" pitchFamily="18" charset="0"/>
              </a:rPr>
              <a:t> </a:t>
            </a:r>
            <a:r>
              <a:rPr lang="tr-TR" sz="2400" cap="all" spc="-100" dirty="0" err="1">
                <a:latin typeface="+mn-lt"/>
                <a:cs typeface="Times New Roman" panose="02020603050405020304" pitchFamily="18" charset="0"/>
              </a:rPr>
              <a:t>zengİnlİk</a:t>
            </a:r>
            <a:r>
              <a:rPr lang="tr-TR" sz="2400" cap="all" spc="-100" dirty="0">
                <a:latin typeface="+mn-lt"/>
                <a:cs typeface="Times New Roman" panose="02020603050405020304" pitchFamily="18" charset="0"/>
              </a:rPr>
              <a:t> olduğunu düşünerek Kardeş olduğumuz </a:t>
            </a:r>
            <a:r>
              <a:rPr lang="tr-TR" sz="2400" cap="all" spc="-100" dirty="0" err="1">
                <a:latin typeface="+mn-lt"/>
                <a:cs typeface="Times New Roman" panose="02020603050405020304" pitchFamily="18" charset="0"/>
              </a:rPr>
              <a:t>bİlİncİyle</a:t>
            </a:r>
            <a:r>
              <a:rPr lang="tr-TR" sz="2400" cap="all" spc="-100" dirty="0">
                <a:latin typeface="+mn-lt"/>
                <a:cs typeface="Times New Roman" panose="02020603050405020304" pitchFamily="18" charset="0"/>
              </a:rPr>
              <a:t> hareket </a:t>
            </a:r>
            <a:r>
              <a:rPr lang="tr-TR" sz="2400" cap="all" spc="-100" dirty="0" err="1">
                <a:latin typeface="+mn-lt"/>
                <a:cs typeface="Times New Roman" panose="02020603050405020304" pitchFamily="18" charset="0"/>
              </a:rPr>
              <a:t>etmelİyİz</a:t>
            </a:r>
            <a:r>
              <a:rPr lang="tr-TR" sz="2400" cap="all" spc="-100" dirty="0">
                <a:latin typeface="+mn-lt"/>
                <a:cs typeface="Times New Roman" panose="02020603050405020304" pitchFamily="18" charset="0"/>
              </a:rPr>
              <a:t>.</a:t>
            </a:r>
            <a:endParaRPr lang="tr-TR" dirty="0">
              <a:latin typeface="+mn-l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34" y="1818624"/>
            <a:ext cx="6696892" cy="437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71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Unvan 1"/>
          <p:cNvSpPr>
            <a:spLocks noGrp="1"/>
          </p:cNvSpPr>
          <p:nvPr>
            <p:ph type="title"/>
          </p:nvPr>
        </p:nvSpPr>
        <p:spPr>
          <a:xfrm>
            <a:off x="1375954" y="1664322"/>
            <a:ext cx="9977846" cy="1547052"/>
          </a:xfrm>
        </p:spPr>
        <p:txBody>
          <a:bodyPr>
            <a:normAutofit fontScale="90000"/>
          </a:bodyPr>
          <a:lstStyle/>
          <a:p>
            <a:pPr lvl="0" algn="r" rtl="1" fontAlgn="base">
              <a:lnSpc>
                <a:spcPct val="100000"/>
              </a:lnSpc>
              <a:spcAft>
                <a:spcPct val="0"/>
              </a:spcAft>
            </a:pPr>
            <a:r>
              <a:rPr lang="tr-TR" altLang="tr-TR" sz="4000" dirty="0" smtClean="0">
                <a:solidFill>
                  <a:srgbClr val="2F2B20"/>
                </a:solidFill>
                <a:latin typeface="Arial" panose="020B0604020202020204" pitchFamily="34" charset="0"/>
                <a:ea typeface="+mn-ea"/>
                <a:cs typeface="Arial" panose="020B0604020202020204" pitchFamily="34" charset="0"/>
              </a:rPr>
              <a:t/>
            </a:r>
            <a:br>
              <a:rPr lang="tr-TR" altLang="tr-TR" sz="4000" dirty="0" smtClean="0">
                <a:solidFill>
                  <a:srgbClr val="2F2B20"/>
                </a:solidFill>
                <a:latin typeface="Arial" panose="020B0604020202020204" pitchFamily="34" charset="0"/>
                <a:ea typeface="+mn-ea"/>
                <a:cs typeface="Arial" panose="020B0604020202020204" pitchFamily="34" charset="0"/>
              </a:rPr>
            </a:br>
            <a:r>
              <a:rPr lang="ar-SA" altLang="tr-TR" sz="4000" b="1" dirty="0" smtClean="0">
                <a:solidFill>
                  <a:srgbClr val="2F2B20"/>
                </a:solidFill>
                <a:latin typeface="Traditional Arabic" panose="02020603050405020304" pitchFamily="18" charset="-78"/>
                <a:ea typeface="+mn-ea"/>
                <a:cs typeface="Traditional Arabic" panose="02020603050405020304" pitchFamily="18" charset="-78"/>
              </a:rPr>
              <a:t>وَمِنْ </a:t>
            </a:r>
            <a:r>
              <a:rPr lang="ar-SA" altLang="tr-TR" sz="4000" b="1" dirty="0">
                <a:solidFill>
                  <a:srgbClr val="2F2B20"/>
                </a:solidFill>
                <a:latin typeface="Traditional Arabic" panose="02020603050405020304" pitchFamily="18" charset="-78"/>
                <a:ea typeface="+mn-ea"/>
                <a:cs typeface="Traditional Arabic" panose="02020603050405020304" pitchFamily="18" charset="-78"/>
              </a:rPr>
              <a:t>آيَاتِهِ خَلْقُ السَّمَاوَاتِ وَالْأَرْضِ وَاخْتِلَافُ أَلْسِنَتِكُمْ وَأَلْوَانِكُمْ إِنَّ فِي ذَلِكَ لَآيَاتٍ لِّلْعَالِمِينَ </a:t>
            </a:r>
            <a:r>
              <a:rPr lang="tr-TR" altLang="tr-TR" sz="4000" dirty="0">
                <a:solidFill>
                  <a:srgbClr val="2F2B20"/>
                </a:solidFill>
                <a:latin typeface="Arial" panose="020B0604020202020204" pitchFamily="34" charset="0"/>
                <a:ea typeface="+mn-ea"/>
                <a:cs typeface="Arial" panose="020B0604020202020204" pitchFamily="34" charset="0"/>
              </a:rPr>
              <a:t/>
            </a:r>
            <a:br>
              <a:rPr lang="tr-TR" altLang="tr-TR" sz="4000" dirty="0">
                <a:solidFill>
                  <a:srgbClr val="2F2B20"/>
                </a:solidFill>
                <a:latin typeface="Arial" panose="020B0604020202020204" pitchFamily="34" charset="0"/>
                <a:ea typeface="+mn-ea"/>
                <a:cs typeface="Arial" panose="020B0604020202020204" pitchFamily="34" charset="0"/>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
        <p:nvSpPr>
          <p:cNvPr id="3" name="Dikdörtgen 2"/>
          <p:cNvSpPr/>
          <p:nvPr/>
        </p:nvSpPr>
        <p:spPr>
          <a:xfrm>
            <a:off x="1250450" y="3104692"/>
            <a:ext cx="6156960" cy="2246769"/>
          </a:xfrm>
          <a:prstGeom prst="rect">
            <a:avLst/>
          </a:prstGeom>
        </p:spPr>
        <p:txBody>
          <a:bodyPr wrap="square">
            <a:spAutoFit/>
          </a:bodyPr>
          <a:lstStyle/>
          <a:p>
            <a:pPr marL="114300" marR="0" lvl="0" indent="0" algn="just" defTabSz="914400" eaLnBrk="1" fontAlgn="base" latinLnBrk="0" hangingPunct="1">
              <a:lnSpc>
                <a:spcPct val="100000"/>
              </a:lnSpc>
              <a:spcBef>
                <a:spcPct val="20000"/>
              </a:spcBef>
              <a:spcAft>
                <a:spcPct val="0"/>
              </a:spcAft>
              <a:buClr>
                <a:srgbClr val="A9A57C"/>
              </a:buClr>
              <a:buSzTx/>
              <a:buFontTx/>
              <a:buNone/>
              <a:tabLst/>
              <a:defRPr/>
            </a:pPr>
            <a:r>
              <a:rPr kumimoji="0" lang="tr-TR" sz="2800" b="1" i="0" u="none" strike="noStrike" kern="0" cap="none" spc="0" normalizeH="0" baseline="0" noProof="0" dirty="0">
                <a:ln>
                  <a:noFill/>
                </a:ln>
                <a:solidFill>
                  <a:srgbClr val="2F2B20"/>
                </a:solidFill>
                <a:effectLst/>
                <a:uLnTx/>
                <a:uFillTx/>
              </a:rPr>
              <a:t>”</a:t>
            </a:r>
            <a:r>
              <a:rPr kumimoji="0" lang="tr-TR" sz="2800" b="0" i="0" u="none" strike="noStrike" kern="0" cap="none" spc="0" normalizeH="0" baseline="0" noProof="0" dirty="0">
                <a:ln>
                  <a:noFill/>
                </a:ln>
                <a:solidFill>
                  <a:srgbClr val="2F2B20"/>
                </a:solidFill>
                <a:effectLst/>
                <a:uLnTx/>
                <a:uFillTx/>
              </a:rPr>
              <a:t>Göklerin ve yerin yaratılması, dillerinizin ve renklerinizin farklı olması da O’nun (varlığının ve kudretinin) delillerindendir. Şüphesiz bunda bilenler için elbette ibretler vardır. </a:t>
            </a:r>
            <a:r>
              <a:rPr kumimoji="0" lang="tr-TR" sz="2800" b="1" i="0" u="none" strike="noStrike" kern="0" cap="none" spc="0" normalizeH="0" baseline="0" noProof="0" dirty="0">
                <a:ln>
                  <a:noFill/>
                </a:ln>
                <a:solidFill>
                  <a:srgbClr val="2F2B20"/>
                </a:solidFill>
                <a:effectLst/>
                <a:uLnTx/>
                <a:uFillTx/>
              </a:rPr>
              <a:t>”</a:t>
            </a:r>
            <a:r>
              <a:rPr kumimoji="0" lang="tr-TR" sz="2800" b="0" i="0" u="none" strike="noStrike" kern="0" cap="none" spc="0" normalizeH="0" baseline="0" noProof="0" dirty="0">
                <a:ln>
                  <a:noFill/>
                </a:ln>
                <a:solidFill>
                  <a:srgbClr val="2F2B20"/>
                </a:solidFill>
                <a:effectLst/>
                <a:uLnTx/>
                <a:uFillTx/>
              </a:rPr>
              <a:t>  (Rum-22)</a:t>
            </a:r>
          </a:p>
        </p:txBody>
      </p:sp>
    </p:spTree>
    <p:extLst>
      <p:ext uri="{BB962C8B-B14F-4D97-AF65-F5344CB8AC3E}">
        <p14:creationId xmlns:p14="http://schemas.microsoft.com/office/powerpoint/2010/main" val="397560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85" y="0"/>
            <a:ext cx="12192000" cy="6857999"/>
          </a:xfrm>
        </p:spPr>
      </p:pic>
      <p:sp>
        <p:nvSpPr>
          <p:cNvPr id="2" name="Unvan 1"/>
          <p:cNvSpPr>
            <a:spLocks noGrp="1"/>
          </p:cNvSpPr>
          <p:nvPr>
            <p:ph type="title"/>
          </p:nvPr>
        </p:nvSpPr>
        <p:spPr>
          <a:xfrm>
            <a:off x="2423161" y="670560"/>
            <a:ext cx="6790508" cy="892075"/>
          </a:xfrm>
        </p:spPr>
        <p:txBody>
          <a:bodyPr>
            <a:normAutofit fontScale="90000"/>
          </a:bodyPr>
          <a:lstStyle/>
          <a:p>
            <a:pPr lvl="1" algn="ctr" rtl="0">
              <a:lnSpc>
                <a:spcPct val="90000"/>
              </a:lnSpc>
              <a:spcBef>
                <a:spcPct val="0"/>
              </a:spcBef>
            </a:pPr>
            <a:r>
              <a:rPr lang="tr-TR" sz="2400" b="1" dirty="0" smtClean="0">
                <a:solidFill>
                  <a:srgbClr val="FF0000"/>
                </a:solidFill>
              </a:rPr>
              <a:t/>
            </a:r>
            <a:br>
              <a:rPr lang="tr-TR" sz="2400" b="1" dirty="0" smtClean="0">
                <a:solidFill>
                  <a:srgbClr val="FF0000"/>
                </a:solidFill>
              </a:rPr>
            </a:br>
            <a:r>
              <a:rPr lang="tr-TR" sz="2400" b="1" dirty="0" smtClean="0">
                <a:solidFill>
                  <a:srgbClr val="FF0000"/>
                </a:solidFill>
              </a:rPr>
              <a:t>BİR  </a:t>
            </a:r>
            <a:r>
              <a:rPr lang="tr-TR" sz="2400" b="1" dirty="0">
                <a:solidFill>
                  <a:srgbClr val="FF0000"/>
                </a:solidFill>
              </a:rPr>
              <a:t>ARADA YAŞAMANIN GEREKTİRDİĞİ </a:t>
            </a:r>
            <a:r>
              <a:rPr lang="tr-TR" sz="2400" b="1" dirty="0" smtClean="0">
                <a:solidFill>
                  <a:srgbClr val="FF0000"/>
                </a:solidFill>
              </a:rPr>
              <a:t>SORUMLULUKLAR</a:t>
            </a:r>
            <a:r>
              <a:rPr lang="tr-TR" sz="2400" b="1" dirty="0">
                <a:solidFill>
                  <a:srgbClr val="FF0000"/>
                </a:solidFill>
              </a:rPr>
              <a:t/>
            </a:r>
            <a:br>
              <a:rPr lang="tr-TR" sz="2400" b="1" dirty="0">
                <a:solidFill>
                  <a:srgbClr val="FF0000"/>
                </a:solidFill>
              </a:rPr>
            </a:br>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430"/>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9714" y="580402"/>
            <a:ext cx="2074086" cy="1083919"/>
          </a:xfrm>
          <a:prstGeom prst="rect">
            <a:avLst/>
          </a:prstGeom>
        </p:spPr>
      </p:pic>
      <p:sp>
        <p:nvSpPr>
          <p:cNvPr id="3" name="Dikdörtgen 2"/>
          <p:cNvSpPr/>
          <p:nvPr/>
        </p:nvSpPr>
        <p:spPr>
          <a:xfrm>
            <a:off x="408867" y="2013887"/>
            <a:ext cx="4442242" cy="461665"/>
          </a:xfrm>
          <a:prstGeom prst="rect">
            <a:avLst/>
          </a:prstGeom>
        </p:spPr>
        <p:txBody>
          <a:bodyPr wrap="none">
            <a:spAutoFit/>
          </a:bodyPr>
          <a:lstStyle/>
          <a:p>
            <a:pPr lvl="1">
              <a:spcBef>
                <a:spcPct val="0"/>
              </a:spcBef>
              <a:buFont typeface="Wingdings" panose="05000000000000000000" pitchFamily="2" charset="2"/>
              <a:buChar char="v"/>
            </a:pPr>
            <a:r>
              <a:rPr lang="tr-TR" altLang="tr-TR" sz="2400" b="1" dirty="0" smtClean="0">
                <a:latin typeface="Arial" panose="020B0604020202020204" pitchFamily="34" charset="0"/>
              </a:rPr>
              <a:t>Karşılıklı Sevgi ve Saygı</a:t>
            </a:r>
            <a:endParaRPr lang="tr-TR" altLang="tr-TR" sz="2400" b="1" dirty="0">
              <a:latin typeface="Arial" panose="020B0604020202020204" pitchFamily="34" charset="0"/>
            </a:endParaRPr>
          </a:p>
        </p:txBody>
      </p:sp>
      <p:sp>
        <p:nvSpPr>
          <p:cNvPr id="7" name="Dikdörtgen 6"/>
          <p:cNvSpPr/>
          <p:nvPr/>
        </p:nvSpPr>
        <p:spPr>
          <a:xfrm>
            <a:off x="1484130" y="2475552"/>
            <a:ext cx="9479961" cy="1077218"/>
          </a:xfrm>
          <a:prstGeom prst="rect">
            <a:avLst/>
          </a:prstGeom>
        </p:spPr>
        <p:txBody>
          <a:bodyPr wrap="square">
            <a:spAutoFit/>
          </a:bodyPr>
          <a:lstStyle/>
          <a:p>
            <a:pPr algn="ctr" rtl="1">
              <a:spcBef>
                <a:spcPct val="0"/>
              </a:spcBef>
            </a:pPr>
            <a:r>
              <a:rPr lang="ar-SA" altLang="tr-TR" sz="3200" b="1" dirty="0" smtClean="0">
                <a:latin typeface="Traditional Arabic" panose="02020603050405020304" pitchFamily="18" charset="-78"/>
                <a:cs typeface="Traditional Arabic" panose="02020603050405020304" pitchFamily="18" charset="-78"/>
              </a:rPr>
              <a:t>يَا أَيُّهَا الَّذِينَ آمَنُواْ لاَ تُحِلُّواْ شَعَآئِرَ اللّهِ وَلاَ الشَّهْرَ الْحَرَامَ وَلاَ الْهَدْيَ وَلاَ الْقَلآئِدَ وَلا آمِّينَ الْبَيْتَ الْحَرَامَ يَبْتَغُونَ فَضْلاً مِّن رَّبِّهِمْ وَرِضْوَانًا</a:t>
            </a:r>
            <a:endParaRPr lang="tr-TR" altLang="tr-TR" sz="3200" b="1" dirty="0">
              <a:latin typeface="Traditional Arabic" panose="02020603050405020304" pitchFamily="18" charset="-78"/>
              <a:cs typeface="Traditional Arabic" panose="02020603050405020304" pitchFamily="18" charset="-78"/>
            </a:endParaRPr>
          </a:p>
        </p:txBody>
      </p:sp>
      <p:sp>
        <p:nvSpPr>
          <p:cNvPr id="8" name="Dikdörtgen 7"/>
          <p:cNvSpPr/>
          <p:nvPr/>
        </p:nvSpPr>
        <p:spPr>
          <a:xfrm>
            <a:off x="733356" y="3678208"/>
            <a:ext cx="10981508" cy="1477328"/>
          </a:xfrm>
          <a:prstGeom prst="rect">
            <a:avLst/>
          </a:prstGeom>
        </p:spPr>
        <p:txBody>
          <a:bodyPr wrap="square">
            <a:spAutoFit/>
          </a:bodyPr>
          <a:lstStyle/>
          <a:p>
            <a:pPr algn="just">
              <a:spcBef>
                <a:spcPct val="0"/>
              </a:spcBef>
            </a:pPr>
            <a:endParaRPr lang="tr-TR" altLang="tr-TR" sz="2400" dirty="0" smtClean="0">
              <a:latin typeface="Arial" panose="020B0604020202020204" pitchFamily="34" charset="0"/>
            </a:endParaRPr>
          </a:p>
          <a:p>
            <a:pPr algn="just">
              <a:spcBef>
                <a:spcPct val="0"/>
              </a:spcBef>
            </a:pPr>
            <a:r>
              <a:rPr lang="tr-TR" altLang="tr-TR" sz="2200" dirty="0" smtClean="0">
                <a:latin typeface="Arial" panose="020B0604020202020204" pitchFamily="34" charset="0"/>
              </a:rPr>
              <a:t>«Ey iman edenler! Allah’ın (koyduğu din) nişanelerine, haram aya, hac kurbanına, (bu kurbanlıklara takılı) gerdanlıklara ve de </a:t>
            </a:r>
            <a:r>
              <a:rPr lang="tr-TR" altLang="tr-TR" sz="2200" dirty="0" err="1" smtClean="0">
                <a:latin typeface="Arial" panose="020B0604020202020204" pitchFamily="34" charset="0"/>
              </a:rPr>
              <a:t>Rab’lerinden</a:t>
            </a:r>
            <a:r>
              <a:rPr lang="tr-TR" altLang="tr-TR" sz="2200" dirty="0" smtClean="0">
                <a:latin typeface="Arial" panose="020B0604020202020204" pitchFamily="34" charset="0"/>
              </a:rPr>
              <a:t> bol nimet ve hoşnutluk isteyerek </a:t>
            </a:r>
            <a:r>
              <a:rPr lang="tr-TR" altLang="tr-TR" sz="2200" dirty="0" err="1" smtClean="0">
                <a:latin typeface="Arial" panose="020B0604020202020204" pitchFamily="34" charset="0"/>
              </a:rPr>
              <a:t>Kâ’be’ye</a:t>
            </a:r>
            <a:r>
              <a:rPr lang="tr-TR" altLang="tr-TR" sz="2200" dirty="0" smtClean="0">
                <a:latin typeface="Arial" panose="020B0604020202020204" pitchFamily="34" charset="0"/>
              </a:rPr>
              <a:t> gelenlere sakın saygısızlık etmeyin…» (Maide-2)</a:t>
            </a:r>
            <a:endParaRPr lang="tr-TR" altLang="tr-TR" sz="2200" dirty="0">
              <a:latin typeface="Arial" panose="020B0604020202020204" pitchFamily="34" charset="0"/>
            </a:endParaRPr>
          </a:p>
        </p:txBody>
      </p:sp>
    </p:spTree>
    <p:extLst>
      <p:ext uri="{BB962C8B-B14F-4D97-AF65-F5344CB8AC3E}">
        <p14:creationId xmlns:p14="http://schemas.microsoft.com/office/powerpoint/2010/main" val="17968582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1175</Words>
  <Application>Microsoft Office PowerPoint</Application>
  <PresentationFormat>Geniş ekran</PresentationFormat>
  <Paragraphs>121</Paragraphs>
  <Slides>44</Slides>
  <Notes>0</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7" baseType="lpstr">
      <vt:lpstr>Arial</vt:lpstr>
      <vt:lpstr>Calibri</vt:lpstr>
      <vt:lpstr>Calibri Light</vt:lpstr>
      <vt:lpstr>Cambria</vt:lpstr>
      <vt:lpstr>Comic Sans MS</vt:lpstr>
      <vt:lpstr>Consolas</vt:lpstr>
      <vt:lpstr>Gabriola</vt:lpstr>
      <vt:lpstr>Tahoma</vt:lpstr>
      <vt:lpstr>Times New Roman</vt:lpstr>
      <vt:lpstr>Traditional Arabic</vt:lpstr>
      <vt:lpstr>Wingdings</vt:lpstr>
      <vt:lpstr>Office Teması</vt:lpstr>
      <vt:lpstr>Bit Eşlem Resmi</vt:lpstr>
      <vt:lpstr>T.C. BAŞBAKANLIK DİYANET İŞLERİ BAŞKANLIĞI</vt:lpstr>
      <vt:lpstr>T.C. BAŞBAKANLIK DİYANET İŞLERİ BAŞKANLIĞI</vt:lpstr>
      <vt:lpstr> HAC İBADETİ </vt:lpstr>
      <vt:lpstr>  Kişi, Hac Organizasyonu boyunca bu kardeşliği ve beraber yaşama bilincini; intikallerde, kalınacak yerlerde, yemekhanelerde, servislerde ve ibadet yerlerinde uygulamayı prensip haline getirir. </vt:lpstr>
      <vt:lpstr> Dilimiz, rengimiz, ırkımız, cinsiyetimiz ve sosyal statümüz  farklı olsa da, aynı dinin fertleri olarak kardeş olduğumuzu ve aynı hedef doğrultusunda ibadet ettiğimizi unutmamalıyız. Bu sebeple; aynı hedefin yolcuları olarak, bu kutsal yolculuğa çıkmadan önce yapılacak olan seminerlerde yol arkadaşlarımızla tanışmalı ve kaynaşmalıyız. </vt:lpstr>
      <vt:lpstr> İnsanlar; akıl, kabiliyet, görgü ve kültür seviyeleri birbirinden farklı olarak yaratılmışlardır. İnsanlar toplu halde yaşarlar, bu sebeple de bir arada yaşamanın bilinci ve sorumluluğuyla hareket etmeli, bir müminde bulunması gereken vasıfları daima hatırında tutmalıdır.  </vt:lpstr>
      <vt:lpstr>Yol arkadaşlarImIz arasIndakİ MEZHEp ve kültür FARKLILIKLARIMIZA SAYGI göstermelİ, BunlarIn bİrer zengİnlİk olduğunu düşünerek Kardeş olduğumuz bİlİncİyle hareket etmelİyİz.</vt:lpstr>
      <vt:lpstr> وَمِنْ آيَاتِهِ خَلْقُ السَّمَاوَاتِ وَالْأَرْضِ وَاخْتِلَافُ أَلْسِنَتِكُمْ وَأَلْوَانِكُمْ إِنَّ فِي ذَلِكَ لَآيَاتٍ لِّلْعَالِمِينَ  </vt:lpstr>
      <vt:lpstr> BİR  ARADA YAŞAMANIN GEREKTİRDİĞİ SORUMLULUKLAR </vt:lpstr>
      <vt:lpstr> قال رسول اللّهِ : وَالَّذِي نَفْسِي بِيَدِهِ لاَ تَدْخُلُوا الجَنَّةَ حَتَّى تُؤْمِنُوا، وَلاَ تُؤْمِنُوا حَتّى تَحَابُّوا. أَلاأدلُّكُمْ عَلى شَىْءٍ إذَا فَعَلْتُمُوهُ تَحَابَبْتُمْ؟ أفْشُواالسَّلاَمَ بَيْنَكُمْ </vt:lpstr>
      <vt:lpstr>  Tavaf alanı, namaz ve ziyaret yerlerinde diğer ülke hacılarına da saygılı olmalı, onlara selam vermeli, musafaha yapmalı, ikramda bulunarak  gönül bağı kurmaya çalışmalıyız. </vt:lpstr>
      <vt:lpstr>Başkalarını Kendine Tercih Etmek (Diğergamlık, Fedakarlık ve İsar)  </vt:lpstr>
      <vt:lpstr>  Hac ibadeti esnasında Tavafta, Hatîm’de, Mültezem’de, Ravza’da, Arafat’ta vb.  yerlerde imkanlar ölçüsünde diğer hacı adaylarına öncelik vermeli, onları incitmemeli, yeri geldiğinde onları kendimize tercih etmeli,  </vt:lpstr>
      <vt:lpstr>Namaz vakitlerine 15-20 dk kala ve namaz esnasında servislerin çalışmadığını bilerek HAREME gidişlerinizi ona göre ayarlayın.</vt:lpstr>
      <vt:lpstr> Otobüse, uçağa binip-inerken ve asansörü  kullanırken daima sabır ve teenni ile hareket etmeli, sıraya girmeli, tartışmamalı ve birbirimizin haklarına saygı göstermeliyiz. </vt:lpstr>
      <vt:lpstr> Otel-harem arası servislerde yer kavgası yapmayalım. Kızgınlıklara, itip-kakışmalara sebebiyet vermeyelim. Bayanlara ve yaşlılara öncelik tanıyalım. </vt:lpstr>
      <vt:lpstr> Hilm (Tebessüm Etmek, Yumuşak Huylu Olmak) </vt:lpstr>
      <vt:lpstr>Hac yolculuğu boyunca karşılaştığımız kardeşlerimize daima güler yüzlü olmalı, tebessüm etmeli, gördüğümüzde selamlaşmalı, hal ve hatırını sormalı, gönüllerini hoşnut etmeye çalışmalıyız.</vt:lpstr>
      <vt:lpstr>  Mahlûku halk eden Allah Kitab göndermiştir vallah Daim de "amentü billâh" Her amelin olsun lillah Sakın incitme bir canı Yıkarsın arş-ı Rahman   (Alvarlı Efe) </vt:lpstr>
      <vt:lpstr>Ayıp ve Kusurları Görmezden Gelmek</vt:lpstr>
      <vt:lpstr>طُوبَى لِمَنْ شَغَلَهُ عَيْبُهُ عَنْ عُيُوبِ النَّاسِ </vt:lpstr>
      <vt:lpstr>Sabırlı Olmak</vt:lpstr>
      <vt:lpstr> BU NEDENLE Yola çıkmadan önce yanımıza mutlaka ama mutlaka almamız gereken Üç şey: 1-Sabır,  2-Sabır,  3-Sabır </vt:lpstr>
      <vt:lpstr>ÂDÂB-I MUAŞERET (GÖRGÜ KURALLARI)</vt:lpstr>
      <vt:lpstr>Temizliğe Özen Gösterelim.</vt:lpstr>
      <vt:lpstr>Yemekhanelerimizi Temiz Tutalım. Yemek Sırasını İhlal Etmeyelim.  Yiyeceğimiz Kadar Yemek Alalım ve  İsraftan Kaçınalım</vt:lpstr>
      <vt:lpstr>Çevreyi temiz tutmalı, yerlere çöp atmamalıyız.</vt:lpstr>
      <vt:lpstr>Mahremiyete Dikkat Edelim! </vt:lpstr>
      <vt:lpstr>Odalara Giriş ve Çıkışlarda Nezaket Kurallarına Uyalım</vt:lpstr>
      <vt:lpstr>BEŞERİ MÜNASEBETLERDE ÖLÇÜLERİMİZ</vt:lpstr>
      <vt:lpstr>Selamlaşma</vt:lpstr>
      <vt:lpstr>Selamet ve Emniyet.</vt:lpstr>
      <vt:lpstr>Yardımlaşma</vt:lpstr>
      <vt:lpstr>Yaşlı, hasta, engelli ve yardıma muhtaçların yardımına koşmalıyız.</vt:lpstr>
      <vt:lpstr>KAÇINILMASI GEREKEN DİĞER HUSUSLAR</vt:lpstr>
      <vt:lpstr>فَلاَ رَفَثَ وَلاَ فُسُوقَ وَلاَ جِدَالَ فِي الْحَجِّ ِ</vt:lpstr>
      <vt:lpstr>مَنْ حَجَّ للّٰهِ فَلَمْ يَرْفُثْ وَلَمْ يَفْسُقْ رَجَعَ كَيَوْمِ وَلَدَتْهُ أُمُّهُ</vt:lpstr>
      <vt:lpstr>Öfkene hakim ol!</vt:lpstr>
      <vt:lpstr>Rasulullah (sas): </vt:lpstr>
      <vt:lpstr>Ziyaret yerlerinde grupla birlikte hareket etmeli, gruptan ayrılmamalı ve arkadaşlarımızı bekletmemeliyiz.</vt:lpstr>
      <vt:lpstr>Beraber Hac Yaptığımız  Hacı Kardeşlerimizle Helalleşmeliyiz</vt:lpstr>
      <vt:lpstr>Unutmayalım ki…</vt:lpstr>
      <vt:lpstr> Haccınız Mebrûr   Amelleriniz Makbûl    Günahlarınız Mağfûr olsun. </vt:lpstr>
      <vt:lpstr>TEŞEKKÜR EDERİZ…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BAŞBAKANLIK DİYANET İŞLERİ BAŞKANLIĞI</dc:title>
  <dc:creator>Tuncay ALTINIŞIK</dc:creator>
  <cp:lastModifiedBy>Adil AYGÜN</cp:lastModifiedBy>
  <cp:revision>46</cp:revision>
  <dcterms:created xsi:type="dcterms:W3CDTF">2016-04-11T10:48:38Z</dcterms:created>
  <dcterms:modified xsi:type="dcterms:W3CDTF">2016-04-28T07:56:56Z</dcterms:modified>
</cp:coreProperties>
</file>