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2" r:id="rId5"/>
    <p:sldId id="285" r:id="rId6"/>
    <p:sldId id="286" r:id="rId7"/>
    <p:sldId id="288" r:id="rId8"/>
    <p:sldId id="287"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07" autoAdjust="0"/>
  </p:normalViewPr>
  <p:slideViewPr>
    <p:cSldViewPr snapToGrid="0">
      <p:cViewPr varScale="1">
        <p:scale>
          <a:sx n="99" d="100"/>
          <a:sy n="99" d="100"/>
        </p:scale>
        <p:origin x="90" y="4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253676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9679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248787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142738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289576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97518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318790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159188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412108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207903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DE9C30B-F280-43AB-88F0-2686154CA712}" type="datetimeFigureOut">
              <a:rPr lang="tr-TR" smtClean="0"/>
              <a:pPr/>
              <a:t>28.4.2016</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369699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9C30B-F280-43AB-88F0-2686154CA712}" type="datetimeFigureOut">
              <a:rPr lang="tr-TR" smtClean="0"/>
              <a:pPr/>
              <a:t>28.4.2016</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6AEA-3602-4035-8471-82C580C5861C}" type="slidenum">
              <a:rPr lang="tr-TR" smtClean="0"/>
              <a:pPr/>
              <a:t>‹#›</a:t>
            </a:fld>
            <a:endParaRPr lang="tr-TR" dirty="0"/>
          </a:p>
        </p:txBody>
      </p:sp>
    </p:spTree>
    <p:extLst>
      <p:ext uri="{BB962C8B-B14F-4D97-AF65-F5344CB8AC3E}">
        <p14:creationId xmlns:p14="http://schemas.microsoft.com/office/powerpoint/2010/main" val="3907422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2108213" y="129848"/>
            <a:ext cx="7975574" cy="1738283"/>
          </a:xfrm>
        </p:spPr>
        <p:txBody>
          <a:bodyPr>
            <a:normAutofit/>
          </a:bodyPr>
          <a:lstStyle/>
          <a:p>
            <a:r>
              <a:rPr lang="tr-TR" sz="3200" b="1" dirty="0" smtClean="0">
                <a:solidFill>
                  <a:schemeClr val="accent1">
                    <a:lumMod val="50000"/>
                  </a:schemeClr>
                </a:solidFill>
                <a:latin typeface="Gabriola" panose="04040605051002020D02" pitchFamily="82" charset="0"/>
                <a:cs typeface="Consolas" panose="020B0609020204030204" pitchFamily="49" charset="0"/>
              </a:rPr>
              <a:t>T.C.</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BAŞBAKANLIK</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DİYANET İŞLERİ BAŞKANLIĞI</a:t>
            </a:r>
            <a:endParaRPr lang="tr-TR" sz="4000" dirty="0"/>
          </a:p>
        </p:txBody>
      </p:sp>
      <p:sp>
        <p:nvSpPr>
          <p:cNvPr id="3" name="Alt Başlık 2"/>
          <p:cNvSpPr>
            <a:spLocks noGrp="1"/>
          </p:cNvSpPr>
          <p:nvPr>
            <p:ph type="subTitle" idx="1"/>
          </p:nvPr>
        </p:nvSpPr>
        <p:spPr>
          <a:xfrm>
            <a:off x="1733724" y="2420526"/>
            <a:ext cx="9144000" cy="1238933"/>
          </a:xfrm>
        </p:spPr>
        <p:txBody>
          <a:bodyPr>
            <a:normAutofit/>
          </a:bodyPr>
          <a:lstStyle/>
          <a:p>
            <a:r>
              <a:rPr lang="tr-TR" sz="7200" b="1" dirty="0" smtClean="0">
                <a:solidFill>
                  <a:srgbClr val="ED7D31">
                    <a:lumMod val="50000"/>
                  </a:srgbClr>
                </a:solidFill>
                <a:latin typeface="Gabriola" panose="04040605051002020D02" pitchFamily="82" charset="0"/>
                <a:cs typeface="Consolas" panose="020B0609020204030204" pitchFamily="49" charset="0"/>
              </a:rPr>
              <a:t>HAC HAZIRLIK KURSLARI</a:t>
            </a:r>
            <a:endParaRPr lang="tr-TR" sz="7200" dirty="0"/>
          </a:p>
        </p:txBody>
      </p:sp>
      <p:grpSp>
        <p:nvGrpSpPr>
          <p:cNvPr id="7" name="Grup 6"/>
          <p:cNvGrpSpPr/>
          <p:nvPr/>
        </p:nvGrpSpPr>
        <p:grpSpPr>
          <a:xfrm>
            <a:off x="720000" y="288000"/>
            <a:ext cx="10764000" cy="900000"/>
            <a:chOff x="720000" y="288000"/>
            <a:chExt cx="10764000" cy="900000"/>
          </a:xfrm>
        </p:grpSpPr>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9" name="Resim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3200644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İHRAM</a:t>
            </a:r>
          </a:p>
        </p:txBody>
      </p:sp>
      <p:pic>
        <p:nvPicPr>
          <p:cNvPr id="2" name="Resim 1"/>
          <p:cNvPicPr>
            <a:picLocks noChangeAspect="1"/>
          </p:cNvPicPr>
          <p:nvPr/>
        </p:nvPicPr>
        <p:blipFill>
          <a:blip r:embed="rId3"/>
          <a:stretch>
            <a:fillRect/>
          </a:stretch>
        </p:blipFill>
        <p:spPr>
          <a:xfrm>
            <a:off x="9001133" y="1831861"/>
            <a:ext cx="2549644" cy="3831751"/>
          </a:xfrm>
          <a:prstGeom prst="rect">
            <a:avLst/>
          </a:prstGeom>
        </p:spPr>
      </p:pic>
      <p:sp>
        <p:nvSpPr>
          <p:cNvPr id="8" name="İçerik Yer Tutucusu 2"/>
          <p:cNvSpPr txBox="1">
            <a:spLocks/>
          </p:cNvSpPr>
          <p:nvPr/>
        </p:nvSpPr>
        <p:spPr>
          <a:xfrm>
            <a:off x="507461" y="1765198"/>
            <a:ext cx="8493671" cy="4142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5000"/>
              </a:lnSpc>
              <a:spcBef>
                <a:spcPts val="0"/>
              </a:spcBef>
            </a:pPr>
            <a:r>
              <a:rPr lang="tr-TR" sz="2600" dirty="0" smtClean="0"/>
              <a:t>Artık dünyevî elbiseler çıkartılmış, sadece kimlikler, kişilikler ortaya konulmuştur. </a:t>
            </a:r>
          </a:p>
          <a:p>
            <a:pPr algn="just">
              <a:lnSpc>
                <a:spcPct val="125000"/>
              </a:lnSpc>
              <a:spcBef>
                <a:spcPts val="0"/>
              </a:spcBef>
            </a:pPr>
            <a:r>
              <a:rPr lang="tr-TR" sz="2600" dirty="0" smtClean="0"/>
              <a:t>Çoğu zaman karakterleri örten, şahsiyetleri gizleyen süslü elbiseler atılmış, “</a:t>
            </a:r>
            <a:r>
              <a:rPr lang="tr-TR" sz="2600" b="1" dirty="0" smtClean="0"/>
              <a:t>takva elbisesi” </a:t>
            </a:r>
            <a:r>
              <a:rPr lang="tr-TR" sz="2600" dirty="0" smtClean="0"/>
              <a:t>esas alınmıştır. Burada </a:t>
            </a:r>
            <a:r>
              <a:rPr lang="tr-TR" sz="2600" dirty="0" err="1" smtClean="0"/>
              <a:t>bürünülen</a:t>
            </a:r>
            <a:r>
              <a:rPr lang="tr-TR" sz="2600" dirty="0" smtClean="0"/>
              <a:t> iki parça kumaş da sadece eşitliği sağlamaya ve avret yerlerini örtmeye yöneliktir. </a:t>
            </a:r>
          </a:p>
          <a:p>
            <a:pPr algn="just">
              <a:lnSpc>
                <a:spcPct val="125000"/>
              </a:lnSpc>
              <a:spcBef>
                <a:spcPts val="0"/>
              </a:spcBef>
            </a:pPr>
            <a:r>
              <a:rPr lang="tr-TR" sz="2600" dirty="0" smtClean="0"/>
              <a:t>Zaten </a:t>
            </a:r>
            <a:r>
              <a:rPr lang="tr-TR" sz="2600" dirty="0" err="1" smtClean="0"/>
              <a:t>Mîkât</a:t>
            </a:r>
            <a:r>
              <a:rPr lang="tr-TR" sz="2600" dirty="0" smtClean="0"/>
              <a:t> ile başlayan bu kutsal yolculukta asıl giyilmesi gereken elbise de, takva elbisesi, yani sorumluluk bilincidir. </a:t>
            </a:r>
          </a:p>
          <a:p>
            <a:pPr algn="just">
              <a:lnSpc>
                <a:spcPct val="125000"/>
              </a:lnSpc>
              <a:spcBef>
                <a:spcPts val="0"/>
              </a:spcBef>
            </a:pPr>
            <a:r>
              <a:rPr lang="tr-TR" sz="2600" dirty="0" smtClean="0"/>
              <a:t>“Takva elbisesi daha hayırlıdır.” (</a:t>
            </a:r>
            <a:r>
              <a:rPr lang="tr-TR" sz="2600" dirty="0" err="1" smtClean="0"/>
              <a:t>A’râf</a:t>
            </a:r>
            <a:r>
              <a:rPr lang="tr-TR" sz="2600" dirty="0" smtClean="0"/>
              <a:t>, 7/26)</a:t>
            </a:r>
            <a:endParaRPr lang="tr-TR" sz="2600" dirty="0"/>
          </a:p>
        </p:txBody>
      </p:sp>
      <p:grpSp>
        <p:nvGrpSpPr>
          <p:cNvPr id="10" name="Grup 9"/>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181918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İHRAM</a:t>
            </a:r>
          </a:p>
        </p:txBody>
      </p:sp>
      <p:sp>
        <p:nvSpPr>
          <p:cNvPr id="10" name="İçerik Yer Tutucusu 2"/>
          <p:cNvSpPr txBox="1">
            <a:spLocks/>
          </p:cNvSpPr>
          <p:nvPr/>
        </p:nvSpPr>
        <p:spPr bwMode="auto">
          <a:xfrm>
            <a:off x="3076081" y="2142413"/>
            <a:ext cx="3876661" cy="4472571"/>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000" b="0" i="0" u="none" strike="noStrike" kern="1200" cap="none" spc="0" normalizeH="0" baseline="0" noProof="0" dirty="0" smtClean="0">
                <a:ln>
                  <a:noFill/>
                </a:ln>
                <a:solidFill>
                  <a:sysClr val="windowText" lastClr="000000"/>
                </a:solidFill>
                <a:effectLst/>
                <a:uLnTx/>
                <a:uFillTx/>
              </a:rPr>
              <a:t>İhram, ölen her Müslüman’ın giyeceği kefeni sembolize eder.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000" b="0" i="0" u="none" strike="noStrike" kern="1200" cap="none" spc="0" normalizeH="0" baseline="0" noProof="0" dirty="0" smtClean="0">
                <a:ln>
                  <a:noFill/>
                </a:ln>
                <a:solidFill>
                  <a:sysClr val="windowText" lastClr="000000"/>
                </a:solidFill>
                <a:effectLst/>
                <a:uLnTx/>
                <a:uFillTx/>
              </a:rPr>
              <a:t>Hacca giden Müslüman, ihrama girerken büründüğü giysi ile kabre girerken bürüneceği kefenin benzerliğinin bilinci içerisinde, artık bir bakıma dünya dışı bir düzene ayak uydurduğunu hisseder ve bunun etkisini ruhunun derinliklerinde </a:t>
            </a:r>
            <a:r>
              <a:rPr kumimoji="0" lang="tr-TR" sz="2000" b="0" i="0" u="none" strike="noStrike" kern="1200" cap="none" spc="0" normalizeH="0" baseline="0" noProof="0" dirty="0" smtClean="0">
                <a:ln>
                  <a:noFill/>
                </a:ln>
                <a:solidFill>
                  <a:sysClr val="windowText" lastClr="000000"/>
                </a:solidFill>
                <a:effectLst/>
                <a:uLnTx/>
                <a:uFillTx/>
              </a:rPr>
              <a:t>duyar.</a:t>
            </a:r>
            <a:endParaRPr kumimoji="0" lang="tr-TR" sz="2000" b="0" i="0" u="none" strike="noStrike" kern="1200" cap="none" spc="0" normalizeH="0" baseline="0" noProof="0" dirty="0" smtClean="0">
              <a:ln>
                <a:noFill/>
              </a:ln>
              <a:solidFill>
                <a:sysClr val="windowText" lastClr="000000"/>
              </a:solidFill>
              <a:effectLst/>
              <a:uLnTx/>
              <a:uFillTx/>
            </a:endParaRPr>
          </a:p>
        </p:txBody>
      </p:sp>
      <p:pic>
        <p:nvPicPr>
          <p:cNvPr id="7" name="Resim 6"/>
          <p:cNvPicPr>
            <a:picLocks noChangeAspect="1"/>
          </p:cNvPicPr>
          <p:nvPr/>
        </p:nvPicPr>
        <p:blipFill>
          <a:blip r:embed="rId3"/>
          <a:stretch>
            <a:fillRect/>
          </a:stretch>
        </p:blipFill>
        <p:spPr>
          <a:xfrm>
            <a:off x="6964719" y="2241986"/>
            <a:ext cx="4563373" cy="3623354"/>
          </a:xfrm>
          <a:prstGeom prst="rect">
            <a:avLst/>
          </a:prstGeom>
        </p:spPr>
      </p:pic>
      <p:pic>
        <p:nvPicPr>
          <p:cNvPr id="2" name="Resim 1"/>
          <p:cNvPicPr>
            <a:picLocks noChangeAspect="1"/>
          </p:cNvPicPr>
          <p:nvPr/>
        </p:nvPicPr>
        <p:blipFill>
          <a:blip r:embed="rId4">
            <a:duotone>
              <a:prstClr val="black"/>
              <a:schemeClr val="tx2">
                <a:tint val="45000"/>
                <a:satMod val="400000"/>
              </a:schemeClr>
            </a:duotone>
          </a:blip>
          <a:stretch>
            <a:fillRect/>
          </a:stretch>
        </p:blipFill>
        <p:spPr>
          <a:xfrm>
            <a:off x="564129" y="2241985"/>
            <a:ext cx="2487240" cy="3623355"/>
          </a:xfrm>
          <a:prstGeom prst="rect">
            <a:avLst/>
          </a:prstGeom>
        </p:spPr>
      </p:pic>
      <p:grpSp>
        <p:nvGrpSpPr>
          <p:cNvPr id="11" name="Grup 10"/>
          <p:cNvGrpSpPr/>
          <p:nvPr/>
        </p:nvGrpSpPr>
        <p:grpSpPr>
          <a:xfrm>
            <a:off x="720000" y="288000"/>
            <a:ext cx="10764000" cy="900000"/>
            <a:chOff x="720000" y="288000"/>
            <a:chExt cx="10764000" cy="900000"/>
          </a:xfrm>
        </p:grpSpPr>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3" name="Resim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979144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İHRAM</a:t>
            </a:r>
          </a:p>
        </p:txBody>
      </p:sp>
      <p:pic>
        <p:nvPicPr>
          <p:cNvPr id="2" name="Resim 1"/>
          <p:cNvPicPr>
            <a:picLocks noChangeAspect="1"/>
          </p:cNvPicPr>
          <p:nvPr/>
        </p:nvPicPr>
        <p:blipFill>
          <a:blip r:embed="rId3"/>
          <a:stretch>
            <a:fillRect/>
          </a:stretch>
        </p:blipFill>
        <p:spPr>
          <a:xfrm>
            <a:off x="900000" y="2518914"/>
            <a:ext cx="6984280" cy="3131662"/>
          </a:xfrm>
          <a:prstGeom prst="rect">
            <a:avLst/>
          </a:prstGeom>
        </p:spPr>
      </p:pic>
      <p:sp>
        <p:nvSpPr>
          <p:cNvPr id="11" name="İçerik Yer Tutucusu 2"/>
          <p:cNvSpPr txBox="1">
            <a:spLocks/>
          </p:cNvSpPr>
          <p:nvPr/>
        </p:nvSpPr>
        <p:spPr>
          <a:xfrm>
            <a:off x="7912660" y="2663084"/>
            <a:ext cx="3458793" cy="29874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smtClean="0"/>
              <a:t>İhram yasakları Müslümanın iradesini güçlendirir. </a:t>
            </a:r>
            <a:r>
              <a:rPr lang="tr-TR" dirty="0" err="1" smtClean="0"/>
              <a:t>İzar</a:t>
            </a:r>
            <a:r>
              <a:rPr lang="tr-TR" dirty="0" smtClean="0"/>
              <a:t> ve </a:t>
            </a:r>
            <a:r>
              <a:rPr lang="tr-TR" dirty="0" err="1" smtClean="0"/>
              <a:t>ridanın</a:t>
            </a:r>
            <a:r>
              <a:rPr lang="tr-TR" dirty="0" smtClean="0"/>
              <a:t> beyaz oluşu barışı, teslimiyeti ve temizliği simgeler.</a:t>
            </a:r>
          </a:p>
          <a:p>
            <a:endParaRPr lang="tr-TR" dirty="0"/>
          </a:p>
        </p:txBody>
      </p:sp>
      <p:grpSp>
        <p:nvGrpSpPr>
          <p:cNvPr id="8" name="Grup 7"/>
          <p:cNvGrpSpPr/>
          <p:nvPr/>
        </p:nvGrpSpPr>
        <p:grpSpPr>
          <a:xfrm>
            <a:off x="720000" y="288000"/>
            <a:ext cx="10764000" cy="900000"/>
            <a:chOff x="720000" y="288000"/>
            <a:chExt cx="10764000" cy="900000"/>
          </a:xfrm>
        </p:grpSpPr>
        <p:pic>
          <p:nvPicPr>
            <p:cNvPr id="10" name="Resim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951788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MİKAT</a:t>
            </a:r>
          </a:p>
        </p:txBody>
      </p:sp>
      <p:sp>
        <p:nvSpPr>
          <p:cNvPr id="8" name="İçerik Yer Tutucusu 2"/>
          <p:cNvSpPr txBox="1">
            <a:spLocks/>
          </p:cNvSpPr>
          <p:nvPr/>
        </p:nvSpPr>
        <p:spPr bwMode="auto">
          <a:xfrm>
            <a:off x="900000" y="1739039"/>
            <a:ext cx="7096172" cy="3997528"/>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i="0" u="none" strike="noStrike" kern="1200" cap="none" spc="0" normalizeH="0" baseline="0" noProof="0" dirty="0" err="1" smtClean="0">
                <a:ln>
                  <a:noFill/>
                </a:ln>
                <a:solidFill>
                  <a:sysClr val="windowText" lastClr="000000"/>
                </a:solidFill>
                <a:effectLst/>
                <a:uLnTx/>
                <a:uFillTx/>
              </a:rPr>
              <a:t>Mikat</a:t>
            </a:r>
            <a:r>
              <a:rPr kumimoji="0" lang="tr-TR" sz="2800" i="0" u="none" strike="noStrike" kern="1200" cap="none" spc="0" normalizeH="0" baseline="0" noProof="0" dirty="0" smtClean="0">
                <a:ln>
                  <a:noFill/>
                </a:ln>
                <a:solidFill>
                  <a:sysClr val="windowText" lastClr="000000"/>
                </a:solidFill>
                <a:effectLst/>
                <a:uLnTx/>
                <a:uFillTx/>
              </a:rPr>
              <a:t>; Huzura çıkmadan önce son kontrol noktasıdır. Dolayısıyla </a:t>
            </a:r>
            <a:r>
              <a:rPr kumimoji="0" lang="tr-TR" sz="2800" i="0" u="none" strike="noStrike" kern="1200" cap="none" spc="0" normalizeH="0" baseline="0" noProof="0" dirty="0" err="1" smtClean="0">
                <a:ln>
                  <a:noFill/>
                </a:ln>
                <a:solidFill>
                  <a:sysClr val="windowText" lastClr="000000"/>
                </a:solidFill>
                <a:effectLst/>
                <a:uLnTx/>
                <a:uFillTx/>
              </a:rPr>
              <a:t>mîkât</a:t>
            </a:r>
            <a:r>
              <a:rPr kumimoji="0" lang="tr-TR" sz="2800" i="0" u="none" strike="noStrike" kern="1200" cap="none" spc="0" normalizeH="0" baseline="0" noProof="0" dirty="0" smtClean="0">
                <a:ln>
                  <a:noFill/>
                </a:ln>
                <a:solidFill>
                  <a:sysClr val="windowText" lastClr="000000"/>
                </a:solidFill>
                <a:effectLst/>
                <a:uLnTx/>
                <a:uFillTx/>
              </a:rPr>
              <a:t> mahalline gelindiğinde, büyük randevuyu, Allah ile buluşmayı ve O’na kavuşmayı simgeleyen hac başlar.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i="0" u="none" strike="noStrike" kern="1200" cap="none" spc="0" normalizeH="0" baseline="0" noProof="0" dirty="0" err="1" smtClean="0">
                <a:ln>
                  <a:noFill/>
                </a:ln>
                <a:solidFill>
                  <a:sysClr val="windowText" lastClr="000000"/>
                </a:solidFill>
                <a:effectLst/>
                <a:uLnTx/>
                <a:uFillTx/>
              </a:rPr>
              <a:t>Mîkât</a:t>
            </a:r>
            <a:r>
              <a:rPr kumimoji="0" lang="tr-TR" sz="2800" i="0" u="none" strike="noStrike" kern="1200" cap="none" spc="0" normalizeH="0" baseline="0" noProof="0" dirty="0" smtClean="0">
                <a:ln>
                  <a:noFill/>
                </a:ln>
                <a:solidFill>
                  <a:sysClr val="windowText" lastClr="000000"/>
                </a:solidFill>
                <a:effectLst/>
                <a:uLnTx/>
                <a:uFillTx/>
              </a:rPr>
              <a:t> mahalline girildiğinde ve orada niyet edildiğinde artık çıkış emri verilmiş, milyonlarca hacı arasında yapılacak takva maratonu başlamıştır. </a:t>
            </a:r>
          </a:p>
          <a:p>
            <a:pPr marL="269875" marR="0" lvl="0" indent="-269875" algn="ctr"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800" i="0" u="none" strike="noStrike" kern="1200" cap="none" spc="0" normalizeH="0" baseline="0" noProof="0" dirty="0">
              <a:ln>
                <a:noFill/>
              </a:ln>
              <a:solidFill>
                <a:sysClr val="windowText" lastClr="000000"/>
              </a:solidFill>
              <a:effectLst/>
              <a:uLnTx/>
              <a:uFillTx/>
            </a:endParaRPr>
          </a:p>
        </p:txBody>
      </p:sp>
      <p:pic>
        <p:nvPicPr>
          <p:cNvPr id="10" name="4 Resim" descr="mikat.gif"/>
          <p:cNvPicPr>
            <a:picLocks noChangeAspect="1"/>
          </p:cNvPicPr>
          <p:nvPr/>
        </p:nvPicPr>
        <p:blipFill>
          <a:blip r:embed="rId3" cstate="print"/>
          <a:stretch>
            <a:fillRect/>
          </a:stretch>
        </p:blipFill>
        <p:spPr bwMode="auto">
          <a:xfrm>
            <a:off x="7996172" y="1865563"/>
            <a:ext cx="3132503" cy="3802216"/>
          </a:xfrm>
          <a:prstGeom prst="rect">
            <a:avLst/>
          </a:prstGeom>
          <a:noFill/>
          <a:ln w="9525">
            <a:solidFill>
              <a:srgbClr val="4F81BD"/>
            </a:solidFill>
            <a:miter lim="800000"/>
            <a:headEnd/>
            <a:tailEnd/>
          </a:ln>
        </p:spPr>
      </p:pic>
      <p:grpSp>
        <p:nvGrpSpPr>
          <p:cNvPr id="11" name="Grup 10"/>
          <p:cNvGrpSpPr/>
          <p:nvPr/>
        </p:nvGrpSpPr>
        <p:grpSpPr>
          <a:xfrm>
            <a:off x="720000" y="288000"/>
            <a:ext cx="10764000" cy="900000"/>
            <a:chOff x="720000" y="288000"/>
            <a:chExt cx="10764000" cy="900000"/>
          </a:xfrm>
        </p:grpSpPr>
        <p:pic>
          <p:nvPicPr>
            <p:cNvPr id="12" name="Resim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3" name="Resim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3297120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KA’BE</a:t>
            </a:r>
          </a:p>
        </p:txBody>
      </p:sp>
      <p:sp>
        <p:nvSpPr>
          <p:cNvPr id="11" name="İçerik Yer Tutucusu 2"/>
          <p:cNvSpPr txBox="1">
            <a:spLocks/>
          </p:cNvSpPr>
          <p:nvPr/>
        </p:nvSpPr>
        <p:spPr bwMode="auto">
          <a:xfrm>
            <a:off x="1490218" y="2012144"/>
            <a:ext cx="8965816" cy="398245"/>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mn-lt"/>
              </a:rPr>
              <a:t>Kabe insanlar için kıyam yeridir. Ayağa kalkıştır. Diriliştir.</a:t>
            </a: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800" i="0" u="none" strike="noStrike" kern="1200" cap="none" spc="0" normalizeH="0" baseline="0" noProof="0" dirty="0">
              <a:ln>
                <a:noFill/>
              </a:ln>
              <a:solidFill>
                <a:sysClr val="windowText" lastClr="000000"/>
              </a:solidFill>
              <a:effectLst/>
              <a:uLnTx/>
              <a:uFillTx/>
              <a:latin typeface="+mn-lt"/>
            </a:endParaRPr>
          </a:p>
        </p:txBody>
      </p:sp>
      <p:pic>
        <p:nvPicPr>
          <p:cNvPr id="12" name="Resim 11"/>
          <p:cNvPicPr>
            <a:picLocks noChangeAspect="1"/>
          </p:cNvPicPr>
          <p:nvPr/>
        </p:nvPicPr>
        <p:blipFill>
          <a:blip r:embed="rId3"/>
          <a:stretch>
            <a:fillRect/>
          </a:stretch>
        </p:blipFill>
        <p:spPr>
          <a:xfrm>
            <a:off x="6310638" y="2491215"/>
            <a:ext cx="3497396" cy="3380839"/>
          </a:xfrm>
          <a:prstGeom prst="rect">
            <a:avLst/>
          </a:prstGeom>
        </p:spPr>
      </p:pic>
      <p:pic>
        <p:nvPicPr>
          <p:cNvPr id="13" name="Resim 12"/>
          <p:cNvPicPr>
            <a:picLocks noChangeAspect="1"/>
          </p:cNvPicPr>
          <p:nvPr/>
        </p:nvPicPr>
        <p:blipFill>
          <a:blip r:embed="rId4"/>
          <a:stretch>
            <a:fillRect/>
          </a:stretch>
        </p:blipFill>
        <p:spPr>
          <a:xfrm>
            <a:off x="1130060" y="2491215"/>
            <a:ext cx="4459528" cy="3519470"/>
          </a:xfrm>
          <a:prstGeom prst="rect">
            <a:avLst/>
          </a:prstGeom>
        </p:spPr>
      </p:pic>
      <p:grpSp>
        <p:nvGrpSpPr>
          <p:cNvPr id="10" name="Grup 9"/>
          <p:cNvGrpSpPr/>
          <p:nvPr/>
        </p:nvGrpSpPr>
        <p:grpSpPr>
          <a:xfrm>
            <a:off x="720000" y="288000"/>
            <a:ext cx="10764000" cy="900000"/>
            <a:chOff x="720000" y="288000"/>
            <a:chExt cx="10764000" cy="900000"/>
          </a:xfrm>
        </p:grpSpPr>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5" name="Resim 1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490840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KA’BE</a:t>
            </a:r>
          </a:p>
        </p:txBody>
      </p:sp>
      <p:pic>
        <p:nvPicPr>
          <p:cNvPr id="13" name="Resim 12"/>
          <p:cNvPicPr>
            <a:picLocks noChangeAspect="1"/>
          </p:cNvPicPr>
          <p:nvPr/>
        </p:nvPicPr>
        <p:blipFill>
          <a:blip r:embed="rId3"/>
          <a:stretch>
            <a:fillRect/>
          </a:stretch>
        </p:blipFill>
        <p:spPr>
          <a:xfrm>
            <a:off x="7047781" y="1865563"/>
            <a:ext cx="4572000" cy="3786905"/>
          </a:xfrm>
          <a:prstGeom prst="rect">
            <a:avLst/>
          </a:prstGeom>
        </p:spPr>
      </p:pic>
      <p:sp>
        <p:nvSpPr>
          <p:cNvPr id="10" name="İçerik Yer Tutucusu 2"/>
          <p:cNvSpPr txBox="1">
            <a:spLocks/>
          </p:cNvSpPr>
          <p:nvPr/>
        </p:nvSpPr>
        <p:spPr bwMode="auto">
          <a:xfrm>
            <a:off x="242644" y="1826521"/>
            <a:ext cx="6805137" cy="3935924"/>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Kabe tevhidin sembolüdür, Müslümanların ata yurdudur, onları bir araya getirir birleştirir. </a:t>
            </a:r>
          </a:p>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Kıble bir duruştur, aidiyettir, medeniyettir. Kıbleye yönelen Müslümanlar, İslam medeniyetine ait olduklarını ilan etmiş olurlar.</a:t>
            </a:r>
          </a:p>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Kâbe’yi ziyaret, Kâbe’nin Rabbini ziyarettir. Kâbe’ye fiziki yakınlığın, Allah’a manevi yakınlığa vesile kılınması ve bu yakınlığın bir ömür boyu devam ettirilmesi önemlidir.</a:t>
            </a: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600" b="1" i="0" u="none" strike="noStrike" kern="1200" cap="none" spc="0" normalizeH="0" baseline="0" noProof="0" dirty="0" smtClean="0">
                <a:ln>
                  <a:noFill/>
                </a:ln>
                <a:solidFill>
                  <a:srgbClr val="79E4E7"/>
                </a:solidFill>
                <a:effectLst/>
                <a:uLnTx/>
                <a:uFillTx/>
                <a:latin typeface="Calibri" panose="020F0502020204030204" pitchFamily="34" charset="0"/>
              </a:rPr>
              <a:t/>
            </a:r>
            <a:br>
              <a:rPr kumimoji="0" lang="tr-TR" sz="2600" b="1" i="0" u="none" strike="noStrike" kern="1200" cap="none" spc="0" normalizeH="0" baseline="0" noProof="0" dirty="0" smtClean="0">
                <a:ln>
                  <a:noFill/>
                </a:ln>
                <a:solidFill>
                  <a:srgbClr val="79E4E7"/>
                </a:solidFill>
                <a:effectLst/>
                <a:uLnTx/>
                <a:uFillTx/>
                <a:latin typeface="Calibri" panose="020F0502020204030204" pitchFamily="34" charset="0"/>
              </a:rPr>
            </a:br>
            <a:endParaRPr kumimoji="0" lang="tr-TR" sz="26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grpSp>
        <p:nvGrpSpPr>
          <p:cNvPr id="8" name="Grup 7"/>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170931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MÜLTEZEM</a:t>
            </a:r>
          </a:p>
        </p:txBody>
      </p:sp>
      <p:sp>
        <p:nvSpPr>
          <p:cNvPr id="15" name="1 Başlık"/>
          <p:cNvSpPr txBox="1">
            <a:spLocks/>
          </p:cNvSpPr>
          <p:nvPr/>
        </p:nvSpPr>
        <p:spPr bwMode="auto">
          <a:xfrm>
            <a:off x="561566" y="2059034"/>
            <a:ext cx="8125233" cy="34637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3500" kern="1200">
                <a:solidFill>
                  <a:schemeClr val="tx1"/>
                </a:solidFill>
                <a:latin typeface="+mj-lt"/>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2800" b="0" i="0" u="none" strike="noStrike" kern="1200" cap="none" spc="0" normalizeH="0" baseline="0" noProof="0" dirty="0" err="1" smtClean="0">
                <a:ln>
                  <a:noFill/>
                </a:ln>
                <a:solidFill>
                  <a:sysClr val="windowText" lastClr="000000"/>
                </a:solidFill>
                <a:effectLst/>
                <a:uLnTx/>
                <a:uFillTx/>
                <a:latin typeface="Calibri"/>
              </a:rPr>
              <a:t>Mültezem</a:t>
            </a:r>
            <a:r>
              <a:rPr kumimoji="0" lang="tr-TR" sz="2800" b="0" i="0" u="none" strike="noStrike" kern="1200" cap="none" spc="0" normalizeH="0" baseline="0" noProof="0" dirty="0" smtClean="0">
                <a:ln>
                  <a:noFill/>
                </a:ln>
                <a:solidFill>
                  <a:sysClr val="windowText" lastClr="000000"/>
                </a:solidFill>
                <a:effectLst/>
                <a:uLnTx/>
                <a:uFillTx/>
                <a:latin typeface="Calibri"/>
              </a:rPr>
              <a:t> ısrar etme yeridir. Kapıyı ısrarla çalmaktır. </a:t>
            </a:r>
            <a:endParaRPr kumimoji="0" lang="tr-TR" sz="2800" b="0" i="0" u="none" strike="noStrike" kern="1200" cap="none" spc="0" normalizeH="0" baseline="0" noProof="0" dirty="0">
              <a:ln>
                <a:noFill/>
              </a:ln>
              <a:solidFill>
                <a:sysClr val="windowText" lastClr="000000"/>
              </a:solidFill>
              <a:effectLst/>
              <a:uLnTx/>
              <a:uFillTx/>
              <a:latin typeface="Calibri"/>
            </a:endParaRPr>
          </a:p>
        </p:txBody>
      </p:sp>
      <p:sp>
        <p:nvSpPr>
          <p:cNvPr id="16" name="5 İçerik Yer Tutucusu"/>
          <p:cNvSpPr txBox="1">
            <a:spLocks/>
          </p:cNvSpPr>
          <p:nvPr/>
        </p:nvSpPr>
        <p:spPr bwMode="auto">
          <a:xfrm>
            <a:off x="3886655" y="2468071"/>
            <a:ext cx="7865175" cy="3734317"/>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1" kern="1200">
                <a:solidFill>
                  <a:schemeClr val="tx1"/>
                </a:solidFill>
                <a:latin typeface="+mn-lt"/>
                <a:ea typeface="+mn-ea"/>
                <a:cs typeface="+mn-cs"/>
              </a:defRPr>
            </a:lvl1pPr>
            <a:lvl2pPr marL="587375" indent="-223838"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2pPr>
            <a:lvl3pPr marL="904875" indent="-179388" algn="l" rtl="0" eaLnBrk="0" fontAlgn="base" hangingPunct="0">
              <a:spcBef>
                <a:spcPct val="20000"/>
              </a:spcBef>
              <a:spcAft>
                <a:spcPct val="0"/>
              </a:spcAft>
              <a:buFont typeface="Arial" pitchFamily="34" charset="0"/>
              <a:buChar char="•"/>
              <a:defRPr sz="1400" kern="1200">
                <a:solidFill>
                  <a:schemeClr val="tx1"/>
                </a:solidFill>
                <a:latin typeface="+mn-lt"/>
                <a:ea typeface="+mn-ea"/>
                <a:cs typeface="+mn-cs"/>
              </a:defRPr>
            </a:lvl3pPr>
            <a:lvl4pPr marL="1268413" indent="-179388" algn="l" rtl="0" eaLnBrk="0" fontAlgn="base" hangingPunct="0">
              <a:spcBef>
                <a:spcPct val="20000"/>
              </a:spcBef>
              <a:spcAft>
                <a:spcPct val="0"/>
              </a:spcAft>
              <a:buFont typeface="Arial" pitchFamily="34" charset="0"/>
              <a:buChar char="–"/>
              <a:defRPr sz="1300" kern="1200">
                <a:solidFill>
                  <a:schemeClr val="tx1"/>
                </a:solidFill>
                <a:latin typeface="+mn-lt"/>
                <a:ea typeface="+mn-ea"/>
                <a:cs typeface="+mn-cs"/>
              </a:defRPr>
            </a:lvl4pPr>
            <a:lvl5pPr marL="1631950" indent="-179388" algn="l" rtl="0" eaLnBrk="0" fontAlgn="base" hangingPunct="0">
              <a:spcBef>
                <a:spcPct val="20000"/>
              </a:spcBef>
              <a:spcAft>
                <a:spcPct val="0"/>
              </a:spcAft>
              <a:buFont typeface="Arial" pitchFamily="34" charset="0"/>
              <a:buChar char="»"/>
              <a:defRPr sz="1300" kern="1200">
                <a:solidFill>
                  <a:schemeClr val="tx1"/>
                </a:solidFill>
                <a:latin typeface="+mn-lt"/>
                <a:ea typeface="+mn-ea"/>
                <a:cs typeface="+mn-cs"/>
              </a:defRPr>
            </a:lvl5pPr>
            <a:lvl6pPr marL="1996703"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550" b="0" i="0" u="none" strike="noStrike" kern="1200" cap="none" spc="0" normalizeH="0" baseline="0" noProof="0" dirty="0" smtClean="0">
                <a:ln>
                  <a:noFill/>
                </a:ln>
                <a:solidFill>
                  <a:srgbClr val="005298"/>
                </a:solidFill>
                <a:effectLst/>
                <a:uLnTx/>
                <a:uFillTx/>
                <a:latin typeface="Calibri" panose="020F0502020204030204" pitchFamily="34" charset="0"/>
              </a:rPr>
              <a:t>İster </a:t>
            </a:r>
            <a:r>
              <a:rPr kumimoji="0" lang="tr-TR" sz="2550" b="0" i="0" u="none" strike="noStrike" kern="1200" cap="none" spc="0" normalizeH="0" baseline="0" noProof="0" dirty="0" err="1" smtClean="0">
                <a:ln>
                  <a:noFill/>
                </a:ln>
                <a:solidFill>
                  <a:srgbClr val="005298"/>
                </a:solidFill>
                <a:effectLst/>
                <a:uLnTx/>
                <a:uFillTx/>
                <a:latin typeface="Calibri" panose="020F0502020204030204" pitchFamily="34" charset="0"/>
              </a:rPr>
              <a:t>Kabenin</a:t>
            </a:r>
            <a:r>
              <a:rPr kumimoji="0" lang="tr-TR" sz="2550" b="0" i="0" u="none" strike="noStrike" kern="1200" cap="none" spc="0" normalizeH="0" baseline="0" noProof="0" dirty="0" smtClean="0">
                <a:ln>
                  <a:noFill/>
                </a:ln>
                <a:solidFill>
                  <a:srgbClr val="005298"/>
                </a:solidFill>
                <a:effectLst/>
                <a:uLnTx/>
                <a:uFillTx/>
                <a:latin typeface="Calibri" panose="020F0502020204030204" pitchFamily="34" charset="0"/>
              </a:rPr>
              <a:t> kapısına veya eşiğine isterse </a:t>
            </a:r>
            <a:r>
              <a:rPr kumimoji="0" lang="tr-TR" sz="2550" b="0" i="0" u="none" strike="noStrike" kern="1200" cap="none" spc="0" normalizeH="0" baseline="0" noProof="0" dirty="0" err="1" smtClean="0">
                <a:ln>
                  <a:noFill/>
                </a:ln>
                <a:solidFill>
                  <a:srgbClr val="005298"/>
                </a:solidFill>
                <a:effectLst/>
                <a:uLnTx/>
                <a:uFillTx/>
                <a:latin typeface="Calibri" panose="020F0502020204030204" pitchFamily="34" charset="0"/>
              </a:rPr>
              <a:t>Kabenin</a:t>
            </a:r>
            <a:r>
              <a:rPr kumimoji="0" lang="tr-TR" sz="2550" b="0" i="0" u="none" strike="noStrike" kern="1200" cap="none" spc="0" normalizeH="0" baseline="0" noProof="0" dirty="0" smtClean="0">
                <a:ln>
                  <a:noFill/>
                </a:ln>
                <a:solidFill>
                  <a:srgbClr val="005298"/>
                </a:solidFill>
                <a:effectLst/>
                <a:uLnTx/>
                <a:uFillTx/>
                <a:latin typeface="Calibri" panose="020F0502020204030204" pitchFamily="34" charset="0"/>
              </a:rPr>
              <a:t> duvarlarına veya </a:t>
            </a:r>
            <a:r>
              <a:rPr kumimoji="0" lang="tr-TR" sz="2550" b="0" i="0" u="none" strike="noStrike" kern="1200" cap="none" spc="0" normalizeH="0" baseline="0" noProof="0" dirty="0" err="1" smtClean="0">
                <a:ln>
                  <a:noFill/>
                </a:ln>
                <a:solidFill>
                  <a:srgbClr val="005298"/>
                </a:solidFill>
                <a:effectLst/>
                <a:uLnTx/>
                <a:uFillTx/>
                <a:latin typeface="Calibri" panose="020F0502020204030204" pitchFamily="34" charset="0"/>
              </a:rPr>
              <a:t>örtüsüsüne</a:t>
            </a:r>
            <a:r>
              <a:rPr kumimoji="0" lang="tr-TR" sz="2550" b="0" i="0" u="none" strike="noStrike" kern="1200" cap="none" spc="0" normalizeH="0" baseline="0" noProof="0" dirty="0" smtClean="0">
                <a:ln>
                  <a:noFill/>
                </a:ln>
                <a:solidFill>
                  <a:srgbClr val="005298"/>
                </a:solidFill>
                <a:effectLst/>
                <a:uLnTx/>
                <a:uFillTx/>
                <a:latin typeface="Calibri" panose="020F0502020204030204" pitchFamily="34" charset="0"/>
              </a:rPr>
              <a:t> sarılarak ağlasın «Hatalarıma rağmen başka bir yere değil senin kapına geldim; benim günahım çok, ama senin merhametin daha çok! Beni affetmeden buradan ayrılmam Ya Rabbi!» diye yakarış yeridir.</a:t>
            </a:r>
          </a:p>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55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Yaramazlık yapan çocuğun kendisini affettirmesi için annesinin eteğine yapışması, ve yavrusuna kıyamayan </a:t>
            </a:r>
            <a:r>
              <a:rPr kumimoji="0" lang="tr-TR" sz="2550" b="0" i="0" u="none" strike="noStrike" kern="1200" cap="none" spc="0" normalizeH="0" baseline="0" noProof="0" dirty="0" smtClean="0">
                <a:ln>
                  <a:noFill/>
                </a:ln>
                <a:solidFill>
                  <a:srgbClr val="FF0000"/>
                </a:solidFill>
                <a:effectLst/>
                <a:uLnTx/>
                <a:uFillTx/>
                <a:latin typeface="Calibri" panose="020F0502020204030204" pitchFamily="34" charset="0"/>
              </a:rPr>
              <a:t>annenin çocuğunu bağrına basması gibidir MÜLTEZEM…</a:t>
            </a:r>
          </a:p>
          <a:p>
            <a:pPr marL="269875" marR="0" lvl="0" indent="-269875" algn="ctr"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55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7" name="Picture 2" descr="I:\Medya\Mekke Medine\Ö.Kişi Hac\H.Yusuf GÜL\HPIM19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296" y="2477897"/>
            <a:ext cx="3281103" cy="35071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9 Aşağı Ok"/>
          <p:cNvSpPr/>
          <p:nvPr/>
        </p:nvSpPr>
        <p:spPr>
          <a:xfrm>
            <a:off x="2051575" y="2603228"/>
            <a:ext cx="280571" cy="554196"/>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tr-TR" sz="1800" b="0" i="0" u="none" strike="noStrike" kern="0" cap="none" spc="0" normalizeH="0" baseline="0" noProof="0" dirty="0" smtClean="0">
              <a:ln>
                <a:noFill/>
              </a:ln>
              <a:solidFill>
                <a:srgbClr val="F79646">
                  <a:lumMod val="75000"/>
                </a:srgbClr>
              </a:solidFill>
              <a:effectLst/>
              <a:uLnTx/>
              <a:uFillTx/>
              <a:latin typeface="Calibri"/>
            </a:endParaRPr>
          </a:p>
        </p:txBody>
      </p:sp>
      <p:grpSp>
        <p:nvGrpSpPr>
          <p:cNvPr id="10" name="Grup 9"/>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096110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MAKAM-I İBRAHİM</a:t>
            </a:r>
          </a:p>
        </p:txBody>
      </p:sp>
      <p:sp>
        <p:nvSpPr>
          <p:cNvPr id="10" name="2 İçerik Yer Tutucusu"/>
          <p:cNvSpPr txBox="1">
            <a:spLocks/>
          </p:cNvSpPr>
          <p:nvPr/>
        </p:nvSpPr>
        <p:spPr bwMode="auto">
          <a:xfrm>
            <a:off x="727475" y="2006512"/>
            <a:ext cx="5802725" cy="3479888"/>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Hacı, kılacağı tavaf namazı öncesinde veya sonrasında, Hz. İbrahim misali, Allah’ın </a:t>
            </a:r>
            <a:r>
              <a:rPr kumimoji="0" lang="tr-TR" sz="28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nazargâhı</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olan kendi gönül evini yeniden inşa ederken hangi iskeleleri kullanacağını, ayağının hangi sağlam temellere basması gerektiğini düşünmelidir.</a:t>
            </a: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607" y="2064802"/>
            <a:ext cx="5221897" cy="4586164"/>
          </a:xfrm>
          <a:prstGeom prst="rect">
            <a:avLst/>
          </a:prstGeom>
        </p:spPr>
      </p:pic>
      <p:grpSp>
        <p:nvGrpSpPr>
          <p:cNvPr id="8" name="Grup 7"/>
          <p:cNvGrpSpPr/>
          <p:nvPr/>
        </p:nvGrpSpPr>
        <p:grpSpPr>
          <a:xfrm>
            <a:off x="720000" y="288000"/>
            <a:ext cx="10764000" cy="900000"/>
            <a:chOff x="720000" y="288000"/>
            <a:chExt cx="10764000" cy="900000"/>
          </a:xfrm>
        </p:grpSpPr>
        <p:pic>
          <p:nvPicPr>
            <p:cNvPr id="12" name="Resim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3" name="Resim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3408856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TAVAF</a:t>
            </a:r>
          </a:p>
        </p:txBody>
      </p:sp>
      <p:sp>
        <p:nvSpPr>
          <p:cNvPr id="8" name="3 İçerik Yer Tutucusu"/>
          <p:cNvSpPr txBox="1">
            <a:spLocks/>
          </p:cNvSpPr>
          <p:nvPr/>
        </p:nvSpPr>
        <p:spPr bwMode="auto">
          <a:xfrm>
            <a:off x="365167" y="2083728"/>
            <a:ext cx="7467618" cy="4154374"/>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1" kern="1200">
                <a:solidFill>
                  <a:schemeClr val="tx1"/>
                </a:solidFill>
                <a:latin typeface="+mn-lt"/>
                <a:ea typeface="+mn-ea"/>
                <a:cs typeface="+mn-cs"/>
              </a:defRPr>
            </a:lvl1pPr>
            <a:lvl2pPr marL="587375" indent="-223838"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2pPr>
            <a:lvl3pPr marL="904875" indent="-179388" algn="l" rtl="0" eaLnBrk="0" fontAlgn="base" hangingPunct="0">
              <a:spcBef>
                <a:spcPct val="20000"/>
              </a:spcBef>
              <a:spcAft>
                <a:spcPct val="0"/>
              </a:spcAft>
              <a:buFont typeface="Arial" pitchFamily="34" charset="0"/>
              <a:buChar char="•"/>
              <a:defRPr sz="1400" kern="1200">
                <a:solidFill>
                  <a:schemeClr val="tx1"/>
                </a:solidFill>
                <a:latin typeface="+mn-lt"/>
                <a:ea typeface="+mn-ea"/>
                <a:cs typeface="+mn-cs"/>
              </a:defRPr>
            </a:lvl3pPr>
            <a:lvl4pPr marL="1268413" indent="-179388" algn="l" rtl="0" eaLnBrk="0" fontAlgn="base" hangingPunct="0">
              <a:spcBef>
                <a:spcPct val="20000"/>
              </a:spcBef>
              <a:spcAft>
                <a:spcPct val="0"/>
              </a:spcAft>
              <a:buFont typeface="Arial" pitchFamily="34" charset="0"/>
              <a:buChar char="–"/>
              <a:defRPr sz="1300" kern="1200">
                <a:solidFill>
                  <a:schemeClr val="tx1"/>
                </a:solidFill>
                <a:latin typeface="+mn-lt"/>
                <a:ea typeface="+mn-ea"/>
                <a:cs typeface="+mn-cs"/>
              </a:defRPr>
            </a:lvl4pPr>
            <a:lvl5pPr marL="1631950" indent="-179388" algn="l" rtl="0" eaLnBrk="0" fontAlgn="base" hangingPunct="0">
              <a:spcBef>
                <a:spcPct val="20000"/>
              </a:spcBef>
              <a:spcAft>
                <a:spcPct val="0"/>
              </a:spcAft>
              <a:buFont typeface="Arial" pitchFamily="34" charset="0"/>
              <a:buChar char="»"/>
              <a:defRPr sz="1300" kern="1200">
                <a:solidFill>
                  <a:schemeClr val="tx1"/>
                </a:solidFill>
                <a:latin typeface="+mn-lt"/>
                <a:ea typeface="+mn-ea"/>
                <a:cs typeface="+mn-cs"/>
              </a:defRPr>
            </a:lvl5pPr>
            <a:lvl6pPr marL="1996703"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3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TAVAF, </a:t>
            </a:r>
            <a:r>
              <a:rPr kumimoji="0" lang="tr-TR" sz="2700" b="0" i="0" u="none" strike="noStrike" kern="1200" cap="none" spc="0" normalizeH="0" baseline="0" noProof="0" dirty="0" err="1" smtClean="0">
                <a:ln>
                  <a:noFill/>
                </a:ln>
                <a:solidFill>
                  <a:sysClr val="windowText" lastClr="000000"/>
                </a:solidFill>
                <a:effectLst/>
                <a:uLnTx/>
                <a:uFillTx/>
                <a:cs typeface="Arial" pitchFamily="34" charset="0"/>
              </a:rPr>
              <a:t>Kâ’be</a:t>
            </a: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 sola alınarak yapılır</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Böylece insanın kalbi ile  Allah’ın evi karşı karşıya gelir.</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Kalbin </a:t>
            </a:r>
            <a:r>
              <a:rPr kumimoji="0" lang="tr-TR" sz="2700" b="0" i="0" u="none" strike="noStrike" kern="1200" cap="none" spc="0" normalizeH="0" baseline="0" noProof="0" dirty="0" err="1" smtClean="0">
                <a:ln>
                  <a:noFill/>
                </a:ln>
                <a:solidFill>
                  <a:sysClr val="windowText" lastClr="000000"/>
                </a:solidFill>
                <a:effectLst/>
                <a:uLnTx/>
                <a:uFillTx/>
                <a:cs typeface="Arial" pitchFamily="34" charset="0"/>
              </a:rPr>
              <a:t>Kâ’be</a:t>
            </a: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 tarafında olması tavafın kalpten, gönülden olması gerektiği anlamına gelir</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Allah insanların kalbine bakar kalıbına değil…..</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Birinin etrafında dönmek ona bağlılığı gösterir.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700" b="0" i="0" u="none" strike="noStrike" kern="1200" cap="none" spc="0" normalizeH="0" baseline="0" noProof="0" dirty="0" smtClean="0">
                <a:ln>
                  <a:noFill/>
                </a:ln>
                <a:solidFill>
                  <a:sysClr val="windowText" lastClr="000000"/>
                </a:solidFill>
                <a:effectLst/>
                <a:uLnTx/>
                <a:uFillTx/>
                <a:cs typeface="Arial" pitchFamily="34" charset="0"/>
              </a:rPr>
              <a:t>Yakarışlar bu nedenle içtendir.</a:t>
            </a:r>
          </a:p>
        </p:txBody>
      </p:sp>
      <p:pic>
        <p:nvPicPr>
          <p:cNvPr id="12" name="Picture 2" descr="F:\RESİMLERİM\2011\HAC FOTOĞRAFLARI\8- Mekke Kabe-Tavaf\DSC04731.JPG"/>
          <p:cNvPicPr>
            <a:picLocks noChangeAspect="1" noChangeArrowheads="1"/>
          </p:cNvPicPr>
          <p:nvPr/>
        </p:nvPicPr>
        <p:blipFill>
          <a:blip r:embed="rId3" cstate="print"/>
          <a:srcRect/>
          <a:stretch>
            <a:fillRect/>
          </a:stretch>
        </p:blipFill>
        <p:spPr bwMode="auto">
          <a:xfrm>
            <a:off x="7797858" y="1865563"/>
            <a:ext cx="3780631" cy="4372538"/>
          </a:xfrm>
          <a:prstGeom prst="rect">
            <a:avLst/>
          </a:prstGeom>
          <a:noFill/>
          <a:ln w="9525">
            <a:noFill/>
            <a:miter lim="800000"/>
            <a:headEnd/>
            <a:tailEnd/>
          </a:ln>
        </p:spPr>
      </p:pic>
      <p:grpSp>
        <p:nvGrpSpPr>
          <p:cNvPr id="10" name="Grup 9"/>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3" name="Resim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714716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TAVAF</a:t>
            </a:r>
          </a:p>
        </p:txBody>
      </p:sp>
      <p:sp>
        <p:nvSpPr>
          <p:cNvPr id="10" name="2 İçerik Yer Tutucusu"/>
          <p:cNvSpPr txBox="1">
            <a:spLocks/>
          </p:cNvSpPr>
          <p:nvPr/>
        </p:nvSpPr>
        <p:spPr bwMode="auto">
          <a:xfrm>
            <a:off x="431321" y="1871833"/>
            <a:ext cx="11412747" cy="3907855"/>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alt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Tıpkı namaz kılarken olduğu gibi, </a:t>
            </a:r>
            <a:r>
              <a:rPr kumimoji="0" lang="tr-TR" altLang="tr-TR" sz="26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Kâ’be’nin</a:t>
            </a:r>
            <a:r>
              <a:rPr kumimoji="0" lang="tr-TR" alt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 etrafında tavaf ederken de insanlar arasında hiçbir ayrım yoktur.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alt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Burada müminler eşitlenir. Burada tevhidin simgesi olan birlik vardır. Burada müminler denizinde kaybolmak ve toplulukta erimek gerekir. </a:t>
            </a:r>
            <a:r>
              <a:rPr kumimoji="0" 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Tavaftaki her dokunuş bir duadır.</a:t>
            </a:r>
            <a:endParaRPr kumimoji="0" lang="tr-TR" alt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Hacı, tavaf esnasında Allah’ın huzurunda olduğunun bilinciyle, O’na yaraşan bir tazim ve hürmet, korku ile ümit arası bir muhabbet içerisinde olmalıdır.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6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Kâ’be</a:t>
            </a:r>
            <a:r>
              <a:rPr kumimoji="0" 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 Allah’ın evi, kalpler ise, O’nun </a:t>
            </a:r>
            <a:r>
              <a:rPr kumimoji="0" lang="tr-TR" sz="26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nazargâhıdır</a:t>
            </a:r>
            <a:r>
              <a:rPr kumimoji="0" 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Tavaftaki 7 </a:t>
            </a:r>
            <a:r>
              <a:rPr kumimoji="0" lang="tr-TR" sz="26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şavt</a:t>
            </a:r>
            <a:r>
              <a:rPr kumimoji="0" lang="tr-TR" sz="2600" i="0" u="none" strike="noStrike" kern="1200" cap="none" spc="0" normalizeH="0" baseline="0" noProof="0" dirty="0" smtClean="0">
                <a:ln>
                  <a:noFill/>
                </a:ln>
                <a:solidFill>
                  <a:sysClr val="windowText" lastClr="000000"/>
                </a:solidFill>
                <a:effectLst/>
                <a:uLnTx/>
                <a:uFillTx/>
                <a:latin typeface="Calibri" panose="020F0502020204030204" pitchFamily="34" charset="0"/>
              </a:rPr>
              <a:t> kesretten kinayedir, ömür boyunca sonsuz defa O’nun etrafında dönmeyi onun yolunda olmayı ifade eder.</a:t>
            </a:r>
          </a:p>
        </p:txBody>
      </p:sp>
      <p:grpSp>
        <p:nvGrpSpPr>
          <p:cNvPr id="7" name="Grup 6"/>
          <p:cNvGrpSpPr/>
          <p:nvPr/>
        </p:nvGrpSpPr>
        <p:grpSpPr>
          <a:xfrm>
            <a:off x="720000" y="288000"/>
            <a:ext cx="10764000" cy="900000"/>
            <a:chOff x="720000" y="288000"/>
            <a:chExt cx="10764000" cy="900000"/>
          </a:xfrm>
        </p:grpSpPr>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414507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2108213" y="129848"/>
            <a:ext cx="7975574" cy="1738283"/>
          </a:xfrm>
        </p:spPr>
        <p:txBody>
          <a:bodyPr>
            <a:normAutofit/>
          </a:bodyPr>
          <a:lstStyle/>
          <a:p>
            <a:r>
              <a:rPr lang="tr-TR" sz="3200" b="1" dirty="0" smtClean="0">
                <a:solidFill>
                  <a:schemeClr val="accent1">
                    <a:lumMod val="50000"/>
                  </a:schemeClr>
                </a:solidFill>
                <a:latin typeface="Gabriola" panose="04040605051002020D02" pitchFamily="82" charset="0"/>
                <a:cs typeface="Consolas" panose="020B0609020204030204" pitchFamily="49" charset="0"/>
              </a:rPr>
              <a:t>T.C.</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BAŞBAKANLIK</a:t>
            </a:r>
            <a:br>
              <a:rPr lang="tr-TR" sz="3200" b="1" dirty="0" smtClean="0">
                <a:solidFill>
                  <a:schemeClr val="accent1">
                    <a:lumMod val="50000"/>
                  </a:schemeClr>
                </a:solidFill>
                <a:latin typeface="Gabriola" panose="04040605051002020D02" pitchFamily="82" charset="0"/>
                <a:cs typeface="Consolas" panose="020B0609020204030204" pitchFamily="49" charset="0"/>
              </a:rPr>
            </a:br>
            <a:r>
              <a:rPr lang="tr-TR" sz="3200" b="1" dirty="0" smtClean="0">
                <a:solidFill>
                  <a:schemeClr val="accent1">
                    <a:lumMod val="50000"/>
                  </a:schemeClr>
                </a:solidFill>
                <a:latin typeface="Gabriola" panose="04040605051002020D02" pitchFamily="82" charset="0"/>
                <a:cs typeface="Consolas" panose="020B0609020204030204" pitchFamily="49" charset="0"/>
              </a:rPr>
              <a:t>DİYANET İŞLERİ BAŞKANLIĞI</a:t>
            </a:r>
            <a:endParaRPr lang="tr-TR" sz="4000" dirty="0"/>
          </a:p>
        </p:txBody>
      </p:sp>
      <p:sp>
        <p:nvSpPr>
          <p:cNvPr id="3" name="Alt Başlık 2"/>
          <p:cNvSpPr>
            <a:spLocks noGrp="1"/>
          </p:cNvSpPr>
          <p:nvPr>
            <p:ph type="subTitle" idx="1"/>
          </p:nvPr>
        </p:nvSpPr>
        <p:spPr>
          <a:xfrm>
            <a:off x="464445" y="2655198"/>
            <a:ext cx="11207691" cy="1238933"/>
          </a:xfrm>
        </p:spPr>
        <p:txBody>
          <a:bodyPr>
            <a:noAutofit/>
          </a:bodyPr>
          <a:lstStyle/>
          <a:p>
            <a:r>
              <a:rPr lang="tr-TR" sz="4500" b="1" dirty="0" smtClean="0">
                <a:solidFill>
                  <a:srgbClr val="ED7D31">
                    <a:lumMod val="50000"/>
                  </a:srgbClr>
                </a:solidFill>
                <a:latin typeface="Gabriola" panose="04040605051002020D02" pitchFamily="82" charset="0"/>
                <a:cs typeface="Consolas" panose="020B0609020204030204" pitchFamily="49" charset="0"/>
              </a:rPr>
              <a:t>HACCIN HİKMETİ VE HACDAKİ SEMBOLLERİN ANLAMI</a:t>
            </a:r>
            <a:endParaRPr lang="tr-TR" sz="4500" b="1" dirty="0">
              <a:solidFill>
                <a:srgbClr val="ED7D31">
                  <a:lumMod val="50000"/>
                </a:srgbClr>
              </a:solidFill>
              <a:latin typeface="Gabriola" panose="04040605051002020D02" pitchFamily="82" charset="0"/>
              <a:cs typeface="Consolas" panose="020B0609020204030204" pitchFamily="49" charset="0"/>
            </a:endParaRPr>
          </a:p>
        </p:txBody>
      </p:sp>
      <p:grpSp>
        <p:nvGrpSpPr>
          <p:cNvPr id="7" name="Grup 6"/>
          <p:cNvGrpSpPr/>
          <p:nvPr/>
        </p:nvGrpSpPr>
        <p:grpSpPr>
          <a:xfrm>
            <a:off x="720000" y="288000"/>
            <a:ext cx="10764000" cy="900000"/>
            <a:chOff x="720000" y="288000"/>
            <a:chExt cx="10764000" cy="900000"/>
          </a:xfrm>
        </p:grpSpPr>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9" name="Resim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775540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TAVAF</a:t>
            </a:r>
          </a:p>
        </p:txBody>
      </p:sp>
      <p:sp>
        <p:nvSpPr>
          <p:cNvPr id="7" name="Unvan 1"/>
          <p:cNvSpPr txBox="1">
            <a:spLocks/>
          </p:cNvSpPr>
          <p:nvPr/>
        </p:nvSpPr>
        <p:spPr bwMode="auto">
          <a:xfrm>
            <a:off x="2268739" y="1626301"/>
            <a:ext cx="7343609" cy="21100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Dönüş süreklidir, aşk ve itaatin simgesidir. </a:t>
            </a:r>
            <a:endParaRPr kumimoji="0" lang="tr-TR" sz="280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8" name="İçerik Yer Tutucusu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45930" y="2006736"/>
            <a:ext cx="8943791" cy="3710653"/>
          </a:xfrm>
          <a:prstGeom prst="rect">
            <a:avLst/>
          </a:prstGeom>
          <a:noFill/>
          <a:ln w="9525">
            <a:noFill/>
            <a:miter lim="800000"/>
            <a:headEnd/>
            <a:tailEnd/>
          </a:ln>
        </p:spPr>
      </p:pic>
      <p:grpSp>
        <p:nvGrpSpPr>
          <p:cNvPr id="10" name="Grup 9"/>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504653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TAVAF</a:t>
            </a:r>
          </a:p>
        </p:txBody>
      </p:sp>
      <p:sp>
        <p:nvSpPr>
          <p:cNvPr id="10" name="İçerik Yer Tutucusu 2"/>
          <p:cNvSpPr txBox="1">
            <a:spLocks/>
          </p:cNvSpPr>
          <p:nvPr/>
        </p:nvSpPr>
        <p:spPr bwMode="auto">
          <a:xfrm>
            <a:off x="358400" y="1886199"/>
            <a:ext cx="5671475" cy="4324821"/>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14000"/>
              </a:lnSpc>
              <a:spcBef>
                <a:spcPts val="0"/>
              </a:spcBef>
              <a:spcAft>
                <a:spcPct val="0"/>
              </a:spcAft>
              <a:buClrTx/>
              <a:buSzTx/>
              <a:buFont typeface="Wingdings" panose="05000000000000000000" pitchFamily="2" charset="2"/>
              <a:buChar char="Ø"/>
              <a:tabLst/>
              <a:defRPr/>
            </a:pPr>
            <a:r>
              <a:rPr kumimoji="0" lang="tr-TR" sz="2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Evrendeki her şey tavaf halindedir, yani dönmektedir. Sanki her biri kendilerini var eden yaratıcıya ibadet etmektedir.</a:t>
            </a:r>
          </a:p>
          <a:p>
            <a:pPr marL="269875" marR="0" lvl="0" indent="-269875" algn="just" defTabSz="914400" rtl="0" eaLnBrk="1" fontAlgn="base" latinLnBrk="0" hangingPunct="1">
              <a:lnSpc>
                <a:spcPct val="114000"/>
              </a:lnSpc>
              <a:spcBef>
                <a:spcPts val="0"/>
              </a:spcBef>
              <a:spcAft>
                <a:spcPct val="0"/>
              </a:spcAft>
              <a:buClrTx/>
              <a:buSzTx/>
              <a:buFont typeface="Wingdings" panose="05000000000000000000" pitchFamily="2" charset="2"/>
              <a:buChar char="Ø"/>
              <a:tabLst/>
              <a:defRPr/>
            </a:pPr>
            <a:r>
              <a:rPr kumimoji="0" lang="tr-TR" altLang="tr-TR" sz="22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Kâ’be’nin</a:t>
            </a:r>
            <a:r>
              <a:rPr kumimoji="0" lang="tr-TR" altLang="tr-TR" sz="2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 etrafında tavaf eden on binlerce Müslüman’ın oluşturduğu tablo, bir galaksinin, milyarlarca yıldızıyla dönüşünü andıran bir manzara gibidir. Bu bakımdan tavaftaki manevî hazzı tam anlamıyla elde edebilmek için kendimizi yörüngeye bırakmak gerekmektedir</a:t>
            </a:r>
            <a:endParaRPr kumimoji="0" lang="tr-TR" sz="2200" b="0" i="0" u="none" strike="noStrike" kern="1200" cap="none" spc="0" normalizeH="0" baseline="0" noProof="0" dirty="0" smtClean="0">
              <a:ln>
                <a:noFill/>
              </a:ln>
              <a:solidFill>
                <a:srgbClr val="4F81BD">
                  <a:satMod val="150000"/>
                </a:srgbClr>
              </a:solidFill>
              <a:effectLst/>
              <a:uLnTx/>
              <a:uFillTx/>
              <a:latin typeface="Calibri" panose="020F0502020204030204" pitchFamily="34" charset="0"/>
            </a:endParaRP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19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93" y="1940943"/>
            <a:ext cx="5637746" cy="3758497"/>
          </a:xfrm>
          <a:prstGeom prst="rect">
            <a:avLst/>
          </a:prstGeom>
        </p:spPr>
      </p:pic>
      <p:grpSp>
        <p:nvGrpSpPr>
          <p:cNvPr id="8" name="Grup 7"/>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571345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a:solidFill>
                  <a:srgbClr val="0070C0"/>
                </a:solidFill>
                <a:latin typeface="Gabriola" panose="04040605051002020D02" pitchFamily="82" charset="0"/>
                <a:ea typeface="+mn-ea"/>
                <a:cs typeface="Consolas" panose="020B0609020204030204" pitchFamily="49" charset="0"/>
              </a:rPr>
              <a:t>Remel ve </a:t>
            </a:r>
            <a:r>
              <a:rPr lang="tr-TR" sz="4500" b="1" dirty="0" err="1">
                <a:solidFill>
                  <a:srgbClr val="0070C0"/>
                </a:solidFill>
                <a:latin typeface="Gabriola" panose="04040605051002020D02" pitchFamily="82" charset="0"/>
                <a:ea typeface="+mn-ea"/>
                <a:cs typeface="Consolas" panose="020B0609020204030204" pitchFamily="49" charset="0"/>
              </a:rPr>
              <a:t>Izdıba</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1" name="İçerik Yer Tutucusu 2"/>
          <p:cNvSpPr txBox="1">
            <a:spLocks/>
          </p:cNvSpPr>
          <p:nvPr/>
        </p:nvSpPr>
        <p:spPr bwMode="auto">
          <a:xfrm>
            <a:off x="1067416" y="2697311"/>
            <a:ext cx="5497288" cy="2653276"/>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ctr"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Müminlere karşı mütevazi ve merhametli, düşmanlarına karşı ise güçlü ve gösterişli olmayı öğretir.</a:t>
            </a:r>
          </a:p>
          <a:p>
            <a:pPr marL="269875" marR="0" lvl="0" indent="-269875" algn="ctr"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p:txBody>
      </p:sp>
      <p:pic>
        <p:nvPicPr>
          <p:cNvPr id="12" name="Picture 5" descr="http://t3.gstatic.com/images?q=tbn:ANd9GcQtS97QkJT-OD7Xf_9u7EMVqvHonhcoCz_ctyxYoS0AgBQXk3RB"/>
          <p:cNvPicPr>
            <a:picLocks noChangeAspect="1" noChangeArrowheads="1"/>
          </p:cNvPicPr>
          <p:nvPr/>
        </p:nvPicPr>
        <p:blipFill>
          <a:blip r:embed="rId3"/>
          <a:srcRect/>
          <a:stretch>
            <a:fillRect/>
          </a:stretch>
        </p:blipFill>
        <p:spPr bwMode="auto">
          <a:xfrm>
            <a:off x="6631288" y="2005050"/>
            <a:ext cx="3660026" cy="3668123"/>
          </a:xfrm>
          <a:prstGeom prst="rect">
            <a:avLst/>
          </a:prstGeom>
          <a:noFill/>
          <a:ln w="9525">
            <a:noFill/>
            <a:miter lim="800000"/>
            <a:headEnd/>
            <a:tailEnd/>
          </a:ln>
        </p:spPr>
      </p:pic>
      <p:grpSp>
        <p:nvGrpSpPr>
          <p:cNvPr id="10" name="Grup 9"/>
          <p:cNvGrpSpPr/>
          <p:nvPr/>
        </p:nvGrpSpPr>
        <p:grpSpPr>
          <a:xfrm>
            <a:off x="720000" y="288000"/>
            <a:ext cx="10764000" cy="900000"/>
            <a:chOff x="720000" y="288000"/>
            <a:chExt cx="10764000" cy="900000"/>
          </a:xfrm>
        </p:grpSpPr>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532469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a:solidFill>
                  <a:srgbClr val="0070C0"/>
                </a:solidFill>
                <a:latin typeface="Gabriola" panose="04040605051002020D02" pitchFamily="82" charset="0"/>
                <a:ea typeface="+mn-ea"/>
                <a:cs typeface="Consolas" panose="020B0609020204030204" pitchFamily="49" charset="0"/>
              </a:rPr>
              <a:t>HACER’ÜL ESVED</a:t>
            </a: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3" name="2 İçerik Yer Tutucusu"/>
          <p:cNvSpPr txBox="1">
            <a:spLocks/>
          </p:cNvSpPr>
          <p:nvPr/>
        </p:nvSpPr>
        <p:spPr>
          <a:xfrm>
            <a:off x="4352404" y="1865563"/>
            <a:ext cx="6751630" cy="3791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dirty="0" err="1" smtClean="0"/>
              <a:t>Hacerül</a:t>
            </a:r>
            <a:r>
              <a:rPr lang="tr-TR" dirty="0" smtClean="0"/>
              <a:t> </a:t>
            </a:r>
            <a:r>
              <a:rPr lang="tr-TR" dirty="0" err="1" smtClean="0"/>
              <a:t>Esved’i</a:t>
            </a:r>
            <a:r>
              <a:rPr lang="tr-TR" dirty="0" smtClean="0"/>
              <a:t> selamlama, kulun Allah’a vermiş olduğu ahdi yenilemesi anlamına gelir. </a:t>
            </a:r>
          </a:p>
          <a:p>
            <a:pPr algn="just"/>
            <a:r>
              <a:rPr lang="tr-TR" dirty="0" smtClean="0">
                <a:cs typeface="Nirmala UI" panose="020B0502040204020203" pitchFamily="34" charset="0"/>
              </a:rPr>
              <a:t>Ruhlar aleminde verdiği sözü bu kez </a:t>
            </a:r>
            <a:r>
              <a:rPr lang="tr-TR" dirty="0" err="1" smtClean="0">
                <a:cs typeface="Nirmala UI" panose="020B0502040204020203" pitchFamily="34" charset="0"/>
              </a:rPr>
              <a:t>Kâ’be’de</a:t>
            </a:r>
            <a:r>
              <a:rPr lang="tr-TR" dirty="0" smtClean="0">
                <a:cs typeface="Nirmala UI" panose="020B0502040204020203" pitchFamily="34" charset="0"/>
              </a:rPr>
              <a:t>, beytin sahibinin önünde yenilemektir.</a:t>
            </a:r>
          </a:p>
          <a:p>
            <a:pPr algn="just"/>
            <a:r>
              <a:rPr lang="tr-TR" dirty="0" err="1" smtClean="0">
                <a:cs typeface="Nirmala UI" panose="020B0502040204020203" pitchFamily="34" charset="0"/>
              </a:rPr>
              <a:t>Hacerü’l</a:t>
            </a:r>
            <a:r>
              <a:rPr lang="tr-TR" dirty="0" smtClean="0">
                <a:cs typeface="Nirmala UI" panose="020B0502040204020203" pitchFamily="34" charset="0"/>
              </a:rPr>
              <a:t> </a:t>
            </a:r>
            <a:r>
              <a:rPr lang="tr-TR" dirty="0" err="1" smtClean="0">
                <a:cs typeface="Nirmala UI" panose="020B0502040204020203" pitchFamily="34" charset="0"/>
              </a:rPr>
              <a:t>Esved</a:t>
            </a:r>
            <a:r>
              <a:rPr lang="tr-TR" dirty="0" smtClean="0">
                <a:cs typeface="Nirmala UI" panose="020B0502040204020203" pitchFamily="34" charset="0"/>
              </a:rPr>
              <a:t> adeta bir barkot okuyucu gibi onu selamlayanların avuç içlerini okuyarak ahdi yenilediklerine şahitlik eder.</a:t>
            </a:r>
          </a:p>
          <a:p>
            <a:pPr marL="0" indent="0" algn="just">
              <a:buFont typeface="Arial" panose="020B0604020202020204" pitchFamily="34" charset="0"/>
              <a:buNone/>
            </a:pPr>
            <a:endParaRPr lang="tr-TR" dirty="0"/>
          </a:p>
        </p:txBody>
      </p:sp>
      <p:pic>
        <p:nvPicPr>
          <p:cNvPr id="14" name="Picture 2" descr="C:\Users\User\Desktop\SLAYT RESİMLERİ\FB_IMG_1456856053429.jpg"/>
          <p:cNvPicPr>
            <a:picLocks noChangeAspect="1" noChangeArrowheads="1"/>
          </p:cNvPicPr>
          <p:nvPr/>
        </p:nvPicPr>
        <p:blipFill>
          <a:blip r:embed="rId3"/>
          <a:srcRect/>
          <a:stretch>
            <a:fillRect/>
          </a:stretch>
        </p:blipFill>
        <p:spPr bwMode="auto">
          <a:xfrm>
            <a:off x="900000" y="1865563"/>
            <a:ext cx="3452404" cy="3862500"/>
          </a:xfrm>
          <a:prstGeom prst="rect">
            <a:avLst/>
          </a:prstGeom>
          <a:noFill/>
        </p:spPr>
      </p:pic>
      <p:grpSp>
        <p:nvGrpSpPr>
          <p:cNvPr id="11" name="Grup 10"/>
          <p:cNvGrpSpPr/>
          <p:nvPr/>
        </p:nvGrpSpPr>
        <p:grpSpPr>
          <a:xfrm>
            <a:off x="720000" y="288000"/>
            <a:ext cx="10764000" cy="900000"/>
            <a:chOff x="720000" y="288000"/>
            <a:chExt cx="10764000" cy="900000"/>
          </a:xfrm>
        </p:grpSpPr>
        <p:pic>
          <p:nvPicPr>
            <p:cNvPr id="12" name="Resim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5" name="Resim 1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057289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SA’Y</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1" name="2 İçerik Yer Tutucusu"/>
          <p:cNvSpPr txBox="1">
            <a:spLocks/>
          </p:cNvSpPr>
          <p:nvPr/>
        </p:nvSpPr>
        <p:spPr bwMode="auto">
          <a:xfrm>
            <a:off x="389523" y="1831861"/>
            <a:ext cx="6336110" cy="4051354"/>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t" latinLnBrk="0" hangingPunct="0">
              <a:lnSpc>
                <a:spcPct val="100000"/>
              </a:lnSpc>
              <a:spcBef>
                <a:spcPts val="0"/>
              </a:spcBef>
              <a:spcAft>
                <a:spcPct val="0"/>
              </a:spcAft>
              <a:buClrTx/>
              <a:buSzTx/>
              <a:buFont typeface="Arial" pitchFamily="34" charset="0"/>
              <a:buChar char="•"/>
              <a:tabLst/>
              <a:defRPr/>
            </a:pPr>
            <a:r>
              <a:rPr kumimoji="0" lang="tr-TR" sz="2400" b="0" i="0" u="none" strike="noStrike" kern="1200" cap="none" spc="0" normalizeH="0" baseline="0" noProof="0" dirty="0" err="1" smtClean="0">
                <a:ln>
                  <a:noFill/>
                </a:ln>
                <a:solidFill>
                  <a:sysClr val="windowText" lastClr="000000"/>
                </a:solidFill>
                <a:effectLst/>
                <a:uLnTx/>
                <a:uFillTx/>
                <a:latin typeface="+mn-lt"/>
                <a:cs typeface="Arial" panose="020B0604020202020204" pitchFamily="34" charset="0"/>
              </a:rPr>
              <a:t>Sa’y</a:t>
            </a:r>
            <a:r>
              <a:rPr kumimoji="0" lang="tr-TR" sz="2400" b="0" i="0" u="none" strike="noStrike" kern="1200" cap="none" spc="0" normalizeH="0" baseline="0" noProof="0" dirty="0" smtClean="0">
                <a:ln>
                  <a:noFill/>
                </a:ln>
                <a:solidFill>
                  <a:sysClr val="windowText" lastClr="000000"/>
                </a:solidFill>
                <a:effectLst/>
                <a:uLnTx/>
                <a:uFillTx/>
                <a:latin typeface="+mn-lt"/>
                <a:cs typeface="Arial" panose="020B0604020202020204" pitchFamily="34" charset="0"/>
              </a:rPr>
              <a:t>: Safa ve Merve tepeleri arasında bir arayış, ibadet anlamı taşıyan bir yürüyüştür.</a:t>
            </a:r>
          </a:p>
          <a:p>
            <a:pPr marL="269875" marR="0" lvl="0" indent="-269875" algn="just" defTabSz="914400" rtl="0" eaLnBrk="0" fontAlgn="t" latinLnBrk="0" hangingPunct="0">
              <a:lnSpc>
                <a:spcPct val="100000"/>
              </a:lnSpc>
              <a:spcBef>
                <a:spcPts val="0"/>
              </a:spcBef>
              <a:spcAft>
                <a:spcPct val="0"/>
              </a:spcAft>
              <a:buClrTx/>
              <a:buSzTx/>
              <a:buFont typeface="Arial" pitchFamily="34" charset="0"/>
              <a:buChar char="•"/>
              <a:tabLst/>
              <a:defRPr/>
            </a:pPr>
            <a:r>
              <a:rPr kumimoji="0" lang="tr-TR" sz="2400" b="0" i="0" u="none" strike="noStrike" kern="1200" cap="none" spc="0" normalizeH="0" baseline="0" noProof="0" dirty="0" smtClean="0">
                <a:ln>
                  <a:noFill/>
                </a:ln>
                <a:solidFill>
                  <a:sysClr val="windowText" lastClr="000000"/>
                </a:solidFill>
                <a:effectLst/>
                <a:uLnTx/>
                <a:uFillTx/>
                <a:latin typeface="+mn-lt"/>
                <a:cs typeface="Arial" panose="020B0604020202020204" pitchFamily="34" charset="0"/>
              </a:rPr>
              <a:t>Anne sevgisi ve şefkatinin Hz. Hacer validemizde kendini gösteren şeklini yad etmek ve yeni İsmailler yetiştirme gayretinde olmaktır. </a:t>
            </a:r>
          </a:p>
          <a:p>
            <a:pPr marL="269875" marR="0" lvl="0" indent="-269875" algn="just" defTabSz="914400" rtl="0" eaLnBrk="0" fontAlgn="t" latinLnBrk="0" hangingPunct="0">
              <a:lnSpc>
                <a:spcPct val="100000"/>
              </a:lnSpc>
              <a:spcBef>
                <a:spcPts val="0"/>
              </a:spcBef>
              <a:spcAft>
                <a:spcPct val="0"/>
              </a:spcAft>
              <a:buClrTx/>
              <a:buSzTx/>
              <a:buFont typeface="Arial" pitchFamily="34" charset="0"/>
              <a:buChar char="•"/>
              <a:tabLst/>
              <a:defRPr/>
            </a:pPr>
            <a:r>
              <a:rPr kumimoji="0" lang="tr-TR" sz="2400" b="0" i="0" u="none" strike="noStrike" kern="1200" cap="none" spc="0" normalizeH="0" baseline="0" noProof="0" dirty="0" smtClean="0">
                <a:ln>
                  <a:noFill/>
                </a:ln>
                <a:solidFill>
                  <a:sysClr val="windowText" lastClr="000000"/>
                </a:solidFill>
                <a:effectLst/>
                <a:uLnTx/>
                <a:uFillTx/>
                <a:latin typeface="+mn-lt"/>
                <a:cs typeface="Arial" panose="020B0604020202020204" pitchFamily="34" charset="0"/>
              </a:rPr>
              <a:t>Kendi İsmaillerimizi (yavrularımızı) ve Ümmetin  İsmaillerini  kurtarmak için çabalamalıyız.</a:t>
            </a:r>
          </a:p>
          <a:p>
            <a:pPr marL="269875" marR="0" lvl="0" indent="-269875" algn="just" defTabSz="914400" rtl="0" eaLnBrk="0" fontAlgn="t" latinLnBrk="0" hangingPunct="0">
              <a:lnSpc>
                <a:spcPct val="100000"/>
              </a:lnSpc>
              <a:spcBef>
                <a:spcPts val="0"/>
              </a:spcBef>
              <a:spcAft>
                <a:spcPct val="0"/>
              </a:spcAft>
              <a:buClrTx/>
              <a:buSzTx/>
              <a:buFont typeface="Arial" pitchFamily="34" charset="0"/>
              <a:buChar char="•"/>
              <a:tabLst/>
              <a:defRPr/>
            </a:pPr>
            <a:r>
              <a:rPr kumimoji="0" lang="tr-TR" sz="2400" b="0" i="0" u="none" strike="noStrike" kern="1200" cap="none" spc="0" normalizeH="0" baseline="0" noProof="0" dirty="0" smtClean="0">
                <a:ln>
                  <a:noFill/>
                </a:ln>
                <a:solidFill>
                  <a:sysClr val="windowText" lastClr="000000"/>
                </a:solidFill>
                <a:effectLst/>
                <a:uLnTx/>
                <a:uFillTx/>
                <a:latin typeface="+mn-lt"/>
                <a:cs typeface="Arial" panose="020B0604020202020204" pitchFamily="34" charset="0"/>
              </a:rPr>
              <a:t>İlahi rahmetten istifade etmek için gayret göstermektir. Çünkü Hz. Hacer örneğinde görüldüğü gibi çabalamadan nimet elde edilemez</a:t>
            </a:r>
            <a:r>
              <a:rPr kumimoji="0" lang="tr-TR" sz="2000" b="0" i="0" u="none" strike="noStrike" kern="1200" cap="none" spc="0" normalizeH="0" baseline="0" noProof="0" dirty="0" smtClean="0">
                <a:ln>
                  <a:noFill/>
                </a:ln>
                <a:solidFill>
                  <a:sysClr val="windowText" lastClr="000000"/>
                </a:solidFill>
                <a:effectLst/>
                <a:uLnTx/>
                <a:uFillTx/>
                <a:latin typeface="+mn-lt"/>
              </a:rPr>
              <a:t>.</a:t>
            </a:r>
          </a:p>
          <a:p>
            <a:pPr marL="269875" marR="0" lvl="0" indent="-269875"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tr-TR" sz="1900" b="0" i="0" u="none" strike="noStrike" kern="1200" cap="none" spc="0" normalizeH="0" baseline="0" noProof="0" dirty="0">
              <a:ln>
                <a:noFill/>
              </a:ln>
              <a:solidFill>
                <a:sysClr val="windowText" lastClr="000000"/>
              </a:solidFill>
              <a:effectLst/>
              <a:uLnTx/>
              <a:uFillTx/>
              <a:latin typeface="+mn-lt"/>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633" y="1865563"/>
            <a:ext cx="4954534" cy="3757263"/>
          </a:xfrm>
          <a:prstGeom prst="rect">
            <a:avLst/>
          </a:prstGeom>
        </p:spPr>
      </p:pic>
      <p:grpSp>
        <p:nvGrpSpPr>
          <p:cNvPr id="12" name="Grup 11"/>
          <p:cNvGrpSpPr/>
          <p:nvPr/>
        </p:nvGrpSpPr>
        <p:grpSpPr>
          <a:xfrm>
            <a:off x="720000" y="288000"/>
            <a:ext cx="10764000" cy="900000"/>
            <a:chOff x="720000" y="288000"/>
            <a:chExt cx="10764000" cy="900000"/>
          </a:xfrm>
        </p:grpSpPr>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848499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ZEMZEM</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2" name="3 İçerik Yer Tutucusu"/>
          <p:cNvSpPr txBox="1">
            <a:spLocks/>
          </p:cNvSpPr>
          <p:nvPr/>
        </p:nvSpPr>
        <p:spPr bwMode="auto">
          <a:xfrm>
            <a:off x="5531633" y="1813279"/>
            <a:ext cx="5898369" cy="4257830"/>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gn="just">
              <a:spcBef>
                <a:spcPts val="0"/>
              </a:spcBef>
              <a:spcAft>
                <a:spcPts val="488"/>
              </a:spcAft>
              <a:buClr>
                <a:srgbClr val="000066"/>
              </a:buClr>
              <a:buSzPct val="115000"/>
            </a:pPr>
            <a:r>
              <a:rPr lang="tr-TR" sz="2500" dirty="0" smtClean="0">
                <a:latin typeface="Calibri" panose="020F0502020204030204" pitchFamily="34" charset="0"/>
              </a:rPr>
              <a:t>Hz. İsmail yerden çıkan su ile hayata tutundu. Bizler de semadan gelen Kur’an’la hayatta tutunacağız.</a:t>
            </a:r>
          </a:p>
          <a:p>
            <a:pPr algn="just">
              <a:spcBef>
                <a:spcPts val="0"/>
              </a:spcBef>
            </a:pPr>
            <a:r>
              <a:rPr lang="tr-TR" sz="2500" dirty="0" smtClean="0">
                <a:latin typeface="Calibri" panose="020F0502020204030204" pitchFamily="34" charset="0"/>
                <a:cs typeface="Times New Roman" panose="02020603050405020304" pitchFamily="18" charset="0"/>
              </a:rPr>
              <a:t>Hz. İbrahim ve oğlu Hz. İsmail (</a:t>
            </a:r>
            <a:r>
              <a:rPr lang="tr-TR" sz="2500" dirty="0" err="1" smtClean="0">
                <a:latin typeface="Calibri" panose="020F0502020204030204" pitchFamily="34" charset="0"/>
                <a:cs typeface="Times New Roman" panose="02020603050405020304" pitchFamily="18" charset="0"/>
              </a:rPr>
              <a:t>a.s</a:t>
            </a:r>
            <a:r>
              <a:rPr lang="tr-TR" sz="2500" dirty="0" smtClean="0">
                <a:latin typeface="Calibri" panose="020F0502020204030204" pitchFamily="34" charset="0"/>
                <a:cs typeface="Times New Roman" panose="02020603050405020304" pitchFamily="18" charset="0"/>
              </a:rPr>
              <a:t>.)  </a:t>
            </a:r>
            <a:r>
              <a:rPr lang="tr-TR" sz="2500" dirty="0" err="1" smtClean="0">
                <a:latin typeface="Calibri" panose="020F0502020204030204" pitchFamily="34" charset="0"/>
                <a:cs typeface="Times New Roman" panose="02020603050405020304" pitchFamily="18" charset="0"/>
              </a:rPr>
              <a:t>Kâ’be’yi</a:t>
            </a:r>
            <a:r>
              <a:rPr lang="tr-TR" sz="2500" dirty="0" smtClean="0">
                <a:latin typeface="Calibri" panose="020F0502020204030204" pitchFamily="34" charset="0"/>
                <a:cs typeface="Times New Roman" panose="02020603050405020304" pitchFamily="18" charset="0"/>
              </a:rPr>
              <a:t>  ibadet için temizledikleri gibi, tavafla gönüllerini temizleyen hacılar, zemzemle midelerini yıkamayı da ihmal etmeyeceklerdir ve hayatlarının kalan kısmında da midelerini haram lokmayla kirletmemenin mücadelesini vereceklerdir. </a:t>
            </a:r>
            <a:endParaRPr lang="tr-TR" sz="2500" dirty="0" smtClean="0">
              <a:latin typeface="Calibri" panose="020F050202020403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62" y="1973034"/>
            <a:ext cx="5025712" cy="3833893"/>
          </a:xfrm>
          <a:prstGeom prst="rect">
            <a:avLst/>
          </a:prstGeom>
        </p:spPr>
      </p:pic>
      <p:grpSp>
        <p:nvGrpSpPr>
          <p:cNvPr id="11" name="Grup 10"/>
          <p:cNvGrpSpPr/>
          <p:nvPr/>
        </p:nvGrpSpPr>
        <p:grpSpPr>
          <a:xfrm>
            <a:off x="720000" y="288000"/>
            <a:ext cx="10764000" cy="900000"/>
            <a:chOff x="720000" y="288000"/>
            <a:chExt cx="10764000" cy="900000"/>
          </a:xfrm>
        </p:grpSpPr>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979735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ARAFAT</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pic>
        <p:nvPicPr>
          <p:cNvPr id="11" name="İçerik Yer Tutucusu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167887" y="1882854"/>
            <a:ext cx="5298445" cy="2847355"/>
          </a:xfrm>
          <a:prstGeom prst="rect">
            <a:avLst/>
          </a:prstGeom>
          <a:noFill/>
          <a:ln w="9525">
            <a:noFill/>
            <a:miter lim="800000"/>
            <a:headEnd/>
            <a:tailEnd/>
          </a:ln>
        </p:spPr>
      </p:pic>
      <p:sp>
        <p:nvSpPr>
          <p:cNvPr id="13" name="Dikdörtgen 12"/>
          <p:cNvSpPr/>
          <p:nvPr/>
        </p:nvSpPr>
        <p:spPr>
          <a:xfrm>
            <a:off x="667070" y="2036537"/>
            <a:ext cx="5500818" cy="2492990"/>
          </a:xfrm>
          <a:prstGeom prst="rect">
            <a:avLst/>
          </a:prstGeom>
        </p:spPr>
        <p:txBody>
          <a:bodyPr wrap="square">
            <a:spAutoFit/>
          </a:bodyPr>
          <a:lstStyle/>
          <a:p>
            <a:pPr algn="just" eaLnBrk="0" fontAlgn="base" hangingPunct="0">
              <a:spcBef>
                <a:spcPct val="0"/>
              </a:spcBef>
              <a:spcAft>
                <a:spcPct val="0"/>
              </a:spcAft>
            </a:pPr>
            <a:r>
              <a:rPr lang="tr-TR" sz="2600" dirty="0">
                <a:solidFill>
                  <a:prstClr val="black"/>
                </a:solidFill>
                <a:cs typeface="Arial" pitchFamily="34" charset="0"/>
              </a:rPr>
              <a:t>Arafat önce kendini bilme, kendini </a:t>
            </a:r>
            <a:r>
              <a:rPr lang="tr-TR" sz="2600" dirty="0" smtClean="0">
                <a:solidFill>
                  <a:prstClr val="black"/>
                </a:solidFill>
                <a:cs typeface="Arial" pitchFamily="34" charset="0"/>
              </a:rPr>
              <a:t>bulma, </a:t>
            </a:r>
            <a:r>
              <a:rPr lang="tr-TR" sz="2600" dirty="0">
                <a:solidFill>
                  <a:prstClr val="black"/>
                </a:solidFill>
                <a:cs typeface="Arial" pitchFamily="34" charset="0"/>
              </a:rPr>
              <a:t>kendini tanıma çabasıdır. </a:t>
            </a:r>
            <a:endParaRPr lang="tr-TR" sz="2600" dirty="0" smtClean="0">
              <a:solidFill>
                <a:prstClr val="black"/>
              </a:solidFill>
              <a:cs typeface="Arial" pitchFamily="34" charset="0"/>
            </a:endParaRPr>
          </a:p>
          <a:p>
            <a:pPr algn="just" eaLnBrk="0" fontAlgn="base" hangingPunct="0">
              <a:spcBef>
                <a:spcPct val="0"/>
              </a:spcBef>
              <a:spcAft>
                <a:spcPct val="0"/>
              </a:spcAft>
            </a:pPr>
            <a:r>
              <a:rPr lang="tr-TR" sz="2600" dirty="0" smtClean="0">
                <a:solidFill>
                  <a:prstClr val="black"/>
                </a:solidFill>
                <a:cs typeface="Arial" pitchFamily="34" charset="0"/>
              </a:rPr>
              <a:t>Nefsin </a:t>
            </a:r>
            <a:r>
              <a:rPr lang="tr-TR" sz="2600" dirty="0">
                <a:solidFill>
                  <a:prstClr val="black"/>
                </a:solidFill>
                <a:cs typeface="Arial" pitchFamily="34" charset="0"/>
              </a:rPr>
              <a:t>tuzaklarından kurtulmaktır Arafat. Tek muradımız “Kendini bilen Rabbini bilir” hükmünce kendimizi tanıyıp Rabbimizi tanımaktır. </a:t>
            </a:r>
          </a:p>
        </p:txBody>
      </p:sp>
      <p:sp>
        <p:nvSpPr>
          <p:cNvPr id="14" name="Dikdörtgen 13"/>
          <p:cNvSpPr/>
          <p:nvPr/>
        </p:nvSpPr>
        <p:spPr>
          <a:xfrm>
            <a:off x="667069" y="4683210"/>
            <a:ext cx="10799263" cy="1292662"/>
          </a:xfrm>
          <a:prstGeom prst="rect">
            <a:avLst/>
          </a:prstGeom>
        </p:spPr>
        <p:txBody>
          <a:bodyPr wrap="square">
            <a:spAutoFit/>
          </a:bodyPr>
          <a:lstStyle/>
          <a:p>
            <a:pPr marL="285750" indent="-285750" algn="just" eaLnBrk="0" fontAlgn="base" hangingPunct="0">
              <a:spcBef>
                <a:spcPct val="0"/>
              </a:spcBef>
              <a:spcAft>
                <a:spcPct val="0"/>
              </a:spcAft>
              <a:buFont typeface="Wingdings" panose="05000000000000000000" pitchFamily="2" charset="2"/>
              <a:buChar char="§"/>
            </a:pPr>
            <a:r>
              <a:rPr lang="tr-TR" sz="2500" dirty="0">
                <a:solidFill>
                  <a:prstClr val="black"/>
                </a:solidFill>
                <a:cs typeface="Arial" pitchFamily="34" charset="0"/>
              </a:rPr>
              <a:t>Arafat marifet meydanıdır. Marifete, </a:t>
            </a:r>
            <a:r>
              <a:rPr lang="tr-TR" sz="2500" dirty="0" err="1" smtClean="0">
                <a:solidFill>
                  <a:prstClr val="black"/>
                </a:solidFill>
                <a:cs typeface="Arial" pitchFamily="34" charset="0"/>
              </a:rPr>
              <a:t>ma’rifetullaha</a:t>
            </a:r>
            <a:r>
              <a:rPr lang="tr-TR" sz="2500" dirty="0" smtClean="0">
                <a:solidFill>
                  <a:prstClr val="black"/>
                </a:solidFill>
                <a:cs typeface="Arial" pitchFamily="34" charset="0"/>
              </a:rPr>
              <a:t> </a:t>
            </a:r>
            <a:r>
              <a:rPr lang="tr-TR" sz="2500" dirty="0">
                <a:solidFill>
                  <a:prstClr val="black"/>
                </a:solidFill>
                <a:cs typeface="Arial" pitchFamily="34" charset="0"/>
              </a:rPr>
              <a:t>erme çabasıdır Arafat. Arafat, irfan meydanıdır. Arif olmaya, hakikati bilmeye, tanımaya, anlamaya karar vermektir Arafat.</a:t>
            </a:r>
          </a:p>
        </p:txBody>
      </p:sp>
      <p:grpSp>
        <p:nvGrpSpPr>
          <p:cNvPr id="12" name="Grup 11"/>
          <p:cNvGrpSpPr/>
          <p:nvPr/>
        </p:nvGrpSpPr>
        <p:grpSpPr>
          <a:xfrm>
            <a:off x="720000" y="288000"/>
            <a:ext cx="10764000" cy="900000"/>
            <a:chOff x="720000" y="288000"/>
            <a:chExt cx="10764000" cy="900000"/>
          </a:xfrm>
        </p:grpSpPr>
        <p:pic>
          <p:nvPicPr>
            <p:cNvPr id="15" name="Resim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6" name="Resim 1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938495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ARAFAT</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2" name="İçerik Yer Tutucusu 2"/>
          <p:cNvSpPr txBox="1">
            <a:spLocks/>
          </p:cNvSpPr>
          <p:nvPr/>
        </p:nvSpPr>
        <p:spPr bwMode="auto">
          <a:xfrm>
            <a:off x="3970639" y="2055811"/>
            <a:ext cx="7133396" cy="3710675"/>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Arafat, itiraftır. Günahlarımızı itiraf etme yeridir. Bütün günahlardan sıyrılıp gözyaşlarıyla arınmaktır. Rabbimize “</a:t>
            </a:r>
            <a:r>
              <a:rPr kumimoji="0" lang="tr-TR" sz="26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elest</a:t>
            </a: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 </a:t>
            </a:r>
            <a:r>
              <a:rPr kumimoji="0" lang="tr-TR" sz="26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bezminde</a:t>
            </a: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 verdiğimiz sözü hatırlama ve bu söze uygun davranma taahhüdüdür.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Arafat, </a:t>
            </a:r>
            <a:r>
              <a:rPr kumimoji="0" lang="tr-TR" sz="26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tearüftür</a:t>
            </a: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 tanışmaktır.</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6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 Ayrılıkları kalplerden silip tanışmak, iyilik ve takva yolunda yarışmak, gönüller arasında eşitlik ve kardeşlik köprüleri kurmaktır.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760" y="2108885"/>
            <a:ext cx="2851749" cy="3706719"/>
          </a:xfrm>
          <a:prstGeom prst="rect">
            <a:avLst/>
          </a:prstGeom>
        </p:spPr>
      </p:pic>
      <p:grpSp>
        <p:nvGrpSpPr>
          <p:cNvPr id="11" name="Grup 10"/>
          <p:cNvGrpSpPr/>
          <p:nvPr/>
        </p:nvGrpSpPr>
        <p:grpSpPr>
          <a:xfrm>
            <a:off x="720000" y="288000"/>
            <a:ext cx="10764000" cy="900000"/>
            <a:chOff x="720000" y="288000"/>
            <a:chExt cx="10764000" cy="900000"/>
          </a:xfrm>
        </p:grpSpPr>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334732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ARAFAT</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1" name="2 İçerik Yer Tutucusu"/>
          <p:cNvSpPr txBox="1">
            <a:spLocks/>
          </p:cNvSpPr>
          <p:nvPr/>
        </p:nvSpPr>
        <p:spPr bwMode="auto">
          <a:xfrm>
            <a:off x="900000" y="2055812"/>
            <a:ext cx="10204034" cy="3661247"/>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Arafat, bir mahşerdir.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Ölüm elbisesini giymiş sorguya hazır bir vaziyette Yüce </a:t>
            </a:r>
            <a:r>
              <a:rPr kumimoji="0" lang="tr-TR" sz="2800" b="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Yaratıcı’ya</a:t>
            </a: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 yönelmek için toplanmaktır.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Kendi mahşerini yaşamaktır. Kalabalıklar içinde yalnız kaldığını anlamaktır.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Kaybettiklerimize ağlamaktır.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Dünyanın seyirci kaldığı zulümlere sessiz kalmamaya söz vermektir Arafat. </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grpSp>
        <p:nvGrpSpPr>
          <p:cNvPr id="12" name="Grup 11"/>
          <p:cNvGrpSpPr/>
          <p:nvPr/>
        </p:nvGrpSpPr>
        <p:grpSpPr>
          <a:xfrm>
            <a:off x="720000" y="288000"/>
            <a:ext cx="10764000" cy="900000"/>
            <a:chOff x="720000" y="288000"/>
            <a:chExt cx="10764000" cy="900000"/>
          </a:xfrm>
        </p:grpSpPr>
        <p:pic>
          <p:nvPicPr>
            <p:cNvPr id="13" name="Resim 1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587671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VAKFE</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2" name="2 İçerik Yer Tutucusu"/>
          <p:cNvSpPr txBox="1">
            <a:spLocks/>
          </p:cNvSpPr>
          <p:nvPr/>
        </p:nvSpPr>
        <p:spPr bwMode="auto">
          <a:xfrm>
            <a:off x="677574" y="1888937"/>
            <a:ext cx="5138989" cy="4083495"/>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Arafat’taki ibadetimiz vakfedir.</a:t>
            </a:r>
          </a:p>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Vakfe bir duruştur. Bu duruş, ırkçılığa, her türlü ayrımcılığa ve zulümlere karşı bir duruştur. </a:t>
            </a:r>
          </a:p>
          <a:p>
            <a:pPr marL="269875" marR="0" lvl="0" indent="-269875"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Bu duruş, </a:t>
            </a:r>
            <a:r>
              <a:rPr kumimoji="0" lang="tr-TR" sz="28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Resûl</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-i Ekrem’in hâlâ Arafat meydanında yankılanan “</a:t>
            </a:r>
            <a:r>
              <a:rPr kumimoji="0" lang="tr-TR" sz="2800" i="0" u="none" strike="noStrike" kern="1200" cap="none" spc="0" normalizeH="0" baseline="0" noProof="0" dirty="0" smtClean="0">
                <a:ln>
                  <a:noFill/>
                </a:ln>
                <a:solidFill>
                  <a:srgbClr val="005298"/>
                </a:solidFill>
                <a:effectLst/>
                <a:uLnTx/>
                <a:uFillTx/>
                <a:latin typeface="Calibri" panose="020F0502020204030204" pitchFamily="34" charset="0"/>
              </a:rPr>
              <a:t>Hepiniz Adem’densiniz. Adem de topraktandır”</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sözünün tahakkukudur. </a:t>
            </a:r>
            <a:endParaRPr kumimoji="0" lang="tr-TR" sz="280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563" y="1865563"/>
            <a:ext cx="5549333" cy="3924752"/>
          </a:xfrm>
          <a:prstGeom prst="rect">
            <a:avLst/>
          </a:prstGeom>
        </p:spPr>
      </p:pic>
      <p:grpSp>
        <p:nvGrpSpPr>
          <p:cNvPr id="11" name="Grup 10"/>
          <p:cNvGrpSpPr/>
          <p:nvPr/>
        </p:nvGrpSpPr>
        <p:grpSpPr>
          <a:xfrm>
            <a:off x="720000" y="288000"/>
            <a:ext cx="10764000" cy="900000"/>
            <a:chOff x="720000" y="288000"/>
            <a:chExt cx="10764000" cy="900000"/>
          </a:xfrm>
        </p:grpSpPr>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098715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7" name="6 Başlık"/>
          <p:cNvSpPr>
            <a:spLocks noGrp="1"/>
          </p:cNvSpPr>
          <p:nvPr>
            <p:ph type="title"/>
          </p:nvPr>
        </p:nvSpPr>
        <p:spPr>
          <a:xfrm>
            <a:off x="2029730" y="365125"/>
            <a:ext cx="8125691" cy="1325563"/>
          </a:xfrm>
        </p:spPr>
        <p:txBody>
          <a:bodyPr>
            <a:noAutofit/>
          </a:bodyPr>
          <a:lstStyle/>
          <a:p>
            <a:pPr algn="ctr"/>
            <a:r>
              <a:rPr lang="tr-TR" sz="4500" b="1" dirty="0" smtClean="0">
                <a:solidFill>
                  <a:srgbClr val="0070C0"/>
                </a:solidFill>
                <a:latin typeface="Gabriola" panose="04040605051002020D02" pitchFamily="82" charset="0"/>
                <a:ea typeface="+mn-ea"/>
                <a:cs typeface="Consolas" panose="020B0609020204030204" pitchFamily="49" charset="0"/>
              </a:rPr>
              <a:t>HACCIN HİKMETİ VE HACDAKİ SEMBOLLERİN ANLAMI</a:t>
            </a:r>
          </a:p>
        </p:txBody>
      </p:sp>
      <p:grpSp>
        <p:nvGrpSpPr>
          <p:cNvPr id="26" name="25 Grup"/>
          <p:cNvGrpSpPr/>
          <p:nvPr/>
        </p:nvGrpSpPr>
        <p:grpSpPr>
          <a:xfrm>
            <a:off x="900530" y="2036616"/>
            <a:ext cx="10440000" cy="3600000"/>
            <a:chOff x="1731831" y="2036616"/>
            <a:chExt cx="8707887" cy="4383675"/>
          </a:xfrm>
        </p:grpSpPr>
        <p:pic>
          <p:nvPicPr>
            <p:cNvPr id="10" name="Picture 5" descr="s10vgi"/>
            <p:cNvPicPr>
              <a:picLocks noChangeArrowheads="1"/>
            </p:cNvPicPr>
            <p:nvPr/>
          </p:nvPicPr>
          <p:blipFill>
            <a:blip r:embed="rId3"/>
            <a:srcRect/>
            <a:stretch>
              <a:fillRect/>
            </a:stretch>
          </p:blipFill>
          <p:spPr bwMode="auto">
            <a:xfrm>
              <a:off x="3912252" y="2088346"/>
              <a:ext cx="2160000" cy="1080000"/>
            </a:xfrm>
            <a:prstGeom prst="rect">
              <a:avLst/>
            </a:prstGeom>
            <a:noFill/>
            <a:ln w="9525">
              <a:noFill/>
              <a:miter lim="800000"/>
              <a:headEnd/>
              <a:tailEnd/>
            </a:ln>
          </p:spPr>
        </p:pic>
        <p:pic>
          <p:nvPicPr>
            <p:cNvPr id="11" name="Picture 6" descr="15dc8"/>
            <p:cNvPicPr>
              <a:picLocks noChangeArrowheads="1"/>
            </p:cNvPicPr>
            <p:nvPr/>
          </p:nvPicPr>
          <p:blipFill>
            <a:blip r:embed="rId4" cstate="print"/>
            <a:srcRect/>
            <a:stretch>
              <a:fillRect/>
            </a:stretch>
          </p:blipFill>
          <p:spPr bwMode="auto">
            <a:xfrm>
              <a:off x="8249545" y="2060641"/>
              <a:ext cx="2160000" cy="1080000"/>
            </a:xfrm>
            <a:prstGeom prst="rect">
              <a:avLst/>
            </a:prstGeom>
            <a:noFill/>
            <a:ln w="9525">
              <a:noFill/>
              <a:miter lim="800000"/>
              <a:headEnd/>
              <a:tailEnd/>
            </a:ln>
          </p:spPr>
        </p:pic>
        <p:pic>
          <p:nvPicPr>
            <p:cNvPr id="12" name="Picture 7" descr="Güncel Haber"/>
            <p:cNvPicPr>
              <a:picLocks noChangeArrowheads="1"/>
            </p:cNvPicPr>
            <p:nvPr/>
          </p:nvPicPr>
          <p:blipFill>
            <a:blip r:embed="rId5"/>
            <a:srcRect/>
            <a:stretch>
              <a:fillRect/>
            </a:stretch>
          </p:blipFill>
          <p:spPr bwMode="auto">
            <a:xfrm>
              <a:off x="6093062" y="5315893"/>
              <a:ext cx="2160000" cy="1080000"/>
            </a:xfrm>
            <a:prstGeom prst="rect">
              <a:avLst/>
            </a:prstGeom>
            <a:noFill/>
            <a:ln w="9525">
              <a:noFill/>
              <a:miter lim="800000"/>
              <a:headEnd/>
              <a:tailEnd/>
            </a:ln>
          </p:spPr>
        </p:pic>
        <p:pic>
          <p:nvPicPr>
            <p:cNvPr id="13" name="Picture 2"/>
            <p:cNvPicPr>
              <a:picLocks noChangeArrowheads="1"/>
            </p:cNvPicPr>
            <p:nvPr/>
          </p:nvPicPr>
          <p:blipFill>
            <a:blip r:embed="rId6" cstate="print"/>
            <a:srcRect/>
            <a:stretch>
              <a:fillRect/>
            </a:stretch>
          </p:blipFill>
          <p:spPr bwMode="auto">
            <a:xfrm>
              <a:off x="3911377" y="3187625"/>
              <a:ext cx="2160000" cy="1080000"/>
            </a:xfrm>
            <a:prstGeom prst="rect">
              <a:avLst/>
            </a:prstGeom>
            <a:noFill/>
            <a:ln w="9525">
              <a:noFill/>
              <a:miter lim="800000"/>
              <a:headEnd/>
              <a:tailEnd/>
            </a:ln>
          </p:spPr>
        </p:pic>
        <p:pic>
          <p:nvPicPr>
            <p:cNvPr id="14" name="Picture 5" descr="NEMİRE"/>
            <p:cNvPicPr>
              <a:picLocks noChangeArrowheads="1"/>
            </p:cNvPicPr>
            <p:nvPr/>
          </p:nvPicPr>
          <p:blipFill>
            <a:blip r:embed="rId7" cstate="print"/>
            <a:srcRect l="-17644"/>
            <a:stretch>
              <a:fillRect/>
            </a:stretch>
          </p:blipFill>
          <p:spPr bwMode="auto">
            <a:xfrm>
              <a:off x="5703359" y="4259610"/>
              <a:ext cx="2520000" cy="1080000"/>
            </a:xfrm>
            <a:prstGeom prst="rect">
              <a:avLst/>
            </a:prstGeom>
            <a:noFill/>
            <a:ln w="9525">
              <a:noFill/>
              <a:miter lim="800000"/>
              <a:headEnd/>
              <a:tailEnd/>
            </a:ln>
          </p:spPr>
        </p:pic>
        <p:pic>
          <p:nvPicPr>
            <p:cNvPr id="15" name="Picture 4" descr="DSC_7678"/>
            <p:cNvPicPr>
              <a:picLocks noChangeArrowheads="1" noCrop="1"/>
            </p:cNvPicPr>
            <p:nvPr/>
          </p:nvPicPr>
          <p:blipFill>
            <a:blip r:embed="rId8" cstate="print"/>
            <a:srcRect/>
            <a:stretch>
              <a:fillRect/>
            </a:stretch>
          </p:blipFill>
          <p:spPr bwMode="auto">
            <a:xfrm>
              <a:off x="6077843" y="3162078"/>
              <a:ext cx="2160000" cy="1080000"/>
            </a:xfrm>
            <a:prstGeom prst="rect">
              <a:avLst/>
            </a:prstGeom>
            <a:noFill/>
            <a:ln w="9525">
              <a:noFill/>
              <a:miter lim="800000"/>
              <a:headEnd/>
              <a:tailEnd/>
            </a:ln>
          </p:spPr>
        </p:pic>
        <p:pic>
          <p:nvPicPr>
            <p:cNvPr id="16" name="Picture 7" descr="4"/>
            <p:cNvPicPr>
              <a:picLocks noChangeArrowheads="1"/>
            </p:cNvPicPr>
            <p:nvPr/>
          </p:nvPicPr>
          <p:blipFill>
            <a:blip r:embed="rId9"/>
            <a:srcRect/>
            <a:stretch>
              <a:fillRect/>
            </a:stretch>
          </p:blipFill>
          <p:spPr bwMode="auto">
            <a:xfrm>
              <a:off x="8255990" y="3141293"/>
              <a:ext cx="2160000" cy="1080000"/>
            </a:xfrm>
            <a:prstGeom prst="rect">
              <a:avLst/>
            </a:prstGeom>
            <a:noFill/>
            <a:ln w="9525">
              <a:noFill/>
              <a:miter lim="800000"/>
              <a:headEnd/>
              <a:tailEnd/>
            </a:ln>
          </p:spPr>
        </p:pic>
        <p:pic>
          <p:nvPicPr>
            <p:cNvPr id="17" name="Picture 4" descr="MİNA"/>
            <p:cNvPicPr>
              <a:picLocks noChangeArrowheads="1"/>
            </p:cNvPicPr>
            <p:nvPr/>
          </p:nvPicPr>
          <p:blipFill>
            <a:blip r:embed="rId10" cstate="print"/>
            <a:srcRect/>
            <a:stretch>
              <a:fillRect/>
            </a:stretch>
          </p:blipFill>
          <p:spPr bwMode="auto">
            <a:xfrm>
              <a:off x="1731831" y="2036616"/>
              <a:ext cx="2160000" cy="1080000"/>
            </a:xfrm>
            <a:prstGeom prst="rect">
              <a:avLst/>
            </a:prstGeom>
            <a:noFill/>
            <a:ln w="9525">
              <a:noFill/>
              <a:miter lim="800000"/>
              <a:headEnd/>
              <a:tailEnd/>
            </a:ln>
          </p:spPr>
        </p:pic>
        <p:pic>
          <p:nvPicPr>
            <p:cNvPr id="18" name="Picture 5" descr="K"/>
            <p:cNvPicPr>
              <a:picLocks noChangeArrowheads="1"/>
            </p:cNvPicPr>
            <p:nvPr/>
          </p:nvPicPr>
          <p:blipFill>
            <a:blip r:embed="rId11" cstate="print"/>
            <a:srcRect/>
            <a:stretch>
              <a:fillRect/>
            </a:stretch>
          </p:blipFill>
          <p:spPr bwMode="auto">
            <a:xfrm>
              <a:off x="8274665" y="4228879"/>
              <a:ext cx="2160000" cy="1080000"/>
            </a:xfrm>
            <a:prstGeom prst="rect">
              <a:avLst/>
            </a:prstGeom>
            <a:noFill/>
            <a:ln w="9525">
              <a:noFill/>
              <a:miter lim="800000"/>
              <a:headEnd/>
              <a:tailEnd/>
            </a:ln>
          </p:spPr>
        </p:pic>
        <p:pic>
          <p:nvPicPr>
            <p:cNvPr id="19" name="Picture 5" descr="y3n4lrt0bwvb"/>
            <p:cNvPicPr>
              <a:picLocks noChangeArrowheads="1"/>
            </p:cNvPicPr>
            <p:nvPr/>
          </p:nvPicPr>
          <p:blipFill>
            <a:blip r:embed="rId12" cstate="print"/>
            <a:srcRect/>
            <a:stretch>
              <a:fillRect/>
            </a:stretch>
          </p:blipFill>
          <p:spPr bwMode="auto">
            <a:xfrm>
              <a:off x="8279718" y="5313440"/>
              <a:ext cx="2160000" cy="1080000"/>
            </a:xfrm>
            <a:prstGeom prst="rect">
              <a:avLst/>
            </a:prstGeom>
            <a:noFill/>
            <a:ln w="9525">
              <a:noFill/>
              <a:miter lim="800000"/>
              <a:headEnd/>
              <a:tailEnd/>
            </a:ln>
          </p:spPr>
        </p:pic>
        <p:pic>
          <p:nvPicPr>
            <p:cNvPr id="20" name="Picture 5" descr="itz3d046tnb1"/>
            <p:cNvPicPr>
              <a:picLocks noChangeArrowheads="1"/>
            </p:cNvPicPr>
            <p:nvPr/>
          </p:nvPicPr>
          <p:blipFill>
            <a:blip r:embed="rId13" cstate="print"/>
            <a:srcRect/>
            <a:stretch>
              <a:fillRect/>
            </a:stretch>
          </p:blipFill>
          <p:spPr bwMode="auto">
            <a:xfrm>
              <a:off x="6074869" y="2058502"/>
              <a:ext cx="2160000" cy="1080000"/>
            </a:xfrm>
            <a:prstGeom prst="rect">
              <a:avLst/>
            </a:prstGeom>
            <a:noFill/>
            <a:ln w="9525">
              <a:noFill/>
              <a:miter lim="800000"/>
              <a:headEnd/>
              <a:tailEnd/>
            </a:ln>
          </p:spPr>
        </p:pic>
        <p:pic>
          <p:nvPicPr>
            <p:cNvPr id="21" name="Picture 2"/>
            <p:cNvPicPr>
              <a:picLocks noChangeArrowheads="1"/>
            </p:cNvPicPr>
            <p:nvPr/>
          </p:nvPicPr>
          <p:blipFill>
            <a:blip r:embed="rId14" cstate="print"/>
            <a:srcRect/>
            <a:stretch>
              <a:fillRect/>
            </a:stretch>
          </p:blipFill>
          <p:spPr bwMode="auto">
            <a:xfrm>
              <a:off x="1745684" y="3116185"/>
              <a:ext cx="2160000" cy="1080000"/>
            </a:xfrm>
            <a:prstGeom prst="rect">
              <a:avLst/>
            </a:prstGeom>
            <a:noFill/>
            <a:ln w="9525">
              <a:noFill/>
              <a:miter lim="800000"/>
              <a:headEnd/>
              <a:tailEnd/>
            </a:ln>
          </p:spPr>
        </p:pic>
        <p:pic>
          <p:nvPicPr>
            <p:cNvPr id="22" name="Picture 2"/>
            <p:cNvPicPr>
              <a:picLocks noChangeArrowheads="1"/>
            </p:cNvPicPr>
            <p:nvPr/>
          </p:nvPicPr>
          <p:blipFill>
            <a:blip r:embed="rId15" cstate="print"/>
            <a:srcRect/>
            <a:stretch>
              <a:fillRect/>
            </a:stretch>
          </p:blipFill>
          <p:spPr bwMode="auto">
            <a:xfrm>
              <a:off x="1745685" y="5319071"/>
              <a:ext cx="2160000" cy="1080000"/>
            </a:xfrm>
            <a:prstGeom prst="rect">
              <a:avLst/>
            </a:prstGeom>
            <a:noFill/>
            <a:ln w="9525">
              <a:noFill/>
              <a:miter lim="800000"/>
              <a:headEnd/>
              <a:tailEnd/>
            </a:ln>
          </p:spPr>
        </p:pic>
        <p:pic>
          <p:nvPicPr>
            <p:cNvPr id="23" name="Picture 2" descr="G:\HACCIN HİKMETİ VE HACDAKİ SEMBOLLERİN ANLAMI\Semboller\Safa Merve.jpg"/>
            <p:cNvPicPr>
              <a:picLocks noChangeArrowheads="1"/>
            </p:cNvPicPr>
            <p:nvPr/>
          </p:nvPicPr>
          <p:blipFill>
            <a:blip r:embed="rId16" cstate="print"/>
            <a:srcRect/>
            <a:stretch>
              <a:fillRect/>
            </a:stretch>
          </p:blipFill>
          <p:spPr bwMode="auto">
            <a:xfrm>
              <a:off x="1745686" y="4231484"/>
              <a:ext cx="2160000" cy="1080000"/>
            </a:xfrm>
            <a:prstGeom prst="rect">
              <a:avLst/>
            </a:prstGeom>
            <a:noFill/>
          </p:spPr>
        </p:pic>
        <p:pic>
          <p:nvPicPr>
            <p:cNvPr id="24" name="Picture 5" descr="ANd9GcTZueH0qvemBtFgOqwJk2N6a8SiVPzgSg7wDd5yyexGlCmDSMezTg"/>
            <p:cNvPicPr>
              <a:picLocks noChangeArrowheads="1"/>
            </p:cNvPicPr>
            <p:nvPr/>
          </p:nvPicPr>
          <p:blipFill>
            <a:blip r:embed="rId17"/>
            <a:srcRect/>
            <a:stretch>
              <a:fillRect/>
            </a:stretch>
          </p:blipFill>
          <p:spPr bwMode="auto">
            <a:xfrm>
              <a:off x="3912684" y="5340291"/>
              <a:ext cx="2196000" cy="1080000"/>
            </a:xfrm>
            <a:prstGeom prst="rect">
              <a:avLst/>
            </a:prstGeom>
            <a:noFill/>
            <a:ln w="9525">
              <a:noFill/>
              <a:miter lim="800000"/>
              <a:headEnd/>
              <a:tailEnd/>
            </a:ln>
          </p:spPr>
        </p:pic>
        <p:pic>
          <p:nvPicPr>
            <p:cNvPr id="25" name="Picture 2" descr="C:\Users\User\Desktop\FB_IMG_1457177852785.jpg"/>
            <p:cNvPicPr>
              <a:picLocks noChangeArrowheads="1"/>
            </p:cNvPicPr>
            <p:nvPr/>
          </p:nvPicPr>
          <p:blipFill>
            <a:blip r:embed="rId18" cstate="print"/>
            <a:srcRect/>
            <a:stretch>
              <a:fillRect/>
            </a:stretch>
          </p:blipFill>
          <p:spPr bwMode="auto">
            <a:xfrm>
              <a:off x="3923793" y="4269188"/>
              <a:ext cx="2160000" cy="1080000"/>
            </a:xfrm>
            <a:prstGeom prst="rect">
              <a:avLst/>
            </a:prstGeom>
            <a:noFill/>
          </p:spPr>
        </p:pic>
      </p:grpSp>
      <p:grpSp>
        <p:nvGrpSpPr>
          <p:cNvPr id="27" name="Grup 26"/>
          <p:cNvGrpSpPr/>
          <p:nvPr/>
        </p:nvGrpSpPr>
        <p:grpSpPr>
          <a:xfrm>
            <a:off x="720000" y="288000"/>
            <a:ext cx="10764000" cy="900000"/>
            <a:chOff x="720000" y="288000"/>
            <a:chExt cx="10764000" cy="900000"/>
          </a:xfrm>
        </p:grpSpPr>
        <p:pic>
          <p:nvPicPr>
            <p:cNvPr id="28" name="Resim 27"/>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29" name="Resim 28"/>
            <p:cNvPicPr>
              <a:picLocks/>
            </p:cNvPicPr>
            <p:nvPr/>
          </p:nvPicPr>
          <p:blipFill>
            <a:blip r:embed="rId20"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278797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a:solidFill>
                  <a:srgbClr val="0070C0"/>
                </a:solidFill>
                <a:latin typeface="Gabriola" panose="04040605051002020D02" pitchFamily="82" charset="0"/>
                <a:ea typeface="+mn-ea"/>
                <a:cs typeface="Consolas" panose="020B0609020204030204" pitchFamily="49" charset="0"/>
              </a:rPr>
              <a:t>MÜZDELİFE - MİNA</a:t>
            </a: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1" name="3 İçerik Yer Tutucusu"/>
          <p:cNvSpPr txBox="1">
            <a:spLocks/>
          </p:cNvSpPr>
          <p:nvPr/>
        </p:nvSpPr>
        <p:spPr bwMode="auto">
          <a:xfrm>
            <a:off x="710527" y="1889261"/>
            <a:ext cx="5311330" cy="3852512"/>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ts val="0"/>
              </a:spcBef>
              <a:spcAft>
                <a:spcPts val="0"/>
              </a:spcAft>
              <a:buClr>
                <a:srgbClr val="000066"/>
              </a:buClr>
              <a:buSzPct val="115000"/>
              <a:buFont typeface="Arial" pitchFamily="34" charset="0"/>
              <a:buChar char="•"/>
              <a:tabLst/>
              <a:defRPr/>
            </a:pPr>
            <a:r>
              <a:rPr kumimoji="0" lang="tr-TR" sz="28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Müzdelife’nin</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Kuran-ı Kerim’de geçen ismi olan </a:t>
            </a:r>
            <a:r>
              <a:rPr kumimoji="0" lang="tr-TR" sz="28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Meş’ar</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şuur yeri ve </a:t>
            </a:r>
            <a:r>
              <a:rPr kumimoji="0" lang="tr-TR" sz="28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şuurlanma</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zamanı demektir. </a:t>
            </a:r>
          </a:p>
          <a:p>
            <a:pPr marL="269875" marR="0" lvl="0" indent="-269875" algn="just" defTabSz="914400" rtl="0" eaLnBrk="0" fontAlgn="base" latinLnBrk="0" hangingPunct="0">
              <a:lnSpc>
                <a:spcPct val="100000"/>
              </a:lnSpc>
              <a:spcBef>
                <a:spcPts val="0"/>
              </a:spcBef>
              <a:spcAft>
                <a:spcPts val="0"/>
              </a:spcAft>
              <a:buClr>
                <a:srgbClr val="000066"/>
              </a:buClr>
              <a:buSzPct val="115000"/>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Hacı Kâbe’de kalbini vesveselerden temizler, zemzemle midesini yıkar, Arafat’ta arif olur, marifet bulur, </a:t>
            </a:r>
            <a:r>
              <a:rPr kumimoji="0" lang="tr-TR" sz="28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Meş’ar’da</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şuura erer, Mina’da ise, temenni ya da </a:t>
            </a:r>
            <a:r>
              <a:rPr kumimoji="0" lang="tr-TR" sz="2800" i="0" u="none" strike="noStrike" kern="1200" cap="none" spc="0" normalizeH="0" baseline="0" noProof="0" dirty="0" err="1" smtClean="0">
                <a:ln>
                  <a:noFill/>
                </a:ln>
                <a:solidFill>
                  <a:sysClr val="windowText" lastClr="000000"/>
                </a:solidFill>
                <a:effectLst/>
                <a:uLnTx/>
                <a:uFillTx/>
                <a:latin typeface="Calibri" panose="020F0502020204030204" pitchFamily="34" charset="0"/>
              </a:rPr>
              <a:t>temennâya</a:t>
            </a: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 yani aşka varır. </a:t>
            </a:r>
            <a:endParaRPr kumimoji="0" lang="tr-TR" altLang="tr-TR" sz="2800" i="0" u="none" strike="noStrike" kern="1200" cap="none" spc="0" normalizeH="0" baseline="0" noProof="0" dirty="0" smtClean="0">
              <a:ln>
                <a:noFill/>
              </a:ln>
              <a:solidFill>
                <a:srgbClr val="002060"/>
              </a:solidFill>
              <a:effectLst/>
              <a:uLnTx/>
              <a:uFillTx/>
              <a:latin typeface="Calibri"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440" y="1865563"/>
            <a:ext cx="4979573" cy="3771042"/>
          </a:xfrm>
          <a:prstGeom prst="rect">
            <a:avLst/>
          </a:prstGeom>
        </p:spPr>
      </p:pic>
      <p:grpSp>
        <p:nvGrpSpPr>
          <p:cNvPr id="12" name="Grup 11"/>
          <p:cNvGrpSpPr/>
          <p:nvPr/>
        </p:nvGrpSpPr>
        <p:grpSpPr>
          <a:xfrm>
            <a:off x="720000" y="288000"/>
            <a:ext cx="10764000" cy="900000"/>
            <a:chOff x="720000" y="288000"/>
            <a:chExt cx="10764000" cy="900000"/>
          </a:xfrm>
        </p:grpSpPr>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47435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ŞEYTAN TAŞLAMA</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2" name="2 İçerik Yer Tutucusu"/>
          <p:cNvSpPr txBox="1">
            <a:spLocks/>
          </p:cNvSpPr>
          <p:nvPr/>
        </p:nvSpPr>
        <p:spPr bwMode="auto">
          <a:xfrm>
            <a:off x="5667632" y="1981015"/>
            <a:ext cx="5559972" cy="1604488"/>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lang="tr-TR" sz="2600" dirty="0">
                <a:solidFill>
                  <a:prstClr val="black"/>
                </a:solidFill>
                <a:latin typeface="+mn-lt"/>
                <a:cs typeface="Arial" pitchFamily="34" charset="0"/>
              </a:rPr>
              <a:t>Şeytan taşlamanın anlamı; Şeytan ve taraftarlarına karşı bilinç oluşturma, duruş ve tutum geliştirmedir.</a:t>
            </a:r>
          </a:p>
        </p:txBody>
      </p:sp>
      <p:pic>
        <p:nvPicPr>
          <p:cNvPr id="13" name="Picture 2" descr="G:\HACCIN HİKMETİ VE HACDAKİ SEMBOLLERİN ANLAMI\Semboller\Taslama.JPG"/>
          <p:cNvPicPr>
            <a:picLocks noChangeAspect="1" noChangeArrowheads="1"/>
          </p:cNvPicPr>
          <p:nvPr/>
        </p:nvPicPr>
        <p:blipFill>
          <a:blip r:embed="rId3" cstate="print"/>
          <a:srcRect/>
          <a:stretch>
            <a:fillRect/>
          </a:stretch>
        </p:blipFill>
        <p:spPr bwMode="auto">
          <a:xfrm>
            <a:off x="850572" y="2021223"/>
            <a:ext cx="4792348" cy="3621576"/>
          </a:xfrm>
          <a:prstGeom prst="rect">
            <a:avLst/>
          </a:prstGeom>
          <a:noFill/>
        </p:spPr>
      </p:pic>
      <p:sp>
        <p:nvSpPr>
          <p:cNvPr id="14" name="Dikdörtgen 13"/>
          <p:cNvSpPr/>
          <p:nvPr/>
        </p:nvSpPr>
        <p:spPr>
          <a:xfrm>
            <a:off x="6004816" y="3473994"/>
            <a:ext cx="5313406" cy="2092881"/>
          </a:xfrm>
          <a:prstGeom prst="rect">
            <a:avLst/>
          </a:prstGeom>
        </p:spPr>
        <p:txBody>
          <a:bodyPr wrap="square">
            <a:spAutoFit/>
          </a:bodyPr>
          <a:lstStyle/>
          <a:p>
            <a:pPr algn="just" eaLnBrk="0" fontAlgn="base" hangingPunct="0">
              <a:spcBef>
                <a:spcPct val="0"/>
              </a:spcBef>
              <a:spcAft>
                <a:spcPct val="0"/>
              </a:spcAft>
            </a:pPr>
            <a:r>
              <a:rPr lang="tr-TR" sz="2600" dirty="0" smtClean="0">
                <a:solidFill>
                  <a:prstClr val="black"/>
                </a:solidFill>
                <a:cs typeface="Arial" pitchFamily="34" charset="0"/>
              </a:rPr>
              <a:t>Aslında atılan her bir taş, kişinin kendi </a:t>
            </a:r>
            <a:r>
              <a:rPr lang="tr-TR" sz="2600" dirty="0">
                <a:solidFill>
                  <a:prstClr val="black"/>
                </a:solidFill>
                <a:cs typeface="Arial" pitchFamily="34" charset="0"/>
              </a:rPr>
              <a:t>nefsine, şehvetine ve </a:t>
            </a:r>
            <a:r>
              <a:rPr lang="tr-TR" sz="2600" dirty="0" smtClean="0">
                <a:solidFill>
                  <a:prstClr val="black"/>
                </a:solidFill>
                <a:cs typeface="Arial" pitchFamily="34" charset="0"/>
              </a:rPr>
              <a:t>şeytani duygularına karşı fırlatılmıştır.</a:t>
            </a:r>
          </a:p>
          <a:p>
            <a:pPr algn="just" eaLnBrk="0" fontAlgn="base" hangingPunct="0">
              <a:spcBef>
                <a:spcPct val="0"/>
              </a:spcBef>
              <a:spcAft>
                <a:spcPct val="0"/>
              </a:spcAft>
            </a:pPr>
            <a:r>
              <a:rPr lang="tr-TR" sz="2600" dirty="0">
                <a:solidFill>
                  <a:prstClr val="black"/>
                </a:solidFill>
                <a:cs typeface="Arial" pitchFamily="34" charset="0"/>
              </a:rPr>
              <a:t>Atılan taşın 7 </a:t>
            </a:r>
            <a:r>
              <a:rPr lang="tr-TR" sz="2600" dirty="0" smtClean="0">
                <a:solidFill>
                  <a:prstClr val="black"/>
                </a:solidFill>
                <a:cs typeface="Arial" pitchFamily="34" charset="0"/>
              </a:rPr>
              <a:t>olmasının anlamı ise, </a:t>
            </a:r>
            <a:r>
              <a:rPr lang="tr-TR" sz="2600" dirty="0">
                <a:solidFill>
                  <a:prstClr val="black"/>
                </a:solidFill>
                <a:cs typeface="Arial" pitchFamily="34" charset="0"/>
              </a:rPr>
              <a:t>mücadelenin sürekli olmasıdır</a:t>
            </a:r>
            <a:r>
              <a:rPr lang="tr-TR" sz="2600" dirty="0" smtClean="0">
                <a:solidFill>
                  <a:prstClr val="black"/>
                </a:solidFill>
                <a:cs typeface="Arial" pitchFamily="34" charset="0"/>
              </a:rPr>
              <a:t>.</a:t>
            </a:r>
            <a:endParaRPr lang="tr-TR" sz="2600" dirty="0">
              <a:solidFill>
                <a:prstClr val="black"/>
              </a:solidFill>
              <a:cs typeface="Arial" pitchFamily="34" charset="0"/>
            </a:endParaRPr>
          </a:p>
        </p:txBody>
      </p:sp>
      <p:grpSp>
        <p:nvGrpSpPr>
          <p:cNvPr id="11" name="Grup 10"/>
          <p:cNvGrpSpPr/>
          <p:nvPr/>
        </p:nvGrpSpPr>
        <p:grpSpPr>
          <a:xfrm>
            <a:off x="720000" y="288000"/>
            <a:ext cx="10764000" cy="900000"/>
            <a:chOff x="720000" y="288000"/>
            <a:chExt cx="10764000" cy="900000"/>
          </a:xfrm>
        </p:grpSpPr>
        <p:pic>
          <p:nvPicPr>
            <p:cNvPr id="15" name="Resim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6" name="Resim 1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395239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KURBAN</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1" name="2 İçerik Yer Tutucusu"/>
          <p:cNvSpPr txBox="1">
            <a:spLocks/>
          </p:cNvSpPr>
          <p:nvPr/>
        </p:nvSpPr>
        <p:spPr bwMode="auto">
          <a:xfrm>
            <a:off x="4608898" y="1832654"/>
            <a:ext cx="6940551" cy="500906"/>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2300" b="1" kern="1200">
                <a:solidFill>
                  <a:schemeClr val="tx1"/>
                </a:solidFill>
                <a:latin typeface="+mn-lt"/>
                <a:ea typeface="+mn-ea"/>
                <a:cs typeface="+mn-cs"/>
              </a:defRPr>
            </a:lvl1pPr>
            <a:lvl2pPr marL="587375" indent="-223838" algn="l" rtl="0" eaLnBrk="0" fontAlgn="base" hangingPunct="0">
              <a:spcBef>
                <a:spcPct val="20000"/>
              </a:spcBef>
              <a:spcAft>
                <a:spcPct val="0"/>
              </a:spcAft>
              <a:buFont typeface="Arial" pitchFamily="34" charset="0"/>
              <a:buChar char="–"/>
              <a:defRPr sz="1900" kern="1200">
                <a:solidFill>
                  <a:schemeClr val="tx1"/>
                </a:solidFill>
                <a:latin typeface="+mn-lt"/>
                <a:ea typeface="+mn-ea"/>
                <a:cs typeface="+mn-cs"/>
              </a:defRPr>
            </a:lvl2pPr>
            <a:lvl3pPr marL="904875" indent="-179388"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3pPr>
            <a:lvl4pPr marL="1268413" indent="-179388" algn="l" rtl="0" eaLnBrk="0" fontAlgn="base" hangingPunct="0">
              <a:spcBef>
                <a:spcPct val="20000"/>
              </a:spcBef>
              <a:spcAft>
                <a:spcPct val="0"/>
              </a:spcAft>
              <a:buFont typeface="Arial" pitchFamily="34" charset="0"/>
              <a:buChar char="–"/>
              <a:defRPr sz="1400" kern="1200">
                <a:solidFill>
                  <a:schemeClr val="tx1"/>
                </a:solidFill>
                <a:latin typeface="+mn-lt"/>
                <a:ea typeface="+mn-ea"/>
                <a:cs typeface="+mn-cs"/>
              </a:defRPr>
            </a:lvl4pPr>
            <a:lvl5pPr marL="1631950" indent="-179388" algn="l" rtl="0" eaLnBrk="0" fontAlgn="base" hangingPunct="0">
              <a:spcBef>
                <a:spcPct val="20000"/>
              </a:spcBef>
              <a:spcAft>
                <a:spcPct val="0"/>
              </a:spcAft>
              <a:buFont typeface="Arial" pitchFamily="34" charset="0"/>
              <a:buChar char="»"/>
              <a:defRPr sz="1400" kern="1200">
                <a:solidFill>
                  <a:schemeClr val="tx1"/>
                </a:solidFill>
                <a:latin typeface="+mn-lt"/>
                <a:ea typeface="+mn-ea"/>
                <a:cs typeface="+mn-cs"/>
              </a:defRPr>
            </a:lvl5pPr>
            <a:lvl6pPr marL="1996703" indent="-181501" algn="l" defTabSz="726062"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ar-AE" sz="3200" dirty="0" smtClean="0">
                <a:cs typeface="Nur Arabic Font" pitchFamily="2" charset="-78"/>
              </a:rPr>
              <a:t>لنْ يَنَالَ اللَّهَ لُحُومُهَا وَلَا دِمَاؤُهَا وَلَٰكِنْ يَنَالُهُ التَّقْوَىٰ مِنْكُمْ ۚ </a:t>
            </a:r>
            <a:endParaRPr lang="tr-TR" sz="3200" dirty="0" smtClean="0">
              <a:solidFill>
                <a:srgbClr val="FF0000"/>
              </a:solidFill>
              <a:cs typeface="Nur Arabic Font" pitchFamily="2" charset="-78"/>
            </a:endParaRPr>
          </a:p>
        </p:txBody>
      </p:sp>
      <p:pic>
        <p:nvPicPr>
          <p:cNvPr id="15" name="Picture 2" descr="G:\Hac Dosyasi\Hacc 2010\Hacc\73_resim_koyunlar.jpg"/>
          <p:cNvPicPr>
            <a:picLocks noChangeAspect="1" noChangeArrowheads="1"/>
          </p:cNvPicPr>
          <p:nvPr/>
        </p:nvPicPr>
        <p:blipFill>
          <a:blip r:embed="rId3"/>
          <a:srcRect/>
          <a:stretch>
            <a:fillRect/>
          </a:stretch>
        </p:blipFill>
        <p:spPr bwMode="auto">
          <a:xfrm>
            <a:off x="5799438" y="2375999"/>
            <a:ext cx="5628945" cy="3380950"/>
          </a:xfrm>
          <a:prstGeom prst="rect">
            <a:avLst/>
          </a:prstGeom>
          <a:noFill/>
          <a:ln w="9525">
            <a:noFill/>
            <a:miter lim="800000"/>
            <a:headEnd/>
            <a:tailEnd/>
          </a:ln>
        </p:spPr>
      </p:pic>
      <p:sp>
        <p:nvSpPr>
          <p:cNvPr id="16" name="6 Dikdörtgen"/>
          <p:cNvSpPr/>
          <p:nvPr/>
        </p:nvSpPr>
        <p:spPr>
          <a:xfrm>
            <a:off x="570877" y="2526180"/>
            <a:ext cx="5294214" cy="3293209"/>
          </a:xfrm>
          <a:prstGeom prst="rect">
            <a:avLst/>
          </a:prstGeom>
        </p:spPr>
        <p:txBody>
          <a:bodyPr wrap="square">
            <a:spAutoFit/>
          </a:bodyPr>
          <a:lstStyle/>
          <a:p>
            <a:pPr marL="36000">
              <a:defRPr/>
            </a:pPr>
            <a:r>
              <a:rPr lang="tr-TR" sz="2600" dirty="0" smtClean="0">
                <a:solidFill>
                  <a:prstClr val="black"/>
                </a:solidFill>
                <a:latin typeface="Calibri" panose="020F0502020204030204" pitchFamily="34" charset="0"/>
                <a:cs typeface="Times New Roman" pitchFamily="18" charset="0"/>
              </a:rPr>
              <a:t>Hacının </a:t>
            </a:r>
            <a:r>
              <a:rPr lang="tr-TR" sz="2600" dirty="0">
                <a:solidFill>
                  <a:prstClr val="black"/>
                </a:solidFill>
                <a:latin typeface="Calibri" panose="020F0502020204030204" pitchFamily="34" charset="0"/>
                <a:cs typeface="Times New Roman" pitchFamily="18" charset="0"/>
              </a:rPr>
              <a:t>kurban ettiği koyun, inek ya da deve değil; </a:t>
            </a:r>
            <a:r>
              <a:rPr lang="tr-TR" sz="2600" dirty="0" err="1">
                <a:solidFill>
                  <a:prstClr val="black"/>
                </a:solidFill>
                <a:latin typeface="Calibri" panose="020F0502020204030204" pitchFamily="34" charset="0"/>
                <a:cs typeface="Times New Roman" pitchFamily="18" charset="0"/>
              </a:rPr>
              <a:t>hevâ</a:t>
            </a:r>
            <a:r>
              <a:rPr lang="tr-TR" sz="2600" dirty="0">
                <a:solidFill>
                  <a:prstClr val="black"/>
                </a:solidFill>
                <a:latin typeface="Calibri" panose="020F0502020204030204" pitchFamily="34" charset="0"/>
                <a:cs typeface="Times New Roman" pitchFamily="18" charset="0"/>
              </a:rPr>
              <a:t> ve hevesi, arzu ve şehvetidir. </a:t>
            </a:r>
            <a:r>
              <a:rPr lang="tr-TR" sz="2600" dirty="0" smtClean="0">
                <a:solidFill>
                  <a:prstClr val="black"/>
                </a:solidFill>
                <a:latin typeface="Calibri" panose="020F0502020204030204" pitchFamily="34" charset="0"/>
                <a:cs typeface="Times New Roman" pitchFamily="18" charset="0"/>
              </a:rPr>
              <a:t>Kurban, müminin sırf Allah istediği için malından vazgeçebileceğini ortaya koyduğu ve malını Allah yolunda kurban edebildiğini fiilen gösterdiği önemli bir ibadettir. </a:t>
            </a:r>
          </a:p>
        </p:txBody>
      </p:sp>
      <p:grpSp>
        <p:nvGrpSpPr>
          <p:cNvPr id="12" name="Grup 11"/>
          <p:cNvGrpSpPr/>
          <p:nvPr/>
        </p:nvGrpSpPr>
        <p:grpSpPr>
          <a:xfrm>
            <a:off x="720000" y="288000"/>
            <a:ext cx="10764000" cy="900000"/>
            <a:chOff x="720000" y="288000"/>
            <a:chExt cx="10764000" cy="900000"/>
          </a:xfrm>
        </p:grpSpPr>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641579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KURBAN</a:t>
            </a:r>
            <a:endParaRPr lang="tr-TR" sz="4500" b="1" dirty="0">
              <a:solidFill>
                <a:srgbClr val="0070C0"/>
              </a:solidFill>
              <a:latin typeface="Gabriola" panose="04040605051002020D02" pitchFamily="82" charset="0"/>
              <a:ea typeface="+mn-ea"/>
              <a:cs typeface="Consolas" panose="020B0609020204030204" pitchFamily="49" charset="0"/>
            </a:endParaRPr>
          </a:p>
        </p:txBody>
      </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2" name="2 İçerik Yer Tutucusu"/>
          <p:cNvSpPr txBox="1">
            <a:spLocks/>
          </p:cNvSpPr>
          <p:nvPr/>
        </p:nvSpPr>
        <p:spPr bwMode="auto">
          <a:xfrm>
            <a:off x="3847553" y="1800252"/>
            <a:ext cx="7511857" cy="4392861"/>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438912" marR="0" lvl="0" indent="-32004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600" i="0" u="none" strike="noStrike" kern="1200" cap="none" spc="0" normalizeH="0" baseline="0" noProof="0" dirty="0" smtClean="0">
                <a:ln>
                  <a:noFill/>
                </a:ln>
                <a:solidFill>
                  <a:srgbClr val="1F497D">
                    <a:lumMod val="75000"/>
                  </a:srgbClr>
                </a:solidFill>
                <a:effectLst/>
                <a:uLnTx/>
                <a:uFillTx/>
                <a:latin typeface="+mn-lt"/>
                <a:cs typeface="Arial" panose="020B0604020202020204" pitchFamily="34" charset="0"/>
              </a:rPr>
              <a:t>İhramda bir otu dahi koparmak yasak iken, Allah’a bağlılığın ve fedakârlığın bir göstergesidir KURBAN.</a:t>
            </a:r>
          </a:p>
          <a:p>
            <a:pPr marL="438912" marR="0" lvl="0" indent="-32004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600" i="0" u="none" strike="noStrike" kern="1200" cap="none" spc="0" normalizeH="0" baseline="0" noProof="0" dirty="0" smtClean="0">
                <a:ln>
                  <a:noFill/>
                </a:ln>
                <a:solidFill>
                  <a:sysClr val="windowText" lastClr="000000"/>
                </a:solidFill>
                <a:effectLst/>
                <a:uLnTx/>
                <a:uFillTx/>
                <a:latin typeface="+mn-lt"/>
                <a:cs typeface="Arial" panose="020B0604020202020204" pitchFamily="34" charset="0"/>
              </a:rPr>
              <a:t>Allah için ve Allah’ın adıyla kesilen kurbanlar, zikir ve şükrün, tevazu ve teslimiyetin, dayanışma ve kardeşliğin göstergeleridir.</a:t>
            </a:r>
          </a:p>
          <a:p>
            <a:pPr marL="438912" marR="0" lvl="0" indent="-32004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2600" i="0" u="none" strike="noStrike" kern="1200" cap="none" spc="0" normalizeH="0" baseline="0" noProof="0" dirty="0" smtClean="0">
                <a:ln>
                  <a:noFill/>
                </a:ln>
                <a:solidFill>
                  <a:sysClr val="windowText" lastClr="000000"/>
                </a:solidFill>
                <a:effectLst/>
                <a:uLnTx/>
                <a:uFillTx/>
                <a:latin typeface="+mn-lt"/>
                <a:cs typeface="Arial" panose="020B0604020202020204" pitchFamily="34" charset="0"/>
              </a:rPr>
              <a:t> Özellikle hacıların kurban etlerinden hemen hiç yemediği, etlerin tamamının İslam Kalkınma Bankası aracılığıyla yoksul İslam ülkelerine gönderildiği günümüzde, hiç tanımadığı Müslüman kardeşlerine karşı verdiği destek hacı için son derece anlamlıdır</a:t>
            </a:r>
            <a:r>
              <a:rPr kumimoji="0" lang="tr-TR" sz="2600" i="0" u="none" strike="noStrike" kern="1200" cap="none" spc="0" normalizeH="0" baseline="0" noProof="0" dirty="0" smtClean="0">
                <a:ln>
                  <a:noFill/>
                </a:ln>
                <a:solidFill>
                  <a:sysClr val="windowText" lastClr="000000"/>
                </a:solidFill>
                <a:effectLst/>
                <a:uLnTx/>
                <a:uFillTx/>
                <a:latin typeface="+mn-lt"/>
                <a:cs typeface="Times New Roman" pitchFamily="18" charset="0"/>
              </a:rPr>
              <a:t>. </a:t>
            </a:r>
            <a:endParaRPr kumimoji="0" lang="tr-TR" sz="2600" i="0" u="none" strike="noStrike" kern="1200" cap="none" spc="0" normalizeH="0" baseline="0" noProof="0" dirty="0">
              <a:ln>
                <a:noFill/>
              </a:ln>
              <a:solidFill>
                <a:sysClr val="windowText" lastClr="000000"/>
              </a:solidFill>
              <a:effectLst/>
              <a:uLnTx/>
              <a:uFillTx/>
              <a:latin typeface="+mn-lt"/>
            </a:endParaRPr>
          </a:p>
        </p:txBody>
      </p:sp>
      <p:pic>
        <p:nvPicPr>
          <p:cNvPr id="13" name="Picture 2" descr="C:\Users\User\Desktop\SLAYT RESİMLERİ\images.jpg"/>
          <p:cNvPicPr>
            <a:picLocks noChangeAspect="1" noChangeArrowheads="1"/>
          </p:cNvPicPr>
          <p:nvPr/>
        </p:nvPicPr>
        <p:blipFill>
          <a:blip r:embed="rId3"/>
          <a:srcRect/>
          <a:stretch>
            <a:fillRect/>
          </a:stretch>
        </p:blipFill>
        <p:spPr bwMode="auto">
          <a:xfrm>
            <a:off x="915285" y="1930717"/>
            <a:ext cx="2899148" cy="4238675"/>
          </a:xfrm>
          <a:prstGeom prst="rect">
            <a:avLst/>
          </a:prstGeom>
          <a:noFill/>
        </p:spPr>
      </p:pic>
      <p:grpSp>
        <p:nvGrpSpPr>
          <p:cNvPr id="15" name="Grup 14"/>
          <p:cNvGrpSpPr/>
          <p:nvPr/>
        </p:nvGrpSpPr>
        <p:grpSpPr>
          <a:xfrm>
            <a:off x="720000" y="288000"/>
            <a:ext cx="10764000" cy="900000"/>
            <a:chOff x="720000" y="288000"/>
            <a:chExt cx="10764000" cy="900000"/>
          </a:xfrm>
        </p:grpSpPr>
        <p:pic>
          <p:nvPicPr>
            <p:cNvPr id="16" name="Resim 1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7" name="Resim 1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4025882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pic>
        <p:nvPicPr>
          <p:cNvPr id="11" name="Picture 2" descr="C:\Users\User\Desktop\SLAYT RESİMLERİ\FB_IMG_1456426563837.jpg"/>
          <p:cNvPicPr>
            <a:picLocks noChangeAspect="1" noChangeArrowheads="1"/>
          </p:cNvPicPr>
          <p:nvPr/>
        </p:nvPicPr>
        <p:blipFill>
          <a:blip r:embed="rId3"/>
          <a:srcRect/>
          <a:stretch>
            <a:fillRect/>
          </a:stretch>
        </p:blipFill>
        <p:spPr bwMode="auto">
          <a:xfrm>
            <a:off x="540000" y="1188001"/>
            <a:ext cx="11124000" cy="4025922"/>
          </a:xfrm>
          <a:prstGeom prst="rect">
            <a:avLst/>
          </a:prstGeom>
          <a:noFill/>
          <a:ln w="9525">
            <a:noFill/>
            <a:miter lim="800000"/>
            <a:headEnd/>
            <a:tailEnd/>
          </a:ln>
        </p:spPr>
      </p:pic>
      <p:sp>
        <p:nvSpPr>
          <p:cNvPr id="14" name="Dikdörtgen 13"/>
          <p:cNvSpPr/>
          <p:nvPr/>
        </p:nvSpPr>
        <p:spPr>
          <a:xfrm>
            <a:off x="900000" y="5192090"/>
            <a:ext cx="10204034" cy="1323439"/>
          </a:xfrm>
          <a:prstGeom prst="rect">
            <a:avLst/>
          </a:prstGeom>
        </p:spPr>
        <p:txBody>
          <a:bodyPr wrap="square">
            <a:spAutoFit/>
          </a:bodyPr>
          <a:lstStyle/>
          <a:p>
            <a:pPr algn="ctr" eaLnBrk="0" fontAlgn="base" hangingPunct="0">
              <a:spcBef>
                <a:spcPct val="0"/>
              </a:spcBef>
              <a:spcAft>
                <a:spcPct val="0"/>
              </a:spcAft>
            </a:pPr>
            <a:r>
              <a:rPr lang="tr-TR" sz="2000" b="1" dirty="0">
                <a:solidFill>
                  <a:srgbClr val="005298"/>
                </a:solidFill>
                <a:ea typeface="Calibri" panose="020F0502020204030204" pitchFamily="34" charset="0"/>
                <a:cs typeface="Times New Roman" panose="02020603050405020304" pitchFamily="18" charset="0"/>
              </a:rPr>
              <a:t>NAMAZ CAMİDEN </a:t>
            </a:r>
            <a:r>
              <a:rPr lang="tr-TR" sz="2000" b="1" dirty="0" smtClean="0">
                <a:solidFill>
                  <a:srgbClr val="005298"/>
                </a:solidFill>
                <a:ea typeface="Calibri" panose="020F0502020204030204" pitchFamily="34" charset="0"/>
                <a:cs typeface="Times New Roman" panose="02020603050405020304" pitchFamily="18" charset="0"/>
              </a:rPr>
              <a:t>ÇIKINCA</a:t>
            </a:r>
            <a:r>
              <a:rPr lang="tr-TR" sz="2000" b="1" dirty="0">
                <a:solidFill>
                  <a:srgbClr val="005298"/>
                </a:solidFill>
                <a:ea typeface="Calibri" panose="020F0502020204030204" pitchFamily="34" charset="0"/>
                <a:cs typeface="Times New Roman" panose="02020603050405020304" pitchFamily="18" charset="0"/>
              </a:rPr>
              <a:t>,</a:t>
            </a:r>
            <a:br>
              <a:rPr lang="tr-TR" sz="2000" b="1" dirty="0">
                <a:solidFill>
                  <a:srgbClr val="005298"/>
                </a:solidFill>
                <a:ea typeface="Calibri" panose="020F0502020204030204" pitchFamily="34" charset="0"/>
                <a:cs typeface="Times New Roman" panose="02020603050405020304" pitchFamily="18" charset="0"/>
              </a:rPr>
            </a:br>
            <a:r>
              <a:rPr lang="tr-TR" sz="2000" b="1" dirty="0">
                <a:solidFill>
                  <a:srgbClr val="FF0000"/>
                </a:solidFill>
                <a:ea typeface="Calibri" panose="020F0502020204030204" pitchFamily="34" charset="0"/>
                <a:cs typeface="Times New Roman" panose="02020603050405020304" pitchFamily="18" charset="0"/>
              </a:rPr>
              <a:t>ORUÇ RAMAZAN BİTİNCE</a:t>
            </a:r>
            <a:r>
              <a:rPr lang="tr-TR" sz="2000" b="1" dirty="0">
                <a:solidFill>
                  <a:srgbClr val="005298"/>
                </a:solidFill>
                <a:ea typeface="Calibri" panose="020F0502020204030204" pitchFamily="34" charset="0"/>
                <a:cs typeface="Times New Roman" panose="02020603050405020304" pitchFamily="18" charset="0"/>
              </a:rPr>
              <a:t>,</a:t>
            </a:r>
            <a:br>
              <a:rPr lang="tr-TR" sz="2000" b="1" dirty="0">
                <a:solidFill>
                  <a:srgbClr val="005298"/>
                </a:solidFill>
                <a:ea typeface="Calibri" panose="020F0502020204030204" pitchFamily="34" charset="0"/>
                <a:cs typeface="Times New Roman" panose="02020603050405020304" pitchFamily="18" charset="0"/>
              </a:rPr>
            </a:br>
            <a:r>
              <a:rPr lang="tr-TR" sz="2000" b="1" dirty="0">
                <a:solidFill>
                  <a:srgbClr val="7030A0"/>
                </a:solidFill>
                <a:ea typeface="Calibri" panose="020F0502020204030204" pitchFamily="34" charset="0"/>
                <a:cs typeface="Times New Roman" panose="02020603050405020304" pitchFamily="18" charset="0"/>
              </a:rPr>
              <a:t>HAC KABEDEN DÖNÜNCE BAŞLAR</a:t>
            </a:r>
            <a:r>
              <a:rPr lang="tr-TR" sz="2000" b="1" dirty="0">
                <a:solidFill>
                  <a:srgbClr val="005298"/>
                </a:solidFill>
                <a:ea typeface="Calibri" panose="020F0502020204030204" pitchFamily="34" charset="0"/>
                <a:cs typeface="Times New Roman" panose="02020603050405020304" pitchFamily="18" charset="0"/>
              </a:rPr>
              <a:t>….. </a:t>
            </a:r>
            <a:br>
              <a:rPr lang="tr-TR" sz="2000" b="1" dirty="0">
                <a:solidFill>
                  <a:srgbClr val="005298"/>
                </a:solidFill>
                <a:ea typeface="Calibri" panose="020F0502020204030204" pitchFamily="34" charset="0"/>
                <a:cs typeface="Times New Roman" panose="02020603050405020304" pitchFamily="18" charset="0"/>
              </a:rPr>
            </a:br>
            <a:r>
              <a:rPr lang="tr-TR" sz="2000" b="1" dirty="0">
                <a:solidFill>
                  <a:srgbClr val="C0504D">
                    <a:lumMod val="75000"/>
                  </a:srgbClr>
                </a:solidFill>
                <a:ea typeface="Calibri" panose="020F0502020204030204" pitchFamily="34" charset="0"/>
                <a:cs typeface="Times New Roman" panose="02020603050405020304" pitchFamily="18" charset="0"/>
              </a:rPr>
              <a:t>DOLAYSIYLA HACI </a:t>
            </a:r>
            <a:r>
              <a:rPr lang="tr-TR" sz="2000" b="1" dirty="0" smtClean="0">
                <a:solidFill>
                  <a:srgbClr val="C0504D">
                    <a:lumMod val="75000"/>
                  </a:srgbClr>
                </a:solidFill>
                <a:ea typeface="Calibri" panose="020F0502020204030204" pitchFamily="34" charset="0"/>
                <a:cs typeface="Times New Roman" panose="02020603050405020304" pitchFamily="18" charset="0"/>
              </a:rPr>
              <a:t>OLMAKTAN </a:t>
            </a:r>
            <a:r>
              <a:rPr lang="tr-TR" sz="2000" b="1" dirty="0">
                <a:solidFill>
                  <a:srgbClr val="C0504D">
                    <a:lumMod val="75000"/>
                  </a:srgbClr>
                </a:solidFill>
                <a:ea typeface="Calibri" panose="020F0502020204030204" pitchFamily="34" charset="0"/>
                <a:cs typeface="Times New Roman" panose="02020603050405020304" pitchFamily="18" charset="0"/>
              </a:rPr>
              <a:t>ÖTE HACI KALMAK </a:t>
            </a:r>
            <a:r>
              <a:rPr lang="tr-TR" sz="2000" b="1" dirty="0" smtClean="0">
                <a:solidFill>
                  <a:srgbClr val="C0504D">
                    <a:lumMod val="75000"/>
                  </a:srgbClr>
                </a:solidFill>
                <a:ea typeface="Calibri" panose="020F0502020204030204" pitchFamily="34" charset="0"/>
                <a:cs typeface="Times New Roman" panose="02020603050405020304" pitchFamily="18" charset="0"/>
              </a:rPr>
              <a:t>ÖNEMLİDİR…</a:t>
            </a:r>
            <a:endParaRPr lang="tr-TR" sz="2000" b="1" dirty="0">
              <a:solidFill>
                <a:srgbClr val="C0504D">
                  <a:lumMod val="75000"/>
                </a:srgbClr>
              </a:solidFill>
              <a:cs typeface="Arial" pitchFamily="34" charset="0"/>
            </a:endParaRPr>
          </a:p>
        </p:txBody>
      </p:sp>
      <p:grpSp>
        <p:nvGrpSpPr>
          <p:cNvPr id="9" name="Grup 8"/>
          <p:cNvGrpSpPr/>
          <p:nvPr/>
        </p:nvGrpSpPr>
        <p:grpSpPr>
          <a:xfrm>
            <a:off x="720000" y="288000"/>
            <a:ext cx="10764000" cy="900000"/>
            <a:chOff x="720000" y="288000"/>
            <a:chExt cx="10764000" cy="900000"/>
          </a:xfrm>
        </p:grpSpPr>
        <p:pic>
          <p:nvPicPr>
            <p:cNvPr id="12" name="Resim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3" name="Resim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4010417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9" name="Unvan 1"/>
          <p:cNvSpPr>
            <a:spLocks noGrp="1"/>
          </p:cNvSpPr>
          <p:nvPr>
            <p:ph type="title"/>
          </p:nvPr>
        </p:nvSpPr>
        <p:spPr>
          <a:xfrm>
            <a:off x="1001026" y="1890617"/>
            <a:ext cx="10443411" cy="3714359"/>
          </a:xfrm>
        </p:spPr>
        <p:txBody>
          <a:bodyPr>
            <a:noAutofit/>
          </a:bodyPr>
          <a:lstStyle/>
          <a:p>
            <a:pPr>
              <a:lnSpc>
                <a:spcPct val="150000"/>
              </a:lnSpc>
              <a:defRPr/>
            </a:pPr>
            <a:r>
              <a:rPr lang="tr-TR" sz="3600" b="1" dirty="0" smtClean="0">
                <a:solidFill>
                  <a:schemeClr val="accent2">
                    <a:lumMod val="50000"/>
                  </a:schemeClr>
                </a:solidFill>
                <a:cs typeface="Times New Roman" pitchFamily="18" charset="0"/>
              </a:rPr>
              <a:t>Haccınız </a:t>
            </a:r>
            <a:r>
              <a:rPr lang="tr-TR" sz="3600" b="1" dirty="0" err="1">
                <a:solidFill>
                  <a:schemeClr val="accent2">
                    <a:lumMod val="50000"/>
                  </a:schemeClr>
                </a:solidFill>
                <a:cs typeface="Times New Roman" pitchFamily="18" charset="0"/>
              </a:rPr>
              <a:t>Mebrûr</a:t>
            </a:r>
            <a:r>
              <a:rPr lang="tr-TR" sz="3600" b="1" dirty="0">
                <a:solidFill>
                  <a:schemeClr val="accent2">
                    <a:lumMod val="50000"/>
                  </a:schemeClr>
                </a:solidFill>
                <a:cs typeface="Times New Roman" pitchFamily="18" charset="0"/>
              </a:rPr>
              <a:t/>
            </a:r>
            <a:br>
              <a:rPr lang="tr-TR" sz="3600" b="1" dirty="0">
                <a:solidFill>
                  <a:schemeClr val="accent2">
                    <a:lumMod val="50000"/>
                  </a:schemeClr>
                </a:solidFill>
                <a:cs typeface="Times New Roman" pitchFamily="18" charset="0"/>
              </a:rPr>
            </a:br>
            <a:r>
              <a:rPr lang="tr-TR" sz="3600" b="1" dirty="0">
                <a:solidFill>
                  <a:schemeClr val="accent2">
                    <a:lumMod val="50000"/>
                  </a:schemeClr>
                </a:solidFill>
                <a:cs typeface="Times New Roman" pitchFamily="18" charset="0"/>
              </a:rPr>
              <a:t>		</a:t>
            </a:r>
            <a:r>
              <a:rPr lang="tr-TR" sz="3600" b="1" dirty="0" smtClean="0">
                <a:solidFill>
                  <a:schemeClr val="accent2">
                    <a:lumMod val="50000"/>
                  </a:schemeClr>
                </a:solidFill>
                <a:cs typeface="Times New Roman" pitchFamily="18" charset="0"/>
              </a:rPr>
              <a:t>    Amelleriniz </a:t>
            </a:r>
            <a:r>
              <a:rPr lang="tr-TR" sz="3600" b="1" dirty="0" err="1">
                <a:solidFill>
                  <a:schemeClr val="accent2">
                    <a:lumMod val="50000"/>
                  </a:schemeClr>
                </a:solidFill>
                <a:cs typeface="Times New Roman" pitchFamily="18" charset="0"/>
              </a:rPr>
              <a:t>Makbûl</a:t>
            </a:r>
            <a:r>
              <a:rPr lang="tr-TR" sz="3600" b="1" dirty="0">
                <a:solidFill>
                  <a:schemeClr val="accent2">
                    <a:lumMod val="50000"/>
                  </a:schemeClr>
                </a:solidFill>
                <a:cs typeface="Times New Roman" pitchFamily="18" charset="0"/>
              </a:rPr>
              <a:t/>
            </a:r>
            <a:br>
              <a:rPr lang="tr-TR" sz="3600" b="1" dirty="0">
                <a:solidFill>
                  <a:schemeClr val="accent2">
                    <a:lumMod val="50000"/>
                  </a:schemeClr>
                </a:solidFill>
                <a:cs typeface="Times New Roman" pitchFamily="18" charset="0"/>
              </a:rPr>
            </a:br>
            <a:r>
              <a:rPr lang="tr-TR" sz="3600" b="1" dirty="0">
                <a:solidFill>
                  <a:schemeClr val="accent2">
                    <a:lumMod val="50000"/>
                  </a:schemeClr>
                </a:solidFill>
                <a:cs typeface="Times New Roman" pitchFamily="18" charset="0"/>
              </a:rPr>
              <a:t>			</a:t>
            </a:r>
            <a:r>
              <a:rPr lang="tr-TR" sz="3600" b="1" dirty="0" smtClean="0">
                <a:solidFill>
                  <a:schemeClr val="accent2">
                    <a:lumMod val="50000"/>
                  </a:schemeClr>
                </a:solidFill>
                <a:cs typeface="Times New Roman" pitchFamily="18" charset="0"/>
              </a:rPr>
              <a:t>                     Günahlarınız </a:t>
            </a:r>
            <a:r>
              <a:rPr lang="tr-TR" sz="3600" b="1" dirty="0" err="1" smtClean="0">
                <a:solidFill>
                  <a:schemeClr val="accent2">
                    <a:lumMod val="50000"/>
                  </a:schemeClr>
                </a:solidFill>
                <a:cs typeface="Times New Roman" pitchFamily="18" charset="0"/>
              </a:rPr>
              <a:t>Mağfûr</a:t>
            </a:r>
            <a:r>
              <a:rPr lang="tr-TR" sz="3600" b="1" dirty="0" smtClean="0">
                <a:solidFill>
                  <a:schemeClr val="accent2">
                    <a:lumMod val="50000"/>
                  </a:schemeClr>
                </a:solidFill>
                <a:cs typeface="Times New Roman" pitchFamily="18" charset="0"/>
              </a:rPr>
              <a:t> </a:t>
            </a:r>
            <a:r>
              <a:rPr lang="tr-TR" sz="3600" b="1" dirty="0">
                <a:solidFill>
                  <a:schemeClr val="accent2">
                    <a:lumMod val="50000"/>
                  </a:schemeClr>
                </a:solidFill>
                <a:cs typeface="Times New Roman" pitchFamily="18" charset="0"/>
              </a:rPr>
              <a:t>olsun</a:t>
            </a:r>
            <a:r>
              <a:rPr lang="tr-TR" sz="3600" b="1" dirty="0" smtClean="0">
                <a:solidFill>
                  <a:schemeClr val="accent2">
                    <a:lumMod val="50000"/>
                  </a:schemeClr>
                </a:solidFill>
                <a:cs typeface="Times New Roman" pitchFamily="18" charset="0"/>
              </a:rPr>
              <a:t>.</a:t>
            </a:r>
            <a:endParaRPr lang="tr-TR" sz="3600" b="1" dirty="0">
              <a:solidFill>
                <a:schemeClr val="accent2">
                  <a:lumMod val="50000"/>
                </a:schemeClr>
              </a:solidFill>
              <a:latin typeface="Tahoma" pitchFamily="34" charset="0"/>
              <a:ea typeface="+mn-ea"/>
              <a:cs typeface="Arial" panose="020B0604020202020204" pitchFamily="34" charset="0"/>
            </a:endParaRPr>
          </a:p>
        </p:txBody>
      </p:sp>
      <p:grpSp>
        <p:nvGrpSpPr>
          <p:cNvPr id="11" name="Grup 10"/>
          <p:cNvGrpSpPr/>
          <p:nvPr/>
        </p:nvGrpSpPr>
        <p:grpSpPr>
          <a:xfrm>
            <a:off x="720000" y="288000"/>
            <a:ext cx="10764000" cy="900000"/>
            <a:chOff x="720000" y="288000"/>
            <a:chExt cx="10764000" cy="900000"/>
          </a:xfrm>
        </p:grpSpPr>
        <p:pic>
          <p:nvPicPr>
            <p:cNvPr id="12" name="Resim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3" name="Resim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32844898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grpSp>
        <p:nvGrpSpPr>
          <p:cNvPr id="2" name="Grup 1"/>
          <p:cNvGrpSpPr/>
          <p:nvPr/>
        </p:nvGrpSpPr>
        <p:grpSpPr>
          <a:xfrm>
            <a:off x="720000" y="288000"/>
            <a:ext cx="10764000" cy="900000"/>
            <a:chOff x="720000" y="288000"/>
            <a:chExt cx="10764000" cy="900000"/>
          </a:xfrm>
        </p:grpSpPr>
        <p:pic>
          <p:nvPicPr>
            <p:cNvPr id="5" name="Resim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6" name="Resim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
        <p:nvSpPr>
          <p:cNvPr id="8" name="Unvan 1"/>
          <p:cNvSpPr txBox="1">
            <a:spLocks/>
          </p:cNvSpPr>
          <p:nvPr/>
        </p:nvSpPr>
        <p:spPr bwMode="auto">
          <a:xfrm>
            <a:off x="2786872" y="1831861"/>
            <a:ext cx="6805137" cy="253432"/>
          </a:xfrm>
          <a:prstGeom prst="rect">
            <a:avLst/>
          </a:prstGeom>
          <a:noFill/>
          <a:ln w="9525">
            <a:noFill/>
            <a:miter lim="800000"/>
            <a:headEnd/>
            <a:tailEnd/>
          </a:ln>
        </p:spPr>
        <p:txBody>
          <a:bodyPr vert="horz" wrap="square" lIns="72602" tIns="36326" rIns="72602" bIns="36326" numCol="1" anchor="ctr" anchorCtr="0" compatLnSpc="1">
            <a:prstTxWarp prst="textNoShape">
              <a:avLst/>
            </a:prstTxWarp>
          </a:bodyPr>
          <a:lstStyle>
            <a:lvl1pPr algn="ctr" rtl="0" eaLnBrk="0" fontAlgn="base" hangingPunct="0">
              <a:spcBef>
                <a:spcPct val="0"/>
              </a:spcBef>
              <a:spcAft>
                <a:spcPct val="0"/>
              </a:spcAft>
              <a:defRPr sz="1800" kern="1200">
                <a:solidFill>
                  <a:srgbClr val="0000FF"/>
                </a:solidFill>
                <a:latin typeface="Myriad Pro Black" pitchFamily="34" charset="0"/>
                <a:ea typeface="+mj-ea"/>
                <a:cs typeface="+mj-cs"/>
              </a:defRPr>
            </a:lvl1pPr>
            <a:lvl2pPr algn="ctr" rtl="0" eaLnBrk="0" fontAlgn="base" hangingPunct="0">
              <a:spcBef>
                <a:spcPct val="0"/>
              </a:spcBef>
              <a:spcAft>
                <a:spcPct val="0"/>
              </a:spcAft>
              <a:defRPr sz="3500">
                <a:solidFill>
                  <a:schemeClr val="tx1"/>
                </a:solidFill>
                <a:latin typeface="Calibri" pitchFamily="34" charset="0"/>
              </a:defRPr>
            </a:lvl2pPr>
            <a:lvl3pPr algn="ctr" rtl="0" eaLnBrk="0" fontAlgn="base" hangingPunct="0">
              <a:spcBef>
                <a:spcPct val="0"/>
              </a:spcBef>
              <a:spcAft>
                <a:spcPct val="0"/>
              </a:spcAft>
              <a:defRPr sz="3500">
                <a:solidFill>
                  <a:schemeClr val="tx1"/>
                </a:solidFill>
                <a:latin typeface="Calibri" pitchFamily="34" charset="0"/>
              </a:defRPr>
            </a:lvl3pPr>
            <a:lvl4pPr algn="ctr" rtl="0" eaLnBrk="0" fontAlgn="base" hangingPunct="0">
              <a:spcBef>
                <a:spcPct val="0"/>
              </a:spcBef>
              <a:spcAft>
                <a:spcPct val="0"/>
              </a:spcAft>
              <a:defRPr sz="3500">
                <a:solidFill>
                  <a:schemeClr val="tx1"/>
                </a:solidFill>
                <a:latin typeface="Calibri" pitchFamily="34" charset="0"/>
              </a:defRPr>
            </a:lvl4pPr>
            <a:lvl5pPr algn="ctr" rtl="0" eaLnBrk="0" fontAlgn="base" hangingPunct="0">
              <a:spcBef>
                <a:spcPct val="0"/>
              </a:spcBef>
              <a:spcAft>
                <a:spcPct val="0"/>
              </a:spcAft>
              <a:defRPr sz="3500">
                <a:solidFill>
                  <a:schemeClr val="tx1"/>
                </a:solidFill>
                <a:latin typeface="Calibri" pitchFamily="34" charset="0"/>
              </a:defRPr>
            </a:lvl5pPr>
            <a:lvl6pPr marL="363035" algn="ctr" rtl="0" fontAlgn="base">
              <a:spcBef>
                <a:spcPct val="0"/>
              </a:spcBef>
              <a:spcAft>
                <a:spcPct val="0"/>
              </a:spcAft>
              <a:defRPr sz="3500">
                <a:solidFill>
                  <a:schemeClr val="tx1"/>
                </a:solidFill>
                <a:latin typeface="Calibri" pitchFamily="34" charset="0"/>
              </a:defRPr>
            </a:lvl6pPr>
            <a:lvl7pPr marL="726062" algn="ctr" rtl="0" fontAlgn="base">
              <a:spcBef>
                <a:spcPct val="0"/>
              </a:spcBef>
              <a:spcAft>
                <a:spcPct val="0"/>
              </a:spcAft>
              <a:defRPr sz="3500">
                <a:solidFill>
                  <a:schemeClr val="tx1"/>
                </a:solidFill>
                <a:latin typeface="Calibri" pitchFamily="34" charset="0"/>
              </a:defRPr>
            </a:lvl7pPr>
            <a:lvl8pPr marL="1089125" algn="ctr" rtl="0" fontAlgn="base">
              <a:spcBef>
                <a:spcPct val="0"/>
              </a:spcBef>
              <a:spcAft>
                <a:spcPct val="0"/>
              </a:spcAft>
              <a:defRPr sz="3500">
                <a:solidFill>
                  <a:schemeClr val="tx1"/>
                </a:solidFill>
                <a:latin typeface="Calibri" pitchFamily="34" charset="0"/>
              </a:defRPr>
            </a:lvl8pPr>
            <a:lvl9pPr marL="1452140" algn="ctr" rtl="0" fontAlgn="base">
              <a:spcBef>
                <a:spcPct val="0"/>
              </a:spcBef>
              <a:spcAft>
                <a:spcPct val="0"/>
              </a:spcAft>
              <a:defRPr sz="35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tr-TR" sz="2000" b="0" i="0" u="none" strike="noStrike" kern="1200" cap="none" spc="0" normalizeH="0" baseline="0" noProof="0" dirty="0">
              <a:ln>
                <a:noFill/>
              </a:ln>
              <a:solidFill>
                <a:srgbClr val="0000FF"/>
              </a:solidFill>
              <a:effectLst/>
              <a:uLnTx/>
              <a:uFillTx/>
            </a:endParaRPr>
          </a:p>
        </p:txBody>
      </p:sp>
      <p:sp>
        <p:nvSpPr>
          <p:cNvPr id="10" name="1 Başlık"/>
          <p:cNvSpPr txBox="1">
            <a:spLocks/>
          </p:cNvSpPr>
          <p:nvPr/>
        </p:nvSpPr>
        <p:spPr>
          <a:xfrm>
            <a:off x="1940760" y="1390431"/>
            <a:ext cx="6805137" cy="253432"/>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
        <p:nvSpPr>
          <p:cNvPr id="11" name="Unvan 1"/>
          <p:cNvSpPr>
            <a:spLocks noGrp="1"/>
          </p:cNvSpPr>
          <p:nvPr>
            <p:ph type="title"/>
          </p:nvPr>
        </p:nvSpPr>
        <p:spPr>
          <a:xfrm>
            <a:off x="2108925" y="2408858"/>
            <a:ext cx="8130566" cy="2040282"/>
          </a:xfrm>
        </p:spPr>
        <p:txBody>
          <a:bodyPr>
            <a:noAutofit/>
          </a:bodyPr>
          <a:lstStyle/>
          <a:p>
            <a:pPr lvl="0" algn="ctr" fontAlgn="base">
              <a:lnSpc>
                <a:spcPct val="100000"/>
              </a:lnSpc>
              <a:spcAft>
                <a:spcPct val="0"/>
              </a:spcAft>
              <a:defRPr/>
            </a:pPr>
            <a:r>
              <a:rPr lang="tr-TR" sz="8000" b="1" dirty="0">
                <a:solidFill>
                  <a:srgbClr val="ED7D31">
                    <a:lumMod val="50000"/>
                  </a:srgbClr>
                </a:solidFill>
                <a:latin typeface="Gabriola" panose="04040605051002020D02" pitchFamily="82" charset="0"/>
                <a:ea typeface="+mn-ea"/>
                <a:cs typeface="Consolas" panose="020B0609020204030204" pitchFamily="49" charset="0"/>
              </a:rPr>
              <a:t>TEŞEKKÜR EDERİZ…</a:t>
            </a:r>
          </a:p>
        </p:txBody>
      </p:sp>
    </p:spTree>
    <p:extLst>
      <p:ext uri="{BB962C8B-B14F-4D97-AF65-F5344CB8AC3E}">
        <p14:creationId xmlns:p14="http://schemas.microsoft.com/office/powerpoint/2010/main" val="1484120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8" name="6 Dikdörtgen"/>
          <p:cNvSpPr txBox="1">
            <a:spLocks noChangeArrowheads="1"/>
          </p:cNvSpPr>
          <p:nvPr/>
        </p:nvSpPr>
        <p:spPr>
          <a:xfrm>
            <a:off x="800934" y="2382997"/>
            <a:ext cx="10629066" cy="3136243"/>
          </a:xfrm>
          <a:prstGeom prst="rect">
            <a:avLst/>
          </a:prstGeom>
        </p:spPr>
        <p:txBody>
          <a:bodyPr vert="horz" wrap="square" lIns="91440" tIns="45720" rIns="91440" bIns="45720" rtlCol="0">
            <a:sp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smtClean="0">
                <a:ln>
                  <a:noFill/>
                </a:ln>
                <a:solidFill>
                  <a:schemeClr val="tx1"/>
                </a:solidFill>
                <a:effectLst/>
                <a:uLnTx/>
                <a:uFillTx/>
                <a:ea typeface="+mn-ea"/>
                <a:cs typeface="+mn-cs"/>
              </a:rPr>
              <a:t>Hac</a:t>
            </a:r>
            <a:r>
              <a:rPr kumimoji="0" lang="tr-TR" sz="2400" b="0" i="0" u="none" strike="noStrike" kern="1200" cap="none" spc="0" normalizeH="0" baseline="0" noProof="0" dirty="0" smtClean="0">
                <a:ln>
                  <a:noFill/>
                </a:ln>
                <a:solidFill>
                  <a:schemeClr val="tx1"/>
                </a:solidFill>
                <a:effectLst/>
                <a:uLnTx/>
                <a:uFillTx/>
                <a:ea typeface="+mn-ea"/>
                <a:cs typeface="+mn-cs"/>
              </a:rPr>
              <a:t>; </a:t>
            </a:r>
            <a:r>
              <a:rPr kumimoji="0" lang="tr-TR" sz="2400" b="0" i="0" u="none" strike="noStrike" kern="1200" cap="none" spc="0" normalizeH="0" baseline="0" noProof="0" dirty="0" err="1" smtClean="0">
                <a:ln>
                  <a:noFill/>
                </a:ln>
                <a:solidFill>
                  <a:schemeClr val="tx1"/>
                </a:solidFill>
                <a:effectLst/>
                <a:uLnTx/>
                <a:uFillTx/>
                <a:ea typeface="+mn-ea"/>
                <a:cs typeface="+mn-cs"/>
              </a:rPr>
              <a:t>Kur’an</a:t>
            </a:r>
            <a:r>
              <a:rPr kumimoji="0" lang="tr-TR" sz="2400" b="0" i="0" u="none" strike="noStrike" kern="1200" cap="none" spc="0" normalizeH="0" baseline="0" noProof="0" dirty="0" smtClean="0">
                <a:ln>
                  <a:noFill/>
                </a:ln>
                <a:solidFill>
                  <a:schemeClr val="tx1"/>
                </a:solidFill>
                <a:effectLst/>
                <a:uLnTx/>
                <a:uFillTx/>
                <a:ea typeface="+mn-ea"/>
                <a:cs typeface="+mn-cs"/>
              </a:rPr>
              <a:t>-ı Kerim’in ayetlerle, Hz. Peygamber’in hadis-i şeriflerle anlattığı gerçekleri, sembollerle anlatan bir ibadettir. Dolayısıyla hac </a:t>
            </a:r>
            <a:r>
              <a:rPr kumimoji="0" lang="tr-TR" sz="2400" b="0" i="0" u="none" strike="noStrike" kern="1200" cap="none" spc="0" normalizeH="0" baseline="0" noProof="0" dirty="0" err="1" smtClean="0">
                <a:ln>
                  <a:noFill/>
                </a:ln>
                <a:solidFill>
                  <a:schemeClr val="tx1"/>
                </a:solidFill>
                <a:effectLst/>
                <a:uLnTx/>
                <a:uFillTx/>
                <a:ea typeface="+mn-ea"/>
                <a:cs typeface="+mn-cs"/>
              </a:rPr>
              <a:t>menasikinin</a:t>
            </a:r>
            <a:r>
              <a:rPr kumimoji="0" lang="tr-TR" sz="2400" b="0" i="0" u="none" strike="noStrike" kern="1200" cap="none" spc="0" normalizeH="0" baseline="0" noProof="0" dirty="0" smtClean="0">
                <a:ln>
                  <a:noFill/>
                </a:ln>
                <a:solidFill>
                  <a:schemeClr val="tx1"/>
                </a:solidFill>
                <a:effectLst/>
                <a:uLnTx/>
                <a:uFillTx/>
                <a:ea typeface="+mn-ea"/>
                <a:cs typeface="+mn-cs"/>
              </a:rPr>
              <a:t> yerine getiriliş biçimlerinin öğrenilmesi kadar hac sembollerinin ne anlama geldiğinin anlaşılması da büyük önem taşımaktadır.</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smtClean="0">
                <a:ln>
                  <a:noFill/>
                </a:ln>
                <a:solidFill>
                  <a:schemeClr val="tx1"/>
                </a:solidFill>
                <a:effectLst/>
                <a:uLnTx/>
                <a:uFillTx/>
                <a:ea typeface="+mn-ea"/>
                <a:cs typeface="+mn-cs"/>
              </a:rPr>
              <a:t>Hac; </a:t>
            </a:r>
            <a:r>
              <a:rPr kumimoji="0" lang="tr-TR" sz="2400" b="0" i="0" u="none" strike="noStrike" kern="1200" cap="none" spc="0" normalizeH="0" baseline="0" noProof="0" dirty="0" smtClean="0">
                <a:ln>
                  <a:noFill/>
                </a:ln>
                <a:solidFill>
                  <a:schemeClr val="tx1"/>
                </a:solidFill>
                <a:effectLst/>
                <a:uLnTx/>
                <a:uFillTx/>
                <a:ea typeface="+mn-ea"/>
                <a:cs typeface="+mn-cs"/>
              </a:rPr>
              <a:t>Tevhit akidesini hayata yansıtarak, kardeşliği, birlik ve beraberliği, ümmet olma bilincini Müslümanlara öğreten ve onları güçlendiren bir ibadettir.</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smtClean="0">
                <a:ln>
                  <a:noFill/>
                </a:ln>
                <a:solidFill>
                  <a:schemeClr val="tx1"/>
                </a:solidFill>
                <a:effectLst/>
                <a:uLnTx/>
                <a:uFillTx/>
                <a:ea typeface="+mn-ea"/>
                <a:cs typeface="+mn-cs"/>
              </a:rPr>
              <a:t>Hac; </a:t>
            </a:r>
            <a:r>
              <a:rPr kumimoji="0" lang="tr-TR" sz="2400" b="0" i="0" u="none" strike="noStrike" kern="1200" cap="none" spc="0" normalizeH="0" baseline="0" noProof="0" dirty="0" smtClean="0">
                <a:ln>
                  <a:noFill/>
                </a:ln>
                <a:solidFill>
                  <a:schemeClr val="tx1"/>
                </a:solidFill>
                <a:effectLst/>
                <a:uLnTx/>
                <a:uFillTx/>
                <a:ea typeface="+mn-ea"/>
                <a:cs typeface="+mn-cs"/>
              </a:rPr>
              <a:t>kulların kendi iradeleri ile kayıt olup eğitim sürecine katıldıkları bir mekteptir.</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smtClean="0">
                <a:ln>
                  <a:noFill/>
                </a:ln>
                <a:solidFill>
                  <a:schemeClr val="tx1"/>
                </a:solidFill>
                <a:effectLst/>
                <a:uLnTx/>
                <a:uFillTx/>
                <a:ea typeface="+mn-ea"/>
                <a:cs typeface="+mn-cs"/>
              </a:rPr>
              <a:t>Hac; </a:t>
            </a:r>
            <a:r>
              <a:rPr kumimoji="0" lang="tr-TR" sz="2400" b="0" i="0" u="none" strike="noStrike" kern="1200" cap="none" spc="0" normalizeH="0" baseline="0" noProof="0" dirty="0" smtClean="0">
                <a:ln>
                  <a:noFill/>
                </a:ln>
                <a:solidFill>
                  <a:schemeClr val="tx1"/>
                </a:solidFill>
                <a:effectLst/>
                <a:uLnTx/>
                <a:uFillTx/>
                <a:ea typeface="+mn-ea"/>
                <a:cs typeface="+mn-cs"/>
              </a:rPr>
              <a:t>sabır ve tahammülü öğretir.</a:t>
            </a:r>
          </a:p>
        </p:txBody>
      </p:sp>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HACCIN TANIMI</a:t>
            </a:r>
          </a:p>
        </p:txBody>
      </p:sp>
      <p:grpSp>
        <p:nvGrpSpPr>
          <p:cNvPr id="7" name="Grup 6"/>
          <p:cNvGrpSpPr/>
          <p:nvPr/>
        </p:nvGrpSpPr>
        <p:grpSpPr>
          <a:xfrm>
            <a:off x="720000" y="288000"/>
            <a:ext cx="10764000" cy="900000"/>
            <a:chOff x="720000" y="288000"/>
            <a:chExt cx="10764000" cy="900000"/>
          </a:xfrm>
        </p:grpSpPr>
        <p:pic>
          <p:nvPicPr>
            <p:cNvPr id="10" name="Resim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22262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ÇAĞRIYI ANLAMAK</a:t>
            </a:r>
          </a:p>
        </p:txBody>
      </p:sp>
      <p:sp>
        <p:nvSpPr>
          <p:cNvPr id="11" name="Dikdörtgen 5"/>
          <p:cNvSpPr/>
          <p:nvPr/>
        </p:nvSpPr>
        <p:spPr>
          <a:xfrm>
            <a:off x="1066799" y="2796845"/>
            <a:ext cx="10080000" cy="3060000"/>
          </a:xfrm>
          <a:prstGeom prst="rect">
            <a:avLst/>
          </a:prstGeom>
        </p:spPr>
        <p:txBody>
          <a:bodyPr wrap="square">
            <a:spAutoFit/>
          </a:bodyPr>
          <a:lstStyle/>
          <a:p>
            <a:r>
              <a:rPr lang="tr-TR" sz="2400" dirty="0" smtClean="0"/>
              <a:t>«İnsanlar </a:t>
            </a:r>
            <a:r>
              <a:rPr lang="tr-TR" sz="2400" dirty="0"/>
              <a:t>arasında haccı ilan et ki, gerek yaya olarak, gerek uzak yollardan gelen yorgun develer üzerinde sana gelsinler</a:t>
            </a:r>
            <a:r>
              <a:rPr lang="tr-TR" sz="2400" dirty="0" smtClean="0"/>
              <a:t>.»</a:t>
            </a:r>
          </a:p>
          <a:p>
            <a:r>
              <a:rPr lang="tr-TR" sz="2400" dirty="0" smtClean="0"/>
              <a:t>(</a:t>
            </a:r>
            <a:r>
              <a:rPr lang="tr-TR" sz="2400" dirty="0"/>
              <a:t>Hac, 22/27)</a:t>
            </a:r>
            <a:endParaRPr lang="tr-TR" sz="900" dirty="0"/>
          </a:p>
          <a:p>
            <a:endParaRPr lang="tr-TR" sz="900" dirty="0"/>
          </a:p>
          <a:p>
            <a:pPr algn="just"/>
            <a:r>
              <a:rPr lang="tr-TR" sz="2400" dirty="0" smtClean="0"/>
              <a:t>Çağrı </a:t>
            </a:r>
            <a:r>
              <a:rPr lang="tr-TR" sz="2400" dirty="0"/>
              <a:t>Allah’ın emriyle ilk önce Hz. İbrahim (as) tarafından yapılmış daha sonra Hz. Peygamber (</a:t>
            </a:r>
            <a:r>
              <a:rPr lang="tr-TR" sz="2400" dirty="0" err="1"/>
              <a:t>sas</a:t>
            </a:r>
            <a:r>
              <a:rPr lang="tr-TR" sz="2400" dirty="0"/>
              <a:t>) tarafından yenilenerek ebedileştirilmiştir. </a:t>
            </a:r>
            <a:endParaRPr lang="tr-TR" sz="900" dirty="0" smtClean="0"/>
          </a:p>
          <a:p>
            <a:pPr algn="just"/>
            <a:endParaRPr lang="tr-TR" sz="900" dirty="0"/>
          </a:p>
          <a:p>
            <a:pPr algn="just"/>
            <a:r>
              <a:rPr lang="tr-TR" sz="2400" dirty="0"/>
              <a:t>Hacca gidebilecek güç ve imkanı bulabilen </a:t>
            </a:r>
            <a:r>
              <a:rPr lang="tr-TR" sz="2400" dirty="0" smtClean="0"/>
              <a:t>Müslümanlar </a:t>
            </a:r>
            <a:r>
              <a:rPr lang="tr-TR" sz="2400" dirty="0"/>
              <a:t>bu çağrının muhatabıdır ve gecikmeden bu çağrıya kulak vererek davete icabet etmelidirler.</a:t>
            </a:r>
          </a:p>
        </p:txBody>
      </p:sp>
      <p:sp>
        <p:nvSpPr>
          <p:cNvPr id="2" name="Metin kutusu 1"/>
          <p:cNvSpPr txBox="1"/>
          <p:nvPr/>
        </p:nvSpPr>
        <p:spPr>
          <a:xfrm>
            <a:off x="1066799" y="2215978"/>
            <a:ext cx="10037235" cy="523220"/>
          </a:xfrm>
          <a:prstGeom prst="rect">
            <a:avLst/>
          </a:prstGeom>
          <a:noFill/>
        </p:spPr>
        <p:txBody>
          <a:bodyPr wrap="square" rtlCol="0">
            <a:spAutoFit/>
          </a:bodyPr>
          <a:lstStyle/>
          <a:p>
            <a:pPr algn="r"/>
            <a:r>
              <a:rPr lang="ar-AE" sz="2800" b="1">
                <a:solidFill>
                  <a:srgbClr val="330033"/>
                </a:solidFill>
                <a:latin typeface="Shaikh Hamdullah Mushaf"/>
              </a:rPr>
              <a:t>وَأَذِّن فِي النَّاسِ بِالْحَجِّ يَأْتُوكَ رِجَالًا وَعَلَى كُلِّ ضَامِرٍ يَأْتِينَ مِن كُلِّ فَجٍّ عَمِيقٍ </a:t>
            </a:r>
            <a:r>
              <a:rPr lang="ar-AE" sz="2800" b="1">
                <a:solidFill>
                  <a:srgbClr val="AA3300"/>
                </a:solidFill>
                <a:latin typeface="Shaikh Hamdullah Mushaf"/>
              </a:rPr>
              <a:t>﴿٢٧﴾</a:t>
            </a:r>
            <a:endParaRPr lang="tr-TR" sz="2800" b="1" dirty="0"/>
          </a:p>
        </p:txBody>
      </p:sp>
      <p:grpSp>
        <p:nvGrpSpPr>
          <p:cNvPr id="12" name="Grup 11"/>
          <p:cNvGrpSpPr/>
          <p:nvPr/>
        </p:nvGrpSpPr>
        <p:grpSpPr>
          <a:xfrm>
            <a:off x="720000" y="288000"/>
            <a:ext cx="10764000" cy="900000"/>
            <a:chOff x="720000" y="288000"/>
            <a:chExt cx="10764000" cy="900000"/>
          </a:xfrm>
        </p:grpSpPr>
        <p:pic>
          <p:nvPicPr>
            <p:cNvPr id="13" name="Resim 1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4" name="Resim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22262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TELBİYE</a:t>
            </a:r>
          </a:p>
        </p:txBody>
      </p:sp>
      <p:sp>
        <p:nvSpPr>
          <p:cNvPr id="12" name="İçerik Yer Tutucusu 2"/>
          <p:cNvSpPr txBox="1">
            <a:spLocks/>
          </p:cNvSpPr>
          <p:nvPr/>
        </p:nvSpPr>
        <p:spPr>
          <a:xfrm>
            <a:off x="900000" y="2304550"/>
            <a:ext cx="10204034" cy="3858829"/>
          </a:xfrm>
          <a:prstGeom prst="rect">
            <a:avLst/>
          </a:prstGeom>
        </p:spPr>
        <p:txBody>
          <a:bodyPr vert="horz" lIns="91440" tIns="45720" rIns="91440" bIns="45720" rtlCol="0">
            <a:noAutofit/>
          </a:bodyPr>
          <a:lstStyle/>
          <a:p>
            <a:pPr marL="228600" marR="0" lvl="0" indent="-228600" algn="just" defTabSz="914400" rtl="0" eaLnBrk="1" fontAlgn="auto" latinLnBrk="0" hangingPunct="1">
              <a:lnSpc>
                <a:spcPct val="125000"/>
              </a:lnSpc>
              <a:spcAft>
                <a:spcPts val="0"/>
              </a:spcAft>
              <a:buClrTx/>
              <a:buSzTx/>
              <a:buFont typeface="Arial" panose="020B0604020202020204" pitchFamily="34" charset="0"/>
              <a:buChar char="•"/>
              <a:tabLst/>
              <a:defRPr/>
            </a:pPr>
            <a:r>
              <a:rPr kumimoji="0" lang="tr-TR" sz="2400" i="0" u="none" strike="noStrike" kern="1200" cap="none" spc="0" normalizeH="0" baseline="0" noProof="0" dirty="0" err="1" smtClean="0">
                <a:ln>
                  <a:noFill/>
                </a:ln>
                <a:solidFill>
                  <a:schemeClr val="tx1"/>
                </a:solidFill>
                <a:effectLst/>
                <a:uLnTx/>
                <a:uFillTx/>
                <a:latin typeface="+mn-lt"/>
                <a:ea typeface="+mn-ea"/>
                <a:cs typeface="+mn-cs"/>
              </a:rPr>
              <a:t>Telbiye</a:t>
            </a:r>
            <a:r>
              <a:rPr kumimoji="0" lang="tr-TR" sz="2400" i="0" u="none" strike="noStrike" kern="1200" cap="none" spc="0" normalizeH="0" baseline="0" noProof="0" dirty="0" smtClean="0">
                <a:ln>
                  <a:noFill/>
                </a:ln>
                <a:solidFill>
                  <a:schemeClr val="tx1"/>
                </a:solidFill>
                <a:effectLst/>
                <a:uLnTx/>
                <a:uFillTx/>
                <a:latin typeface="+mn-lt"/>
                <a:ea typeface="+mn-ea"/>
                <a:cs typeface="+mn-cs"/>
              </a:rPr>
              <a:t>; seferberlik emrine uyarak cephe için gerekli hazırlıklarını tamamlamış, üniformasını giymiş, silahını kuşanmış bir askerin, komutanının huzuruna çıkarak “Emret komutanım!” diye tekmil vermesine benzer. </a:t>
            </a:r>
          </a:p>
          <a:p>
            <a:pPr marL="228600" marR="0" lvl="0" indent="-228600" algn="just" defTabSz="914400" rtl="0" eaLnBrk="1" fontAlgn="auto" latinLnBrk="0" hangingPunct="1">
              <a:lnSpc>
                <a:spcPct val="125000"/>
              </a:lnSpc>
              <a:spcAft>
                <a:spcPts val="0"/>
              </a:spcAft>
              <a:buClrTx/>
              <a:buSzTx/>
              <a:buFont typeface="Arial" panose="020B0604020202020204" pitchFamily="34" charset="0"/>
              <a:buChar char="•"/>
              <a:tabLst/>
              <a:defRPr/>
            </a:pPr>
            <a:r>
              <a:rPr kumimoji="0" lang="tr-TR" sz="2400" i="0" u="none" strike="noStrike" kern="1200" cap="none" spc="0" normalizeH="0" baseline="0" noProof="0" dirty="0" smtClean="0">
                <a:ln>
                  <a:noFill/>
                </a:ln>
                <a:solidFill>
                  <a:schemeClr val="tx1"/>
                </a:solidFill>
                <a:effectLst/>
                <a:uLnTx/>
                <a:uFillTx/>
                <a:latin typeface="+mn-lt"/>
                <a:ea typeface="+mn-ea"/>
                <a:cs typeface="+mn-cs"/>
              </a:rPr>
              <a:t>İhram zırhını giyen hacı, “Buyur Allah’ım, buyur! Emrindeyim buyur!” derken, Kâbe’sine çağıran Rabbinin, huzurunda olduğunu hisseder. “Davetini duydum, emrine uydum, huzuruna geldim, bütün benliğimle ve içtenliğimle emrindeyim!” der ve bunu birçok davranışıyla günlerce ispatlamaya çalışır. </a:t>
            </a:r>
            <a:endParaRPr kumimoji="0" lang="tr-TR" sz="2400" i="0" u="none" strike="noStrike" kern="1200" cap="none" spc="0" normalizeH="0" baseline="0" noProof="0" dirty="0">
              <a:ln>
                <a:noFill/>
              </a:ln>
              <a:solidFill>
                <a:schemeClr val="tx1"/>
              </a:solidFill>
              <a:effectLst/>
              <a:uLnTx/>
              <a:uFillTx/>
              <a:latin typeface="+mn-lt"/>
              <a:ea typeface="+mn-ea"/>
              <a:cs typeface="+mn-cs"/>
            </a:endParaRPr>
          </a:p>
        </p:txBody>
      </p:sp>
      <p:grpSp>
        <p:nvGrpSpPr>
          <p:cNvPr id="8" name="Grup 7"/>
          <p:cNvGrpSpPr/>
          <p:nvPr/>
        </p:nvGrpSpPr>
        <p:grpSpPr>
          <a:xfrm>
            <a:off x="720000" y="288000"/>
            <a:ext cx="10764000" cy="900000"/>
            <a:chOff x="720000" y="288000"/>
            <a:chExt cx="10764000" cy="900000"/>
          </a:xfrm>
        </p:grpSpPr>
        <p:pic>
          <p:nvPicPr>
            <p:cNvPr id="10" name="Resim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22262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TELBİYE</a:t>
            </a:r>
          </a:p>
        </p:txBody>
      </p:sp>
      <p:sp>
        <p:nvSpPr>
          <p:cNvPr id="12" name="İçerik Yer Tutucusu 2"/>
          <p:cNvSpPr txBox="1">
            <a:spLocks/>
          </p:cNvSpPr>
          <p:nvPr/>
        </p:nvSpPr>
        <p:spPr>
          <a:xfrm>
            <a:off x="1105781" y="2130702"/>
            <a:ext cx="10080000" cy="3640370"/>
          </a:xfrm>
          <a:prstGeom prst="rect">
            <a:avLst/>
          </a:prstGeom>
        </p:spPr>
        <p:txBody>
          <a:bodyPr vert="horz" lIns="91440" tIns="45720" rIns="91440" bIns="45720" rtlCol="0">
            <a:noAutofit/>
          </a:bodyPr>
          <a:lstStyle/>
          <a:p>
            <a:pPr algn="just"/>
            <a:r>
              <a:rPr lang="tr-TR" sz="2800" dirty="0"/>
              <a:t>Bu sözler, dünyanın dört bir tarafından gelen, renkleri, dilleri, ülkeleri ve kültürleri farklı, fakat hedef ve gayeleri aynı, milyonlarca Müslüman’ın hep birlikte seslendirdikleri ortak bir </a:t>
            </a:r>
            <a:r>
              <a:rPr lang="tr-TR" sz="2800" dirty="0" err="1"/>
              <a:t>and</a:t>
            </a:r>
            <a:r>
              <a:rPr lang="tr-TR" sz="2800" dirty="0"/>
              <a:t>, ortak bir parola olarak kutsal iklimde sürekli yankılanır. </a:t>
            </a:r>
            <a:endParaRPr lang="tr-TR" sz="1000" dirty="0"/>
          </a:p>
          <a:p>
            <a:pPr algn="just"/>
            <a:endParaRPr lang="tr-TR" sz="1000" dirty="0"/>
          </a:p>
          <a:p>
            <a:pPr algn="just"/>
            <a:r>
              <a:rPr lang="tr-TR" sz="2800" dirty="0"/>
              <a:t>Hacı kutsal yolculuktan döndükten sonra da  hâl ve hareketleriyle </a:t>
            </a:r>
            <a:r>
              <a:rPr lang="tr-TR" sz="2800" dirty="0" err="1"/>
              <a:t>telbiyeyi</a:t>
            </a:r>
            <a:r>
              <a:rPr lang="tr-TR" sz="2800" dirty="0"/>
              <a:t> yaşamalı, kendisine hayat verecek her türlü ilahî buyruk karşısında sürekli “Emret Allah’ım, emrin olur Allah’ım!” bilinciyle hareket etmelidir. </a:t>
            </a:r>
          </a:p>
        </p:txBody>
      </p:sp>
      <p:grpSp>
        <p:nvGrpSpPr>
          <p:cNvPr id="7" name="Grup 6"/>
          <p:cNvGrpSpPr/>
          <p:nvPr/>
        </p:nvGrpSpPr>
        <p:grpSpPr>
          <a:xfrm>
            <a:off x="720000" y="288000"/>
            <a:ext cx="10764000" cy="900000"/>
            <a:chOff x="720000" y="288000"/>
            <a:chExt cx="10764000" cy="900000"/>
          </a:xfrm>
        </p:grpSpPr>
        <p:pic>
          <p:nvPicPr>
            <p:cNvPr id="8" name="Resim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0" name="Resim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953425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İHRAM</a:t>
            </a:r>
          </a:p>
        </p:txBody>
      </p:sp>
      <p:sp>
        <p:nvSpPr>
          <p:cNvPr id="8" name="İçerik Yer Tutucusu 2"/>
          <p:cNvSpPr txBox="1">
            <a:spLocks/>
          </p:cNvSpPr>
          <p:nvPr/>
        </p:nvSpPr>
        <p:spPr>
          <a:xfrm>
            <a:off x="701592" y="2308301"/>
            <a:ext cx="5673583" cy="382502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smtClean="0">
                <a:ln>
                  <a:noFill/>
                </a:ln>
                <a:solidFill>
                  <a:schemeClr val="tx1"/>
                </a:solidFill>
                <a:effectLst/>
                <a:uLnTx/>
                <a:uFillTx/>
                <a:latin typeface="+mn-lt"/>
                <a:ea typeface="+mn-ea"/>
                <a:cs typeface="+mn-cs"/>
              </a:rPr>
              <a:t>İhram sadece bir kıyafet değişikliği değildir.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i="0" u="none" strike="noStrike" kern="1200" cap="none" spc="0" normalizeH="0" baseline="0" noProof="0" dirty="0" smtClean="0">
                <a:ln>
                  <a:noFill/>
                </a:ln>
                <a:solidFill>
                  <a:schemeClr val="tx1"/>
                </a:solidFill>
                <a:effectLst/>
                <a:uLnTx/>
                <a:uFillTx/>
                <a:latin typeface="+mn-lt"/>
                <a:ea typeface="+mn-ea"/>
                <a:cs typeface="+mn-cs"/>
              </a:rPr>
              <a:t>İhram, aslında yapılmasına müsaade edilen bazı söz, fiil ve davranışların, hac ve umre yapacak kişiler için belli bir süre Allah ve </a:t>
            </a:r>
            <a:r>
              <a:rPr kumimoji="0" lang="tr-TR" sz="2800" i="0" u="none" strike="noStrike" kern="1200" cap="none" spc="0" normalizeH="0" baseline="0" noProof="0" dirty="0" err="1" smtClean="0">
                <a:ln>
                  <a:noFill/>
                </a:ln>
                <a:solidFill>
                  <a:schemeClr val="tx1"/>
                </a:solidFill>
                <a:effectLst/>
                <a:uLnTx/>
                <a:uFillTx/>
                <a:latin typeface="+mn-lt"/>
                <a:ea typeface="+mn-ea"/>
                <a:cs typeface="+mn-cs"/>
              </a:rPr>
              <a:t>Resûlü’nün</a:t>
            </a:r>
            <a:r>
              <a:rPr kumimoji="0" lang="tr-TR" sz="2800" i="0" u="none" strike="noStrike" kern="1200" cap="none" spc="0" normalizeH="0" baseline="0" noProof="0" dirty="0" smtClean="0">
                <a:ln>
                  <a:noFill/>
                </a:ln>
                <a:solidFill>
                  <a:schemeClr val="tx1"/>
                </a:solidFill>
                <a:effectLst/>
                <a:uLnTx/>
                <a:uFillTx/>
                <a:latin typeface="+mn-lt"/>
                <a:ea typeface="+mn-ea"/>
                <a:cs typeface="+mn-cs"/>
              </a:rPr>
              <a:t> getirdiği yasaklar çerçevesinde “haram kılınması” demektir.</a:t>
            </a:r>
          </a:p>
        </p:txBody>
      </p:sp>
      <p:pic>
        <p:nvPicPr>
          <p:cNvPr id="3" name="Resim 2"/>
          <p:cNvPicPr>
            <a:picLocks noChangeAspect="1"/>
          </p:cNvPicPr>
          <p:nvPr/>
        </p:nvPicPr>
        <p:blipFill>
          <a:blip r:embed="rId3"/>
          <a:stretch>
            <a:fillRect/>
          </a:stretch>
        </p:blipFill>
        <p:spPr>
          <a:xfrm>
            <a:off x="6780363" y="1793762"/>
            <a:ext cx="4323672" cy="4264081"/>
          </a:xfrm>
          <a:prstGeom prst="rect">
            <a:avLst/>
          </a:prstGeom>
        </p:spPr>
      </p:pic>
      <p:grpSp>
        <p:nvGrpSpPr>
          <p:cNvPr id="10" name="Grup 9"/>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222262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77"/>
            <a:ext cx="12192000" cy="6857999"/>
          </a:xfrm>
        </p:spPr>
      </p:pic>
      <p:sp>
        <p:nvSpPr>
          <p:cNvPr id="9" name="6 Başlık"/>
          <p:cNvSpPr>
            <a:spLocks noGrp="1"/>
          </p:cNvSpPr>
          <p:nvPr>
            <p:ph type="title"/>
          </p:nvPr>
        </p:nvSpPr>
        <p:spPr>
          <a:xfrm>
            <a:off x="2029730" y="365125"/>
            <a:ext cx="8125691" cy="1325563"/>
          </a:xfrm>
        </p:spPr>
        <p:txBody>
          <a:bodyPr>
            <a:normAutofit/>
          </a:bodyPr>
          <a:lstStyle/>
          <a:p>
            <a:pPr lvl="0" algn="ctr"/>
            <a:r>
              <a:rPr lang="tr-TR" sz="4500" b="1" dirty="0" smtClean="0">
                <a:solidFill>
                  <a:srgbClr val="0070C0"/>
                </a:solidFill>
                <a:latin typeface="Gabriola" panose="04040605051002020D02" pitchFamily="82" charset="0"/>
                <a:ea typeface="+mn-ea"/>
                <a:cs typeface="Consolas" panose="020B0609020204030204" pitchFamily="49" charset="0"/>
              </a:rPr>
              <a:t>İHRAM</a:t>
            </a:r>
          </a:p>
        </p:txBody>
      </p:sp>
      <p:pic>
        <p:nvPicPr>
          <p:cNvPr id="2" name="Resim 1"/>
          <p:cNvPicPr>
            <a:picLocks noChangeAspect="1"/>
          </p:cNvPicPr>
          <p:nvPr/>
        </p:nvPicPr>
        <p:blipFill>
          <a:blip r:embed="rId3"/>
          <a:stretch>
            <a:fillRect/>
          </a:stretch>
        </p:blipFill>
        <p:spPr>
          <a:xfrm>
            <a:off x="784839" y="2113713"/>
            <a:ext cx="2549644" cy="3831751"/>
          </a:xfrm>
          <a:prstGeom prst="rect">
            <a:avLst/>
          </a:prstGeom>
        </p:spPr>
      </p:pic>
      <p:sp>
        <p:nvSpPr>
          <p:cNvPr id="10" name="İçerik Yer Tutucusu 2"/>
          <p:cNvSpPr txBox="1">
            <a:spLocks/>
          </p:cNvSpPr>
          <p:nvPr/>
        </p:nvSpPr>
        <p:spPr bwMode="auto">
          <a:xfrm>
            <a:off x="3343116" y="2156846"/>
            <a:ext cx="7853980" cy="3831751"/>
          </a:xfrm>
          <a:prstGeom prst="rect">
            <a:avLst/>
          </a:prstGeom>
          <a:noFill/>
          <a:ln w="9525">
            <a:noFill/>
            <a:miter lim="800000"/>
            <a:headEnd/>
            <a:tailEnd/>
          </a:ln>
        </p:spPr>
        <p:txBody>
          <a:bodyPr vert="horz" wrap="square" lIns="72602" tIns="36326" rIns="72602" bIns="36326" numCol="1" anchor="t" anchorCtr="0" compatLnSpc="1">
            <a:prstTxWarp prst="textNoShape">
              <a:avLst/>
            </a:prstTxWarp>
          </a:bodyPr>
          <a:lstStyle>
            <a:lvl1pPr marL="269875" indent="-269875" algn="ctr"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1pPr>
            <a:lvl2pPr marL="587375" indent="-22383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2pPr>
            <a:lvl3pPr marL="904875"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3pPr>
            <a:lvl4pPr marL="1268413"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4pPr>
            <a:lvl5pPr marL="1631950" indent="-179388" algn="l" rtl="0" eaLnBrk="0" fontAlgn="base" hangingPunct="0">
              <a:spcBef>
                <a:spcPct val="20000"/>
              </a:spcBef>
              <a:spcAft>
                <a:spcPct val="0"/>
              </a:spcAft>
              <a:buFont typeface="Arial" pitchFamily="34" charset="0"/>
              <a:buChar char="»"/>
              <a:defRPr sz="1900" b="0" kern="1200">
                <a:solidFill>
                  <a:schemeClr val="tx1"/>
                </a:solidFill>
                <a:latin typeface="HelveticaNeue LT 45 Light" pitchFamily="34" charset="0"/>
                <a:ea typeface="+mn-ea"/>
                <a:cs typeface="+mn-cs"/>
              </a:defRPr>
            </a:lvl5pPr>
            <a:lvl6pPr marL="19967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5973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22775"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85803" indent="-181501" algn="l" defTabSz="726062"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İhram, makamdan, mevkiden ve tüm imtiyazlardan soyunmanın simgesidir. </a:t>
            </a:r>
          </a:p>
          <a:p>
            <a:pPr marL="269875" marR="0" lvl="0" indent="-269875" algn="just"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tr-TR" sz="2800" i="0" u="none" strike="noStrike" kern="1200" cap="none" spc="0" normalizeH="0" baseline="0" noProof="0" dirty="0" smtClean="0">
                <a:ln>
                  <a:noFill/>
                </a:ln>
                <a:solidFill>
                  <a:sysClr val="windowText" lastClr="000000"/>
                </a:solidFill>
                <a:effectLst/>
                <a:uLnTx/>
                <a:uFillTx/>
                <a:latin typeface="Calibri" panose="020F0502020204030204" pitchFamily="34" charset="0"/>
              </a:rPr>
              <a:t>Hacca gelenler, sosyal ve ekonomik statülerini gösteren dünya elbiselerini, makam ve mevkilerini ortaya koyan üniformalarını, zevklerini, kültürlerini ve karakterlerini yansıtan her türlü süs ve ziyneti bir kenara bırakıp, Allah önünde herkesin eşit olduğunu sembolize eden iki basit giysiye bürünmüş olurlar.</a:t>
            </a:r>
            <a:endParaRPr kumimoji="0" lang="tr-TR" sz="280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grpSp>
        <p:nvGrpSpPr>
          <p:cNvPr id="8" name="Grup 7"/>
          <p:cNvGrpSpPr/>
          <p:nvPr/>
        </p:nvGrpSpPr>
        <p:grpSpPr>
          <a:xfrm>
            <a:off x="720000" y="288000"/>
            <a:ext cx="10764000" cy="900000"/>
            <a:chOff x="720000" y="288000"/>
            <a:chExt cx="10764000" cy="900000"/>
          </a:xfrm>
        </p:grpSpPr>
        <p:pic>
          <p:nvPicPr>
            <p:cNvPr id="11" name="Resim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0000" y="288000"/>
              <a:ext cx="900000" cy="900000"/>
            </a:xfrm>
            <a:prstGeom prst="rect">
              <a:avLst/>
            </a:prstGeom>
          </p:spPr>
        </p:pic>
        <p:pic>
          <p:nvPicPr>
            <p:cNvPr id="12" name="Resim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84000" y="288000"/>
              <a:ext cx="900000" cy="900000"/>
            </a:xfrm>
            <a:prstGeom prst="rect">
              <a:avLst/>
            </a:prstGeom>
          </p:spPr>
        </p:pic>
      </p:grpSp>
    </p:spTree>
    <p:extLst>
      <p:ext uri="{BB962C8B-B14F-4D97-AF65-F5344CB8AC3E}">
        <p14:creationId xmlns:p14="http://schemas.microsoft.com/office/powerpoint/2010/main" val="1219828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2928</TotalTime>
  <Words>1659</Words>
  <Application>Microsoft Office PowerPoint</Application>
  <PresentationFormat>Geniş ekran</PresentationFormat>
  <Paragraphs>128</Paragraphs>
  <Slides>36</Slides>
  <Notes>0</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36</vt:i4>
      </vt:variant>
    </vt:vector>
  </HeadingPairs>
  <TitlesOfParts>
    <vt:vector size="50" baseType="lpstr">
      <vt:lpstr>Arial</vt:lpstr>
      <vt:lpstr>Calibri</vt:lpstr>
      <vt:lpstr>Calibri Light</vt:lpstr>
      <vt:lpstr>Consolas</vt:lpstr>
      <vt:lpstr>Gabriola</vt:lpstr>
      <vt:lpstr>HelveticaNeue LT 45 Light</vt:lpstr>
      <vt:lpstr>Myriad Pro Black</vt:lpstr>
      <vt:lpstr>Nirmala UI</vt:lpstr>
      <vt:lpstr>Nur Arabic Font</vt:lpstr>
      <vt:lpstr>Shaikh Hamdullah Mushaf</vt:lpstr>
      <vt:lpstr>Tahoma</vt:lpstr>
      <vt:lpstr>Times New Roman</vt:lpstr>
      <vt:lpstr>Wingdings</vt:lpstr>
      <vt:lpstr>Office Teması</vt:lpstr>
      <vt:lpstr>T.C. BAŞBAKANLIK DİYANET İŞLERİ BAŞKANLIĞI</vt:lpstr>
      <vt:lpstr>T.C. BAŞBAKANLIK DİYANET İŞLERİ BAŞKANLIĞI</vt:lpstr>
      <vt:lpstr>HACCIN HİKMETİ VE HACDAKİ SEMBOLLERİN ANLAMI</vt:lpstr>
      <vt:lpstr>HACCIN TANIMI</vt:lpstr>
      <vt:lpstr>ÇAĞRIYI ANLAMAK</vt:lpstr>
      <vt:lpstr>TELBİYE</vt:lpstr>
      <vt:lpstr>TELBİYE</vt:lpstr>
      <vt:lpstr>İHRAM</vt:lpstr>
      <vt:lpstr>İHRAM</vt:lpstr>
      <vt:lpstr>İHRAM</vt:lpstr>
      <vt:lpstr>İHRAM</vt:lpstr>
      <vt:lpstr>İHRAM</vt:lpstr>
      <vt:lpstr>MİKAT</vt:lpstr>
      <vt:lpstr>KA’BE</vt:lpstr>
      <vt:lpstr>KA’BE</vt:lpstr>
      <vt:lpstr>MÜLTEZEM</vt:lpstr>
      <vt:lpstr>MAKAM-I İBRAHİM</vt:lpstr>
      <vt:lpstr>TAVAF</vt:lpstr>
      <vt:lpstr>TAVAF</vt:lpstr>
      <vt:lpstr>TAVAF</vt:lpstr>
      <vt:lpstr>TAVAF</vt:lpstr>
      <vt:lpstr>Remel ve Izdıba</vt:lpstr>
      <vt:lpstr>HACER’ÜL ESVED</vt:lpstr>
      <vt:lpstr>SA’Y</vt:lpstr>
      <vt:lpstr>ZEMZEM</vt:lpstr>
      <vt:lpstr>ARAFAT</vt:lpstr>
      <vt:lpstr>ARAFAT</vt:lpstr>
      <vt:lpstr>ARAFAT</vt:lpstr>
      <vt:lpstr>VAKFE</vt:lpstr>
      <vt:lpstr>MÜZDELİFE - MİNA</vt:lpstr>
      <vt:lpstr>ŞEYTAN TAŞLAMA</vt:lpstr>
      <vt:lpstr>KURBAN</vt:lpstr>
      <vt:lpstr>KURBAN</vt:lpstr>
      <vt:lpstr>PowerPoint Sunusu</vt:lpstr>
      <vt:lpstr>Haccınız Mebrûr       Amelleriniz Makbûl                         Günahlarınız Mağfûr olsun.</vt:lpstr>
      <vt:lpstr>TEŞEKKÜR EDERİZ…</vt:lpstr>
    </vt:vector>
  </TitlesOfParts>
  <Company>Diyanet İşleri Başkanlığı</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BAŞBAKANLIK DİYANET İŞLERİ BAŞKANLIĞI</dc:title>
  <dc:creator>Cihan YALÇINKAYA</dc:creator>
  <cp:lastModifiedBy>Adil AYGÜN</cp:lastModifiedBy>
  <cp:revision>88</cp:revision>
  <dcterms:created xsi:type="dcterms:W3CDTF">2016-04-11T07:24:34Z</dcterms:created>
  <dcterms:modified xsi:type="dcterms:W3CDTF">2016-04-28T12:11:35Z</dcterms:modified>
</cp:coreProperties>
</file>