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325" r:id="rId5"/>
    <p:sldId id="326" r:id="rId6"/>
    <p:sldId id="256" r:id="rId7"/>
    <p:sldId id="309" r:id="rId8"/>
    <p:sldId id="312" r:id="rId9"/>
    <p:sldId id="317" r:id="rId10"/>
    <p:sldId id="308" r:id="rId11"/>
    <p:sldId id="318" r:id="rId12"/>
    <p:sldId id="259" r:id="rId13"/>
    <p:sldId id="274" r:id="rId14"/>
    <p:sldId id="273" r:id="rId15"/>
    <p:sldId id="272" r:id="rId16"/>
    <p:sldId id="270" r:id="rId17"/>
    <p:sldId id="310" r:id="rId18"/>
    <p:sldId id="269" r:id="rId19"/>
    <p:sldId id="262" r:id="rId20"/>
    <p:sldId id="268" r:id="rId21"/>
    <p:sldId id="266" r:id="rId22"/>
    <p:sldId id="275" r:id="rId23"/>
    <p:sldId id="320" r:id="rId24"/>
    <p:sldId id="265" r:id="rId25"/>
    <p:sldId id="267" r:id="rId26"/>
    <p:sldId id="264" r:id="rId27"/>
    <p:sldId id="263" r:id="rId28"/>
    <p:sldId id="276" r:id="rId29"/>
    <p:sldId id="304" r:id="rId30"/>
    <p:sldId id="303" r:id="rId31"/>
    <p:sldId id="305" r:id="rId32"/>
    <p:sldId id="299" r:id="rId33"/>
    <p:sldId id="300" r:id="rId34"/>
    <p:sldId id="301" r:id="rId35"/>
    <p:sldId id="306" r:id="rId36"/>
    <p:sldId id="277" r:id="rId37"/>
    <p:sldId id="282" r:id="rId38"/>
    <p:sldId id="281" r:id="rId39"/>
    <p:sldId id="321" r:id="rId40"/>
    <p:sldId id="280" r:id="rId41"/>
    <p:sldId id="278" r:id="rId42"/>
    <p:sldId id="279" r:id="rId43"/>
    <p:sldId id="322" r:id="rId44"/>
    <p:sldId id="319" r:id="rId45"/>
    <p:sldId id="283" r:id="rId46"/>
    <p:sldId id="284" r:id="rId47"/>
    <p:sldId id="288" r:id="rId48"/>
    <p:sldId id="285" r:id="rId49"/>
    <p:sldId id="287" r:id="rId50"/>
    <p:sldId id="290" r:id="rId51"/>
    <p:sldId id="293" r:id="rId52"/>
    <p:sldId id="323" r:id="rId53"/>
    <p:sldId id="294" r:id="rId54"/>
    <p:sldId id="291" r:id="rId55"/>
    <p:sldId id="292" r:id="rId56"/>
    <p:sldId id="324" r:id="rId57"/>
    <p:sldId id="295" r:id="rId58"/>
    <p:sldId id="314" r:id="rId59"/>
    <p:sldId id="316" r:id="rId60"/>
    <p:sldId id="327" r:id="rId61"/>
    <p:sldId id="328" r:id="rId62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65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30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4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21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58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63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79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93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50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7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61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04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811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309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994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696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47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4282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914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944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65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944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163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195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3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66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6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1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208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7466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2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28.4.2016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53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8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9C30B-F280-43AB-88F0-2686154CA712}" type="datetimeFigureOut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28.4.2016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36AEA-3602-4035-8471-82C580C5861C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37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5.emf"/><Relationship Id="rId7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emf"/><Relationship Id="rId7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emf"/><Relationship Id="rId7" Type="http://schemas.openxmlformats.org/officeDocument/2006/relationships/image" Target="../media/image4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emf"/><Relationship Id="rId7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5.emf"/><Relationship Id="rId7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Relationship Id="rId9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5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5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5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http://80.190.202.79/pic/h/haccadogru/medine010.jpg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5.emf"/><Relationship Id="rId7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emf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5.emf"/><Relationship Id="rId7" Type="http://schemas.openxmlformats.org/officeDocument/2006/relationships/image" Target="../media/image1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81159" y="192592"/>
            <a:ext cx="5981681" cy="1303712"/>
          </a:xfrm>
        </p:spPr>
        <p:txBody>
          <a:bodyPr>
            <a:noAutofit/>
          </a:bodyPr>
          <a:lstStyle/>
          <a:p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  <a:t>T.C.</a:t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</a:b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  <a:t>BAŞBAKANLIK</a:t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</a:b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  <a:t>DİYANET İŞLERİ BAŞKANLIĞI</a:t>
            </a:r>
            <a:endParaRPr lang="tr-TR" sz="30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00293" y="2672645"/>
            <a:ext cx="6858000" cy="929200"/>
          </a:xfrm>
        </p:spPr>
        <p:txBody>
          <a:bodyPr>
            <a:normAutofit/>
          </a:bodyPr>
          <a:lstStyle/>
          <a:p>
            <a:r>
              <a:rPr lang="tr-TR" sz="5400" b="1" dirty="0">
                <a:solidFill>
                  <a:srgbClr val="ED7D31">
                    <a:lumMod val="50000"/>
                  </a:srgb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  <a:t>HAC HAZIRLIK KURSLARI</a:t>
            </a:r>
            <a:endParaRPr lang="tr-TR" sz="5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60000"/>
            <a:ext cx="968896" cy="968896"/>
          </a:xfrm>
          <a:prstGeom prst="rect">
            <a:avLst/>
          </a:prstGeom>
        </p:spPr>
      </p:pic>
      <p:pic>
        <p:nvPicPr>
          <p:cNvPr id="8" name="Resim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0" y="35999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20248"/>
            <a:ext cx="3142425" cy="3168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tr-TR" sz="2400" b="1" dirty="0" smtClean="0">
              <a:ea typeface="Calibri"/>
              <a:cs typeface="Arial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sz="2400" b="1" dirty="0" smtClean="0">
                <a:ea typeface="Calibri"/>
                <a:cs typeface="Arial"/>
              </a:rPr>
              <a:t>Kadınların </a:t>
            </a:r>
            <a:r>
              <a:rPr lang="tr-TR" sz="2400" b="1" dirty="0">
                <a:ea typeface="Calibri"/>
                <a:cs typeface="Arial"/>
              </a:rPr>
              <a:t>ihram olarak giydikleri kıyafetleri </a:t>
            </a:r>
            <a:r>
              <a:rPr lang="tr-TR" sz="2400" b="1" dirty="0" smtClean="0">
                <a:ea typeface="Calibri"/>
                <a:cs typeface="Arial"/>
              </a:rPr>
              <a:t>değiştirmelerinde ve ihramlı iken yıkanmalarında bir </a:t>
            </a:r>
            <a:r>
              <a:rPr lang="tr-TR" sz="2400" b="1" dirty="0">
                <a:ea typeface="Calibri"/>
                <a:cs typeface="Arial"/>
              </a:rPr>
              <a:t>mahzur yoktur.</a:t>
            </a:r>
          </a:p>
        </p:txBody>
      </p:sp>
      <p:pic>
        <p:nvPicPr>
          <p:cNvPr id="11" name="Resi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32" y="886507"/>
            <a:ext cx="3915884" cy="347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87624" y="4365104"/>
            <a:ext cx="705678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tr-TR" sz="2400" b="1" dirty="0" smtClean="0"/>
          </a:p>
          <a:p>
            <a:pPr indent="457200" algn="just">
              <a:lnSpc>
                <a:spcPct val="150000"/>
              </a:lnSpc>
            </a:pPr>
            <a:r>
              <a:rPr lang="tr-TR" sz="2400" b="1" dirty="0" smtClean="0"/>
              <a:t>İhramlı</a:t>
            </a:r>
            <a:r>
              <a:rPr lang="tr-TR" sz="2400" b="1" dirty="0">
                <a:solidFill>
                  <a:prstClr val="black"/>
                </a:solidFill>
              </a:rPr>
              <a:t> </a:t>
            </a:r>
            <a:r>
              <a:rPr lang="tr-TR" sz="2400" b="1" dirty="0" smtClean="0">
                <a:solidFill>
                  <a:prstClr val="black"/>
                </a:solidFill>
              </a:rPr>
              <a:t>kadınlar</a:t>
            </a:r>
            <a:r>
              <a:rPr lang="tr-TR" sz="2400" b="1" dirty="0"/>
              <a:t> </a:t>
            </a:r>
            <a:r>
              <a:rPr lang="tr-TR" sz="2400" b="1" dirty="0" smtClean="0"/>
              <a:t>yüzlerini örtmemelidirler. </a:t>
            </a:r>
            <a:r>
              <a:rPr lang="tr-TR" dirty="0" smtClean="0"/>
              <a:t>(Ebu Davud, Menasik,33.II.412.)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03937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500488"/>
            <a:ext cx="7056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tr-TR" sz="2400" b="1" i="1" dirty="0" err="1" smtClean="0">
                <a:solidFill>
                  <a:srgbClr val="FF0000"/>
                </a:solidFill>
              </a:rPr>
              <a:t>Telbiye</a:t>
            </a:r>
            <a:r>
              <a:rPr lang="tr-TR" sz="2400" b="1" i="1" dirty="0">
                <a:solidFill>
                  <a:srgbClr val="FF0000"/>
                </a:solidFill>
              </a:rPr>
              <a:t>, </a:t>
            </a:r>
            <a:r>
              <a:rPr lang="tr-TR" sz="2400" b="1" i="1" dirty="0" smtClean="0">
                <a:solidFill>
                  <a:srgbClr val="FF0000"/>
                </a:solidFill>
              </a:rPr>
              <a:t>tekbir</a:t>
            </a:r>
            <a:r>
              <a:rPr lang="tr-TR" sz="2400" b="1" i="1" dirty="0">
                <a:solidFill>
                  <a:srgbClr val="FF0000"/>
                </a:solidFill>
              </a:rPr>
              <a:t>,</a:t>
            </a:r>
            <a:r>
              <a:rPr lang="tr-TR" sz="2400" b="1" i="1" dirty="0" smtClean="0"/>
              <a:t>  </a:t>
            </a:r>
            <a:r>
              <a:rPr lang="tr-TR" sz="2400" b="1" i="1" dirty="0" err="1">
                <a:solidFill>
                  <a:srgbClr val="FF0000"/>
                </a:solidFill>
              </a:rPr>
              <a:t>tehlil</a:t>
            </a:r>
            <a:r>
              <a:rPr lang="tr-TR" sz="2400" b="1" dirty="0"/>
              <a:t> ve </a:t>
            </a:r>
            <a:r>
              <a:rPr lang="tr-TR" sz="2400" b="1" i="1" dirty="0" smtClean="0">
                <a:solidFill>
                  <a:srgbClr val="FF0000"/>
                </a:solidFill>
              </a:rPr>
              <a:t>duada</a:t>
            </a:r>
            <a:r>
              <a:rPr lang="tr-TR" sz="2400" b="1" dirty="0" smtClean="0"/>
              <a:t>  </a:t>
            </a:r>
            <a:r>
              <a:rPr lang="tr-TR" sz="2400" b="1" dirty="0"/>
              <a:t>seslerini </a:t>
            </a:r>
            <a:r>
              <a:rPr lang="tr-TR" sz="2400" b="1" dirty="0" smtClean="0"/>
              <a:t>yükseltmemelidirler.</a:t>
            </a:r>
          </a:p>
          <a:p>
            <a:pPr indent="3429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tr-TR" sz="2400" b="1" dirty="0"/>
              <a:t>Tıraş esnasında </a:t>
            </a:r>
            <a:r>
              <a:rPr lang="tr-TR" sz="2400" b="1" dirty="0">
                <a:solidFill>
                  <a:srgbClr val="FF0000"/>
                </a:solidFill>
              </a:rPr>
              <a:t>saçlarını kısaltmaları</a:t>
            </a:r>
            <a:r>
              <a:rPr lang="tr-TR" sz="2400" b="1" dirty="0"/>
              <a:t> </a:t>
            </a:r>
            <a:r>
              <a:rPr lang="tr-TR" sz="2400" b="1" dirty="0" smtClean="0"/>
              <a:t>yeterlidir</a:t>
            </a:r>
          </a:p>
          <a:p>
            <a:pPr indent="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b="1" dirty="0"/>
              <a:t>Tavafta</a:t>
            </a:r>
            <a:r>
              <a:rPr lang="tr-TR" sz="2400" dirty="0"/>
              <a:t> </a:t>
            </a:r>
            <a:r>
              <a:rPr lang="tr-TR" sz="2400" b="1" i="1" dirty="0">
                <a:solidFill>
                  <a:srgbClr val="FF0000"/>
                </a:solidFill>
              </a:rPr>
              <a:t>remel</a:t>
            </a:r>
            <a:r>
              <a:rPr lang="tr-TR" sz="2400" i="1" dirty="0"/>
              <a:t> </a:t>
            </a:r>
            <a:r>
              <a:rPr lang="tr-TR" sz="2400" dirty="0"/>
              <a:t> </a:t>
            </a:r>
            <a:r>
              <a:rPr lang="tr-TR" sz="2400" b="1" dirty="0"/>
              <a:t>ve  </a:t>
            </a:r>
            <a:r>
              <a:rPr lang="tr-TR" sz="2400" b="1" dirty="0" err="1" smtClean="0"/>
              <a:t>sa’yda</a:t>
            </a:r>
            <a:r>
              <a:rPr lang="tr-TR" sz="2400" dirty="0" smtClean="0"/>
              <a:t>  </a:t>
            </a:r>
            <a:r>
              <a:rPr lang="tr-TR" sz="2400" b="1" i="1" dirty="0" err="1">
                <a:solidFill>
                  <a:srgbClr val="FF0000"/>
                </a:solidFill>
              </a:rPr>
              <a:t>hervele</a:t>
            </a:r>
            <a:r>
              <a:rPr lang="tr-TR" sz="2400" b="1" dirty="0"/>
              <a:t>  </a:t>
            </a:r>
            <a:r>
              <a:rPr lang="tr-TR" sz="2400" b="1" dirty="0" smtClean="0"/>
              <a:t>yapmamalıdırlar.</a:t>
            </a:r>
            <a:endParaRPr lang="tr-TR" sz="2400" b="1" dirty="0"/>
          </a:p>
          <a:p>
            <a:pPr marL="425450" indent="-342900" algn="just">
              <a:buFont typeface="Wingdings" panose="05000000000000000000" pitchFamily="2" charset="2"/>
              <a:buChar char="v"/>
            </a:pPr>
            <a:endParaRPr lang="tr-TR" sz="2400" b="1" dirty="0"/>
          </a:p>
        </p:txBody>
      </p:sp>
      <p:pic>
        <p:nvPicPr>
          <p:cNvPr id="10" name="7 Resim" descr="DSC098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2921058"/>
            <a:ext cx="7056784" cy="395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6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0"/>
            <a:ext cx="7056784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tr-TR" sz="2400" b="1" dirty="0" smtClean="0">
                <a:solidFill>
                  <a:prstClr val="black"/>
                </a:solidFill>
              </a:rPr>
              <a:t>Kadınların, izdiham olduğu zaman </a:t>
            </a:r>
            <a:r>
              <a:rPr lang="tr-TR" sz="2400" b="1" dirty="0" err="1" smtClean="0">
                <a:solidFill>
                  <a:srgbClr val="FF0000"/>
                </a:solidFill>
              </a:rPr>
              <a:t>Haceru’l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 smtClean="0">
                <a:solidFill>
                  <a:srgbClr val="FF0000"/>
                </a:solidFill>
              </a:rPr>
              <a:t>Esved’e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smtClean="0">
                <a:solidFill>
                  <a:prstClr val="black"/>
                </a:solidFill>
              </a:rPr>
              <a:t>dokunmaya çalışmaları, </a:t>
            </a:r>
            <a:r>
              <a:rPr lang="tr-TR" sz="2400" b="1" dirty="0" err="1">
                <a:solidFill>
                  <a:srgbClr val="FF0000"/>
                </a:solidFill>
              </a:rPr>
              <a:t>Mültezem’</a:t>
            </a:r>
            <a:r>
              <a:rPr lang="tr-TR" sz="2400" b="1" dirty="0" err="1">
                <a:solidFill>
                  <a:prstClr val="black"/>
                </a:solidFill>
              </a:rPr>
              <a:t>de</a:t>
            </a:r>
            <a:r>
              <a:rPr lang="tr-TR" sz="2400" b="1" dirty="0">
                <a:solidFill>
                  <a:prstClr val="black"/>
                </a:solidFill>
              </a:rPr>
              <a:t> dua </a:t>
            </a:r>
            <a:r>
              <a:rPr lang="tr-TR" sz="2400" b="1" dirty="0" smtClean="0">
                <a:solidFill>
                  <a:prstClr val="black"/>
                </a:solidFill>
              </a:rPr>
              <a:t>etmeleri,  </a:t>
            </a:r>
            <a:r>
              <a:rPr lang="tr-TR" sz="2400" b="1" dirty="0">
                <a:solidFill>
                  <a:srgbClr val="FF0000"/>
                </a:solidFill>
              </a:rPr>
              <a:t>Makam-ı İbrahim'</a:t>
            </a:r>
            <a:r>
              <a:rPr lang="tr-TR" sz="2400" b="1" dirty="0">
                <a:solidFill>
                  <a:prstClr val="black"/>
                </a:solidFill>
              </a:rPr>
              <a:t>de namaz </a:t>
            </a:r>
            <a:r>
              <a:rPr lang="tr-TR" sz="2400" b="1" dirty="0" smtClean="0">
                <a:solidFill>
                  <a:prstClr val="black"/>
                </a:solidFill>
              </a:rPr>
              <a:t>kılmaları uygun değildir. </a:t>
            </a:r>
            <a:r>
              <a:rPr lang="tr-TR" sz="2400" b="1" dirty="0" smtClean="0"/>
              <a:t>Mümkün olduğu kadar kadınlara </a:t>
            </a:r>
            <a:r>
              <a:rPr lang="tr-TR" sz="2400" b="1" dirty="0"/>
              <a:t>ait yerlerde namaz </a:t>
            </a:r>
            <a:r>
              <a:rPr lang="tr-TR" sz="2400" b="1" dirty="0" smtClean="0"/>
              <a:t>kılmaya özen göstermelidirler. </a:t>
            </a:r>
            <a:endParaRPr lang="tr-TR" sz="2400" b="1" dirty="0">
              <a:cs typeface="Times New Roman" pitchFamily="18" charset="0"/>
            </a:endParaRPr>
          </a:p>
          <a:p>
            <a:pPr lvl="0" indent="-457200" algn="just">
              <a:spcBef>
                <a:spcPct val="20000"/>
              </a:spcBef>
              <a:buFont typeface="Wingdings" panose="05000000000000000000" pitchFamily="2" charset="2"/>
              <a:buChar char="v"/>
            </a:pPr>
            <a:endParaRPr lang="tr-TR" sz="2800" b="1" dirty="0">
              <a:solidFill>
                <a:prstClr val="black"/>
              </a:solidFill>
            </a:endParaRPr>
          </a:p>
        </p:txBody>
      </p:sp>
      <p:pic>
        <p:nvPicPr>
          <p:cNvPr id="11" name="Resim 10" descr="F:\5- HAC ve ÖNEMİ\MEKKE-İ MÜKARREME\2007 havadan Hacc fotoğrafları\kabe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08920"/>
            <a:ext cx="6336704" cy="4313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955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3717032"/>
            <a:ext cx="7056784" cy="3051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tr-TR" sz="2400" b="1" dirty="0">
              <a:solidFill>
                <a:srgbClr val="FF0000"/>
              </a:solidFill>
            </a:endParaRPr>
          </a:p>
          <a:p>
            <a:pPr indent="457200" algn="just"/>
            <a:endParaRPr lang="tr-TR" sz="3200" b="1" dirty="0" smtClean="0">
              <a:solidFill>
                <a:srgbClr val="FF0000"/>
              </a:solidFill>
            </a:endParaRPr>
          </a:p>
          <a:p>
            <a:pPr indent="457200" algn="just"/>
            <a:r>
              <a:rPr lang="tr-TR" sz="3200" b="1" dirty="0" smtClean="0">
                <a:solidFill>
                  <a:srgbClr val="FF0000"/>
                </a:solidFill>
              </a:rPr>
              <a:t>İhrama girmek kadar ihramdan çıkmak da önemlidir</a:t>
            </a:r>
            <a:r>
              <a:rPr lang="tr-TR" sz="3600" b="1" dirty="0" smtClean="0">
                <a:solidFill>
                  <a:srgbClr val="FF0000"/>
                </a:solidFill>
              </a:rPr>
              <a:t>. </a:t>
            </a:r>
          </a:p>
          <a:p>
            <a:pPr indent="457200" algn="just">
              <a:lnSpc>
                <a:spcPct val="150000"/>
              </a:lnSpc>
            </a:pPr>
            <a:r>
              <a:rPr lang="tr-TR" sz="2400" b="1" dirty="0" smtClean="0"/>
              <a:t>Hanımların ihramdan çıkması için saçların ucundan bir miktar kesmeleri kafidir. </a:t>
            </a:r>
          </a:p>
        </p:txBody>
      </p:sp>
      <p:pic>
        <p:nvPicPr>
          <p:cNvPr id="4100" name="Picture 4" descr="F:\HAC SEMİNERİ\MEKKE\23358_10151361722843094_1650283036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8640"/>
            <a:ext cx="6048672" cy="400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84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1124743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tr-TR" sz="2400" b="1" dirty="0">
              <a:solidFill>
                <a:srgbClr val="FF0000"/>
              </a:solidFill>
            </a:endParaRPr>
          </a:p>
          <a:p>
            <a:pPr indent="457200" algn="just"/>
            <a:endParaRPr lang="tr-TR" sz="2400" b="1" dirty="0">
              <a:solidFill>
                <a:srgbClr val="FF0000"/>
              </a:solidFill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187624" y="116632"/>
            <a:ext cx="70567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ÖZEL HALLERDE KADINLAR</a:t>
            </a:r>
            <a:endParaRPr lang="tr-TR" sz="4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457200" algn="just">
              <a:buNone/>
            </a:pPr>
            <a:endParaRPr lang="tr-TR" sz="2800" b="1" dirty="0"/>
          </a:p>
          <a:p>
            <a:pPr indent="457200" algn="just">
              <a:lnSpc>
                <a:spcPct val="150000"/>
              </a:lnSpc>
              <a:buNone/>
            </a:pPr>
            <a:r>
              <a:rPr lang="tr-TR" sz="2400" b="1" dirty="0" smtClean="0"/>
              <a:t>Kadının </a:t>
            </a:r>
            <a:r>
              <a:rPr lang="tr-TR" sz="2400" b="1" dirty="0"/>
              <a:t>özel </a:t>
            </a:r>
            <a:r>
              <a:rPr lang="tr-TR" sz="2400" b="1" dirty="0" smtClean="0"/>
              <a:t>hali, ihrama </a:t>
            </a:r>
            <a:r>
              <a:rPr lang="tr-TR" sz="2400" b="1" dirty="0"/>
              <a:t>girmesine engel değildir.</a:t>
            </a:r>
            <a:r>
              <a:rPr lang="pt-BR" sz="2400" b="1" dirty="0"/>
              <a:t> Özel hal</a:t>
            </a:r>
            <a:r>
              <a:rPr lang="tr-TR" sz="2400" b="1" dirty="0"/>
              <a:t>i</a:t>
            </a:r>
            <a:r>
              <a:rPr lang="pt-BR" sz="2400" b="1" dirty="0"/>
              <a:t>nde de olsa b</a:t>
            </a:r>
            <a:r>
              <a:rPr lang="tr-TR" sz="2400" b="1" dirty="0"/>
              <a:t>i</a:t>
            </a:r>
            <a:r>
              <a:rPr lang="pt-BR" sz="2400" b="1" dirty="0"/>
              <a:t>r kadının</a:t>
            </a:r>
            <a:r>
              <a:rPr lang="tr-TR" sz="2400" b="1" dirty="0"/>
              <a:t> h</a:t>
            </a:r>
            <a:r>
              <a:rPr lang="tr-TR" sz="2400" b="1" dirty="0" smtClean="0"/>
              <a:t>ac </a:t>
            </a:r>
            <a:r>
              <a:rPr lang="tr-TR" sz="2400" b="1" dirty="0"/>
              <a:t>veya umre yapmak için </a:t>
            </a:r>
            <a:r>
              <a:rPr lang="tr-TR" sz="2400" b="1" dirty="0" err="1"/>
              <a:t>mikat</a:t>
            </a:r>
            <a:r>
              <a:rPr lang="tr-TR" sz="2400" b="1" dirty="0"/>
              <a:t> mahallini </a:t>
            </a:r>
            <a:r>
              <a:rPr lang="tr-TR" sz="2400" b="1" dirty="0" smtClean="0"/>
              <a:t>geçmeden ihrama </a:t>
            </a:r>
            <a:r>
              <a:rPr lang="tr-TR" sz="2400" b="1" dirty="0"/>
              <a:t>girmesi gerekir</a:t>
            </a:r>
            <a:r>
              <a:rPr lang="tr-TR" sz="2400" b="1" dirty="0" smtClean="0"/>
              <a:t>.</a:t>
            </a:r>
          </a:p>
          <a:p>
            <a:pPr indent="457200" algn="just">
              <a:buNone/>
            </a:pPr>
            <a:endParaRPr lang="tr-TR" sz="2800" b="1" dirty="0" smtClean="0"/>
          </a:p>
          <a:p>
            <a:pPr indent="457200" algn="just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NİYET</a:t>
            </a:r>
            <a:r>
              <a:rPr lang="en-US" sz="2400" b="1" dirty="0" smtClean="0"/>
              <a:t> </a:t>
            </a:r>
            <a:r>
              <a:rPr lang="en-US" sz="2400" b="1" dirty="0" err="1"/>
              <a:t>edip</a:t>
            </a:r>
            <a:r>
              <a:rPr lang="tr-TR" sz="2400" b="1" dirty="0"/>
              <a:t> </a:t>
            </a:r>
            <a:r>
              <a:rPr lang="tr-TR" sz="2400" b="1" dirty="0">
                <a:solidFill>
                  <a:srgbClr val="FF0000"/>
                </a:solidFill>
              </a:rPr>
              <a:t>TELBİYE</a:t>
            </a:r>
            <a:r>
              <a:rPr lang="en-US" sz="2400" b="1" dirty="0"/>
              <a:t> </a:t>
            </a:r>
            <a:r>
              <a:rPr lang="en-US" sz="2400" b="1" dirty="0" err="1"/>
              <a:t>getirirler</a:t>
            </a:r>
            <a:r>
              <a:rPr lang="en-US" sz="2400" b="1" dirty="0"/>
              <a:t> </a:t>
            </a:r>
            <a:r>
              <a:rPr lang="en-US" sz="2400" b="1" dirty="0" err="1"/>
              <a:t>ve</a:t>
            </a:r>
            <a:r>
              <a:rPr lang="en-US" sz="2400" b="1" dirty="0"/>
              <a:t> </a:t>
            </a:r>
            <a:r>
              <a:rPr lang="en-US" sz="2400" b="1" dirty="0" err="1"/>
              <a:t>böylece</a:t>
            </a:r>
            <a:r>
              <a:rPr lang="en-US" sz="2400" b="1" dirty="0"/>
              <a:t> </a:t>
            </a:r>
            <a:r>
              <a:rPr lang="en-US" sz="2400" b="1" dirty="0" err="1"/>
              <a:t>ihrama</a:t>
            </a:r>
            <a:r>
              <a:rPr lang="en-US" sz="2400" b="1" dirty="0"/>
              <a:t> </a:t>
            </a:r>
            <a:r>
              <a:rPr lang="en-US" sz="2400" b="1" dirty="0" err="1"/>
              <a:t>girmiş</a:t>
            </a:r>
            <a:r>
              <a:rPr lang="en-US" sz="2400" b="1" dirty="0"/>
              <a:t> </a:t>
            </a:r>
            <a:r>
              <a:rPr lang="en-US" sz="2400" b="1" dirty="0" err="1"/>
              <a:t>olurlar</a:t>
            </a:r>
            <a:r>
              <a:rPr lang="en-US" sz="2400" b="1" dirty="0" smtClean="0"/>
              <a:t>.</a:t>
            </a:r>
            <a:endParaRPr lang="tr-TR" sz="2400" b="1" dirty="0" smtClean="0"/>
          </a:p>
          <a:p>
            <a:pPr indent="457200" algn="just">
              <a:lnSpc>
                <a:spcPct val="150000"/>
              </a:lnSpc>
              <a:buNone/>
            </a:pPr>
            <a:endParaRPr lang="tr-TR" sz="2400" b="1" dirty="0"/>
          </a:p>
          <a:p>
            <a:pPr indent="457200" algn="just">
              <a:lnSpc>
                <a:spcPct val="150000"/>
              </a:lnSpc>
            </a:pPr>
            <a:r>
              <a:rPr lang="tr-TR" sz="2400" b="1" dirty="0" smtClean="0"/>
              <a:t>Kadınlar özel hallerinde de olsa, tavaf dışındaki </a:t>
            </a:r>
            <a:r>
              <a:rPr lang="tr-TR" sz="2400" b="1" dirty="0"/>
              <a:t>hac ibadetlerini eda </a:t>
            </a:r>
            <a:r>
              <a:rPr lang="tr-TR" sz="2400" b="1" dirty="0" smtClean="0"/>
              <a:t>edebilirler.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150833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188640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tr-TR" sz="2400" b="1" dirty="0" smtClean="0"/>
              <a:t>Sağlıklarına </a:t>
            </a:r>
            <a:r>
              <a:rPr lang="tr-TR" sz="2400" b="1" dirty="0"/>
              <a:t>zarar vermeyecekse kadınların, </a:t>
            </a:r>
            <a:r>
              <a:rPr lang="tr-TR" sz="2400" b="1" dirty="0" smtClean="0"/>
              <a:t>adet </a:t>
            </a:r>
            <a:r>
              <a:rPr lang="tr-TR" sz="2400" b="1" dirty="0"/>
              <a:t>geciktirici ilaç kullanmalarında sakınca yoktur. Ancak âdet geciktirici olarak kullanılan ilaçlar, çoğu zaman âdet düzensizlikle</a:t>
            </a:r>
            <a:r>
              <a:rPr lang="pt-BR" sz="2400" b="1" dirty="0"/>
              <a:t>rini de beraberinde getirebilir. </a:t>
            </a:r>
            <a:r>
              <a:rPr lang="tr-TR" sz="2400" b="1" dirty="0"/>
              <a:t>A</a:t>
            </a:r>
            <a:r>
              <a:rPr lang="pt-BR" sz="2400" b="1" dirty="0" smtClean="0"/>
              <a:t>detin </a:t>
            </a:r>
            <a:r>
              <a:rPr lang="pt-BR" sz="2400" b="1" dirty="0"/>
              <a:t>ilaçla geciktirilmesi durumunda</a:t>
            </a:r>
            <a:r>
              <a:rPr lang="tr-TR" sz="2400" b="1" dirty="0"/>
              <a:t> yapılan ibadetler geçerlidir</a:t>
            </a:r>
            <a:r>
              <a:rPr lang="tr-TR" sz="2400" b="1" dirty="0" smtClean="0"/>
              <a:t>. </a:t>
            </a:r>
            <a:endParaRPr lang="tr-TR" sz="2400" b="1" dirty="0"/>
          </a:p>
        </p:txBody>
      </p:sp>
      <p:pic>
        <p:nvPicPr>
          <p:cNvPr id="5122" name="Picture 2" descr="http://www.yorumgazetesi.com/images/haber/230520149582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6" y="4009619"/>
            <a:ext cx="4733925" cy="237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09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201656" y="404664"/>
            <a:ext cx="7042752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tr-TR" sz="2400" b="1" dirty="0" smtClean="0">
                <a:solidFill>
                  <a:prstClr val="black"/>
                </a:solidFill>
              </a:rPr>
              <a:t>Hacı adayı, </a:t>
            </a:r>
            <a:r>
              <a:rPr lang="tr-TR" sz="2400" b="1" dirty="0" smtClean="0"/>
              <a:t>adet geciktirici ilaçları doktor </a:t>
            </a:r>
            <a:r>
              <a:rPr lang="tr-TR" sz="2400" b="1" dirty="0"/>
              <a:t>kontrolü ve tavsiyesiyle bilinçli </a:t>
            </a:r>
            <a:r>
              <a:rPr lang="tr-TR" sz="2400" b="1" dirty="0" smtClean="0"/>
              <a:t>olarak,  </a:t>
            </a:r>
            <a:r>
              <a:rPr lang="tr-TR" sz="2400" b="1" dirty="0"/>
              <a:t>kendi kararıyla </a:t>
            </a:r>
            <a:r>
              <a:rPr lang="tr-TR" sz="2400" b="1" dirty="0" smtClean="0"/>
              <a:t>kullanabilir. Bir sıkıntı durumunda da doktora veya </a:t>
            </a:r>
            <a:r>
              <a:rPr lang="tr-TR" sz="2400" b="1" dirty="0"/>
              <a:t>Diyanet </a:t>
            </a:r>
            <a:r>
              <a:rPr lang="tr-TR" sz="2400" b="1" dirty="0" smtClean="0"/>
              <a:t>Kadın İrşat </a:t>
            </a:r>
            <a:r>
              <a:rPr lang="tr-TR" sz="2400" b="1" dirty="0"/>
              <a:t>görevlilerine danışılmalıdır.</a:t>
            </a:r>
          </a:p>
          <a:p>
            <a:pPr indent="457200">
              <a:lnSpc>
                <a:spcPct val="150000"/>
              </a:lnSpc>
            </a:pPr>
            <a:r>
              <a:rPr lang="tr-TR" sz="2400" b="1" dirty="0" smtClean="0"/>
              <a:t> </a:t>
            </a:r>
            <a:endParaRPr lang="tr-TR" sz="2400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64904"/>
            <a:ext cx="704199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1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20248"/>
            <a:ext cx="70567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tr-TR" sz="2400" b="1" dirty="0" smtClean="0"/>
              <a:t> Hanefi mezhebinde kadınların </a:t>
            </a:r>
            <a:r>
              <a:rPr lang="tr-TR" sz="2400" b="1" dirty="0"/>
              <a:t>adet günleri </a:t>
            </a:r>
            <a:r>
              <a:rPr lang="tr-TR" sz="2400" b="1" i="1" dirty="0">
                <a:solidFill>
                  <a:srgbClr val="FF0000"/>
                </a:solidFill>
              </a:rPr>
              <a:t>en az üç gün</a:t>
            </a:r>
            <a:r>
              <a:rPr lang="tr-TR" sz="2400" b="1" dirty="0"/>
              <a:t>, en çok </a:t>
            </a:r>
            <a:r>
              <a:rPr lang="tr-TR" sz="2400" b="1" i="1" dirty="0">
                <a:solidFill>
                  <a:srgbClr val="FF0000"/>
                </a:solidFill>
              </a:rPr>
              <a:t>on gündür</a:t>
            </a:r>
            <a:r>
              <a:rPr lang="tr-TR" sz="2400" b="1" dirty="0"/>
              <a:t>. İki adet arasındaki temizlik süresi ise </a:t>
            </a:r>
            <a:r>
              <a:rPr lang="tr-TR" sz="2400" b="1" i="1" dirty="0">
                <a:solidFill>
                  <a:srgbClr val="FF0000"/>
                </a:solidFill>
              </a:rPr>
              <a:t>en az on </a:t>
            </a:r>
            <a:r>
              <a:rPr lang="tr-TR" sz="2400" b="1" i="1" dirty="0" smtClean="0">
                <a:solidFill>
                  <a:srgbClr val="FF0000"/>
                </a:solidFill>
              </a:rPr>
              <a:t>beş </a:t>
            </a:r>
            <a:r>
              <a:rPr lang="tr-TR" sz="2400" b="1" i="1" dirty="0">
                <a:solidFill>
                  <a:srgbClr val="FF0000"/>
                </a:solidFill>
              </a:rPr>
              <a:t>gündür</a:t>
            </a:r>
            <a:r>
              <a:rPr lang="tr-TR" sz="2400" b="1" dirty="0" smtClean="0"/>
              <a:t>.</a:t>
            </a:r>
          </a:p>
          <a:p>
            <a:pPr indent="457200" algn="just">
              <a:lnSpc>
                <a:spcPct val="150000"/>
              </a:lnSpc>
            </a:pPr>
            <a:endParaRPr lang="tr-TR" sz="2400" b="1" dirty="0"/>
          </a:p>
          <a:p>
            <a:pPr indent="457200" algn="just">
              <a:lnSpc>
                <a:spcPct val="150000"/>
              </a:lnSpc>
            </a:pPr>
            <a:endParaRPr lang="tr-TR" sz="2400" b="1" dirty="0" smtClean="0"/>
          </a:p>
          <a:p>
            <a:pPr indent="457200" algn="just">
              <a:lnSpc>
                <a:spcPct val="150000"/>
              </a:lnSpc>
            </a:pPr>
            <a:endParaRPr lang="tr-TR" sz="2400" b="1" dirty="0"/>
          </a:p>
          <a:p>
            <a:pPr indent="457200" algn="just">
              <a:lnSpc>
                <a:spcPct val="150000"/>
              </a:lnSpc>
            </a:pPr>
            <a:r>
              <a:rPr lang="tr-TR" sz="2400" b="1" dirty="0" smtClean="0"/>
              <a:t>Buna </a:t>
            </a:r>
            <a:r>
              <a:rPr lang="tr-TR" sz="2400" b="1" dirty="0"/>
              <a:t>göre bir </a:t>
            </a:r>
            <a:r>
              <a:rPr lang="tr-TR" sz="2400" b="1" dirty="0" smtClean="0"/>
              <a:t>kadın </a:t>
            </a:r>
            <a:r>
              <a:rPr lang="tr-TR" sz="2400" b="1" dirty="0"/>
              <a:t>ilaç kullandığı halde, bu ilaç tesirsiz kalıp bir önceki âdetinin biti</a:t>
            </a:r>
            <a:r>
              <a:rPr lang="de-DE" sz="2400" b="1" dirty="0" err="1" smtClean="0"/>
              <a:t>minden</a:t>
            </a:r>
            <a:r>
              <a:rPr lang="tr-TR" sz="2400" b="1" dirty="0"/>
              <a:t> </a:t>
            </a:r>
            <a:r>
              <a:rPr lang="de-DE" sz="2400" b="1" dirty="0" err="1" smtClean="0"/>
              <a:t>itibaren</a:t>
            </a:r>
            <a:r>
              <a:rPr lang="de-DE" sz="2400" b="1" dirty="0" smtClean="0"/>
              <a:t> on</a:t>
            </a:r>
            <a:r>
              <a:rPr lang="tr-TR" sz="2400" b="1" dirty="0" smtClean="0"/>
              <a:t> </a:t>
            </a:r>
            <a:r>
              <a:rPr lang="de-DE" sz="2400" b="1" dirty="0" err="1" smtClean="0"/>
              <a:t>be</a:t>
            </a:r>
            <a:r>
              <a:rPr lang="tr-TR" sz="2400" b="1" dirty="0"/>
              <a:t>ş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gün</a:t>
            </a:r>
            <a:r>
              <a:rPr lang="tr-TR" sz="2400" b="1" dirty="0"/>
              <a:t> </a:t>
            </a:r>
            <a:r>
              <a:rPr lang="de-DE" sz="2400" b="1" dirty="0" err="1" smtClean="0"/>
              <a:t>geçtikten</a:t>
            </a:r>
            <a:r>
              <a:rPr lang="tr-TR" sz="2400" b="1" dirty="0" smtClean="0"/>
              <a:t> </a:t>
            </a:r>
            <a:r>
              <a:rPr lang="de-DE" sz="2400" b="1" dirty="0" err="1" smtClean="0"/>
              <a:t>sonra</a:t>
            </a:r>
            <a:r>
              <a:rPr lang="tr-TR" sz="2400" b="1" dirty="0" smtClean="0"/>
              <a:t> </a:t>
            </a:r>
            <a:r>
              <a:rPr lang="tr-TR" sz="2400" b="1" dirty="0"/>
              <a:t>kanaması olur ve bu kanama en az üç gün devam ederse bu </a:t>
            </a:r>
            <a:r>
              <a:rPr lang="tr-TR" sz="2400" b="1" dirty="0" smtClean="0"/>
              <a:t>kişi </a:t>
            </a:r>
            <a:r>
              <a:rPr lang="tr-TR" sz="2400" b="1" dirty="0"/>
              <a:t>adetli sayılır. </a:t>
            </a:r>
            <a:r>
              <a:rPr lang="tr-TR" sz="2400" b="1" dirty="0" smtClean="0"/>
              <a:t>On </a:t>
            </a:r>
            <a:r>
              <a:rPr lang="tr-TR" sz="2400" b="1" dirty="0"/>
              <a:t>günden fazla devam ederse onuncu günden sonrası adet kanı sayılmayıp </a:t>
            </a:r>
            <a:r>
              <a:rPr lang="tr-TR" sz="2400" b="1" dirty="0" smtClean="0"/>
              <a:t>özür kanı </a:t>
            </a:r>
            <a:r>
              <a:rPr lang="tr-TR" sz="2400" b="1" dirty="0"/>
              <a:t>sayılır</a:t>
            </a:r>
            <a:r>
              <a:rPr lang="tr-TR" sz="2400" b="1" dirty="0" smtClean="0"/>
              <a:t>. </a:t>
            </a:r>
          </a:p>
        </p:txBody>
      </p:sp>
      <p:pic>
        <p:nvPicPr>
          <p:cNvPr id="6146" name="Picture 2" descr="http://img.haberler.com/haber/539/tansiyon-ilaci-yutan-cocuk-zehirlendi-5940539_1517_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2304256" cy="16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05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20248"/>
            <a:ext cx="7056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tr-TR" sz="2400" b="1" dirty="0" smtClean="0">
                <a:solidFill>
                  <a:srgbClr val="FF0000"/>
                </a:solidFill>
              </a:rPr>
              <a:t>Kadınlar; </a:t>
            </a:r>
          </a:p>
          <a:p>
            <a:pPr indent="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b="1" dirty="0" smtClean="0"/>
              <a:t>Özel </a:t>
            </a:r>
            <a:r>
              <a:rPr lang="tr-TR" sz="2400" b="1" dirty="0"/>
              <a:t>hali bitmeden </a:t>
            </a:r>
            <a:r>
              <a:rPr lang="tr-TR" sz="2400" b="1" dirty="0" smtClean="0"/>
              <a:t>ve </a:t>
            </a:r>
            <a:r>
              <a:rPr lang="tr-TR" sz="2400" b="1" dirty="0" err="1" smtClean="0"/>
              <a:t>menâsikini</a:t>
            </a:r>
            <a:r>
              <a:rPr lang="tr-TR" sz="2400" b="1" dirty="0" smtClean="0"/>
              <a:t> tamamlamadan ihramdan çıkmamalıdırlar.</a:t>
            </a:r>
            <a:endParaRPr lang="tr-TR" sz="2400" b="1" dirty="0"/>
          </a:p>
          <a:p>
            <a:pPr indent="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b="1" dirty="0"/>
              <a:t>Özel hal süresince ihramda kalır ve ihram </a:t>
            </a:r>
            <a:r>
              <a:rPr lang="tr-TR" sz="2400" b="1" dirty="0" smtClean="0"/>
              <a:t>yasaklarına dikkat ederler.</a:t>
            </a:r>
            <a:endParaRPr lang="tr-TR" sz="2400" b="1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5" y="2761679"/>
            <a:ext cx="7041992" cy="409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87624" y="20249"/>
            <a:ext cx="70567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rgbClr val="FF0000"/>
                </a:solidFill>
              </a:rPr>
              <a:t>Adetli Kadının </a:t>
            </a:r>
            <a:r>
              <a:rPr lang="tr-TR" sz="4000" b="1" dirty="0" err="1">
                <a:solidFill>
                  <a:srgbClr val="FF0000"/>
                </a:solidFill>
              </a:rPr>
              <a:t>Mescid</a:t>
            </a:r>
            <a:r>
              <a:rPr lang="tr-TR" sz="4000" b="1" dirty="0">
                <a:solidFill>
                  <a:srgbClr val="FF0000"/>
                </a:solidFill>
              </a:rPr>
              <a:t>-i Haram ve </a:t>
            </a:r>
            <a:r>
              <a:rPr lang="tr-TR" sz="4000" b="1" dirty="0" err="1">
                <a:solidFill>
                  <a:srgbClr val="FF0000"/>
                </a:solidFill>
              </a:rPr>
              <a:t>Mescid</a:t>
            </a:r>
            <a:r>
              <a:rPr lang="tr-TR" sz="4000" b="1" dirty="0">
                <a:solidFill>
                  <a:srgbClr val="FF0000"/>
                </a:solidFill>
              </a:rPr>
              <a:t>-i </a:t>
            </a:r>
            <a:r>
              <a:rPr lang="tr-TR" sz="4000" b="1" dirty="0" err="1">
                <a:solidFill>
                  <a:srgbClr val="FF0000"/>
                </a:solidFill>
              </a:rPr>
              <a:t>Nebevi’ye</a:t>
            </a:r>
            <a:r>
              <a:rPr lang="tr-TR" sz="4000" b="1" dirty="0">
                <a:solidFill>
                  <a:srgbClr val="FF0000"/>
                </a:solidFill>
              </a:rPr>
              <a:t> Girmesinin </a:t>
            </a:r>
            <a:r>
              <a:rPr lang="tr-TR" sz="4000" b="1" dirty="0" smtClean="0">
                <a:solidFill>
                  <a:srgbClr val="FF0000"/>
                </a:solidFill>
              </a:rPr>
              <a:t>Hükmü</a:t>
            </a:r>
            <a:r>
              <a:rPr lang="tr-TR" sz="4000" dirty="0" smtClean="0">
                <a:solidFill>
                  <a:srgbClr val="FF0000"/>
                </a:solidFill>
              </a:rPr>
              <a:t> </a:t>
            </a:r>
            <a:endParaRPr lang="tr-TR" sz="4000" dirty="0"/>
          </a:p>
        </p:txBody>
      </p:sp>
      <p:sp>
        <p:nvSpPr>
          <p:cNvPr id="7" name="Dikdörtgen 6"/>
          <p:cNvSpPr/>
          <p:nvPr/>
        </p:nvSpPr>
        <p:spPr>
          <a:xfrm>
            <a:off x="1187624" y="1556792"/>
            <a:ext cx="705678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b="1" dirty="0" smtClean="0">
              <a:solidFill>
                <a:srgbClr val="FF0000"/>
              </a:solidFill>
            </a:endParaRPr>
          </a:p>
          <a:p>
            <a:endParaRPr lang="tr-TR" sz="2400" b="1" dirty="0">
              <a:solidFill>
                <a:srgbClr val="FF0000"/>
              </a:solidFill>
            </a:endParaRPr>
          </a:p>
          <a:p>
            <a:pPr indent="457200">
              <a:lnSpc>
                <a:spcPct val="150000"/>
              </a:lnSpc>
            </a:pPr>
            <a:endParaRPr lang="tr-TR" sz="2400" b="1" dirty="0" smtClean="0">
              <a:solidFill>
                <a:srgbClr val="FF0000"/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tr-TR" sz="2400" b="1" dirty="0" smtClean="0">
                <a:solidFill>
                  <a:srgbClr val="FF0000"/>
                </a:solidFill>
              </a:rPr>
              <a:t>Bu </a:t>
            </a:r>
            <a:r>
              <a:rPr lang="tr-TR" sz="2400" b="1" dirty="0">
                <a:solidFill>
                  <a:srgbClr val="FF0000"/>
                </a:solidFill>
              </a:rPr>
              <a:t>konuda Din İşleri Yüksek Kurulunun 2009/116 </a:t>
            </a:r>
            <a:r>
              <a:rPr lang="tr-TR" sz="2400" b="1" dirty="0" err="1">
                <a:solidFill>
                  <a:srgbClr val="FF0000"/>
                </a:solidFill>
              </a:rPr>
              <a:t>no’lu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</a:rPr>
              <a:t>mütalaası:</a:t>
            </a:r>
          </a:p>
          <a:p>
            <a:pPr indent="457200">
              <a:lnSpc>
                <a:spcPct val="150000"/>
              </a:lnSpc>
            </a:pPr>
            <a:endParaRPr lang="tr-TR" sz="2400" b="1" dirty="0">
              <a:solidFill>
                <a:srgbClr val="FF0000"/>
              </a:solidFill>
            </a:endParaRPr>
          </a:p>
          <a:p>
            <a:pPr indent="457200">
              <a:lnSpc>
                <a:spcPct val="150000"/>
              </a:lnSpc>
            </a:pPr>
            <a:r>
              <a:rPr lang="tr-TR" sz="2000" b="1" dirty="0" smtClean="0"/>
              <a:t>Kadınların </a:t>
            </a:r>
            <a:r>
              <a:rPr lang="tr-TR" sz="2000" b="1" dirty="0"/>
              <a:t>adetli iken mescide girmeleri, İslam alimlerinin çoğunluğu tarafından caiz görülmemektedir. Ancak bazı alimler bunu caiz görmektedirler. </a:t>
            </a:r>
          </a:p>
        </p:txBody>
      </p:sp>
    </p:spTree>
    <p:extLst>
      <p:ext uri="{BB962C8B-B14F-4D97-AF65-F5344CB8AC3E}">
        <p14:creationId xmlns:p14="http://schemas.microsoft.com/office/powerpoint/2010/main" val="276226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81159" y="192592"/>
            <a:ext cx="5981681" cy="1303712"/>
          </a:xfrm>
        </p:spPr>
        <p:txBody>
          <a:bodyPr>
            <a:noAutofit/>
          </a:bodyPr>
          <a:lstStyle/>
          <a:p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  <a:t>T.C.</a:t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</a:b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  <a:t>BAŞBAKANLIK</a:t>
            </a:r>
            <a:b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</a:br>
            <a:r>
              <a:rPr lang="tr-TR" sz="3000" b="1" dirty="0">
                <a:solidFill>
                  <a:schemeClr val="accent1">
                    <a:lumMod val="50000"/>
                  </a:scheme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  <a:t>DİYANET İŞLERİ BAŞKANLIĞI</a:t>
            </a:r>
            <a:endParaRPr lang="tr-TR" sz="300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369116" y="2443408"/>
            <a:ext cx="8405768" cy="929200"/>
          </a:xfrm>
        </p:spPr>
        <p:txBody>
          <a:bodyPr>
            <a:noAutofit/>
          </a:bodyPr>
          <a:lstStyle/>
          <a:p>
            <a:endParaRPr lang="tr-TR" sz="3000" b="1" dirty="0">
              <a:solidFill>
                <a:srgbClr val="ED7D31">
                  <a:lumMod val="50000"/>
                </a:srgbClr>
              </a:solidFill>
              <a:latin typeface="Gabriola" panose="04040605051002020D02" pitchFamily="82" charset="0"/>
              <a:cs typeface="Consolas" panose="020B0609020204030204" pitchFamily="49" charset="0"/>
            </a:endParaRPr>
          </a:p>
          <a:p>
            <a:r>
              <a:rPr lang="tr-TR" sz="4000" b="1" dirty="0" smtClean="0">
                <a:solidFill>
                  <a:srgbClr val="ED7D31">
                    <a:lumMod val="50000"/>
                  </a:srgbClr>
                </a:solidFill>
                <a:latin typeface="Gabriola" panose="04040605051002020D02" pitchFamily="82" charset="0"/>
                <a:cs typeface="Consolas" panose="020B0609020204030204" pitchFamily="49" charset="0"/>
              </a:rPr>
              <a:t>KADINLARA ÖZGÜ KONULAR</a:t>
            </a:r>
            <a:endParaRPr lang="tr-TR" sz="40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60000"/>
            <a:ext cx="968896" cy="968896"/>
          </a:xfrm>
          <a:prstGeom prst="rect">
            <a:avLst/>
          </a:prstGeom>
        </p:spPr>
      </p:pic>
      <p:pic>
        <p:nvPicPr>
          <p:cNvPr id="8" name="Resim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0" y="35999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6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1187624" y="116632"/>
            <a:ext cx="4032448" cy="6036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tr-TR" sz="2000" b="1" dirty="0"/>
          </a:p>
          <a:p>
            <a:pPr indent="457200" algn="just">
              <a:lnSpc>
                <a:spcPct val="150000"/>
              </a:lnSpc>
            </a:pPr>
            <a:r>
              <a:rPr lang="tr-TR" sz="2400" b="1" dirty="0" smtClean="0"/>
              <a:t>Bu </a:t>
            </a:r>
            <a:r>
              <a:rPr lang="tr-TR" sz="2400" b="1" dirty="0"/>
              <a:t>görüşten </a:t>
            </a:r>
            <a:r>
              <a:rPr lang="tr-TR" sz="2400" b="1" dirty="0" smtClean="0"/>
              <a:t>hareketle, </a:t>
            </a:r>
            <a:r>
              <a:rPr lang="tr-TR" sz="2400" b="1" dirty="0" smtClean="0">
                <a:solidFill>
                  <a:srgbClr val="FF0000"/>
                </a:solidFill>
              </a:rPr>
              <a:t>hac </a:t>
            </a:r>
            <a:r>
              <a:rPr lang="tr-TR" sz="2400" b="1" dirty="0">
                <a:solidFill>
                  <a:srgbClr val="FF0000"/>
                </a:solidFill>
              </a:rPr>
              <a:t>ve umrede adetli iken </a:t>
            </a:r>
            <a:r>
              <a:rPr lang="tr-TR" sz="2400" b="1" dirty="0" smtClean="0">
                <a:solidFill>
                  <a:srgbClr val="FF0000"/>
                </a:solidFill>
              </a:rPr>
              <a:t>dua, </a:t>
            </a:r>
            <a:r>
              <a:rPr lang="tr-TR" sz="2400" b="1" dirty="0">
                <a:solidFill>
                  <a:srgbClr val="FF0000"/>
                </a:solidFill>
              </a:rPr>
              <a:t>zikir ve istiğfar ile meşgul olmak, Kabe’yi </a:t>
            </a:r>
            <a:r>
              <a:rPr lang="tr-TR" sz="2400" b="1" dirty="0" smtClean="0">
                <a:solidFill>
                  <a:srgbClr val="FF0000"/>
                </a:solidFill>
              </a:rPr>
              <a:t>seyretmek veya Hz. Peygamber’in </a:t>
            </a:r>
            <a:r>
              <a:rPr lang="tr-TR" sz="2400" b="1" dirty="0">
                <a:solidFill>
                  <a:srgbClr val="FF0000"/>
                </a:solidFill>
              </a:rPr>
              <a:t>kabrini ziyaret etmek gibi amaçlarla </a:t>
            </a:r>
            <a:r>
              <a:rPr lang="tr-TR" sz="2400" b="1" dirty="0" smtClean="0"/>
              <a:t>isteyen </a:t>
            </a:r>
            <a:r>
              <a:rPr lang="tr-TR" sz="2400" b="1" dirty="0"/>
              <a:t>adetli hanımlar, buna cevaz veren alimlerin görüşleri doğrultusunda </a:t>
            </a:r>
            <a:r>
              <a:rPr lang="tr-TR" sz="2400" b="1" dirty="0" smtClean="0"/>
              <a:t>amel edebilir-</a:t>
            </a:r>
            <a:r>
              <a:rPr lang="tr-TR" sz="2400" b="1" dirty="0" err="1" smtClean="0"/>
              <a:t>ler</a:t>
            </a:r>
            <a:r>
              <a:rPr lang="tr-TR" sz="2400" b="1" dirty="0" smtClean="0"/>
              <a:t>. </a:t>
            </a:r>
            <a:endParaRPr lang="tr-TR" sz="2400" b="1" dirty="0"/>
          </a:p>
        </p:txBody>
      </p:sp>
      <p:pic>
        <p:nvPicPr>
          <p:cNvPr id="5122" name="Picture 2" descr="F:\HAC SEMİNERİ\MEKKE\2 (8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0248"/>
            <a:ext cx="3024336" cy="683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4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20248"/>
            <a:ext cx="70567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/>
              <a:t>Adet ve </a:t>
            </a:r>
            <a:r>
              <a:rPr lang="tr-TR" sz="2000" b="1" dirty="0" smtClean="0"/>
              <a:t>lohusa </a:t>
            </a:r>
            <a:r>
              <a:rPr lang="tr-TR" sz="2000" b="1" dirty="0"/>
              <a:t>halindeki kadınlar, </a:t>
            </a:r>
            <a:br>
              <a:rPr lang="tr-TR" sz="2000" b="1" dirty="0"/>
            </a:br>
            <a:r>
              <a:rPr lang="tr-TR" sz="2000" b="1" dirty="0"/>
              <a:t>tavaf dışında, </a:t>
            </a:r>
            <a:br>
              <a:rPr lang="tr-TR" sz="2000" b="1" dirty="0"/>
            </a:br>
            <a:r>
              <a:rPr lang="tr-TR" sz="2000" b="1" dirty="0"/>
              <a:t>haccın bütün </a:t>
            </a:r>
            <a:r>
              <a:rPr lang="tr-TR" sz="2000" b="1" dirty="0" err="1" smtClean="0"/>
              <a:t>menâsikini</a:t>
            </a:r>
            <a:r>
              <a:rPr lang="tr-TR" sz="2000" b="1" dirty="0" smtClean="0"/>
              <a:t> </a:t>
            </a:r>
            <a:r>
              <a:rPr lang="tr-TR" sz="2000" b="1" dirty="0"/>
              <a:t>yerine </a:t>
            </a:r>
            <a:r>
              <a:rPr lang="tr-TR" sz="2000" b="1" dirty="0" smtClean="0"/>
              <a:t>getirebilirler</a:t>
            </a:r>
            <a:r>
              <a:rPr lang="tr-TR" sz="2000" b="1" dirty="0"/>
              <a:t>;</a:t>
            </a:r>
          </a:p>
          <a:p>
            <a:pPr algn="ctr">
              <a:lnSpc>
                <a:spcPct val="150000"/>
              </a:lnSpc>
            </a:pPr>
            <a:r>
              <a:rPr lang="tr-TR" sz="2500" b="1" dirty="0" err="1" smtClean="0">
                <a:solidFill>
                  <a:srgbClr val="FF0000"/>
                </a:solidFill>
              </a:rPr>
              <a:t>Mikat</a:t>
            </a:r>
            <a:r>
              <a:rPr lang="tr-TR" sz="2500" b="1" dirty="0" smtClean="0">
                <a:solidFill>
                  <a:srgbClr val="FF0000"/>
                </a:solidFill>
              </a:rPr>
              <a:t> sınırını geçmeden ihrama girerler</a:t>
            </a:r>
          </a:p>
          <a:p>
            <a:pPr algn="ctr">
              <a:lnSpc>
                <a:spcPct val="150000"/>
              </a:lnSpc>
            </a:pPr>
            <a:r>
              <a:rPr lang="tr-TR" sz="2500" b="1" dirty="0" smtClean="0">
                <a:solidFill>
                  <a:srgbClr val="FF0000"/>
                </a:solidFill>
              </a:rPr>
              <a:t>Arafat’a çıkarlar. </a:t>
            </a:r>
          </a:p>
          <a:p>
            <a:pPr algn="ctr">
              <a:lnSpc>
                <a:spcPct val="150000"/>
              </a:lnSpc>
            </a:pPr>
            <a:r>
              <a:rPr lang="tr-TR" sz="2500" b="1" dirty="0" err="1" smtClean="0">
                <a:solidFill>
                  <a:srgbClr val="FF0000"/>
                </a:solidFill>
              </a:rPr>
              <a:t>Müzdelife</a:t>
            </a:r>
            <a:r>
              <a:rPr lang="tr-TR" sz="2500" b="1" dirty="0" smtClean="0">
                <a:solidFill>
                  <a:srgbClr val="FF0000"/>
                </a:solidFill>
              </a:rPr>
              <a:t> </a:t>
            </a:r>
            <a:r>
              <a:rPr lang="tr-TR" sz="2500" b="1" dirty="0">
                <a:solidFill>
                  <a:srgbClr val="FF0000"/>
                </a:solidFill>
              </a:rPr>
              <a:t>vakfesini yaparlar. </a:t>
            </a:r>
            <a:endParaRPr lang="tr-TR" sz="25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500" b="1" dirty="0" smtClean="0">
                <a:solidFill>
                  <a:srgbClr val="FF0000"/>
                </a:solidFill>
              </a:rPr>
              <a:t>Şeytan </a:t>
            </a:r>
            <a:r>
              <a:rPr lang="tr-TR" sz="2500" b="1" dirty="0">
                <a:solidFill>
                  <a:srgbClr val="FF0000"/>
                </a:solidFill>
              </a:rPr>
              <a:t>taşlama görevini </a:t>
            </a:r>
            <a:r>
              <a:rPr lang="tr-TR" sz="2500" b="1" dirty="0" smtClean="0">
                <a:solidFill>
                  <a:srgbClr val="FF0000"/>
                </a:solidFill>
              </a:rPr>
              <a:t> </a:t>
            </a:r>
            <a:r>
              <a:rPr lang="tr-TR" sz="2500" b="1" dirty="0">
                <a:solidFill>
                  <a:srgbClr val="FF0000"/>
                </a:solidFill>
              </a:rPr>
              <a:t>ifa ederler.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060" y="3779912"/>
            <a:ext cx="3557348" cy="3078088"/>
          </a:xfrm>
          <a:prstGeom prst="rect">
            <a:avLst/>
          </a:prstGeom>
        </p:spPr>
      </p:pic>
      <p:pic>
        <p:nvPicPr>
          <p:cNvPr id="13" name="4 Resim" descr="304019_2603073394666_1189772980_3004371_1809814801_n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76862" y="3779912"/>
            <a:ext cx="3510198" cy="307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3356991"/>
            <a:ext cx="70567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tr-TR" sz="2400" b="1" dirty="0" smtClean="0"/>
              <a:t>Hanefi mezhebine göre; </a:t>
            </a:r>
            <a:r>
              <a:rPr lang="tr-TR" sz="2400" b="1" i="1" dirty="0" err="1" smtClean="0">
                <a:solidFill>
                  <a:srgbClr val="FF0000"/>
                </a:solidFill>
              </a:rPr>
              <a:t>temettu</a:t>
            </a:r>
            <a:r>
              <a:rPr lang="tr-TR" sz="2400" b="1" i="1" dirty="0" smtClean="0">
                <a:solidFill>
                  <a:srgbClr val="FF0000"/>
                </a:solidFill>
              </a:rPr>
              <a:t> </a:t>
            </a:r>
            <a:r>
              <a:rPr lang="tr-TR" sz="2400" b="1" i="1" dirty="0">
                <a:solidFill>
                  <a:srgbClr val="FF0000"/>
                </a:solidFill>
              </a:rPr>
              <a:t>haccı</a:t>
            </a:r>
            <a:r>
              <a:rPr lang="tr-TR" sz="2400" b="1" dirty="0"/>
              <a:t> yapmak üzere umre için ihrama girdikten sonra âdet gördüğünden dolayı umrenin tavafını yapamayan ve Arafat’a </a:t>
            </a:r>
            <a:r>
              <a:rPr lang="nn-NO" sz="2400" b="1" dirty="0"/>
              <a:t>çıkma zamanına kadar tem</a:t>
            </a:r>
            <a:r>
              <a:rPr lang="tr-TR" sz="2400" b="1" dirty="0"/>
              <a:t>i</a:t>
            </a:r>
            <a:r>
              <a:rPr lang="nn-NO" sz="2400" b="1" dirty="0"/>
              <a:t>zlenemeyen ka</a:t>
            </a:r>
            <a:r>
              <a:rPr lang="pt-BR" sz="2400" b="1" dirty="0"/>
              <a:t>dın, umres</a:t>
            </a:r>
            <a:r>
              <a:rPr lang="tr-TR" sz="2400" b="1" dirty="0"/>
              <a:t>i</a:t>
            </a:r>
            <a:r>
              <a:rPr lang="pt-BR" sz="2400" b="1" dirty="0"/>
              <a:t>n</a:t>
            </a:r>
            <a:r>
              <a:rPr lang="tr-TR" sz="2400" b="1" dirty="0"/>
              <a:t>i</a:t>
            </a:r>
            <a:r>
              <a:rPr lang="pt-BR" sz="2400" b="1" dirty="0"/>
              <a:t> </a:t>
            </a:r>
            <a:r>
              <a:rPr lang="tr-TR" sz="2400" b="1" dirty="0"/>
              <a:t>i</a:t>
            </a:r>
            <a:r>
              <a:rPr lang="pt-BR" sz="2400" b="1" dirty="0"/>
              <a:t>ptal eder; hac </a:t>
            </a:r>
            <a:r>
              <a:rPr lang="tr-TR" sz="2400" b="1" dirty="0"/>
              <a:t>i</a:t>
            </a:r>
            <a:r>
              <a:rPr lang="pt-BR" sz="2400" b="1" dirty="0"/>
              <a:t>ç</a:t>
            </a:r>
            <a:r>
              <a:rPr lang="tr-TR" sz="2400" b="1" dirty="0"/>
              <a:t>i</a:t>
            </a:r>
            <a:r>
              <a:rPr lang="pt-BR" sz="2400" b="1" dirty="0"/>
              <a:t>n n</a:t>
            </a:r>
            <a:r>
              <a:rPr lang="tr-TR" sz="2400" b="1" dirty="0"/>
              <a:t>i</a:t>
            </a:r>
            <a:r>
              <a:rPr lang="pt-BR" sz="2400" b="1" dirty="0"/>
              <a:t>yet ed</a:t>
            </a:r>
            <a:r>
              <a:rPr lang="tr-TR" sz="2400" b="1" dirty="0"/>
              <a:t>i</a:t>
            </a:r>
            <a:r>
              <a:rPr lang="pt-BR" sz="2400" b="1" dirty="0"/>
              <a:t>p</a:t>
            </a:r>
            <a:r>
              <a:rPr lang="tr-TR" sz="2400" b="1" dirty="0"/>
              <a:t> </a:t>
            </a:r>
            <a:r>
              <a:rPr lang="tr-TR" sz="2400" b="1" dirty="0" err="1"/>
              <a:t>telbiye</a:t>
            </a:r>
            <a:r>
              <a:rPr lang="tr-TR" sz="2400" b="1" dirty="0"/>
              <a:t> getirerek ihrama girer ve Arafat’a çıkar. Bu durumda yapacağı hac, </a:t>
            </a:r>
            <a:r>
              <a:rPr lang="tr-TR" sz="2400" b="1" i="1" dirty="0" err="1">
                <a:solidFill>
                  <a:srgbClr val="FF0000"/>
                </a:solidFill>
              </a:rPr>
              <a:t>ifrad</a:t>
            </a:r>
            <a:r>
              <a:rPr lang="tr-TR" sz="2400" b="1" i="1" dirty="0">
                <a:solidFill>
                  <a:srgbClr val="FF0000"/>
                </a:solidFill>
              </a:rPr>
              <a:t> haccı </a:t>
            </a:r>
            <a:r>
              <a:rPr lang="tr-TR" sz="2400" b="1" dirty="0"/>
              <a:t>olur. Hac </a:t>
            </a:r>
            <a:r>
              <a:rPr lang="tr-TR" sz="2400" b="1" dirty="0" err="1"/>
              <a:t>menâsikini</a:t>
            </a:r>
            <a:r>
              <a:rPr lang="tr-TR" sz="2400" b="1" dirty="0"/>
              <a:t> tamamladıktan sonra, iptal ettiği umresini kaza eder ve bundan dolayı da bir dem (koyun veya keçi) keser</a:t>
            </a:r>
            <a:r>
              <a:rPr lang="tr-TR" sz="2400" b="1" dirty="0" smtClean="0"/>
              <a:t>.</a:t>
            </a:r>
            <a:endParaRPr lang="tr-TR" sz="2400" b="1" dirty="0"/>
          </a:p>
        </p:txBody>
      </p:sp>
      <p:pic>
        <p:nvPicPr>
          <p:cNvPr id="10" name="3 Resim" descr="DSC03420[1]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7624" y="20248"/>
            <a:ext cx="7056784" cy="333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20248"/>
            <a:ext cx="70567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tr-TR" sz="2400" b="1" dirty="0" smtClean="0"/>
          </a:p>
          <a:p>
            <a:pPr indent="457200" algn="just"/>
            <a:endParaRPr lang="tr-TR" sz="2400" b="1" dirty="0" smtClean="0"/>
          </a:p>
          <a:p>
            <a:pPr indent="457200" algn="just"/>
            <a:r>
              <a:rPr lang="tr-TR" sz="2400" b="1" dirty="0" smtClean="0"/>
              <a:t>Özel </a:t>
            </a:r>
            <a:r>
              <a:rPr lang="tr-TR" sz="2400" b="1" dirty="0"/>
              <a:t>durumları sebebi ile </a:t>
            </a:r>
            <a:r>
              <a:rPr lang="tr-TR" sz="2400" b="1" dirty="0" smtClean="0"/>
              <a:t>ziyaret </a:t>
            </a:r>
            <a:r>
              <a:rPr lang="tr-TR" sz="2400" b="1" dirty="0"/>
              <a:t>t</a:t>
            </a:r>
            <a:r>
              <a:rPr lang="tr-TR" sz="2400" b="1" dirty="0" smtClean="0"/>
              <a:t>avafını </a:t>
            </a:r>
            <a:r>
              <a:rPr lang="tr-TR" sz="2400" b="1" dirty="0"/>
              <a:t>yapamadan Mekke’den ayrılmak zorunda kalan </a:t>
            </a:r>
            <a:r>
              <a:rPr lang="tr-TR" sz="2400" b="1" dirty="0" smtClean="0"/>
              <a:t>kadınlar, </a:t>
            </a:r>
            <a:r>
              <a:rPr lang="tr-TR" sz="2400" b="1" dirty="0"/>
              <a:t>bu durumlarını kafile başkanlarına ve </a:t>
            </a:r>
            <a:r>
              <a:rPr lang="tr-TR" sz="2400" b="1" dirty="0" smtClean="0"/>
              <a:t>kadın </a:t>
            </a:r>
            <a:r>
              <a:rPr lang="tr-TR" sz="2400" b="1" dirty="0"/>
              <a:t>irşat görevlerine haber verirler ve imkan dahilinde diğer bir kafileyle dönmek üzere </a:t>
            </a:r>
            <a:r>
              <a:rPr lang="tr-TR" sz="2400" b="1" dirty="0" smtClean="0"/>
              <a:t>bırakılırlar.</a:t>
            </a:r>
          </a:p>
          <a:p>
            <a:pPr indent="457200" algn="just"/>
            <a:endParaRPr lang="tr-TR" sz="2400" b="1" dirty="0" smtClean="0"/>
          </a:p>
          <a:p>
            <a:pPr indent="457200" algn="just"/>
            <a:r>
              <a:rPr lang="tr-TR" sz="2400" b="1" dirty="0" smtClean="0"/>
              <a:t>Farz </a:t>
            </a:r>
            <a:r>
              <a:rPr lang="tr-TR" sz="2400" b="1" dirty="0"/>
              <a:t>olan ziyaret tavafını, temizlendikten sonra yaparlar</a:t>
            </a:r>
            <a:r>
              <a:rPr lang="tr-TR" sz="2400" b="1" dirty="0" smtClean="0"/>
              <a:t>. </a:t>
            </a:r>
          </a:p>
          <a:p>
            <a:pPr indent="457200" algn="just"/>
            <a:endParaRPr lang="tr-TR" sz="2400" b="1" dirty="0" smtClean="0"/>
          </a:p>
          <a:p>
            <a:pPr indent="457200" algn="just"/>
            <a:r>
              <a:rPr lang="tr-TR" sz="2400" b="1" dirty="0" smtClean="0"/>
              <a:t>Hanefî mezhebine göre özel hallerinde bulunan kadınlar, temizlenmeden Mekke’den </a:t>
            </a:r>
            <a:r>
              <a:rPr lang="sv-SE" sz="2400" b="1" dirty="0" smtClean="0"/>
              <a:t>ayrılmak zorunda kalırlarsa, ziyaret tavafı</a:t>
            </a:r>
            <a:r>
              <a:rPr lang="tr-TR" sz="2400" b="1" dirty="0" err="1" smtClean="0"/>
              <a:t>nı</a:t>
            </a:r>
            <a:r>
              <a:rPr lang="tr-TR" sz="2400" b="1" dirty="0" smtClean="0"/>
              <a:t> </a:t>
            </a:r>
            <a:r>
              <a:rPr lang="tr-TR" sz="2400" b="1" dirty="0" err="1" smtClean="0"/>
              <a:t>âdetli</a:t>
            </a:r>
            <a:r>
              <a:rPr lang="tr-TR" sz="2400" b="1" dirty="0" smtClean="0"/>
              <a:t> olarak yaparlar ve ziyaret tavafının vaciplerinden birini terk etmiş olduklarından dolayı da ceza olarak bir bedene (sığır veya deve) keserler.</a:t>
            </a:r>
          </a:p>
          <a:p>
            <a:pPr indent="457200" algn="just"/>
            <a:endParaRPr lang="tr-TR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42213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116632"/>
            <a:ext cx="70567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tr-TR" sz="2400" b="1" dirty="0" smtClean="0"/>
          </a:p>
          <a:p>
            <a:pPr indent="457200" algn="just"/>
            <a:endParaRPr lang="tr-TR" sz="2400" b="1" dirty="0"/>
          </a:p>
          <a:p>
            <a:pPr indent="457200" algn="just"/>
            <a:endParaRPr lang="tr-TR" sz="2400" b="1" dirty="0" smtClean="0"/>
          </a:p>
          <a:p>
            <a:pPr indent="457200" algn="just"/>
            <a:r>
              <a:rPr lang="tr-TR" sz="2400" b="1" dirty="0" smtClean="0"/>
              <a:t>Bu </a:t>
            </a:r>
            <a:r>
              <a:rPr lang="tr-TR" sz="2400" b="1" dirty="0"/>
              <a:t>durumları nedeni ile </a:t>
            </a:r>
            <a:r>
              <a:rPr lang="tr-TR" sz="2400" b="1" i="1" dirty="0">
                <a:solidFill>
                  <a:srgbClr val="FF0000"/>
                </a:solidFill>
              </a:rPr>
              <a:t>V</a:t>
            </a:r>
            <a:r>
              <a:rPr lang="tr-TR" sz="2400" b="1" i="1" dirty="0" smtClean="0">
                <a:solidFill>
                  <a:srgbClr val="FF0000"/>
                </a:solidFill>
              </a:rPr>
              <a:t>eda </a:t>
            </a:r>
            <a:r>
              <a:rPr lang="tr-TR" sz="2400" b="1" i="1" dirty="0">
                <a:solidFill>
                  <a:srgbClr val="FF0000"/>
                </a:solidFill>
              </a:rPr>
              <a:t>T</a:t>
            </a:r>
            <a:r>
              <a:rPr lang="tr-TR" sz="2400" b="1" i="1" dirty="0" smtClean="0">
                <a:solidFill>
                  <a:srgbClr val="FF0000"/>
                </a:solidFill>
              </a:rPr>
              <a:t>avafını </a:t>
            </a:r>
            <a:r>
              <a:rPr lang="tr-TR" sz="2400" b="1" dirty="0"/>
              <a:t>terk etmeleri, cezayı gerektirmez</a:t>
            </a:r>
            <a:r>
              <a:rPr lang="tr-TR" sz="2400" b="1" dirty="0" smtClean="0"/>
              <a:t>.</a:t>
            </a:r>
          </a:p>
          <a:p>
            <a:pPr indent="457200" algn="just"/>
            <a:endParaRPr lang="tr-TR" sz="2400" b="1" dirty="0" smtClean="0"/>
          </a:p>
          <a:p>
            <a:pPr indent="457200" algn="just"/>
            <a:endParaRPr lang="tr-TR" sz="2400" b="1" dirty="0" smtClean="0"/>
          </a:p>
          <a:p>
            <a:pPr indent="457200" algn="just"/>
            <a:r>
              <a:rPr lang="tr-TR" sz="2400" b="1" dirty="0" smtClean="0">
                <a:solidFill>
                  <a:srgbClr val="FF0000"/>
                </a:solidFill>
              </a:rPr>
              <a:t>Umre </a:t>
            </a:r>
            <a:r>
              <a:rPr lang="tr-TR" sz="2400" b="1" dirty="0">
                <a:solidFill>
                  <a:srgbClr val="FF0000"/>
                </a:solidFill>
              </a:rPr>
              <a:t>için ihrama girip, özel hallerinde bulunan kadınlar ise, </a:t>
            </a:r>
            <a:r>
              <a:rPr lang="tr-TR" sz="2400" b="1" dirty="0"/>
              <a:t>temizlenmeden Mekke’den ayrılmak zorunda </a:t>
            </a:r>
            <a:r>
              <a:rPr lang="tr-TR" sz="2400" b="1" dirty="0" smtClean="0"/>
              <a:t>kalırlarsa, aynı şekilde </a:t>
            </a:r>
            <a:r>
              <a:rPr lang="tr-TR" sz="2400" b="1" dirty="0"/>
              <a:t>umre tavafını </a:t>
            </a:r>
            <a:r>
              <a:rPr lang="tr-TR" sz="2400" b="1" dirty="0" err="1"/>
              <a:t>âdetli</a:t>
            </a:r>
            <a:r>
              <a:rPr lang="tr-TR" sz="2400" b="1" dirty="0"/>
              <a:t> olarak yaparlar ve umre tavafının vaciplerinden birini terk </a:t>
            </a:r>
            <a:r>
              <a:rPr lang="tr-TR" sz="2400" b="1" dirty="0" smtClean="0"/>
              <a:t>etmiş </a:t>
            </a:r>
            <a:r>
              <a:rPr lang="tr-TR" sz="2400" b="1" dirty="0"/>
              <a:t>olduklarından dolayı da ceza olarak bir dem (koyun veya keçi) keserler</a:t>
            </a:r>
            <a:r>
              <a:rPr lang="tr-TR" sz="2400" b="1" dirty="0" smtClean="0"/>
              <a:t>.</a:t>
            </a:r>
          </a:p>
          <a:p>
            <a:pPr indent="457200" algn="just"/>
            <a:endParaRPr lang="tr-TR" sz="2400" b="1" dirty="0" smtClean="0"/>
          </a:p>
          <a:p>
            <a:pPr indent="457200" algn="just"/>
            <a:endParaRPr lang="tr-TR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678968"/>
            <a:ext cx="288032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785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87624" y="188640"/>
            <a:ext cx="6984776" cy="4672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endParaRPr lang="tr-TR" sz="2400" b="1" dirty="0" smtClean="0">
              <a:ea typeface="Calibri"/>
              <a:cs typeface="Arial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endParaRPr lang="tr-TR" sz="2400" b="1" dirty="0">
              <a:ea typeface="Calibri"/>
              <a:cs typeface="Arial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r>
              <a:rPr lang="tr-TR" sz="2400" b="1" i="1" dirty="0" err="1" smtClean="0">
                <a:solidFill>
                  <a:srgbClr val="FF0000"/>
                </a:solidFill>
                <a:ea typeface="Calibri"/>
                <a:cs typeface="Arial"/>
              </a:rPr>
              <a:t>İfrad</a:t>
            </a:r>
            <a:r>
              <a:rPr lang="tr-TR" sz="2400" b="1" i="1" dirty="0" smtClean="0">
                <a:solidFill>
                  <a:srgbClr val="FF0000"/>
                </a:solidFill>
                <a:ea typeface="Calibri"/>
                <a:cs typeface="Arial"/>
              </a:rPr>
              <a:t> </a:t>
            </a:r>
            <a:r>
              <a:rPr lang="tr-TR" sz="2400" b="1" i="1" dirty="0">
                <a:solidFill>
                  <a:srgbClr val="FF0000"/>
                </a:solidFill>
                <a:ea typeface="Calibri"/>
                <a:cs typeface="Arial"/>
              </a:rPr>
              <a:t>haccı </a:t>
            </a:r>
            <a:r>
              <a:rPr lang="tr-TR" sz="2400" b="1" dirty="0">
                <a:ea typeface="Calibri"/>
                <a:cs typeface="Arial"/>
              </a:rPr>
              <a:t>için ihrama girdikten sonra adet gören kadınlar, </a:t>
            </a:r>
            <a:r>
              <a:rPr lang="tr-TR" sz="2400" b="1" dirty="0" err="1">
                <a:ea typeface="Calibri"/>
                <a:cs typeface="Arial"/>
              </a:rPr>
              <a:t>kudûm</a:t>
            </a:r>
            <a:r>
              <a:rPr lang="tr-TR" sz="2400" b="1" dirty="0">
                <a:ea typeface="Calibri"/>
                <a:cs typeface="Arial"/>
              </a:rPr>
              <a:t> tavafı yapmazlar. Temizlenmeden Arafat'a çıkmak durumunda kalırlarsa Arafat'a çıkarlar, </a:t>
            </a:r>
            <a:r>
              <a:rPr lang="tr-TR" sz="2400" b="1" dirty="0" err="1">
                <a:ea typeface="Calibri"/>
                <a:cs typeface="Arial"/>
              </a:rPr>
              <a:t>Müzdelife</a:t>
            </a:r>
            <a:r>
              <a:rPr lang="tr-TR" sz="2400" b="1" dirty="0">
                <a:ea typeface="Calibri"/>
                <a:cs typeface="Arial"/>
              </a:rPr>
              <a:t> vakfesini ve şeytan taşlama görevini yaparlar, Ziyaret tavafını temizlendikten sonra yaparlar. </a:t>
            </a:r>
          </a:p>
        </p:txBody>
      </p:sp>
    </p:spTree>
    <p:extLst>
      <p:ext uri="{BB962C8B-B14F-4D97-AF65-F5344CB8AC3E}">
        <p14:creationId xmlns:p14="http://schemas.microsoft.com/office/powerpoint/2010/main" val="123658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20248"/>
            <a:ext cx="6984776" cy="5226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endParaRPr lang="tr-TR" sz="2400" b="1" i="1" dirty="0" smtClean="0">
              <a:solidFill>
                <a:srgbClr val="FF0000"/>
              </a:solidFill>
              <a:ea typeface="Calibri"/>
              <a:cs typeface="Arial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endParaRPr lang="tr-TR" sz="2400" b="1" i="1" dirty="0">
              <a:solidFill>
                <a:srgbClr val="FF0000"/>
              </a:solidFill>
              <a:ea typeface="Calibri"/>
              <a:cs typeface="Arial"/>
            </a:endParaRPr>
          </a:p>
          <a:p>
            <a:pPr indent="457200" algn="just">
              <a:lnSpc>
                <a:spcPct val="150000"/>
              </a:lnSpc>
              <a:spcAft>
                <a:spcPts val="800"/>
              </a:spcAft>
            </a:pPr>
            <a:r>
              <a:rPr lang="tr-TR" sz="2400" b="1" i="1" dirty="0" err="1" smtClean="0">
                <a:solidFill>
                  <a:srgbClr val="FF0000"/>
                </a:solidFill>
                <a:ea typeface="Calibri"/>
                <a:cs typeface="Arial"/>
              </a:rPr>
              <a:t>Kırân</a:t>
            </a:r>
            <a:r>
              <a:rPr lang="tr-TR" sz="2400" b="1" i="1" dirty="0" smtClean="0">
                <a:solidFill>
                  <a:srgbClr val="FF0000"/>
                </a:solidFill>
                <a:ea typeface="Calibri"/>
                <a:cs typeface="Arial"/>
              </a:rPr>
              <a:t> </a:t>
            </a:r>
            <a:r>
              <a:rPr lang="tr-TR" sz="2400" b="1" i="1" dirty="0">
                <a:solidFill>
                  <a:srgbClr val="FF0000"/>
                </a:solidFill>
                <a:ea typeface="Calibri"/>
                <a:cs typeface="Arial"/>
              </a:rPr>
              <a:t>haccı </a:t>
            </a:r>
            <a:r>
              <a:rPr lang="tr-TR" sz="2400" b="1" dirty="0">
                <a:ea typeface="Calibri"/>
                <a:cs typeface="Arial"/>
              </a:rPr>
              <a:t>için ihrama girdikten sonra adet gören kadınlar, umre yapmadan önce Arafat'a çıkmak durumunda kalırlarsa, umre niyetleri bozulmuş  sayıldığından </a:t>
            </a:r>
            <a:r>
              <a:rPr lang="tr-TR" sz="2400" b="1" dirty="0" err="1">
                <a:ea typeface="Calibri"/>
                <a:cs typeface="Arial"/>
              </a:rPr>
              <a:t>ifrad</a:t>
            </a:r>
            <a:r>
              <a:rPr lang="tr-TR" sz="2400" b="1" dirty="0">
                <a:ea typeface="Calibri"/>
                <a:cs typeface="Arial"/>
              </a:rPr>
              <a:t> haccı yapmış olurlar. Bu durumdaki kadınların şükür kurbanı kesmesi gerekmez. Fakat hacdan sonra bozulan umreyi </a:t>
            </a:r>
            <a:r>
              <a:rPr lang="tr-TR" sz="2400" b="1" dirty="0" err="1">
                <a:ea typeface="Calibri"/>
                <a:cs typeface="Arial"/>
              </a:rPr>
              <a:t>kazâ</a:t>
            </a:r>
            <a:r>
              <a:rPr lang="tr-TR" sz="2400" b="1" dirty="0">
                <a:ea typeface="Calibri"/>
                <a:cs typeface="Arial"/>
              </a:rPr>
              <a:t> ederler ve bozdukları için bir ceza kurbanı keserler</a:t>
            </a:r>
            <a:r>
              <a:rPr lang="tr-TR" sz="2400" b="1" dirty="0" smtClean="0">
                <a:ea typeface="Calibri"/>
                <a:cs typeface="Arial"/>
              </a:rPr>
              <a:t>.</a:t>
            </a:r>
            <a:endParaRPr lang="tr-TR" sz="2400" b="1" dirty="0"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73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87624" y="1988840"/>
            <a:ext cx="7056784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tr-TR" sz="2400" b="1" dirty="0"/>
              <a:t>Menopoz dönemine giren kadının gördüğü kan </a:t>
            </a:r>
            <a:r>
              <a:rPr lang="tr-TR" sz="2400" b="1" dirty="0" err="1"/>
              <a:t>istihaze</a:t>
            </a:r>
            <a:r>
              <a:rPr lang="tr-TR" sz="2400" b="1" dirty="0"/>
              <a:t>/özür kanı olup ibadetlere engel değildir. Kadının menopoza girip- girmediği doktor kontrolüyle tespit edilmelidir</a:t>
            </a:r>
            <a:r>
              <a:rPr lang="tr-TR" sz="2400" b="1" dirty="0" smtClean="0"/>
              <a:t>. 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29963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20248"/>
            <a:ext cx="7056784" cy="389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</a:pPr>
            <a:r>
              <a:rPr lang="tr-TR" sz="3200" b="1" dirty="0" smtClean="0">
                <a:solidFill>
                  <a:srgbClr val="FF0000"/>
                </a:solidFill>
              </a:rPr>
              <a:t>AYRICA KADINLARIMIZ; </a:t>
            </a: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tr-TR" sz="2400" b="1" dirty="0">
                <a:solidFill>
                  <a:prstClr val="black"/>
                </a:solidFill>
              </a:rPr>
              <a:t>Cemaatle namazın </a:t>
            </a:r>
            <a:r>
              <a:rPr lang="tr-TR" sz="2400" b="1" dirty="0" smtClean="0">
                <a:solidFill>
                  <a:prstClr val="black"/>
                </a:solidFill>
              </a:rPr>
              <a:t>kılınışını,</a:t>
            </a:r>
            <a:endParaRPr lang="tr-TR" sz="2400" b="1" dirty="0">
              <a:solidFill>
                <a:prstClr val="black"/>
              </a:solidFill>
            </a:endParaRP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tr-TR" sz="2400" b="1" dirty="0" smtClean="0">
                <a:solidFill>
                  <a:prstClr val="black"/>
                </a:solidFill>
              </a:rPr>
              <a:t>Cuma </a:t>
            </a:r>
            <a:r>
              <a:rPr lang="tr-TR" sz="2400" b="1" dirty="0">
                <a:solidFill>
                  <a:prstClr val="black"/>
                </a:solidFill>
              </a:rPr>
              <a:t>ve cenaze namazlarının </a:t>
            </a:r>
            <a:r>
              <a:rPr lang="tr-TR" sz="2400" b="1" dirty="0" smtClean="0">
                <a:solidFill>
                  <a:prstClr val="black"/>
                </a:solidFill>
              </a:rPr>
              <a:t>kılınışını,</a:t>
            </a: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tr-TR" sz="2400" b="1" dirty="0" err="1" smtClean="0">
                <a:solidFill>
                  <a:prstClr val="black"/>
                </a:solidFill>
              </a:rPr>
              <a:t>Kerahat</a:t>
            </a:r>
            <a:r>
              <a:rPr lang="tr-TR" sz="2400" b="1" dirty="0" smtClean="0">
                <a:solidFill>
                  <a:prstClr val="black"/>
                </a:solidFill>
              </a:rPr>
              <a:t> vakitlerini, Cami </a:t>
            </a:r>
            <a:r>
              <a:rPr lang="tr-TR" sz="2400" b="1" dirty="0">
                <a:solidFill>
                  <a:prstClr val="black"/>
                </a:solidFill>
              </a:rPr>
              <a:t>ve mescit </a:t>
            </a:r>
            <a:r>
              <a:rPr lang="tr-TR" sz="2400" b="1" dirty="0" smtClean="0">
                <a:solidFill>
                  <a:prstClr val="black"/>
                </a:solidFill>
              </a:rPr>
              <a:t>adabını,</a:t>
            </a:r>
          </a:p>
          <a:p>
            <a:pPr marL="457200" lvl="0" indent="-4572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tr-TR" sz="2400" b="1" dirty="0" smtClean="0">
                <a:solidFill>
                  <a:prstClr val="black"/>
                </a:solidFill>
              </a:rPr>
              <a:t>Cemaatle </a:t>
            </a:r>
            <a:r>
              <a:rPr lang="tr-TR" sz="2400" b="1" dirty="0">
                <a:solidFill>
                  <a:prstClr val="black"/>
                </a:solidFill>
              </a:rPr>
              <a:t>namaz kılarken secde </a:t>
            </a:r>
            <a:r>
              <a:rPr lang="tr-TR" sz="2400" b="1" dirty="0" smtClean="0">
                <a:solidFill>
                  <a:prstClr val="black"/>
                </a:solidFill>
              </a:rPr>
              <a:t>ayetleri </a:t>
            </a:r>
            <a:r>
              <a:rPr lang="tr-TR" sz="2400" b="1" dirty="0">
                <a:solidFill>
                  <a:prstClr val="black"/>
                </a:solidFill>
              </a:rPr>
              <a:t>geçtiğinde nasıl hareket </a:t>
            </a:r>
            <a:r>
              <a:rPr lang="tr-TR" sz="2400" b="1" dirty="0" smtClean="0">
                <a:solidFill>
                  <a:prstClr val="black"/>
                </a:solidFill>
              </a:rPr>
              <a:t>etmeleri gerektiğini öğrenmelidirler.</a:t>
            </a:r>
            <a:endParaRPr lang="tr-TR" sz="2400" b="1" dirty="0">
              <a:solidFill>
                <a:prstClr val="black"/>
              </a:solidFill>
            </a:endParaRPr>
          </a:p>
        </p:txBody>
      </p:sp>
      <p:pic>
        <p:nvPicPr>
          <p:cNvPr id="6147" name="Picture 3" descr="C:\Users\user\Desktop\hacc ropörtör kızılcahamam\headli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9040"/>
            <a:ext cx="7056784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53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20249"/>
            <a:ext cx="7056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>
                <a:solidFill>
                  <a:srgbClr val="FF0000"/>
                </a:solidFill>
                <a:ea typeface="+mj-ea"/>
                <a:cs typeface="+mj-cs"/>
              </a:rPr>
              <a:t>HER KAFİLEDE </a:t>
            </a:r>
            <a:r>
              <a:rPr lang="tr-TR" sz="2800" b="1" dirty="0" smtClean="0">
                <a:solidFill>
                  <a:srgbClr val="FF0000"/>
                </a:solidFill>
                <a:ea typeface="+mj-ea"/>
                <a:cs typeface="+mj-cs"/>
              </a:rPr>
              <a:t>KADIN </a:t>
            </a:r>
            <a:r>
              <a:rPr lang="tr-TR" sz="2800" b="1" dirty="0">
                <a:solidFill>
                  <a:srgbClr val="FF0000"/>
                </a:solidFill>
                <a:ea typeface="+mj-ea"/>
                <a:cs typeface="+mj-cs"/>
              </a:rPr>
              <a:t>İRŞAT GÖREVLİSİ </a:t>
            </a:r>
            <a:r>
              <a:rPr lang="tr-TR" sz="2800" b="1" dirty="0" smtClean="0">
                <a:solidFill>
                  <a:srgbClr val="FF0000"/>
                </a:solidFill>
                <a:ea typeface="+mj-ea"/>
                <a:cs typeface="+mj-cs"/>
              </a:rPr>
              <a:t>BULUNMAKTADIR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1187624" y="3861048"/>
            <a:ext cx="7056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tr-TR" sz="2400" b="1" dirty="0" smtClean="0"/>
              <a:t>Kadın </a:t>
            </a:r>
            <a:r>
              <a:rPr lang="tr-TR" sz="2400" b="1" dirty="0"/>
              <a:t>irşat </a:t>
            </a:r>
            <a:r>
              <a:rPr lang="tr-TR" sz="2400" b="1" dirty="0" smtClean="0"/>
              <a:t>görevlileri </a:t>
            </a:r>
            <a:r>
              <a:rPr lang="tr-TR" sz="2400" b="1" dirty="0"/>
              <a:t>Mekke ve </a:t>
            </a:r>
            <a:r>
              <a:rPr lang="tr-TR" sz="2400" b="1" dirty="0" smtClean="0"/>
              <a:t>Medine’de kafilelere vaaz vermekte ve  kadınların </a:t>
            </a:r>
            <a:r>
              <a:rPr lang="tr-TR" sz="2400" b="1" dirty="0">
                <a:solidFill>
                  <a:srgbClr val="C00000"/>
                </a:solidFill>
              </a:rPr>
              <a:t>usulüne uygun </a:t>
            </a:r>
            <a:r>
              <a:rPr lang="tr-TR" sz="2400" b="1" dirty="0"/>
              <a:t>bir </a:t>
            </a:r>
            <a:r>
              <a:rPr lang="tr-TR" sz="2400" b="1" dirty="0" smtClean="0"/>
              <a:t>hac ve umre yapmalarına yardımcı olmaktadırlar. </a:t>
            </a:r>
          </a:p>
          <a:p>
            <a:pPr indent="457200" algn="just">
              <a:lnSpc>
                <a:spcPct val="150000"/>
              </a:lnSpc>
            </a:pPr>
            <a:r>
              <a:rPr lang="tr-TR" sz="2400" b="1" dirty="0" err="1" smtClean="0"/>
              <a:t>Ravza</a:t>
            </a:r>
            <a:r>
              <a:rPr lang="tr-TR" sz="2400" b="1" dirty="0" smtClean="0"/>
              <a:t> ziyaretinde </a:t>
            </a:r>
            <a:r>
              <a:rPr lang="tr-TR" sz="2400" b="1" dirty="0">
                <a:solidFill>
                  <a:srgbClr val="C00000"/>
                </a:solidFill>
              </a:rPr>
              <a:t>huzuru temin</a:t>
            </a:r>
            <a:r>
              <a:rPr lang="tr-TR" sz="2400" b="1" dirty="0"/>
              <a:t>, </a:t>
            </a:r>
            <a:r>
              <a:rPr lang="tr-TR" sz="2400" b="1" dirty="0">
                <a:solidFill>
                  <a:srgbClr val="C00000"/>
                </a:solidFill>
              </a:rPr>
              <a:t>yönlendirme ve rehberlik </a:t>
            </a:r>
            <a:r>
              <a:rPr lang="tr-TR" sz="2400" b="1" dirty="0" smtClean="0"/>
              <a:t>etmekle  </a:t>
            </a:r>
            <a:r>
              <a:rPr lang="tr-TR" sz="2400" b="1" dirty="0"/>
              <a:t>görevlidirler. 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2833" y="836712"/>
            <a:ext cx="7056784" cy="331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87624" y="131696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1187624" y="20248"/>
            <a:ext cx="7056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1F497D"/>
                </a:solidFill>
                <a:ea typeface="+mj-ea"/>
                <a:cs typeface="+mj-cs"/>
              </a:rPr>
              <a:t>HAC ALLAH İÇİNDİR</a:t>
            </a:r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1691680" y="958081"/>
            <a:ext cx="65527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3200" b="1" dirty="0">
                <a:solidFill>
                  <a:srgbClr val="1F497D"/>
                </a:solidFill>
              </a:rPr>
              <a:t>وَلِلّهِ عَلَى النَّاسِ حِجُّ الْبَيْتِ مَنِ اسْتَطَاعَ إِلَيْهِ سَبِيلاً</a:t>
            </a:r>
            <a:endParaRPr lang="tr-TR" sz="3200" dirty="0"/>
          </a:p>
        </p:txBody>
      </p:sp>
      <p:sp>
        <p:nvSpPr>
          <p:cNvPr id="9" name="Dikdörtgen 8"/>
          <p:cNvSpPr/>
          <p:nvPr/>
        </p:nvSpPr>
        <p:spPr>
          <a:xfrm>
            <a:off x="1187624" y="1589024"/>
            <a:ext cx="705678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60000"/>
              </a:lnSpc>
              <a:spcBef>
                <a:spcPct val="20000"/>
              </a:spcBef>
            </a:pPr>
            <a:r>
              <a:rPr lang="tr-TR" sz="2400" b="1" dirty="0" smtClean="0">
                <a:solidFill>
                  <a:srgbClr val="1F497D"/>
                </a:solidFill>
              </a:rPr>
              <a:t>«….</a:t>
            </a:r>
            <a:r>
              <a:rPr lang="tr-TR" sz="2400" b="1" dirty="0" smtClean="0">
                <a:solidFill>
                  <a:schemeClr val="tx2"/>
                </a:solidFill>
              </a:rPr>
              <a:t>Yolculuğuna </a:t>
            </a:r>
            <a:r>
              <a:rPr lang="tr-TR" sz="2400" b="1" dirty="0">
                <a:solidFill>
                  <a:schemeClr val="tx2"/>
                </a:solidFill>
              </a:rPr>
              <a:t>gücü yetenlerin haccetmesi, Allah'ın insanlar üzerinde bir hakkıdır</a:t>
            </a:r>
            <a:r>
              <a:rPr lang="tr-TR" sz="2400" dirty="0"/>
              <a:t>.</a:t>
            </a:r>
            <a:r>
              <a:rPr lang="tr-TR" sz="2400" b="1" dirty="0" smtClean="0">
                <a:solidFill>
                  <a:srgbClr val="1F497D"/>
                </a:solidFill>
              </a:rPr>
              <a:t>…” </a:t>
            </a:r>
            <a:r>
              <a:rPr lang="tr-TR" sz="2000" b="1" dirty="0" smtClean="0">
                <a:solidFill>
                  <a:srgbClr val="1F497D"/>
                </a:solidFill>
              </a:rPr>
              <a:t>(</a:t>
            </a:r>
            <a:r>
              <a:rPr lang="tr-TR" b="1" dirty="0" smtClean="0">
                <a:solidFill>
                  <a:srgbClr val="1F497D"/>
                </a:solidFill>
              </a:rPr>
              <a:t>Al-i </a:t>
            </a:r>
            <a:r>
              <a:rPr lang="tr-TR" b="1" dirty="0">
                <a:solidFill>
                  <a:srgbClr val="1F497D"/>
                </a:solidFill>
              </a:rPr>
              <a:t>İmran </a:t>
            </a:r>
            <a:r>
              <a:rPr lang="tr-TR" b="1" dirty="0" smtClean="0">
                <a:solidFill>
                  <a:srgbClr val="1F497D"/>
                </a:solidFill>
              </a:rPr>
              <a:t>97)</a:t>
            </a:r>
            <a:endParaRPr lang="tr-TR" b="1" dirty="0">
              <a:solidFill>
                <a:srgbClr val="1F497D"/>
              </a:solidFill>
            </a:endParaRP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838478"/>
            <a:ext cx="6659016" cy="411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187625" y="4437112"/>
            <a:ext cx="7056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tr-TR" sz="2400" b="1" dirty="0" smtClean="0"/>
              <a:t>Ayrıca,  kadınlara özgü konularda soruları cevaplandırmakta, manevi destek ve motivasyon sağlamaktadır.</a:t>
            </a:r>
          </a:p>
        </p:txBody>
      </p:sp>
      <p:pic>
        <p:nvPicPr>
          <p:cNvPr id="3074" name="Picture 2" descr="C:\Users\user\Desktop\hacc ropörtör kızılcahamam\12899912_10204452327346979_1104316933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-8947"/>
            <a:ext cx="7056784" cy="384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26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Metin kutusu 6"/>
          <p:cNvSpPr txBox="1"/>
          <p:nvPr/>
        </p:nvSpPr>
        <p:spPr>
          <a:xfrm>
            <a:off x="1207574" y="260648"/>
            <a:ext cx="7036834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tr-TR" sz="2400" b="1" dirty="0" smtClean="0"/>
              <a:t>Mekke ve Medine’de fetva ve irşat nöbetleriyle her zaman kadınların hizmetindedir.</a:t>
            </a:r>
          </a:p>
          <a:p>
            <a:pPr indent="457200" algn="just">
              <a:lnSpc>
                <a:spcPct val="150000"/>
              </a:lnSpc>
            </a:pPr>
            <a:r>
              <a:rPr lang="tr-TR" sz="2400" b="1" dirty="0" err="1" smtClean="0"/>
              <a:t>Ravza</a:t>
            </a:r>
            <a:r>
              <a:rPr lang="tr-TR" sz="2400" b="1" dirty="0" smtClean="0"/>
              <a:t> ziyaretlerinde  sadece kendi kafilesine değil tüm kadınlara rehberlik etmektedir.</a:t>
            </a:r>
            <a:endParaRPr lang="tr-TR" sz="2400" b="1" dirty="0"/>
          </a:p>
        </p:txBody>
      </p:sp>
      <p:pic>
        <p:nvPicPr>
          <p:cNvPr id="4098" name="Picture 2" descr="C:\Users\user\Desktop\hacc ropörtör kızılcahamam\12900160_10204452311066572_1512232728_n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574" y="3289052"/>
            <a:ext cx="7036834" cy="356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3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81962" y="3449247"/>
            <a:ext cx="3240016" cy="3439948"/>
          </a:xfrm>
          <a:prstGeom prst="rect">
            <a:avLst/>
          </a:prstGeom>
          <a:noFill/>
        </p:spPr>
      </p:pic>
      <p:pic>
        <p:nvPicPr>
          <p:cNvPr id="12" name="Picture 2" descr="C:\Users\f11s\Documents\MEDİNE İRŞAD\Çevrem ve Manzaram\23062008294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1978" y="20249"/>
            <a:ext cx="3822430" cy="340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kdörtgen 3"/>
          <p:cNvSpPr/>
          <p:nvPr/>
        </p:nvSpPr>
        <p:spPr>
          <a:xfrm>
            <a:off x="1187624" y="572496"/>
            <a:ext cx="28803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tr-TR" sz="3200" b="1" dirty="0">
                <a:solidFill>
                  <a:srgbClr val="861A04"/>
                </a:solidFill>
              </a:rPr>
              <a:t>KADINLARIN MESCİD-İ NEBEVİ VE RAVZA ZİYARETİ</a:t>
            </a:r>
          </a:p>
        </p:txBody>
      </p:sp>
      <p:pic>
        <p:nvPicPr>
          <p:cNvPr id="7170" name="Picture 2" descr="F:\HAC SEMİNERİ\MEDİNE\MESCİD-İ NEBİ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978" y="3449247"/>
            <a:ext cx="3822430" cy="340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1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87624" y="20249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KADINLARIN </a:t>
            </a:r>
            <a:r>
              <a:rPr lang="tr-T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MESCİD-İ NEBEVİ’Yİ ZİYARETİ DE ÖNEM </a:t>
            </a:r>
            <a:r>
              <a:rPr lang="tr-T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ARZEDİYOR</a:t>
            </a:r>
            <a:endParaRPr lang="tr-TR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1187624" y="1484784"/>
            <a:ext cx="70567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b="1" dirty="0" smtClean="0"/>
              <a:t>Hac ve umrecilerin </a:t>
            </a:r>
            <a:r>
              <a:rPr lang="tr-TR" sz="2400" b="1" dirty="0"/>
              <a:t>Medine’ye gidiş nedenleri:</a:t>
            </a:r>
          </a:p>
          <a:p>
            <a:pPr>
              <a:lnSpc>
                <a:spcPct val="150000"/>
              </a:lnSpc>
            </a:pPr>
            <a:r>
              <a:rPr lang="tr-TR" sz="2400" b="1" dirty="0"/>
              <a:t>       a) </a:t>
            </a:r>
            <a:r>
              <a:rPr lang="tr-TR" sz="2400" b="1" dirty="0" err="1" smtClean="0"/>
              <a:t>Mescid</a:t>
            </a:r>
            <a:r>
              <a:rPr lang="tr-TR" sz="2400" b="1" dirty="0" smtClean="0"/>
              <a:t>-i </a:t>
            </a:r>
            <a:r>
              <a:rPr lang="tr-TR" sz="2400" b="1" dirty="0" err="1"/>
              <a:t>Nebevi’de</a:t>
            </a:r>
            <a:r>
              <a:rPr lang="tr-TR" sz="2400" b="1" dirty="0"/>
              <a:t> ibadet.</a:t>
            </a:r>
          </a:p>
          <a:p>
            <a:pPr>
              <a:lnSpc>
                <a:spcPct val="150000"/>
              </a:lnSpc>
            </a:pPr>
            <a:r>
              <a:rPr lang="tr-TR" sz="2400" b="1" dirty="0"/>
              <a:t>       b) </a:t>
            </a:r>
            <a:r>
              <a:rPr lang="tr-TR" sz="2400" b="1" dirty="0" err="1"/>
              <a:t>Ravza</a:t>
            </a:r>
            <a:r>
              <a:rPr lang="tr-TR" sz="2400" b="1" dirty="0"/>
              <a:t> ziyareti</a:t>
            </a:r>
            <a:r>
              <a:rPr lang="tr-TR" sz="2400" b="1" dirty="0" smtClean="0"/>
              <a:t>.</a:t>
            </a:r>
          </a:p>
          <a:p>
            <a:pPr>
              <a:lnSpc>
                <a:spcPct val="150000"/>
              </a:lnSpc>
            </a:pPr>
            <a:endParaRPr lang="tr-TR" sz="2400" b="1" dirty="0" smtClean="0"/>
          </a:p>
          <a:p>
            <a:pPr>
              <a:lnSpc>
                <a:spcPct val="150000"/>
              </a:lnSpc>
            </a:pPr>
            <a:r>
              <a:rPr lang="tr-TR" sz="2400" b="1" dirty="0" smtClean="0">
                <a:solidFill>
                  <a:srgbClr val="FF0000"/>
                </a:solidFill>
              </a:rPr>
              <a:t>Dikkat edilmesi gereken hususlar; </a:t>
            </a:r>
            <a:endParaRPr lang="tr-TR" sz="2400" b="1" dirty="0">
              <a:solidFill>
                <a:srgbClr val="FF0000"/>
              </a:solidFill>
            </a:endParaRPr>
          </a:p>
          <a:p>
            <a:pPr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b="1" dirty="0" smtClean="0"/>
              <a:t>Kadın </a:t>
            </a:r>
            <a:r>
              <a:rPr lang="tr-TR" sz="2400" b="1" dirty="0"/>
              <a:t>ve erkeklerin ziyaretlerinde zaman ve mekan</a:t>
            </a:r>
            <a:r>
              <a:rPr lang="tr-TR" sz="2400" b="1" dirty="0" smtClean="0"/>
              <a:t>.</a:t>
            </a:r>
            <a:endParaRPr lang="tr-TR" sz="2400" b="1" dirty="0"/>
          </a:p>
          <a:p>
            <a:pPr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b="1" dirty="0" smtClean="0"/>
              <a:t>Kadınların </a:t>
            </a:r>
            <a:r>
              <a:rPr lang="tr-TR" sz="2400" b="1" dirty="0" err="1"/>
              <a:t>ravza</a:t>
            </a:r>
            <a:r>
              <a:rPr lang="tr-TR" sz="2400" b="1" dirty="0"/>
              <a:t> ziyaretinin erkeklerin ziyaretinden farkı.</a:t>
            </a:r>
          </a:p>
        </p:txBody>
      </p:sp>
    </p:spTree>
    <p:extLst>
      <p:ext uri="{BB962C8B-B14F-4D97-AF65-F5344CB8AC3E}">
        <p14:creationId xmlns:p14="http://schemas.microsoft.com/office/powerpoint/2010/main" val="265091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20248"/>
            <a:ext cx="7056784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tr-TR" sz="2400" b="1" dirty="0"/>
          </a:p>
          <a:p>
            <a:pPr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b="1" dirty="0" smtClean="0"/>
              <a:t>Kadınlar, </a:t>
            </a:r>
            <a:r>
              <a:rPr lang="tr-TR" sz="2400" b="1" dirty="0"/>
              <a:t>Medine’de bulundukları sürece vakitlerini mescitte ibadetle geçirmeli</a:t>
            </a:r>
            <a:r>
              <a:rPr lang="tr-TR" sz="2400" b="1" dirty="0" smtClean="0"/>
              <a:t>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5136" y="1821847"/>
            <a:ext cx="7027203" cy="499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6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1340767"/>
            <a:ext cx="70567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b="1" dirty="0" err="1">
                <a:solidFill>
                  <a:prstClr val="black"/>
                </a:solidFill>
              </a:rPr>
              <a:t>Ravza</a:t>
            </a:r>
            <a:r>
              <a:rPr lang="tr-TR" sz="2400" b="1" dirty="0">
                <a:solidFill>
                  <a:prstClr val="black"/>
                </a:solidFill>
              </a:rPr>
              <a:t> ziyareti günde üç vakit yapılmakla birlikte yeni gelen </a:t>
            </a:r>
            <a:r>
              <a:rPr lang="tr-TR" sz="2400" b="1" dirty="0" smtClean="0">
                <a:solidFill>
                  <a:prstClr val="black"/>
                </a:solidFill>
              </a:rPr>
              <a:t>hacılara ve umrecilere ziyaret </a:t>
            </a:r>
            <a:r>
              <a:rPr lang="tr-TR" sz="2400" b="1" dirty="0">
                <a:solidFill>
                  <a:prstClr val="black"/>
                </a:solidFill>
              </a:rPr>
              <a:t>fırsatı tanınmalı.</a:t>
            </a:r>
          </a:p>
          <a:p>
            <a:pPr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tr-TR" sz="2400" b="1" dirty="0">
              <a:solidFill>
                <a:prstClr val="black"/>
              </a:solidFill>
            </a:endParaRPr>
          </a:p>
          <a:p>
            <a:pPr lvl="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tr-TR" sz="2400" b="1" dirty="0">
                <a:solidFill>
                  <a:prstClr val="black"/>
                </a:solidFill>
              </a:rPr>
              <a:t>Medine’de kalındığı sürede özel hali bitmeyen </a:t>
            </a:r>
            <a:r>
              <a:rPr lang="tr-TR" sz="2400" b="1" dirty="0" smtClean="0">
                <a:solidFill>
                  <a:prstClr val="black"/>
                </a:solidFill>
              </a:rPr>
              <a:t>kadınlara yönelik, </a:t>
            </a:r>
            <a:r>
              <a:rPr lang="tr-TR" sz="2400" b="1" dirty="0">
                <a:solidFill>
                  <a:prstClr val="black"/>
                </a:solidFill>
              </a:rPr>
              <a:t>Din İşleri Yüksek Kurulu’nun fetvası doğrultusunda hareket edilmeli.</a:t>
            </a:r>
          </a:p>
        </p:txBody>
      </p:sp>
    </p:spTree>
    <p:extLst>
      <p:ext uri="{BB962C8B-B14F-4D97-AF65-F5344CB8AC3E}">
        <p14:creationId xmlns:p14="http://schemas.microsoft.com/office/powerpoint/2010/main" val="34551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624" y="980728"/>
            <a:ext cx="7056784" cy="5877272"/>
          </a:xfrm>
          <a:prstGeom prst="rect">
            <a:avLst/>
          </a:prstGeom>
          <a:noFill/>
        </p:spPr>
      </p:pic>
      <p:sp>
        <p:nvSpPr>
          <p:cNvPr id="4" name="Metin kutusu 3"/>
          <p:cNvSpPr txBox="1"/>
          <p:nvPr/>
        </p:nvSpPr>
        <p:spPr>
          <a:xfrm>
            <a:off x="2632792" y="500488"/>
            <a:ext cx="3348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Mescid</a:t>
            </a:r>
            <a:r>
              <a:rPr lang="tr-T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 Nebi’nin Krokisi</a:t>
            </a:r>
            <a:endParaRPr lang="tr-T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28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L:\2012_umre_konferanslar\haritavekrokiler\02 MESCIDI NEBEVIkadi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44" y="0"/>
            <a:ext cx="7093264" cy="681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1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F:\Ülfet sunum Afyon\IMG_09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3260" y="1628800"/>
            <a:ext cx="5368110" cy="4072349"/>
          </a:xfrm>
          <a:prstGeom prst="rect">
            <a:avLst/>
          </a:prstGeom>
          <a:noFill/>
        </p:spPr>
      </p:pic>
      <p:sp>
        <p:nvSpPr>
          <p:cNvPr id="4" name="Metin kutusu 3"/>
          <p:cNvSpPr txBox="1"/>
          <p:nvPr/>
        </p:nvSpPr>
        <p:spPr>
          <a:xfrm>
            <a:off x="3534525" y="980728"/>
            <a:ext cx="2048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 smtClean="0"/>
              <a:t>Hücre-i Saadet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30679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116632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</a:rPr>
              <a:t>KADINLARIN </a:t>
            </a:r>
            <a:r>
              <a:rPr lang="tr-TR" sz="3200" b="1" dirty="0">
                <a:solidFill>
                  <a:srgbClr val="FF0000"/>
                </a:solidFill>
              </a:rPr>
              <a:t>PEYGAMBERİMİZ (</a:t>
            </a:r>
            <a:r>
              <a:rPr lang="tr-TR" sz="3200" b="1" dirty="0" smtClean="0">
                <a:solidFill>
                  <a:srgbClr val="FF0000"/>
                </a:solidFill>
              </a:rPr>
              <a:t>S.A.S)</a:t>
            </a:r>
            <a:r>
              <a:rPr lang="tr-TR" sz="3200" b="1" dirty="0">
                <a:solidFill>
                  <a:srgbClr val="FF0000"/>
                </a:solidFill>
              </a:rPr>
              <a:t>’İN  KABRİNİ ZİYARET (RAVZA)  SAATLERİ </a:t>
            </a:r>
            <a:endParaRPr lang="tr-TR" sz="3200" dirty="0">
              <a:solidFill>
                <a:srgbClr val="FF000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187624" y="1193849"/>
            <a:ext cx="7056784" cy="5299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buNone/>
            </a:pPr>
            <a:endParaRPr lang="tr-TR" sz="24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70000"/>
              </a:lnSpc>
              <a:buNone/>
            </a:pPr>
            <a:r>
              <a:rPr lang="tr-TR" sz="24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GİRİŞLER</a:t>
            </a:r>
            <a:r>
              <a:rPr lang="tr-TR" sz="2400" b="1" dirty="0" smtClean="0"/>
              <a:t>    </a:t>
            </a:r>
            <a:r>
              <a:rPr lang="tr-TR" sz="2400" b="1" dirty="0"/>
              <a:t/>
            </a:r>
            <a:br>
              <a:rPr lang="tr-TR" sz="2400" b="1" dirty="0"/>
            </a:br>
            <a:r>
              <a:rPr lang="tr-TR" sz="2400" b="1" u="sng" dirty="0" smtClean="0">
                <a:solidFill>
                  <a:srgbClr val="CC0000"/>
                </a:solidFill>
              </a:rPr>
              <a:t>25-29-30 </a:t>
            </a:r>
            <a:r>
              <a:rPr lang="tr-TR" sz="2400" b="1" dirty="0" smtClean="0">
                <a:solidFill>
                  <a:srgbClr val="CC0000"/>
                </a:solidFill>
              </a:rPr>
              <a:t>NUMARALI </a:t>
            </a:r>
            <a:r>
              <a:rPr lang="tr-TR" sz="2400" b="1" dirty="0">
                <a:solidFill>
                  <a:srgbClr val="CC0000"/>
                </a:solidFill>
              </a:rPr>
              <a:t>KAPILARDAN</a:t>
            </a:r>
          </a:p>
          <a:p>
            <a:pPr algn="ctr">
              <a:lnSpc>
                <a:spcPct val="150000"/>
              </a:lnSpc>
            </a:pPr>
            <a:r>
              <a:rPr lang="tr-TR" sz="2400" b="1" dirty="0" smtClean="0"/>
              <a:t>SABAH</a:t>
            </a:r>
            <a:r>
              <a:rPr lang="tr-TR" sz="2400" b="1" dirty="0" smtClean="0">
                <a:solidFill>
                  <a:schemeClr val="tx2"/>
                </a:solidFill>
              </a:rPr>
              <a:t>: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i="1" dirty="0" smtClean="0">
                <a:solidFill>
                  <a:srgbClr val="002060"/>
                </a:solidFill>
              </a:rPr>
              <a:t>Kerahet vakti çıktıktan sonra-kuşluk vaktine kadar</a:t>
            </a:r>
            <a:r>
              <a:rPr lang="tr-TR" sz="2400" b="1" i="1" dirty="0">
                <a:solidFill>
                  <a:srgbClr val="002060"/>
                </a:solidFill>
              </a:rPr>
              <a:t>.</a:t>
            </a:r>
            <a:endParaRPr lang="tr-TR" sz="2400" b="1" i="1" u="sng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400" b="1" dirty="0"/>
              <a:t>ÖĞLE </a:t>
            </a:r>
            <a:r>
              <a:rPr lang="tr-TR" sz="2400" b="1" dirty="0" smtClean="0"/>
              <a:t>: </a:t>
            </a:r>
            <a:r>
              <a:rPr lang="tr-TR" sz="2400" b="1" i="1" dirty="0" smtClean="0">
                <a:solidFill>
                  <a:srgbClr val="002060"/>
                </a:solidFill>
              </a:rPr>
              <a:t>Öğle namazından sonra – ikindi ezanına yarım saat kala.</a:t>
            </a:r>
            <a:endParaRPr lang="tr-TR" sz="2400" b="1" i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2400" b="1" dirty="0"/>
              <a:t>GECE </a:t>
            </a:r>
            <a:r>
              <a:rPr lang="tr-TR" sz="2400" b="1" i="1" dirty="0" smtClean="0">
                <a:solidFill>
                  <a:srgbClr val="002060"/>
                </a:solidFill>
              </a:rPr>
              <a:t>:  Yatsı namazından sonra – </a:t>
            </a:r>
            <a:r>
              <a:rPr lang="tr-TR" sz="2400" b="1" i="1" dirty="0" err="1" smtClean="0">
                <a:solidFill>
                  <a:srgbClr val="002060"/>
                </a:solidFill>
              </a:rPr>
              <a:t>teheccüd</a:t>
            </a:r>
            <a:r>
              <a:rPr lang="tr-TR" sz="2400" b="1" i="1" dirty="0" smtClean="0">
                <a:solidFill>
                  <a:srgbClr val="002060"/>
                </a:solidFill>
              </a:rPr>
              <a:t> vaktine kadar.</a:t>
            </a:r>
            <a:endParaRPr lang="tr-TR" sz="24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3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87624" y="131696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1187624" y="20248"/>
            <a:ext cx="70567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prstClr val="black">
                    <a:lumMod val="95000"/>
                    <a:lumOff val="5000"/>
                  </a:prstClr>
                </a:solidFill>
                <a:ea typeface="+mj-ea"/>
                <a:cs typeface="+mj-cs"/>
              </a:rPr>
              <a:t>HAC VE UMREDE </a:t>
            </a:r>
            <a:r>
              <a:rPr lang="tr-TR" sz="4400" b="1" dirty="0" smtClean="0">
                <a:solidFill>
                  <a:prstClr val="black">
                    <a:lumMod val="95000"/>
                    <a:lumOff val="5000"/>
                  </a:prstClr>
                </a:solidFill>
                <a:ea typeface="+mj-ea"/>
                <a:cs typeface="+mj-cs"/>
              </a:rPr>
              <a:t>KADIN</a:t>
            </a:r>
            <a:endParaRPr lang="tr-TR" sz="4400" dirty="0"/>
          </a:p>
        </p:txBody>
      </p:sp>
      <p:sp>
        <p:nvSpPr>
          <p:cNvPr id="4" name="Dikdörtgen 3"/>
          <p:cNvSpPr/>
          <p:nvPr/>
        </p:nvSpPr>
        <p:spPr>
          <a:xfrm>
            <a:off x="1187624" y="1124744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ea typeface="+mj-ea"/>
                <a:cs typeface="+mj-cs"/>
              </a:rPr>
              <a:t>“</a:t>
            </a:r>
            <a:r>
              <a:rPr lang="en-US" sz="2400" b="1" dirty="0" err="1">
                <a:solidFill>
                  <a:prstClr val="black"/>
                </a:solidFill>
                <a:ea typeface="+mj-ea"/>
                <a:cs typeface="+mj-cs"/>
              </a:rPr>
              <a:t>Küçüğün</a:t>
            </a:r>
            <a:r>
              <a:rPr lang="en-US" sz="2400" b="1" dirty="0">
                <a:solidFill>
                  <a:prstClr val="black"/>
                </a:solidFill>
                <a:ea typeface="+mj-ea"/>
                <a:cs typeface="+mj-cs"/>
              </a:rPr>
              <a:t>, </a:t>
            </a:r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yaşlının</a:t>
            </a:r>
            <a:r>
              <a:rPr lang="en-US" sz="2400" b="1" dirty="0" smtClean="0">
                <a:solidFill>
                  <a:prstClr val="black"/>
                </a:solidFill>
                <a:ea typeface="+mj-ea"/>
                <a:cs typeface="+mj-cs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ea typeface="+mj-ea"/>
                <a:cs typeface="+mj-cs"/>
              </a:rPr>
              <a:t>zayıfın</a:t>
            </a:r>
            <a:r>
              <a:rPr lang="en-US" sz="2400" b="1" dirty="0">
                <a:solidFill>
                  <a:prstClr val="black"/>
                </a:solidFill>
                <a:ea typeface="+mj-ea"/>
                <a:cs typeface="+mj-cs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ea typeface="+mj-ea"/>
                <a:cs typeface="+mj-cs"/>
              </a:rPr>
              <a:t>kadının</a:t>
            </a:r>
            <a:r>
              <a:rPr lang="en-US" sz="24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a typeface="+mj-ea"/>
                <a:cs typeface="+mj-cs"/>
              </a:rPr>
              <a:t>cihadı</a:t>
            </a:r>
            <a:r>
              <a:rPr lang="en-US" sz="24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a typeface="+mj-ea"/>
                <a:cs typeface="+mj-cs"/>
              </a:rPr>
              <a:t>hac</a:t>
            </a:r>
            <a:r>
              <a:rPr lang="en-US" sz="24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a typeface="+mj-ea"/>
                <a:cs typeface="+mj-cs"/>
              </a:rPr>
              <a:t>ve</a:t>
            </a:r>
            <a:r>
              <a:rPr lang="en-US" sz="24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ea typeface="+mj-ea"/>
                <a:cs typeface="+mj-cs"/>
              </a:rPr>
              <a:t>umredir</a:t>
            </a:r>
            <a:r>
              <a:rPr lang="en-US" sz="2400" b="1" dirty="0" smtClean="0">
                <a:solidFill>
                  <a:prstClr val="black"/>
                </a:solidFill>
                <a:ea typeface="+mj-ea"/>
                <a:cs typeface="+mj-cs"/>
              </a:rPr>
              <a:t>.”</a:t>
            </a:r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tr-TR" dirty="0" smtClean="0">
                <a:solidFill>
                  <a:prstClr val="black"/>
                </a:solidFill>
                <a:ea typeface="+mj-ea"/>
                <a:cs typeface="+mj-cs"/>
              </a:rPr>
              <a:t>(</a:t>
            </a:r>
            <a:r>
              <a:rPr lang="tr-TR" dirty="0" err="1" smtClean="0">
                <a:solidFill>
                  <a:prstClr val="black"/>
                </a:solidFill>
                <a:ea typeface="+mj-ea"/>
                <a:cs typeface="+mj-cs"/>
              </a:rPr>
              <a:t>Nesâİ</a:t>
            </a:r>
            <a:r>
              <a:rPr lang="tr-TR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tr-TR" dirty="0" err="1" smtClean="0">
                <a:solidFill>
                  <a:prstClr val="black"/>
                </a:solidFill>
                <a:ea typeface="+mj-ea"/>
                <a:cs typeface="+mj-cs"/>
              </a:rPr>
              <a:t>Manasikül</a:t>
            </a:r>
            <a:r>
              <a:rPr lang="tr-TR" dirty="0" smtClean="0">
                <a:solidFill>
                  <a:prstClr val="black"/>
                </a:solidFill>
                <a:ea typeface="+mj-ea"/>
                <a:cs typeface="+mj-cs"/>
              </a:rPr>
              <a:t> Hac,4)</a:t>
            </a:r>
            <a:endParaRPr lang="tr-TR" sz="4800" dirty="0">
              <a:solidFill>
                <a:prstClr val="black"/>
              </a:solidFill>
              <a:ea typeface="+mj-ea"/>
              <a:cs typeface="+mj-cs"/>
            </a:endParaRPr>
          </a:p>
        </p:txBody>
      </p:sp>
      <p:pic>
        <p:nvPicPr>
          <p:cNvPr id="2050" name="Picture 2" descr="C:\Users\user\Desktop\hacc ropörtör kızılcahamam\12899912_10204452327346979_1104316933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36912"/>
            <a:ext cx="7056784" cy="42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67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1187623" y="260649"/>
            <a:ext cx="7001653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endParaRPr lang="tr-TR" sz="2400" b="1" dirty="0" smtClean="0"/>
          </a:p>
          <a:p>
            <a:pPr indent="457200" algn="just">
              <a:lnSpc>
                <a:spcPct val="150000"/>
              </a:lnSpc>
            </a:pPr>
            <a:endParaRPr lang="tr-TR" sz="2400" b="1" dirty="0"/>
          </a:p>
          <a:p>
            <a:pPr indent="457200" algn="just">
              <a:lnSpc>
                <a:spcPct val="150000"/>
              </a:lnSpc>
            </a:pPr>
            <a:r>
              <a:rPr lang="tr-TR" sz="2400" b="1" dirty="0" err="1" smtClean="0"/>
              <a:t>Ravza</a:t>
            </a:r>
            <a:r>
              <a:rPr lang="tr-TR" sz="2400" b="1" dirty="0" smtClean="0"/>
              <a:t> </a:t>
            </a:r>
            <a:r>
              <a:rPr lang="tr-TR" sz="2400" b="1" dirty="0"/>
              <a:t>ziyareti yapacak olan kadınlar; </a:t>
            </a:r>
            <a:br>
              <a:rPr lang="tr-TR" sz="2400" b="1" dirty="0"/>
            </a:br>
            <a:r>
              <a:rPr lang="tr-TR" sz="2400" b="1" dirty="0"/>
              <a:t>25-29-30 numaralı kapılardan girebilirler.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12" name="Picture 2" descr="C:\Users\samsung\Desktop\Hac resimleri 2012\IMG_18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1999" y="3645024"/>
            <a:ext cx="3617278" cy="3199311"/>
          </a:xfrm>
          <a:prstGeom prst="rect">
            <a:avLst/>
          </a:prstGeom>
          <a:noFill/>
        </p:spPr>
      </p:pic>
      <p:pic>
        <p:nvPicPr>
          <p:cNvPr id="13" name="Picture 2" descr="C:\Users\samsung\Desktop\Hac resimleri 2012\IMG_182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3" y="3645024"/>
            <a:ext cx="3384375" cy="318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857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5 Resim" descr="IMG_0198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7624" y="0"/>
            <a:ext cx="7058807" cy="687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563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188640"/>
            <a:ext cx="70567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800" b="1" dirty="0"/>
              <a:t>Mescitte kadınların uzun </a:t>
            </a:r>
            <a:r>
              <a:rPr lang="tr-TR" sz="2800" b="1" dirty="0" smtClean="0"/>
              <a:t>bekleyişleri, </a:t>
            </a:r>
            <a:r>
              <a:rPr lang="tr-TR" sz="2800" b="1" dirty="0"/>
              <a:t>hem erkekler hem de kadınlar tarafından bilinmelidir.</a:t>
            </a:r>
            <a:endParaRPr lang="tr-TR" sz="2800" dirty="0"/>
          </a:p>
        </p:txBody>
      </p:sp>
      <p:pic>
        <p:nvPicPr>
          <p:cNvPr id="9219" name="Picture 3" descr="C:\Users\user\Desktop\hacc ropörtör kızılcahamam\12899866_10204452329067022_1126516861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7159058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0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C:\Users\user\Desktop\hacc ropörtör kızılcahamam\12910345_10204452328707013_72150841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246"/>
            <a:ext cx="3708145" cy="683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hacc ropörtör kızılcahamam\12910951_10204452310546559_1748578905_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769" y="20248"/>
            <a:ext cx="33643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4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0"/>
            <a:ext cx="338437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endParaRPr lang="tr-TR" sz="2400" b="1" dirty="0" smtClean="0"/>
          </a:p>
          <a:p>
            <a:pPr indent="4572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400" b="1" dirty="0" smtClean="0"/>
              <a:t>Giriş </a:t>
            </a:r>
            <a:r>
              <a:rPr lang="tr-TR" sz="2400" b="1" dirty="0"/>
              <a:t>ve çıkışta kapı numaralarına </a:t>
            </a:r>
            <a:r>
              <a:rPr lang="tr-TR" sz="2400" b="1" dirty="0" smtClean="0"/>
              <a:t>dikkat</a:t>
            </a:r>
            <a:r>
              <a:rPr lang="tr-TR" sz="2400" b="1" dirty="0"/>
              <a:t> </a:t>
            </a:r>
            <a:r>
              <a:rPr lang="tr-TR" sz="2400" b="1" dirty="0" smtClean="0"/>
              <a:t>edilmelidir.</a:t>
            </a:r>
            <a:endParaRPr lang="tr-TR" sz="2400" b="1" dirty="0"/>
          </a:p>
          <a:p>
            <a:pPr indent="4572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400" b="1" dirty="0" smtClean="0"/>
              <a:t>Salât </a:t>
            </a:r>
            <a:r>
              <a:rPr lang="tr-TR" sz="2400" b="1" dirty="0"/>
              <a:t>ve selamla </a:t>
            </a:r>
            <a:r>
              <a:rPr lang="tr-TR" sz="2400" b="1" dirty="0" smtClean="0"/>
              <a:t>girişler sağlanmalıdır.</a:t>
            </a:r>
            <a:endParaRPr lang="tr-TR" sz="2400" b="1" dirty="0"/>
          </a:p>
          <a:p>
            <a:pPr indent="4572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400" b="1" dirty="0"/>
              <a:t>Girişte güvenlik </a:t>
            </a:r>
            <a:r>
              <a:rPr lang="tr-TR" sz="2400" b="1" dirty="0" smtClean="0"/>
              <a:t>araması hatırlatılmalıdır.</a:t>
            </a:r>
            <a:endParaRPr lang="tr-TR" sz="2400" b="1" dirty="0"/>
          </a:p>
          <a:p>
            <a:pPr indent="457200">
              <a:lnSpc>
                <a:spcPct val="150000"/>
              </a:lnSpc>
              <a:buFont typeface="Wingdings" panose="05000000000000000000" pitchFamily="2" charset="2"/>
              <a:buChar char="v"/>
              <a:defRPr/>
            </a:pPr>
            <a:r>
              <a:rPr lang="tr-TR" sz="2400" b="1" dirty="0"/>
              <a:t>Mescitteki </a:t>
            </a:r>
            <a:r>
              <a:rPr lang="tr-TR" sz="2400" b="1" dirty="0" smtClean="0"/>
              <a:t>görevliler hakkında bilgilendirme yapılmalıdır.</a:t>
            </a:r>
            <a:endParaRPr lang="tr-TR" sz="2400" b="1" dirty="0"/>
          </a:p>
        </p:txBody>
      </p:sp>
      <p:pic>
        <p:nvPicPr>
          <p:cNvPr id="7170" name="Picture 2" descr="C:\Users\user\Desktop\hacc ropörtör kızılcahamam\12939253_10204452313746639_1853334237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7998"/>
            <a:ext cx="3696504" cy="684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20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 descr="C:\Users\user\Desktop\hacc ropörtör kızılcahamam\12921180_10204452307266477_425523647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204864"/>
            <a:ext cx="3600400" cy="467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hacc ropörtör kızılcahamam\12910156_10204452309506533_1310537263_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3559324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99433"/>
            <a:ext cx="6840760" cy="95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599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769" y="380563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err="1" smtClean="0">
                <a:solidFill>
                  <a:prstClr val="black"/>
                </a:solidFill>
                <a:ea typeface="+mj-ea"/>
                <a:cs typeface="+mj-cs"/>
              </a:rPr>
              <a:t>Mescid</a:t>
            </a:r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-i </a:t>
            </a:r>
            <a:r>
              <a:rPr lang="tr-TR" sz="2400" b="1" dirty="0" err="1">
                <a:solidFill>
                  <a:prstClr val="black"/>
                </a:solidFill>
                <a:ea typeface="+mj-ea"/>
                <a:cs typeface="+mj-cs"/>
              </a:rPr>
              <a:t>Nebevi’de</a:t>
            </a:r>
            <a:r>
              <a:rPr lang="tr-TR" sz="2400" b="1" dirty="0">
                <a:solidFill>
                  <a:prstClr val="black"/>
                </a:solidFill>
                <a:ea typeface="+mj-ea"/>
                <a:cs typeface="+mj-cs"/>
              </a:rPr>
              <a:t> gerek afişlerdeki yazılı, gerekse görevlilerin sözlü uyarı ve yönlendirmelerine dikkat edilmelidir. </a:t>
            </a:r>
            <a:endParaRPr lang="tr-TR" sz="2400" dirty="0"/>
          </a:p>
        </p:txBody>
      </p:sp>
      <p:pic>
        <p:nvPicPr>
          <p:cNvPr id="10" name="İçerik Yer Tutucusu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93671"/>
            <a:ext cx="7056784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87624" y="20248"/>
            <a:ext cx="70567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err="1" smtClean="0">
                <a:solidFill>
                  <a:srgbClr val="FF0000"/>
                </a:solidFill>
                <a:ea typeface="+mj-ea"/>
                <a:cs typeface="+mj-cs"/>
              </a:rPr>
              <a:t>Ravza</a:t>
            </a:r>
            <a:r>
              <a:rPr lang="tr-TR" sz="3600" b="1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tr-TR" sz="3600" b="1" dirty="0">
                <a:solidFill>
                  <a:srgbClr val="FF0000"/>
                </a:solidFill>
                <a:ea typeface="+mj-ea"/>
                <a:cs typeface="+mj-cs"/>
              </a:rPr>
              <a:t>-Cennet Bahçesi</a:t>
            </a:r>
            <a:r>
              <a:rPr lang="tr-TR" sz="2400" b="1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tr-TR" sz="2400" b="1" dirty="0">
                <a:solidFill>
                  <a:prstClr val="black"/>
                </a:solidFill>
                <a:ea typeface="+mj-ea"/>
                <a:cs typeface="+mj-cs"/>
              </a:rPr>
            </a:br>
            <a:endParaRPr lang="tr-TR" sz="24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algn="ctr"/>
            <a:r>
              <a:rPr lang="tr-TR" sz="2800" b="1" i="1" dirty="0" smtClean="0">
                <a:solidFill>
                  <a:prstClr val="black"/>
                </a:solidFill>
                <a:ea typeface="+mj-ea"/>
                <a:cs typeface="+mj-cs"/>
              </a:rPr>
              <a:t>“</a:t>
            </a:r>
            <a:r>
              <a:rPr lang="tr-TR" sz="2800" b="1" i="1" dirty="0">
                <a:solidFill>
                  <a:prstClr val="black"/>
                </a:solidFill>
                <a:ea typeface="+mj-ea"/>
                <a:cs typeface="+mj-cs"/>
              </a:rPr>
              <a:t>Evimle minberimin arası cennet bahçelerinden bir bahçedir. </a:t>
            </a:r>
            <a:br>
              <a:rPr lang="tr-TR" sz="2800" b="1" i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tr-TR" sz="2800" b="1" i="1" dirty="0">
                <a:solidFill>
                  <a:prstClr val="black"/>
                </a:solidFill>
                <a:ea typeface="+mj-ea"/>
                <a:cs typeface="+mj-cs"/>
              </a:rPr>
              <a:t>Minberim de (Kevser) Havuzumun üzerindedir.”</a:t>
            </a:r>
            <a:r>
              <a:rPr lang="tr-TR" sz="28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br>
              <a:rPr lang="tr-TR" sz="2800" b="1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tr-TR" sz="2800" b="1" dirty="0">
                <a:solidFill>
                  <a:prstClr val="black"/>
                </a:solidFill>
                <a:ea typeface="+mj-ea"/>
                <a:cs typeface="+mj-cs"/>
              </a:rPr>
              <a:t>diye buyurduğu yerdedir. </a:t>
            </a:r>
            <a:r>
              <a:rPr lang="tr-TR" dirty="0">
                <a:solidFill>
                  <a:prstClr val="black"/>
                </a:solidFill>
                <a:ea typeface="+mj-ea"/>
                <a:cs typeface="+mj-cs"/>
              </a:rPr>
              <a:t>(Buhari, II,57) </a:t>
            </a:r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1187624" y="2492895"/>
            <a:ext cx="7056784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 algn="ctr">
              <a:spcBef>
                <a:spcPct val="20000"/>
              </a:spcBef>
            </a:pPr>
            <a:endParaRPr lang="tr-TR" sz="3600" b="1" dirty="0" smtClean="0">
              <a:solidFill>
                <a:srgbClr val="FF0000"/>
              </a:solidFill>
            </a:endParaRPr>
          </a:p>
          <a:p>
            <a:pPr marL="609600" lvl="0" indent="-609600" algn="ctr">
              <a:spcBef>
                <a:spcPct val="20000"/>
              </a:spcBef>
            </a:pPr>
            <a:endParaRPr lang="tr-TR" sz="3600" b="1" dirty="0">
              <a:solidFill>
                <a:srgbClr val="FF0000"/>
              </a:solidFill>
            </a:endParaRPr>
          </a:p>
        </p:txBody>
      </p:sp>
      <p:pic>
        <p:nvPicPr>
          <p:cNvPr id="10242" name="Picture 2" descr="C:\Users\user\Desktop\hacc ropörtör kızılcahamam\Raudhoh-raudhah-nabawi-madinah-madinamulia-umroh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90347"/>
            <a:ext cx="7056784" cy="366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2102483"/>
            <a:ext cx="7056784" cy="3629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0" indent="-609600" algn="ctr">
              <a:spcBef>
                <a:spcPct val="20000"/>
              </a:spcBef>
            </a:pPr>
            <a:r>
              <a:rPr lang="tr-TR" sz="3200" b="1" dirty="0" err="1">
                <a:solidFill>
                  <a:srgbClr val="FF0000"/>
                </a:solidFill>
              </a:rPr>
              <a:t>Ravza’da</a:t>
            </a:r>
            <a:r>
              <a:rPr lang="tr-TR" sz="3200" b="1" dirty="0">
                <a:solidFill>
                  <a:srgbClr val="FF0000"/>
                </a:solidFill>
              </a:rPr>
              <a:t> neler var</a:t>
            </a:r>
            <a:r>
              <a:rPr lang="tr-TR" sz="3200" b="1" dirty="0" smtClean="0">
                <a:solidFill>
                  <a:srgbClr val="FF0000"/>
                </a:solidFill>
              </a:rPr>
              <a:t>?</a:t>
            </a:r>
          </a:p>
          <a:p>
            <a:pPr marL="609600" lvl="0" indent="-609600">
              <a:spcBef>
                <a:spcPct val="20000"/>
              </a:spcBef>
            </a:pPr>
            <a:endParaRPr lang="tr-TR" sz="3200" b="1" dirty="0">
              <a:solidFill>
                <a:prstClr val="black"/>
              </a:solidFill>
            </a:endParaRPr>
          </a:p>
          <a:p>
            <a:pPr lvl="0" indent="-609600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tr-TR" sz="2400" b="1" dirty="0">
                <a:solidFill>
                  <a:prstClr val="black"/>
                </a:solidFill>
              </a:rPr>
              <a:t>Hücre-i Saadet</a:t>
            </a:r>
          </a:p>
          <a:p>
            <a:pPr lvl="0" indent="-609600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tr-TR" sz="2400" b="1" dirty="0">
                <a:solidFill>
                  <a:prstClr val="black"/>
                </a:solidFill>
              </a:rPr>
              <a:t>Mihrap</a:t>
            </a:r>
          </a:p>
          <a:p>
            <a:pPr lvl="0" indent="-609600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tr-TR" sz="2400" b="1" dirty="0">
                <a:solidFill>
                  <a:prstClr val="black"/>
                </a:solidFill>
              </a:rPr>
              <a:t>Minber</a:t>
            </a:r>
          </a:p>
          <a:p>
            <a:pPr lvl="0" indent="-609600">
              <a:lnSpc>
                <a:spcPct val="150000"/>
              </a:lnSpc>
              <a:spcBef>
                <a:spcPct val="20000"/>
              </a:spcBef>
              <a:buFontTx/>
              <a:buAutoNum type="arabicPeriod"/>
            </a:pPr>
            <a:r>
              <a:rPr lang="tr-TR" sz="2400" b="1" dirty="0">
                <a:solidFill>
                  <a:prstClr val="black"/>
                </a:solidFill>
              </a:rPr>
              <a:t>Sütunlar</a:t>
            </a:r>
          </a:p>
        </p:txBody>
      </p:sp>
    </p:spTree>
    <p:extLst>
      <p:ext uri="{BB962C8B-B14F-4D97-AF65-F5344CB8AC3E}">
        <p14:creationId xmlns:p14="http://schemas.microsoft.com/office/powerpoint/2010/main" val="422279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L:\2012_umre_konferanslar\medine\013 ravz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5843" y="0"/>
            <a:ext cx="7041742" cy="685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07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87624" y="131696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1187624" y="20248"/>
            <a:ext cx="7056784" cy="6567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endParaRPr lang="tr-TR" sz="3200" b="1" dirty="0" smtClean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endParaRPr lang="tr-TR" sz="2400" b="1" dirty="0" smtClean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endParaRPr lang="tr-TR" sz="2400" b="1" dirty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endParaRPr lang="tr-TR" sz="2400" b="1" dirty="0" smtClean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endParaRPr lang="tr-TR" sz="2400" b="1" dirty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endParaRPr lang="tr-TR" sz="2400" b="1" dirty="0" smtClean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endParaRPr lang="tr-TR" sz="2400" b="1" dirty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endParaRPr lang="tr-TR" sz="2400" b="1" dirty="0" smtClean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endParaRPr lang="tr-TR" sz="2400" b="1" dirty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tr-TR" sz="2400" b="1" dirty="0" smtClean="0">
                <a:solidFill>
                  <a:prstClr val="black"/>
                </a:solidFill>
              </a:rPr>
              <a:t>Hz</a:t>
            </a:r>
            <a:r>
              <a:rPr lang="tr-TR" sz="2400" b="1" dirty="0">
                <a:solidFill>
                  <a:prstClr val="black"/>
                </a:solidFill>
              </a:rPr>
              <a:t>. </a:t>
            </a:r>
            <a:r>
              <a:rPr lang="tr-TR" sz="2400" b="1" dirty="0" err="1">
                <a:solidFill>
                  <a:prstClr val="black"/>
                </a:solidFill>
              </a:rPr>
              <a:t>Âişe</a:t>
            </a:r>
            <a:r>
              <a:rPr lang="tr-TR" sz="2400" b="1" dirty="0">
                <a:solidFill>
                  <a:prstClr val="black"/>
                </a:solidFill>
              </a:rPr>
              <a:t> validemiz Allah </a:t>
            </a:r>
            <a:r>
              <a:rPr lang="tr-TR" sz="2400" b="1" dirty="0" err="1">
                <a:solidFill>
                  <a:prstClr val="black"/>
                </a:solidFill>
              </a:rPr>
              <a:t>Rasûlü’ne</a:t>
            </a:r>
            <a:r>
              <a:rPr lang="tr-TR" sz="2400" b="1" dirty="0">
                <a:solidFill>
                  <a:prstClr val="black"/>
                </a:solidFill>
              </a:rPr>
              <a:t> (</a:t>
            </a:r>
            <a:r>
              <a:rPr lang="tr-TR" sz="2400" b="1" dirty="0" err="1" smtClean="0">
                <a:solidFill>
                  <a:prstClr val="black"/>
                </a:solidFill>
              </a:rPr>
              <a:t>s.a.s</a:t>
            </a:r>
            <a:r>
              <a:rPr lang="tr-TR" sz="2400" b="1" dirty="0" smtClean="0">
                <a:solidFill>
                  <a:prstClr val="black"/>
                </a:solidFill>
              </a:rPr>
              <a:t>.) </a:t>
            </a:r>
            <a:r>
              <a:rPr lang="tr-TR" sz="2400" b="1" dirty="0">
                <a:solidFill>
                  <a:prstClr val="black"/>
                </a:solidFill>
              </a:rPr>
              <a:t>şöyle dedi</a:t>
            </a:r>
            <a:r>
              <a:rPr lang="tr-TR" sz="2400" b="1" dirty="0" smtClean="0">
                <a:solidFill>
                  <a:prstClr val="black"/>
                </a:solidFill>
              </a:rPr>
              <a:t>:</a:t>
            </a:r>
          </a:p>
          <a:p>
            <a:pPr lvl="0" algn="ctr">
              <a:spcBef>
                <a:spcPct val="20000"/>
              </a:spcBef>
            </a:pPr>
            <a:endParaRPr lang="tr-TR" sz="2400" b="1" dirty="0">
              <a:solidFill>
                <a:prstClr val="black"/>
              </a:solidFill>
            </a:endParaRPr>
          </a:p>
          <a:p>
            <a:pPr lvl="0" algn="ctr">
              <a:spcBef>
                <a:spcPct val="20000"/>
              </a:spcBef>
            </a:pPr>
            <a:r>
              <a:rPr lang="tr-TR" sz="2400" b="1" i="1" dirty="0">
                <a:solidFill>
                  <a:prstClr val="black"/>
                </a:solidFill>
              </a:rPr>
              <a:t>“Ey Allah’ın elçisi! Biz de sizlerle beraber çıkıp </a:t>
            </a:r>
            <a:r>
              <a:rPr lang="tr-TR" sz="2400" b="1" i="1" dirty="0" err="1">
                <a:solidFill>
                  <a:prstClr val="black"/>
                </a:solidFill>
              </a:rPr>
              <a:t>cihad</a:t>
            </a:r>
            <a:r>
              <a:rPr lang="tr-TR" sz="2400" b="1" i="1" dirty="0">
                <a:solidFill>
                  <a:prstClr val="black"/>
                </a:solidFill>
              </a:rPr>
              <a:t> edemez miyiz? Çünkü ben Kur’an-ı Kerimde bildirilen ibadetler içinde </a:t>
            </a:r>
            <a:r>
              <a:rPr lang="tr-TR" sz="2400" b="1" i="1" dirty="0" err="1">
                <a:solidFill>
                  <a:prstClr val="black"/>
                </a:solidFill>
              </a:rPr>
              <a:t>cihaddan</a:t>
            </a:r>
            <a:r>
              <a:rPr lang="tr-TR" sz="2400" b="1" i="1" dirty="0">
                <a:solidFill>
                  <a:prstClr val="black"/>
                </a:solidFill>
              </a:rPr>
              <a:t> daha sevaplı bir amel görmüyorum.” </a:t>
            </a:r>
            <a:endParaRPr lang="tr-TR" sz="2400" b="1" i="1" dirty="0" smtClean="0">
              <a:solidFill>
                <a:prstClr val="black"/>
              </a:solidFill>
            </a:endParaRPr>
          </a:p>
        </p:txBody>
      </p:sp>
      <p:pic>
        <p:nvPicPr>
          <p:cNvPr id="1026" name="Picture 2" descr="F:\HAC SEMİNERİ\MEKKE\1456_10151310805883094_2016636827_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10185"/>
            <a:ext cx="7056784" cy="401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40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L:\2012_umre_konferanslar\medine\Ravza_Medine\395638_103996913061528_100003536587147_11306_626799880_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7624" y="20248"/>
            <a:ext cx="7056784" cy="683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10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3 İçerik Yer Tutucusu" descr="DSC05072 - Copy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77924" y="20249"/>
            <a:ext cx="7066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2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3 İçerik Yer Tutucusu" descr="05-Ravza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87624" y="20248"/>
            <a:ext cx="7056784" cy="683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8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713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043608" y="260648"/>
            <a:ext cx="7200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400" b="1" dirty="0">
                <a:solidFill>
                  <a:srgbClr val="FF0000"/>
                </a:solidFill>
              </a:rPr>
              <a:t>Aman </a:t>
            </a:r>
            <a:r>
              <a:rPr lang="tr-TR" sz="4400" b="1" dirty="0" err="1">
                <a:solidFill>
                  <a:srgbClr val="FF0000"/>
                </a:solidFill>
              </a:rPr>
              <a:t>Bid’atlara</a:t>
            </a:r>
            <a:r>
              <a:rPr lang="tr-TR" sz="4400" b="1" dirty="0">
                <a:solidFill>
                  <a:srgbClr val="FF0000"/>
                </a:solidFill>
              </a:rPr>
              <a:t> Dikkat!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187624" y="1124744"/>
            <a:ext cx="7056784" cy="4819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endParaRPr lang="tr-TR" sz="2400" b="1" dirty="0" smtClean="0">
              <a:solidFill>
                <a:prstClr val="black"/>
              </a:solidFill>
            </a:endParaRPr>
          </a:p>
          <a:p>
            <a:pPr lvl="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endParaRPr lang="tr-TR" sz="2400" b="1" dirty="0">
              <a:solidFill>
                <a:prstClr val="black"/>
              </a:solidFill>
            </a:endParaRPr>
          </a:p>
          <a:p>
            <a:pPr lvl="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tr-TR" sz="2400" b="1" dirty="0" smtClean="0">
                <a:solidFill>
                  <a:prstClr val="black"/>
                </a:solidFill>
              </a:rPr>
              <a:t> Kuran </a:t>
            </a:r>
            <a:r>
              <a:rPr lang="tr-TR" sz="2400" b="1" dirty="0">
                <a:solidFill>
                  <a:prstClr val="black"/>
                </a:solidFill>
              </a:rPr>
              <a:t>ve sünnette olmayan ibadet şekillerinden </a:t>
            </a:r>
            <a:r>
              <a:rPr lang="tr-TR" sz="2400" b="1" dirty="0" smtClean="0">
                <a:solidFill>
                  <a:prstClr val="black"/>
                </a:solidFill>
              </a:rPr>
              <a:t>sakınılmalıdır.</a:t>
            </a:r>
          </a:p>
          <a:p>
            <a:pPr lvl="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endParaRPr lang="tr-TR" sz="2400" b="1" dirty="0" smtClean="0">
              <a:solidFill>
                <a:prstClr val="black"/>
              </a:solidFill>
            </a:endParaRPr>
          </a:p>
          <a:p>
            <a:pPr lvl="0" indent="-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tr-TR" sz="2400" b="1" dirty="0" smtClean="0">
                <a:solidFill>
                  <a:prstClr val="black"/>
                </a:solidFill>
              </a:rPr>
              <a:t> Birtakım nesnelerin gömülmek üzere kutsal </a:t>
            </a:r>
            <a:r>
              <a:rPr lang="tr-TR" sz="2400" b="1" dirty="0">
                <a:solidFill>
                  <a:prstClr val="black"/>
                </a:solidFill>
              </a:rPr>
              <a:t>topraklara </a:t>
            </a:r>
            <a:r>
              <a:rPr lang="tr-TR" sz="2400" b="1" dirty="0" smtClean="0">
                <a:solidFill>
                  <a:prstClr val="black"/>
                </a:solidFill>
              </a:rPr>
              <a:t>götürülmesi</a:t>
            </a:r>
            <a:r>
              <a:rPr lang="tr-TR" sz="2400" b="1" dirty="0">
                <a:solidFill>
                  <a:prstClr val="black"/>
                </a:solidFill>
              </a:rPr>
              <a:t>, mescide bırakılması gibi </a:t>
            </a:r>
            <a:r>
              <a:rPr lang="tr-TR" sz="2400" b="1" dirty="0" smtClean="0">
                <a:solidFill>
                  <a:prstClr val="black"/>
                </a:solidFill>
              </a:rPr>
              <a:t>istekler </a:t>
            </a:r>
            <a:r>
              <a:rPr lang="tr-TR" sz="2400" b="1" dirty="0">
                <a:solidFill>
                  <a:prstClr val="black"/>
                </a:solidFill>
              </a:rPr>
              <a:t>kabul </a:t>
            </a:r>
            <a:r>
              <a:rPr lang="tr-TR" sz="2400" b="1" dirty="0" smtClean="0">
                <a:solidFill>
                  <a:prstClr val="black"/>
                </a:solidFill>
              </a:rPr>
              <a:t>edilmemelidir.</a:t>
            </a:r>
            <a:endParaRPr lang="tr-TR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78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713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87624" y="20248"/>
            <a:ext cx="7056784" cy="426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tr-TR" sz="2400" b="1" dirty="0" err="1" smtClean="0">
                <a:solidFill>
                  <a:prstClr val="black"/>
                </a:solidFill>
              </a:rPr>
              <a:t>Mescidde</a:t>
            </a:r>
            <a:r>
              <a:rPr lang="tr-TR" sz="2400" b="1" dirty="0" smtClean="0">
                <a:solidFill>
                  <a:prstClr val="black"/>
                </a:solidFill>
              </a:rPr>
              <a:t> </a:t>
            </a:r>
            <a:r>
              <a:rPr lang="tr-TR" sz="2400" b="1" dirty="0">
                <a:solidFill>
                  <a:prstClr val="black"/>
                </a:solidFill>
              </a:rPr>
              <a:t>Hz. Peygamber döneminden herhangi bir eşya </a:t>
            </a:r>
            <a:r>
              <a:rPr lang="tr-TR" sz="2400" b="1" dirty="0" smtClean="0">
                <a:solidFill>
                  <a:prstClr val="black"/>
                </a:solidFill>
              </a:rPr>
              <a:t>aranmamalıdır; Hz</a:t>
            </a:r>
            <a:r>
              <a:rPr lang="tr-TR" sz="2400" b="1" dirty="0">
                <a:solidFill>
                  <a:prstClr val="black"/>
                </a:solidFill>
              </a:rPr>
              <a:t>. Fatıma’nın tarağı gibi. </a:t>
            </a:r>
            <a:endParaRPr lang="tr-TR" sz="2400" b="1" dirty="0" smtClean="0">
              <a:solidFill>
                <a:prstClr val="black"/>
              </a:solidFill>
            </a:endParaRPr>
          </a:p>
          <a:p>
            <a:pPr lvl="0" indent="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endParaRPr lang="tr-TR" sz="2400" b="1" dirty="0">
              <a:solidFill>
                <a:prstClr val="black"/>
              </a:solidFill>
            </a:endParaRPr>
          </a:p>
          <a:p>
            <a:pPr lvl="0" indent="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tr-TR" sz="2400" b="1" dirty="0">
                <a:solidFill>
                  <a:prstClr val="black"/>
                </a:solidFill>
              </a:rPr>
              <a:t>Hz. Peygamber’in </a:t>
            </a:r>
            <a:r>
              <a:rPr lang="tr-TR" sz="2400" b="1" dirty="0" smtClean="0">
                <a:solidFill>
                  <a:prstClr val="black"/>
                </a:solidFill>
              </a:rPr>
              <a:t>mescidinin duvarlarına,</a:t>
            </a:r>
            <a:r>
              <a:rPr lang="tr-TR" sz="2400" b="1" dirty="0">
                <a:solidFill>
                  <a:prstClr val="black"/>
                </a:solidFill>
              </a:rPr>
              <a:t> </a:t>
            </a:r>
            <a:r>
              <a:rPr lang="tr-TR" sz="2400" b="1" dirty="0" smtClean="0">
                <a:solidFill>
                  <a:prstClr val="black"/>
                </a:solidFill>
              </a:rPr>
              <a:t>sütunlarına mendil, çamaşır, </a:t>
            </a:r>
            <a:r>
              <a:rPr lang="tr-TR" sz="2400" b="1" dirty="0">
                <a:solidFill>
                  <a:prstClr val="black"/>
                </a:solidFill>
              </a:rPr>
              <a:t>el ve yüz </a:t>
            </a:r>
            <a:r>
              <a:rPr lang="tr-TR" sz="2400" b="1" dirty="0" smtClean="0">
                <a:solidFill>
                  <a:prstClr val="black"/>
                </a:solidFill>
              </a:rPr>
              <a:t>sürülmemelidir. </a:t>
            </a:r>
          </a:p>
          <a:p>
            <a:pPr lvl="0" indent="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endParaRPr lang="tr-TR" sz="2400" b="1" dirty="0" smtClean="0">
              <a:solidFill>
                <a:prstClr val="black"/>
              </a:solidFill>
            </a:endParaRPr>
          </a:p>
          <a:p>
            <a:pPr lvl="0" indent="342900" algn="just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v"/>
              <a:defRPr/>
            </a:pPr>
            <a:r>
              <a:rPr lang="tr-TR" sz="2400" b="1" dirty="0" smtClean="0">
                <a:solidFill>
                  <a:prstClr val="black"/>
                </a:solidFill>
              </a:rPr>
              <a:t>Paravanlara, duvarlara yazılar yazılmamalıdır.</a:t>
            </a:r>
            <a:endParaRPr lang="tr-TR" sz="2400" b="1" dirty="0">
              <a:solidFill>
                <a:prstClr val="black"/>
              </a:solidFill>
            </a:endParaRPr>
          </a:p>
        </p:txBody>
      </p:sp>
      <p:pic>
        <p:nvPicPr>
          <p:cNvPr id="11266" name="Picture 2" descr="C:\Users\user\Desktop\hacc ropörtör kızılcahamam\m6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169328"/>
            <a:ext cx="3672409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47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0"/>
            <a:ext cx="70567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5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800600" cy="792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sz="3200" b="1" dirty="0" smtClean="0"/>
              <a:t/>
            </a:r>
            <a:br>
              <a:rPr lang="tr-TR" sz="3200" b="1" dirty="0" smtClean="0"/>
            </a:br>
            <a:r>
              <a:rPr lang="tr-TR" sz="3200" b="1" dirty="0" err="1" smtClean="0"/>
              <a:t>Hucûrat</a:t>
            </a:r>
            <a:r>
              <a:rPr lang="tr-TR" sz="3200" b="1" dirty="0" smtClean="0"/>
              <a:t>/2-3</a:t>
            </a:r>
            <a:r>
              <a:rPr lang="tr-TR" sz="3200" dirty="0" smtClean="0"/>
              <a:t/>
            </a:r>
            <a:br>
              <a:rPr lang="tr-TR" sz="3200" dirty="0" smtClean="0"/>
            </a:br>
            <a:endParaRPr lang="tr-TR" sz="3200" dirty="0" smtClean="0"/>
          </a:p>
        </p:txBody>
      </p:sp>
      <p:pic>
        <p:nvPicPr>
          <p:cNvPr id="43011" name="3 İçerik Yer Tutucusu" descr="http://80.190.202.79/pic/h/haccadogru/medine010.jpg"/>
          <p:cNvPicPr>
            <a:picLocks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4355976" y="0"/>
            <a:ext cx="4788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692696"/>
            <a:ext cx="4355976" cy="6165304"/>
          </a:xfrm>
        </p:spPr>
        <p:txBody>
          <a:bodyPr>
            <a:normAutofit fontScale="62500" lnSpcReduction="20000"/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endParaRPr lang="tr-TR" sz="1600" dirty="0" smtClean="0"/>
          </a:p>
          <a:p>
            <a:pPr marL="381000" indent="-381000" eaLnBrk="1" hangingPunct="1">
              <a:lnSpc>
                <a:spcPct val="80000"/>
              </a:lnSpc>
            </a:pPr>
            <a:endParaRPr lang="tr-TR" sz="1600" dirty="0" smtClean="0"/>
          </a:p>
          <a:p>
            <a:pPr marL="0" indent="457200" algn="just" eaLnBrk="1" hangingPunct="1">
              <a:lnSpc>
                <a:spcPct val="150000"/>
              </a:lnSpc>
              <a:buNone/>
            </a:pPr>
            <a:endParaRPr lang="tr-TR" sz="3100" b="1" dirty="0"/>
          </a:p>
          <a:p>
            <a:pPr marL="0" indent="457200" algn="just" eaLnBrk="1" hangingPunct="1">
              <a:lnSpc>
                <a:spcPct val="150000"/>
              </a:lnSpc>
              <a:buNone/>
            </a:pPr>
            <a:r>
              <a:rPr lang="tr-TR" sz="3100" b="1" dirty="0" smtClean="0"/>
              <a:t>2- Ey iman edenler! Seslerinizi Peygamber'in sesinden fazla yükseltmeyin. Birbirinize bağırdığınız gibi, Peygamber'e yüksek sesle bağırmayın. Öyle yaparsanız, siz farkına varmadan amelleriniz boşa gider.</a:t>
            </a:r>
          </a:p>
          <a:p>
            <a:pPr marL="0" indent="457200" algn="just" eaLnBrk="1" hangingPunct="1">
              <a:lnSpc>
                <a:spcPct val="150000"/>
              </a:lnSpc>
              <a:buNone/>
            </a:pPr>
            <a:endParaRPr lang="tr-TR" sz="3100" b="1" dirty="0" smtClean="0"/>
          </a:p>
          <a:p>
            <a:pPr marL="0" indent="457200" algn="just" eaLnBrk="1" hangingPunct="1">
              <a:lnSpc>
                <a:spcPct val="150000"/>
              </a:lnSpc>
              <a:buNone/>
            </a:pPr>
            <a:r>
              <a:rPr lang="tr-TR" sz="3100" b="1" dirty="0" smtClean="0"/>
              <a:t>3- Allah'ın elçisinin huzurunda seslerini kısanlar, şüphesiz Allah'ın kalplerini takva ile imtihan ettiği kimselerdir. Onlara mağfiret ve büyük bir mükâfat vardır.</a:t>
            </a:r>
          </a:p>
        </p:txBody>
      </p:sp>
    </p:spTree>
    <p:extLst>
      <p:ext uri="{BB962C8B-B14F-4D97-AF65-F5344CB8AC3E}">
        <p14:creationId xmlns:p14="http://schemas.microsoft.com/office/powerpoint/2010/main" val="309887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292132" y="2301784"/>
            <a:ext cx="6559736" cy="258644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defRPr/>
            </a:pPr>
            <a:r>
              <a:rPr lang="tr-TR" sz="27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tr-TR" sz="27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tr-TR" sz="27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Haccınız </a:t>
            </a:r>
            <a:r>
              <a:rPr lang="tr-TR" sz="27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Mebrûr</a:t>
            </a:r>
            <a:r>
              <a:rPr lang="tr-TR" sz="27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tr-TR" sz="27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tr-TR" sz="27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		Amelleriniz </a:t>
            </a:r>
            <a:r>
              <a:rPr lang="tr-TR" sz="27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Makbûl</a:t>
            </a:r>
            <a:r>
              <a:rPr lang="tr-TR" sz="27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/>
            </a:r>
            <a:br>
              <a:rPr lang="tr-TR" sz="27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r>
              <a:rPr lang="tr-TR" sz="27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			Günahlarınız </a:t>
            </a:r>
            <a:r>
              <a:rPr lang="tr-TR" sz="2700" b="1" dirty="0" err="1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mağfûr</a:t>
            </a:r>
            <a:r>
              <a:rPr lang="tr-TR" sz="27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olsun.</a:t>
            </a:r>
            <a:br>
              <a:rPr lang="tr-TR" sz="2700" b="1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</a:br>
            <a:endParaRPr lang="tr-TR" sz="2700" b="1" dirty="0">
              <a:solidFill>
                <a:schemeClr val="accent2">
                  <a:lumMod val="50000"/>
                </a:schemeClr>
              </a:solidFill>
              <a:latin typeface="Tahoma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60000"/>
            <a:ext cx="968896" cy="968896"/>
          </a:xfrm>
          <a:prstGeom prst="rect">
            <a:avLst/>
          </a:prstGeom>
        </p:spPr>
      </p:pic>
      <p:pic>
        <p:nvPicPr>
          <p:cNvPr id="8" name="Resim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0" y="35999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97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81694" y="2663893"/>
            <a:ext cx="6097925" cy="1530212"/>
          </a:xfrm>
        </p:spPr>
        <p:txBody>
          <a:bodyPr>
            <a:noAutofit/>
          </a:bodyPr>
          <a:lstStyle/>
          <a:p>
            <a:pPr lvl="0" algn="ctr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tr-TR" sz="5400" b="1" dirty="0">
                <a:solidFill>
                  <a:srgbClr val="2F2B20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TEŞEKKÜR EDERİZ…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60000"/>
            <a:ext cx="968896" cy="968896"/>
          </a:xfrm>
          <a:prstGeom prst="rect">
            <a:avLst/>
          </a:prstGeom>
        </p:spPr>
      </p:pic>
      <p:pic>
        <p:nvPicPr>
          <p:cNvPr id="6" name="Resim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000" y="35999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087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2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ikdörtgen 4"/>
          <p:cNvSpPr/>
          <p:nvPr/>
        </p:nvSpPr>
        <p:spPr>
          <a:xfrm>
            <a:off x="1187624" y="131696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/>
            <a:endParaRPr lang="tr-TR" dirty="0"/>
          </a:p>
        </p:txBody>
      </p:sp>
      <p:sp>
        <p:nvSpPr>
          <p:cNvPr id="8" name="Dikdörtgen 7"/>
          <p:cNvSpPr/>
          <p:nvPr/>
        </p:nvSpPr>
        <p:spPr>
          <a:xfrm>
            <a:off x="1187624" y="20248"/>
            <a:ext cx="7056784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lnSpc>
                <a:spcPct val="150000"/>
              </a:lnSpc>
            </a:pPr>
            <a:endParaRPr lang="tr-TR" sz="2400" b="1" dirty="0" smtClean="0">
              <a:solidFill>
                <a:prstClr val="black"/>
              </a:solidFill>
            </a:endParaRPr>
          </a:p>
          <a:p>
            <a:pPr lvl="0" indent="457200">
              <a:lnSpc>
                <a:spcPct val="150000"/>
              </a:lnSpc>
            </a:pPr>
            <a:r>
              <a:rPr lang="tr-TR" sz="2400" b="1" dirty="0" err="1" smtClean="0">
                <a:solidFill>
                  <a:prstClr val="black"/>
                </a:solidFill>
              </a:rPr>
              <a:t>Rasûl</a:t>
            </a:r>
            <a:r>
              <a:rPr lang="tr-TR" sz="2400" b="1" dirty="0" smtClean="0">
                <a:solidFill>
                  <a:prstClr val="black"/>
                </a:solidFill>
              </a:rPr>
              <a:t>-i </a:t>
            </a:r>
            <a:r>
              <a:rPr lang="tr-TR" sz="2400" b="1" dirty="0">
                <a:solidFill>
                  <a:prstClr val="black"/>
                </a:solidFill>
              </a:rPr>
              <a:t>Ekrem bu </a:t>
            </a:r>
            <a:r>
              <a:rPr lang="tr-TR" sz="2400" b="1" dirty="0" smtClean="0">
                <a:solidFill>
                  <a:prstClr val="black"/>
                </a:solidFill>
              </a:rPr>
              <a:t>soru üzerine: </a:t>
            </a:r>
            <a:r>
              <a:rPr lang="tr-TR" sz="2400" b="1" i="1" dirty="0">
                <a:solidFill>
                  <a:srgbClr val="FF0000"/>
                </a:solidFill>
              </a:rPr>
              <a:t>“Kadınlar için cihadın en güzeli ve en iyisi, makbul bir hacdır.”</a:t>
            </a:r>
            <a:r>
              <a:rPr lang="tr-TR" sz="2400" b="1" dirty="0">
                <a:solidFill>
                  <a:prstClr val="black"/>
                </a:solidFill>
              </a:rPr>
              <a:t> buyurmuştur</a:t>
            </a:r>
            <a:r>
              <a:rPr lang="tr-TR" sz="2400" b="1" dirty="0" smtClean="0">
                <a:solidFill>
                  <a:prstClr val="black"/>
                </a:solidFill>
              </a:rPr>
              <a:t>.</a:t>
            </a:r>
            <a:r>
              <a:rPr lang="tr-TR" sz="2400" dirty="0">
                <a:solidFill>
                  <a:prstClr val="black"/>
                </a:solidFill>
              </a:rPr>
              <a:t> </a:t>
            </a:r>
            <a:r>
              <a:rPr lang="tr-TR" sz="2400" dirty="0" smtClean="0">
                <a:solidFill>
                  <a:prstClr val="black"/>
                </a:solidFill>
              </a:rPr>
              <a:t>Buhari</a:t>
            </a:r>
            <a:r>
              <a:rPr lang="tr-TR" sz="2400" dirty="0">
                <a:solidFill>
                  <a:prstClr val="black"/>
                </a:solidFill>
              </a:rPr>
              <a:t>, </a:t>
            </a:r>
            <a:r>
              <a:rPr lang="tr-TR" sz="2400" dirty="0" err="1">
                <a:solidFill>
                  <a:prstClr val="black"/>
                </a:solidFill>
              </a:rPr>
              <a:t>Cezâü’s-Sayd</a:t>
            </a:r>
            <a:r>
              <a:rPr lang="tr-TR" sz="2400" dirty="0">
                <a:solidFill>
                  <a:prstClr val="black"/>
                </a:solidFill>
              </a:rPr>
              <a:t>, 26</a:t>
            </a:r>
            <a:r>
              <a:rPr lang="tr-TR" sz="2400" dirty="0" smtClean="0">
                <a:solidFill>
                  <a:prstClr val="black"/>
                </a:solidFill>
              </a:rPr>
              <a:t>.)</a:t>
            </a:r>
            <a:endParaRPr lang="tr-TR" sz="2400" dirty="0">
              <a:solidFill>
                <a:prstClr val="black"/>
              </a:solidFill>
            </a:endParaRPr>
          </a:p>
        </p:txBody>
      </p:sp>
      <p:pic>
        <p:nvPicPr>
          <p:cNvPr id="2051" name="Picture 3" descr="F:\HAC SEMİNERİ\MEKKE\Mekke1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564904"/>
            <a:ext cx="475297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72" y="2258317"/>
            <a:ext cx="6948488" cy="46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5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87624" y="0"/>
            <a:ext cx="7056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HAC </a:t>
            </a:r>
            <a:r>
              <a:rPr lang="tr-T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VE UMREDE KADINLARA </a:t>
            </a:r>
            <a:r>
              <a:rPr lang="tr-TR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ÖZGÜ </a:t>
            </a:r>
            <a:r>
              <a:rPr lang="tr-TR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KONULAR</a:t>
            </a:r>
            <a:endParaRPr lang="tr-T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1187624" y="1316960"/>
            <a:ext cx="7056784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tr-TR" sz="2400" b="1" dirty="0">
              <a:solidFill>
                <a:prstClr val="black"/>
              </a:solidFill>
              <a:ea typeface="+mj-ea"/>
              <a:cs typeface="+mj-cs"/>
            </a:endParaRPr>
          </a:p>
          <a:p>
            <a:pPr indent="457200" algn="just"/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Hac </a:t>
            </a:r>
            <a:r>
              <a:rPr lang="tr-TR" sz="2400" b="1" dirty="0">
                <a:solidFill>
                  <a:prstClr val="black"/>
                </a:solidFill>
                <a:ea typeface="+mj-ea"/>
                <a:cs typeface="+mj-cs"/>
              </a:rPr>
              <a:t>ibadeti akıllı, sağlıklı ve maddi durumu yerinde olan kadın-erkek her Müslüman’a farzdır. </a:t>
            </a:r>
            <a:endParaRPr lang="tr-TR" sz="24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indent="457200" algn="just"/>
            <a:endParaRPr lang="tr-TR" sz="24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indent="457200" algn="just"/>
            <a:endParaRPr lang="tr-TR" sz="24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indent="457200" algn="just"/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Hac </a:t>
            </a:r>
            <a:r>
              <a:rPr lang="tr-TR" sz="2400" b="1" dirty="0">
                <a:solidFill>
                  <a:prstClr val="black"/>
                </a:solidFill>
                <a:ea typeface="+mj-ea"/>
                <a:cs typeface="+mj-cs"/>
              </a:rPr>
              <a:t>ve umre ibadetinde kadınlar ve erkekler </a:t>
            </a:r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arasında </a:t>
            </a:r>
            <a:r>
              <a:rPr lang="tr-TR" sz="2400" b="1" i="1" dirty="0" smtClean="0">
                <a:solidFill>
                  <a:srgbClr val="FF0000"/>
                </a:solidFill>
                <a:ea typeface="+mj-ea"/>
                <a:cs typeface="+mj-cs"/>
              </a:rPr>
              <a:t>yükümlülük ve uygulamada</a:t>
            </a:r>
            <a:r>
              <a:rPr lang="tr-TR" sz="2400" b="1" i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tr-TR" sz="2400" b="1" dirty="0">
                <a:solidFill>
                  <a:prstClr val="black"/>
                </a:solidFill>
                <a:ea typeface="+mj-ea"/>
                <a:cs typeface="+mj-cs"/>
              </a:rPr>
              <a:t>bazı farklılıklar </a:t>
            </a:r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vardır. </a:t>
            </a:r>
          </a:p>
          <a:p>
            <a:pPr indent="457200" algn="just"/>
            <a:endParaRPr lang="tr-TR" sz="24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indent="457200" algn="just"/>
            <a:endParaRPr lang="tr-TR" sz="24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indent="457200" algn="just"/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Kadının; </a:t>
            </a:r>
            <a:endParaRPr lang="tr-TR" sz="3600" b="1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pPr indent="-571500" algn="just">
              <a:buFont typeface="Wingdings" panose="05000000000000000000" pitchFamily="2" charset="2"/>
              <a:buChar char="v"/>
            </a:pPr>
            <a:r>
              <a:rPr lang="tr-TR" sz="2400" b="1" dirty="0">
                <a:solidFill>
                  <a:prstClr val="black"/>
                </a:solidFill>
                <a:ea typeface="+mj-ea"/>
                <a:cs typeface="+mj-cs"/>
              </a:rPr>
              <a:t>Can, mal ve namus güvenliliğinin sağlanmış </a:t>
            </a:r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olması,</a:t>
            </a:r>
            <a:endParaRPr lang="tr-TR" sz="2400" b="1" dirty="0">
              <a:solidFill>
                <a:prstClr val="black"/>
              </a:solidFill>
              <a:ea typeface="+mj-ea"/>
              <a:cs typeface="+mj-cs"/>
            </a:endParaRPr>
          </a:p>
          <a:p>
            <a:pPr indent="-571500" algn="just">
              <a:buFont typeface="Wingdings" panose="05000000000000000000" pitchFamily="2" charset="2"/>
              <a:buChar char="v"/>
            </a:pPr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Ve varsa </a:t>
            </a:r>
            <a:r>
              <a:rPr lang="tr-TR" sz="2400" b="1" dirty="0" err="1" smtClean="0">
                <a:solidFill>
                  <a:prstClr val="black"/>
                </a:solidFill>
                <a:ea typeface="+mj-ea"/>
                <a:cs typeface="+mj-cs"/>
              </a:rPr>
              <a:t>iddet</a:t>
            </a:r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tr-TR" sz="2400" b="1" dirty="0">
                <a:solidFill>
                  <a:prstClr val="black"/>
                </a:solidFill>
                <a:ea typeface="+mj-ea"/>
                <a:cs typeface="+mj-cs"/>
              </a:rPr>
              <a:t>süresini doldurmuş </a:t>
            </a:r>
            <a:r>
              <a:rPr lang="tr-TR" sz="2400" b="1" dirty="0" smtClean="0">
                <a:solidFill>
                  <a:prstClr val="black"/>
                </a:solidFill>
                <a:ea typeface="+mj-ea"/>
                <a:cs typeface="+mj-cs"/>
              </a:rPr>
              <a:t>olması gerekir.</a:t>
            </a:r>
          </a:p>
          <a:p>
            <a:pPr indent="457200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2828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1187624" y="20249"/>
            <a:ext cx="705678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dirty="0" smtClean="0">
                <a:solidFill>
                  <a:srgbClr val="FF0000"/>
                </a:solidFill>
              </a:rPr>
              <a:t>Uygulamadaki Farklar</a:t>
            </a:r>
          </a:p>
          <a:p>
            <a:pPr algn="just"/>
            <a:endParaRPr lang="tr-TR" sz="3200" b="1" dirty="0" smtClean="0">
              <a:solidFill>
                <a:srgbClr val="FF0000"/>
              </a:solidFill>
            </a:endParaRPr>
          </a:p>
          <a:p>
            <a:pPr indent="457200" algn="just"/>
            <a:r>
              <a:rPr lang="tr-TR" sz="3200" b="1" dirty="0" smtClean="0">
                <a:solidFill>
                  <a:srgbClr val="FF0000"/>
                </a:solidFill>
              </a:rPr>
              <a:t>İhram Elbisesi</a:t>
            </a:r>
          </a:p>
          <a:p>
            <a:pPr algn="just"/>
            <a:endParaRPr lang="tr-TR" sz="2400" b="1" dirty="0">
              <a:solidFill>
                <a:schemeClr val="tx2">
                  <a:lumMod val="50000"/>
                </a:schemeClr>
              </a:solidFill>
            </a:endParaRPr>
          </a:p>
          <a:p>
            <a:pPr indent="457200" algn="just"/>
            <a:r>
              <a:rPr lang="tr-TR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tr-TR" sz="2400" b="1" dirty="0" smtClean="0"/>
              <a:t>Hanımların </a:t>
            </a:r>
            <a:r>
              <a:rPr lang="tr-TR" sz="2400" b="1" i="1" dirty="0" smtClean="0">
                <a:solidFill>
                  <a:srgbClr val="FF0000"/>
                </a:solidFill>
              </a:rPr>
              <a:t>ihram elbisesi</a:t>
            </a:r>
            <a:r>
              <a:rPr lang="tr-TR" sz="2400" b="1" dirty="0" smtClean="0"/>
              <a:t> günlük kıyafetleridir. Normal </a:t>
            </a:r>
            <a:r>
              <a:rPr lang="tr-TR" sz="2400" b="1" dirty="0"/>
              <a:t>elbiselerini  giyerler.</a:t>
            </a:r>
            <a:r>
              <a:rPr lang="tr-TR" sz="2400" dirty="0"/>
              <a:t> </a:t>
            </a:r>
            <a:r>
              <a:rPr lang="tr-TR" sz="2400" b="1" dirty="0"/>
              <a:t>Elbise, başörtüsü, çorap, ayakkabı gibi her zaman giydikleri kıyafetlerini </a:t>
            </a:r>
            <a:r>
              <a:rPr lang="tr-TR" sz="2400" b="1" dirty="0" smtClean="0"/>
              <a:t>giymelerinde sakınca yoktur.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9621" y="3518373"/>
            <a:ext cx="3550411" cy="3078979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2029" y="3518373"/>
            <a:ext cx="3263093" cy="30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7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7" name="Picture 3" descr="C:\Users\user\Desktop\Resi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47"/>
            <a:ext cx="1187624" cy="1104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8847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0248"/>
            <a:ext cx="899591" cy="9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632" y="3356992"/>
            <a:ext cx="2613799" cy="3429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347882" y="2132856"/>
            <a:ext cx="38965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/>
            <a:r>
              <a:rPr lang="tr-TR" sz="2400" b="1" dirty="0" smtClean="0"/>
              <a:t>Tesettüre </a:t>
            </a:r>
            <a:r>
              <a:rPr lang="tr-TR" sz="2400" b="1" dirty="0"/>
              <a:t>dair temel bir takım ilkelere riayet edilmek kaydıyla kadınlar açısından hac ve umre ibadeti boyunca sade, ibadetin anlam ve önemine yakışan bir kıyafet içinde olunmalıdır.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7503" y="44624"/>
            <a:ext cx="2615928" cy="32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9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1413</Words>
  <Application>Microsoft Office PowerPoint</Application>
  <PresentationFormat>Ekran Gösterisi (4:3)</PresentationFormat>
  <Paragraphs>178</Paragraphs>
  <Slides>58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4</vt:i4>
      </vt:variant>
      <vt:variant>
        <vt:lpstr>Slayt Başlıkları</vt:lpstr>
      </vt:variant>
      <vt:variant>
        <vt:i4>58</vt:i4>
      </vt:variant>
    </vt:vector>
  </HeadingPairs>
  <TitlesOfParts>
    <vt:vector size="70" baseType="lpstr">
      <vt:lpstr>Arial</vt:lpstr>
      <vt:lpstr>Calibri</vt:lpstr>
      <vt:lpstr>Calibri Light</vt:lpstr>
      <vt:lpstr>Consolas</vt:lpstr>
      <vt:lpstr>Gabriola</vt:lpstr>
      <vt:lpstr>Tahoma</vt:lpstr>
      <vt:lpstr>Times New Roman</vt:lpstr>
      <vt:lpstr>Wingdings</vt:lpstr>
      <vt:lpstr>Ofis Teması</vt:lpstr>
      <vt:lpstr>Office Teması</vt:lpstr>
      <vt:lpstr>1_Office Teması</vt:lpstr>
      <vt:lpstr>2_Office Teması</vt:lpstr>
      <vt:lpstr>T.C. BAŞBAKANLIK DİYANET İŞLERİ BAŞKANLIĞI</vt:lpstr>
      <vt:lpstr>T.C. BAŞBAKANLIK DİYANET İŞLERİ BAŞKANLIĞI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Hucûrat/2-3 </vt:lpstr>
      <vt:lpstr> Haccınız Mebrûr   Amelleriniz Makbûl    Günahlarınız mağfûr olsun. </vt:lpstr>
      <vt:lpstr>TEŞEKKÜR EDERİZ…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user</dc:creator>
  <cp:lastModifiedBy>Adil AYGÜN</cp:lastModifiedBy>
  <cp:revision>100</cp:revision>
  <dcterms:created xsi:type="dcterms:W3CDTF">2016-03-30T19:28:19Z</dcterms:created>
  <dcterms:modified xsi:type="dcterms:W3CDTF">2016-04-28T15:06:52Z</dcterms:modified>
</cp:coreProperties>
</file>