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2" r:id="rId5"/>
    <p:sldId id="263" r:id="rId6"/>
    <p:sldId id="264" r:id="rId7"/>
    <p:sldId id="265" r:id="rId8"/>
    <p:sldId id="267" r:id="rId9"/>
    <p:sldId id="268" r:id="rId10"/>
    <p:sldId id="259" r:id="rId11"/>
    <p:sldId id="276" r:id="rId12"/>
    <p:sldId id="271" r:id="rId13"/>
    <p:sldId id="277" r:id="rId14"/>
    <p:sldId id="273" r:id="rId15"/>
    <p:sldId id="274" r:id="rId16"/>
    <p:sldId id="275" r:id="rId17"/>
    <p:sldId id="278" r:id="rId18"/>
    <p:sldId id="279" r:id="rId19"/>
    <p:sldId id="280" r:id="rId20"/>
    <p:sldId id="281" r:id="rId21"/>
    <p:sldId id="282" r:id="rId22"/>
    <p:sldId id="283" r:id="rId23"/>
    <p:sldId id="284" r:id="rId24"/>
    <p:sldId id="285" r:id="rId25"/>
    <p:sldId id="286"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4707" autoAdjust="0"/>
  </p:normalViewPr>
  <p:slideViewPr>
    <p:cSldViewPr snapToGrid="0">
      <p:cViewPr varScale="1">
        <p:scale>
          <a:sx n="110" d="100"/>
          <a:sy n="110" d="100"/>
        </p:scale>
        <p:origin x="3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DE9C30B-F280-43AB-88F0-2686154CA712}" type="datetimeFigureOut">
              <a:rPr lang="tr-TR" smtClean="0"/>
              <a:t>27.4.2016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EF36AEA-3602-4035-8471-82C580C5861C}" type="slidenum">
              <a:rPr lang="tr-TR" smtClean="0"/>
              <a:t>‹#›</a:t>
            </a:fld>
            <a:endParaRPr lang="tr-TR" dirty="0"/>
          </a:p>
        </p:txBody>
      </p:sp>
    </p:spTree>
    <p:extLst>
      <p:ext uri="{BB962C8B-B14F-4D97-AF65-F5344CB8AC3E}">
        <p14:creationId xmlns:p14="http://schemas.microsoft.com/office/powerpoint/2010/main" val="253676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DE9C30B-F280-43AB-88F0-2686154CA712}" type="datetimeFigureOut">
              <a:rPr lang="tr-TR" smtClean="0"/>
              <a:t>27.4.2016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EF36AEA-3602-4035-8471-82C580C5861C}" type="slidenum">
              <a:rPr lang="tr-TR" smtClean="0"/>
              <a:t>‹#›</a:t>
            </a:fld>
            <a:endParaRPr lang="tr-TR" dirty="0"/>
          </a:p>
        </p:txBody>
      </p:sp>
    </p:spTree>
    <p:extLst>
      <p:ext uri="{BB962C8B-B14F-4D97-AF65-F5344CB8AC3E}">
        <p14:creationId xmlns:p14="http://schemas.microsoft.com/office/powerpoint/2010/main" val="9679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DE9C30B-F280-43AB-88F0-2686154CA712}" type="datetimeFigureOut">
              <a:rPr lang="tr-TR" smtClean="0"/>
              <a:t>27.4.2016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EF36AEA-3602-4035-8471-82C580C5861C}" type="slidenum">
              <a:rPr lang="tr-TR" smtClean="0"/>
              <a:t>‹#›</a:t>
            </a:fld>
            <a:endParaRPr lang="tr-TR" dirty="0"/>
          </a:p>
        </p:txBody>
      </p:sp>
    </p:spTree>
    <p:extLst>
      <p:ext uri="{BB962C8B-B14F-4D97-AF65-F5344CB8AC3E}">
        <p14:creationId xmlns:p14="http://schemas.microsoft.com/office/powerpoint/2010/main" val="248787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DE9C30B-F280-43AB-88F0-2686154CA712}" type="datetimeFigureOut">
              <a:rPr lang="tr-TR" smtClean="0"/>
              <a:t>27.4.2016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EF36AEA-3602-4035-8471-82C580C5861C}" type="slidenum">
              <a:rPr lang="tr-TR" smtClean="0"/>
              <a:t>‹#›</a:t>
            </a:fld>
            <a:endParaRPr lang="tr-TR" dirty="0"/>
          </a:p>
        </p:txBody>
      </p:sp>
    </p:spTree>
    <p:extLst>
      <p:ext uri="{BB962C8B-B14F-4D97-AF65-F5344CB8AC3E}">
        <p14:creationId xmlns:p14="http://schemas.microsoft.com/office/powerpoint/2010/main" val="142738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DE9C30B-F280-43AB-88F0-2686154CA712}" type="datetimeFigureOut">
              <a:rPr lang="tr-TR" smtClean="0"/>
              <a:t>27.4.2016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EF36AEA-3602-4035-8471-82C580C5861C}" type="slidenum">
              <a:rPr lang="tr-TR" smtClean="0"/>
              <a:t>‹#›</a:t>
            </a:fld>
            <a:endParaRPr lang="tr-TR" dirty="0"/>
          </a:p>
        </p:txBody>
      </p:sp>
    </p:spTree>
    <p:extLst>
      <p:ext uri="{BB962C8B-B14F-4D97-AF65-F5344CB8AC3E}">
        <p14:creationId xmlns:p14="http://schemas.microsoft.com/office/powerpoint/2010/main" val="289576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DE9C30B-F280-43AB-88F0-2686154CA712}" type="datetimeFigureOut">
              <a:rPr lang="tr-TR" smtClean="0"/>
              <a:t>27.4.2016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EF36AEA-3602-4035-8471-82C580C5861C}" type="slidenum">
              <a:rPr lang="tr-TR" smtClean="0"/>
              <a:t>‹#›</a:t>
            </a:fld>
            <a:endParaRPr lang="tr-TR" dirty="0"/>
          </a:p>
        </p:txBody>
      </p:sp>
    </p:spTree>
    <p:extLst>
      <p:ext uri="{BB962C8B-B14F-4D97-AF65-F5344CB8AC3E}">
        <p14:creationId xmlns:p14="http://schemas.microsoft.com/office/powerpoint/2010/main" val="97518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DE9C30B-F280-43AB-88F0-2686154CA712}" type="datetimeFigureOut">
              <a:rPr lang="tr-TR" smtClean="0"/>
              <a:t>27.4.2016</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8EF36AEA-3602-4035-8471-82C580C5861C}" type="slidenum">
              <a:rPr lang="tr-TR" smtClean="0"/>
              <a:t>‹#›</a:t>
            </a:fld>
            <a:endParaRPr lang="tr-TR" dirty="0"/>
          </a:p>
        </p:txBody>
      </p:sp>
    </p:spTree>
    <p:extLst>
      <p:ext uri="{BB962C8B-B14F-4D97-AF65-F5344CB8AC3E}">
        <p14:creationId xmlns:p14="http://schemas.microsoft.com/office/powerpoint/2010/main" val="318790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DE9C30B-F280-43AB-88F0-2686154CA712}" type="datetimeFigureOut">
              <a:rPr lang="tr-TR" smtClean="0"/>
              <a:t>27.4.2016</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8EF36AEA-3602-4035-8471-82C580C5861C}" type="slidenum">
              <a:rPr lang="tr-TR" smtClean="0"/>
              <a:t>‹#›</a:t>
            </a:fld>
            <a:endParaRPr lang="tr-TR" dirty="0"/>
          </a:p>
        </p:txBody>
      </p:sp>
    </p:spTree>
    <p:extLst>
      <p:ext uri="{BB962C8B-B14F-4D97-AF65-F5344CB8AC3E}">
        <p14:creationId xmlns:p14="http://schemas.microsoft.com/office/powerpoint/2010/main" val="159188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DE9C30B-F280-43AB-88F0-2686154CA712}" type="datetimeFigureOut">
              <a:rPr lang="tr-TR" smtClean="0"/>
              <a:t>27.4.2016</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8EF36AEA-3602-4035-8471-82C580C5861C}" type="slidenum">
              <a:rPr lang="tr-TR" smtClean="0"/>
              <a:t>‹#›</a:t>
            </a:fld>
            <a:endParaRPr lang="tr-TR" dirty="0"/>
          </a:p>
        </p:txBody>
      </p:sp>
    </p:spTree>
    <p:extLst>
      <p:ext uri="{BB962C8B-B14F-4D97-AF65-F5344CB8AC3E}">
        <p14:creationId xmlns:p14="http://schemas.microsoft.com/office/powerpoint/2010/main" val="412108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DE9C30B-F280-43AB-88F0-2686154CA712}" type="datetimeFigureOut">
              <a:rPr lang="tr-TR" smtClean="0"/>
              <a:t>27.4.2016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EF36AEA-3602-4035-8471-82C580C5861C}" type="slidenum">
              <a:rPr lang="tr-TR" smtClean="0"/>
              <a:t>‹#›</a:t>
            </a:fld>
            <a:endParaRPr lang="tr-TR" dirty="0"/>
          </a:p>
        </p:txBody>
      </p:sp>
    </p:spTree>
    <p:extLst>
      <p:ext uri="{BB962C8B-B14F-4D97-AF65-F5344CB8AC3E}">
        <p14:creationId xmlns:p14="http://schemas.microsoft.com/office/powerpoint/2010/main" val="207903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DE9C30B-F280-43AB-88F0-2686154CA712}" type="datetimeFigureOut">
              <a:rPr lang="tr-TR" smtClean="0"/>
              <a:t>27.4.2016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EF36AEA-3602-4035-8471-82C580C5861C}" type="slidenum">
              <a:rPr lang="tr-TR" smtClean="0"/>
              <a:t>‹#›</a:t>
            </a:fld>
            <a:endParaRPr lang="tr-TR" dirty="0"/>
          </a:p>
        </p:txBody>
      </p:sp>
    </p:spTree>
    <p:extLst>
      <p:ext uri="{BB962C8B-B14F-4D97-AF65-F5344CB8AC3E}">
        <p14:creationId xmlns:p14="http://schemas.microsoft.com/office/powerpoint/2010/main" val="369699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9C30B-F280-43AB-88F0-2686154CA712}" type="datetimeFigureOut">
              <a:rPr lang="tr-TR" smtClean="0"/>
              <a:t>27.4.2016</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36AEA-3602-4035-8471-82C580C5861C}" type="slidenum">
              <a:rPr lang="tr-TR" smtClean="0"/>
              <a:t>‹#›</a:t>
            </a:fld>
            <a:endParaRPr lang="tr-TR" dirty="0"/>
          </a:p>
        </p:txBody>
      </p:sp>
    </p:spTree>
    <p:extLst>
      <p:ext uri="{BB962C8B-B14F-4D97-AF65-F5344CB8AC3E}">
        <p14:creationId xmlns:p14="http://schemas.microsoft.com/office/powerpoint/2010/main" val="390742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2108213" y="129848"/>
            <a:ext cx="7975574" cy="1738283"/>
          </a:xfrm>
        </p:spPr>
        <p:txBody>
          <a:bodyPr>
            <a:normAutofit/>
          </a:bodyPr>
          <a:lstStyle/>
          <a:p>
            <a:r>
              <a:rPr lang="tr-TR" sz="3200" b="1" dirty="0" smtClean="0">
                <a:solidFill>
                  <a:schemeClr val="accent1">
                    <a:lumMod val="50000"/>
                  </a:schemeClr>
                </a:solidFill>
                <a:latin typeface="Gabriola" panose="04040605051002020D02" pitchFamily="82" charset="0"/>
                <a:cs typeface="Consolas" panose="020B0609020204030204" pitchFamily="49" charset="0"/>
              </a:rPr>
              <a:t>T.C.</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BAŞBAKANLIK</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DİYANET İŞLERİ BAŞKANLIĞI</a:t>
            </a:r>
            <a:endParaRPr lang="tr-TR" sz="4000" dirty="0"/>
          </a:p>
        </p:txBody>
      </p:sp>
      <p:sp>
        <p:nvSpPr>
          <p:cNvPr id="3" name="Alt Başlık 2"/>
          <p:cNvSpPr>
            <a:spLocks noGrp="1"/>
          </p:cNvSpPr>
          <p:nvPr>
            <p:ph type="subTitle" idx="1"/>
          </p:nvPr>
        </p:nvSpPr>
        <p:spPr>
          <a:xfrm>
            <a:off x="1733724" y="2420526"/>
            <a:ext cx="9144000" cy="1238933"/>
          </a:xfrm>
        </p:spPr>
        <p:txBody>
          <a:bodyPr>
            <a:normAutofit/>
          </a:bodyPr>
          <a:lstStyle/>
          <a:p>
            <a:r>
              <a:rPr lang="tr-TR" sz="7200" b="1" dirty="0" smtClean="0">
                <a:solidFill>
                  <a:srgbClr val="ED7D31">
                    <a:lumMod val="50000"/>
                  </a:srgbClr>
                </a:solidFill>
                <a:latin typeface="Gabriola" panose="04040605051002020D02" pitchFamily="82" charset="0"/>
                <a:cs typeface="Consolas" panose="020B0609020204030204" pitchFamily="49" charset="0"/>
              </a:rPr>
              <a:t>HAC HAZIRLIK KURSLARI</a:t>
            </a:r>
            <a:endParaRPr lang="tr-TR" sz="72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10000" y="540000"/>
            <a:ext cx="1296000" cy="1296000"/>
          </a:xfrm>
          <a:prstGeom prst="rect">
            <a:avLst/>
          </a:prstGeom>
        </p:spPr>
      </p:pic>
    </p:spTree>
    <p:extLst>
      <p:ext uri="{BB962C8B-B14F-4D97-AF65-F5344CB8AC3E}">
        <p14:creationId xmlns:p14="http://schemas.microsoft.com/office/powerpoint/2010/main" val="3200644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838200" y="2521096"/>
            <a:ext cx="10515600" cy="1325563"/>
          </a:xfrm>
        </p:spPr>
        <p:txBody>
          <a:bodyPr/>
          <a:lstStyle/>
          <a:p>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pic>
        <p:nvPicPr>
          <p:cNvPr id="3" name="Resim 2"/>
          <p:cNvPicPr>
            <a:picLocks noChangeAspect="1"/>
          </p:cNvPicPr>
          <p:nvPr/>
        </p:nvPicPr>
        <p:blipFill>
          <a:blip r:embed="rId5"/>
          <a:stretch>
            <a:fillRect/>
          </a:stretch>
        </p:blipFill>
        <p:spPr>
          <a:xfrm>
            <a:off x="7112033" y="2521096"/>
            <a:ext cx="4241767" cy="3128303"/>
          </a:xfrm>
          <a:prstGeom prst="rect">
            <a:avLst/>
          </a:prstGeom>
        </p:spPr>
      </p:pic>
      <p:pic>
        <p:nvPicPr>
          <p:cNvPr id="7" name="Resim 6"/>
          <p:cNvPicPr>
            <a:picLocks noChangeAspect="1"/>
          </p:cNvPicPr>
          <p:nvPr/>
        </p:nvPicPr>
        <p:blipFill>
          <a:blip r:embed="rId6"/>
          <a:stretch>
            <a:fillRect/>
          </a:stretch>
        </p:blipFill>
        <p:spPr>
          <a:xfrm>
            <a:off x="838200" y="2521096"/>
            <a:ext cx="6214878" cy="3107439"/>
          </a:xfrm>
          <a:prstGeom prst="rect">
            <a:avLst/>
          </a:prstGeom>
        </p:spPr>
      </p:pic>
      <p:pic>
        <p:nvPicPr>
          <p:cNvPr id="8" name="Resim 7"/>
          <p:cNvPicPr>
            <a:picLocks noChangeAspect="1"/>
          </p:cNvPicPr>
          <p:nvPr/>
        </p:nvPicPr>
        <p:blipFill>
          <a:blip r:embed="rId7"/>
          <a:stretch>
            <a:fillRect/>
          </a:stretch>
        </p:blipFill>
        <p:spPr>
          <a:xfrm>
            <a:off x="2841317" y="1407102"/>
            <a:ext cx="6596444" cy="1341236"/>
          </a:xfrm>
          <a:prstGeom prst="rect">
            <a:avLst/>
          </a:prstGeom>
        </p:spPr>
      </p:pic>
    </p:spTree>
    <p:extLst>
      <p:ext uri="{BB962C8B-B14F-4D97-AF65-F5344CB8AC3E}">
        <p14:creationId xmlns:p14="http://schemas.microsoft.com/office/powerpoint/2010/main" val="1029203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2842047" y="1440000"/>
            <a:ext cx="6203092"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İbadetlerde İhlas ve Samimiyet</a:t>
            </a:r>
            <a:endParaRPr lang="tr-TR" sz="5000" dirty="0"/>
          </a:p>
        </p:txBody>
      </p:sp>
      <p:sp>
        <p:nvSpPr>
          <p:cNvPr id="7" name="Unvan 6"/>
          <p:cNvSpPr>
            <a:spLocks noGrp="1"/>
          </p:cNvSpPr>
          <p:nvPr>
            <p:ph type="title"/>
          </p:nvPr>
        </p:nvSpPr>
        <p:spPr>
          <a:xfrm>
            <a:off x="828000" y="2512195"/>
            <a:ext cx="10515600" cy="3455468"/>
          </a:xfrm>
        </p:spPr>
        <p:txBody>
          <a:bodyPr>
            <a:normAutofit/>
          </a:bodyPr>
          <a:lstStyle/>
          <a:p>
            <a:pPr algn="just"/>
            <a:r>
              <a:rPr lang="ar-SA" sz="5100" b="1" dirty="0">
                <a:solidFill>
                  <a:srgbClr val="000000">
                    <a:lumMod val="75000"/>
                    <a:lumOff val="25000"/>
                  </a:srgbClr>
                </a:solidFill>
                <a:latin typeface="Traditional Arabic" panose="02020603050405020304" pitchFamily="18" charset="-78"/>
                <a:cs typeface="Traditional Arabic" panose="02020603050405020304" pitchFamily="18" charset="-78"/>
              </a:rPr>
              <a:t>قَالَ رَسُولُ اللَّهِ صلى الله عليه وسلم « إِنَّ اللَّهَ لاَ يَنْظُرُ إِلَى صُوَرِكُمْ وَأَمْوَالِكُمْ </a:t>
            </a:r>
            <a:r>
              <a:rPr lang="ar-SA" sz="5100" b="1" dirty="0">
                <a:solidFill>
                  <a:srgbClr val="FF0000"/>
                </a:solidFill>
                <a:latin typeface="Traditional Arabic" panose="02020603050405020304" pitchFamily="18" charset="-78"/>
                <a:cs typeface="Traditional Arabic" panose="02020603050405020304" pitchFamily="18" charset="-78"/>
              </a:rPr>
              <a:t>وَلَكِنْ يَنْظُرُ إِلَى قُلُوبِكُمْ </a:t>
            </a:r>
            <a:r>
              <a:rPr lang="ar-SA" sz="5100" b="1" dirty="0" smtClean="0">
                <a:solidFill>
                  <a:srgbClr val="FF0000"/>
                </a:solidFill>
                <a:latin typeface="Traditional Arabic" panose="02020603050405020304" pitchFamily="18" charset="-78"/>
                <a:cs typeface="Traditional Arabic" panose="02020603050405020304" pitchFamily="18" charset="-78"/>
              </a:rPr>
              <a:t>وَأَعْمَالِكُمْ</a:t>
            </a:r>
            <a:r>
              <a:rPr lang="ar-SA" sz="5100" b="1" dirty="0" smtClean="0">
                <a:solidFill>
                  <a:srgbClr val="000000">
                    <a:lumMod val="75000"/>
                    <a:lumOff val="25000"/>
                  </a:srgbClr>
                </a:solidFill>
                <a:latin typeface="Calibri"/>
                <a:cs typeface="Arial" panose="020B0604020202020204" pitchFamily="34" charset="0"/>
              </a:rPr>
              <a:t>»</a:t>
            </a:r>
            <a:r>
              <a:rPr lang="tr-TR" sz="5100" b="1" dirty="0">
                <a:solidFill>
                  <a:srgbClr val="000000">
                    <a:lumMod val="75000"/>
                    <a:lumOff val="25000"/>
                  </a:srgbClr>
                </a:solidFill>
                <a:latin typeface="Calibri"/>
                <a:cs typeface="Arial" panose="020B0604020202020204" pitchFamily="34" charset="0"/>
              </a:rPr>
              <a:t/>
            </a:r>
            <a:br>
              <a:rPr lang="tr-TR" sz="5100" b="1" dirty="0">
                <a:solidFill>
                  <a:srgbClr val="000000">
                    <a:lumMod val="75000"/>
                    <a:lumOff val="25000"/>
                  </a:srgbClr>
                </a:solidFill>
                <a:latin typeface="Calibri"/>
                <a:cs typeface="Arial" panose="020B0604020202020204" pitchFamily="34" charset="0"/>
              </a:rPr>
            </a:br>
            <a:r>
              <a:rPr lang="tr-TR" sz="2200" b="1" dirty="0" smtClean="0">
                <a:solidFill>
                  <a:srgbClr val="ED7D31">
                    <a:lumMod val="50000"/>
                  </a:srgbClr>
                </a:solidFill>
                <a:latin typeface="Gabriola" panose="04040605051002020D02" pitchFamily="82" charset="0"/>
                <a:ea typeface="+mn-ea"/>
                <a:cs typeface="Consolas" panose="020B0609020204030204" pitchFamily="49" charset="0"/>
              </a:rPr>
              <a:t/>
            </a:r>
            <a:br>
              <a:rPr lang="tr-TR" sz="22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100" b="1" dirty="0" smtClean="0">
                <a:solidFill>
                  <a:srgbClr val="ED7D31">
                    <a:lumMod val="50000"/>
                  </a:srgbClr>
                </a:solidFill>
                <a:latin typeface="Gabriola" panose="04040605051002020D02" pitchFamily="82" charset="0"/>
                <a:ea typeface="+mn-ea"/>
                <a:cs typeface="Consolas" panose="020B0609020204030204" pitchFamily="49" charset="0"/>
              </a:rPr>
              <a:t>"</a:t>
            </a:r>
            <a:r>
              <a:rPr lang="tr-TR" sz="3100" b="1" dirty="0">
                <a:solidFill>
                  <a:srgbClr val="ED7D31">
                    <a:lumMod val="50000"/>
                  </a:srgbClr>
                </a:solidFill>
                <a:latin typeface="Gabriola" panose="04040605051002020D02" pitchFamily="82" charset="0"/>
                <a:ea typeface="+mn-ea"/>
                <a:cs typeface="Consolas" panose="020B0609020204030204" pitchFamily="49" charset="0"/>
              </a:rPr>
              <a:t>Allah'ın Resulü buyurdular ki: "Allah sizin görünüşünüze, mallarınıza, bakmaz; yalnızca kalplerinize ve amellerinize bakar." (Müslim, </a:t>
            </a:r>
            <a:r>
              <a:rPr lang="tr-TR" sz="3100" b="1" dirty="0" err="1">
                <a:solidFill>
                  <a:srgbClr val="ED7D31">
                    <a:lumMod val="50000"/>
                  </a:srgbClr>
                </a:solidFill>
                <a:latin typeface="Gabriola" panose="04040605051002020D02" pitchFamily="82" charset="0"/>
                <a:ea typeface="+mn-ea"/>
                <a:cs typeface="Consolas" panose="020B0609020204030204" pitchFamily="49" charset="0"/>
              </a:rPr>
              <a:t>Birr</a:t>
            </a:r>
            <a:r>
              <a:rPr lang="tr-TR" sz="3100" b="1" dirty="0">
                <a:solidFill>
                  <a:srgbClr val="ED7D31">
                    <a:lumMod val="50000"/>
                  </a:srgbClr>
                </a:solidFill>
                <a:latin typeface="Gabriola" panose="04040605051002020D02" pitchFamily="82" charset="0"/>
                <a:ea typeface="+mn-ea"/>
                <a:cs typeface="Consolas" panose="020B0609020204030204" pitchFamily="49" charset="0"/>
              </a:rPr>
              <a:t>, 34) </a:t>
            </a:r>
          </a:p>
        </p:txBody>
      </p:sp>
    </p:spTree>
    <p:extLst>
      <p:ext uri="{BB962C8B-B14F-4D97-AF65-F5344CB8AC3E}">
        <p14:creationId xmlns:p14="http://schemas.microsoft.com/office/powerpoint/2010/main" val="4033744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2842047" y="1440000"/>
            <a:ext cx="6203092" cy="861774"/>
          </a:xfrm>
          <a:prstGeom prst="rect">
            <a:avLst/>
          </a:prstGeom>
          <a:noFill/>
        </p:spPr>
        <p:txBody>
          <a:bodyPr wrap="square" rtlCol="0">
            <a:spAutoFit/>
          </a:bodyPr>
          <a:lstStyle/>
          <a:p>
            <a:pPr algn="ctr"/>
            <a:r>
              <a:rPr lang="tr-TR" sz="5000" b="1" dirty="0" smtClean="0">
                <a:solidFill>
                  <a:srgbClr val="0070C0"/>
                </a:solidFill>
                <a:latin typeface="Gabriola" panose="04040605051002020D02" pitchFamily="82" charset="0"/>
                <a:cs typeface="Consolas" panose="020B0609020204030204" pitchFamily="49" charset="0"/>
              </a:rPr>
              <a:t>İbadetlerin İhsan Boyutu</a:t>
            </a:r>
            <a:endParaRPr lang="tr-TR" sz="5000" dirty="0"/>
          </a:p>
        </p:txBody>
      </p:sp>
      <p:sp>
        <p:nvSpPr>
          <p:cNvPr id="7" name="Unvan 6"/>
          <p:cNvSpPr>
            <a:spLocks noGrp="1"/>
          </p:cNvSpPr>
          <p:nvPr>
            <p:ph type="title"/>
          </p:nvPr>
        </p:nvSpPr>
        <p:spPr>
          <a:xfrm>
            <a:off x="838200" y="2326005"/>
            <a:ext cx="10515600" cy="3688715"/>
          </a:xfrm>
        </p:spPr>
        <p:txBody>
          <a:bodyPr>
            <a:normAutofit/>
          </a:bodyPr>
          <a:lstStyle/>
          <a:p>
            <a:r>
              <a:rPr lang="tr-TR" b="1" dirty="0" smtClean="0">
                <a:solidFill>
                  <a:srgbClr val="ED7D31">
                    <a:lumMod val="50000"/>
                  </a:srgbClr>
                </a:solidFill>
                <a:latin typeface="Gabriola" panose="04040605051002020D02" pitchFamily="82" charset="0"/>
                <a:cs typeface="Consolas" panose="020B0609020204030204" pitchFamily="49" charset="0"/>
              </a:rPr>
              <a:t>İbadette </a:t>
            </a:r>
            <a:r>
              <a:rPr lang="tr-TR" b="1" dirty="0">
                <a:solidFill>
                  <a:srgbClr val="ED7D31">
                    <a:lumMod val="50000"/>
                  </a:srgbClr>
                </a:solidFill>
                <a:latin typeface="Gabriola" panose="04040605051002020D02" pitchFamily="82" charset="0"/>
                <a:cs typeface="Consolas" panose="020B0609020204030204" pitchFamily="49" charset="0"/>
              </a:rPr>
              <a:t>samimiyetin zirve noktası </a:t>
            </a:r>
            <a:r>
              <a:rPr lang="tr-TR" b="1" dirty="0">
                <a:solidFill>
                  <a:srgbClr val="FF0000"/>
                </a:solidFill>
                <a:latin typeface="Gabriola" panose="04040605051002020D02" pitchFamily="82" charset="0"/>
                <a:cs typeface="Consolas" panose="020B0609020204030204" pitchFamily="49" charset="0"/>
              </a:rPr>
              <a:t>‘İhsan’</a:t>
            </a:r>
            <a:r>
              <a:rPr lang="tr-TR" b="1" dirty="0">
                <a:solidFill>
                  <a:srgbClr val="ED7D31">
                    <a:lumMod val="50000"/>
                  </a:srgbClr>
                </a:solidFill>
                <a:latin typeface="Gabriola" panose="04040605051002020D02" pitchFamily="82" charset="0"/>
                <a:cs typeface="Consolas" panose="020B0609020204030204" pitchFamily="49" charset="0"/>
              </a:rPr>
              <a:t> derecesidir</a:t>
            </a:r>
            <a:r>
              <a:rPr lang="tr-TR" b="1" dirty="0" smtClean="0">
                <a:solidFill>
                  <a:srgbClr val="ED7D31">
                    <a:lumMod val="50000"/>
                  </a:srgbClr>
                </a:solidFill>
                <a:latin typeface="Gabriola" panose="04040605051002020D02" pitchFamily="82" charset="0"/>
                <a:cs typeface="Consolas" panose="020B0609020204030204" pitchFamily="49" charset="0"/>
              </a:rPr>
              <a:t>.</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a:solidFill>
                  <a:srgbClr val="ED7D31">
                    <a:lumMod val="50000"/>
                  </a:srgbClr>
                </a:solidFill>
                <a:latin typeface="Gabriola" panose="04040605051002020D02" pitchFamily="82" charset="0"/>
                <a:cs typeface="Consolas" panose="020B0609020204030204" pitchFamily="49" charset="0"/>
              </a:rPr>
              <a:t/>
            </a:r>
            <a:br>
              <a:rPr lang="tr-TR" b="1" dirty="0">
                <a:solidFill>
                  <a:srgbClr val="ED7D31">
                    <a:lumMod val="50000"/>
                  </a:srgbClr>
                </a:solidFill>
                <a:latin typeface="Gabriola" panose="04040605051002020D02" pitchFamily="82" charset="0"/>
                <a:cs typeface="Consolas" panose="020B0609020204030204" pitchFamily="49" charset="0"/>
              </a:rPr>
            </a:br>
            <a:r>
              <a:rPr lang="ar-SA" b="1" dirty="0">
                <a:solidFill>
                  <a:srgbClr val="000000">
                    <a:lumMod val="75000"/>
                    <a:lumOff val="25000"/>
                  </a:srgbClr>
                </a:solidFill>
                <a:latin typeface="Traditional Arabic" panose="02020603050405020304" pitchFamily="18" charset="-78"/>
                <a:cs typeface="Traditional Arabic" panose="02020603050405020304" pitchFamily="18" charset="-78"/>
              </a:rPr>
              <a:t>الإِحْسَانُ </a:t>
            </a:r>
            <a:r>
              <a:rPr lang="ar-SA" b="1" dirty="0">
                <a:solidFill>
                  <a:srgbClr val="FF0000"/>
                </a:solidFill>
                <a:latin typeface="Traditional Arabic" panose="02020603050405020304" pitchFamily="18" charset="-78"/>
                <a:cs typeface="Traditional Arabic" panose="02020603050405020304" pitchFamily="18" charset="-78"/>
              </a:rPr>
              <a:t>أَنْ تَعْبُدَ اللَّهَ كَأَنَّكَ تَرَاهُ </a:t>
            </a:r>
            <a:r>
              <a:rPr lang="ar-SA" b="1" dirty="0">
                <a:solidFill>
                  <a:srgbClr val="000000">
                    <a:lumMod val="75000"/>
                    <a:lumOff val="25000"/>
                  </a:srgbClr>
                </a:solidFill>
                <a:latin typeface="Traditional Arabic" panose="02020603050405020304" pitchFamily="18" charset="-78"/>
                <a:cs typeface="Traditional Arabic" panose="02020603050405020304" pitchFamily="18" charset="-78"/>
              </a:rPr>
              <a:t>، فَإِنْ لَمْ تَكُنْ تَرَاهُ فَإِنَّهُ يَرَاكَ</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a:solidFill>
                  <a:srgbClr val="ED7D31">
                    <a:lumMod val="50000"/>
                  </a:srgbClr>
                </a:solidFill>
                <a:latin typeface="Gabriola" panose="04040605051002020D02" pitchFamily="82" charset="0"/>
                <a:cs typeface="Consolas" panose="020B0609020204030204" pitchFamily="49" charset="0"/>
              </a:rPr>
              <a:t/>
            </a:r>
            <a:br>
              <a:rPr lang="tr-TR" b="1" dirty="0">
                <a:solidFill>
                  <a:srgbClr val="ED7D31">
                    <a:lumMod val="50000"/>
                  </a:srgbClr>
                </a:solidFill>
                <a:latin typeface="Gabriola" panose="04040605051002020D02" pitchFamily="82" charset="0"/>
                <a:cs typeface="Consolas" panose="020B0609020204030204" pitchFamily="49" charset="0"/>
              </a:rPr>
            </a:br>
            <a:r>
              <a:rPr lang="tr-TR" b="1" dirty="0">
                <a:solidFill>
                  <a:srgbClr val="ED7D31">
                    <a:lumMod val="50000"/>
                  </a:srgbClr>
                </a:solidFill>
                <a:latin typeface="Gabriola" panose="04040605051002020D02" pitchFamily="82" charset="0"/>
                <a:cs typeface="Consolas" panose="020B0609020204030204" pitchFamily="49" charset="0"/>
              </a:rPr>
              <a:t>İhsan,  Allah’ı görüyor gibi ibadet etmektir</a:t>
            </a:r>
            <a:r>
              <a:rPr lang="tr-TR" b="1" dirty="0" smtClean="0">
                <a:solidFill>
                  <a:srgbClr val="ED7D31">
                    <a:lumMod val="50000"/>
                  </a:srgbClr>
                </a:solidFill>
                <a:latin typeface="Gabriola" panose="04040605051002020D02" pitchFamily="82" charset="0"/>
                <a:cs typeface="Consolas" panose="020B0609020204030204" pitchFamily="49" charset="0"/>
              </a:rPr>
              <a:t>…</a:t>
            </a:r>
            <a:endParaRPr lang="tr-TR" dirty="0"/>
          </a:p>
        </p:txBody>
      </p:sp>
    </p:spTree>
    <p:extLst>
      <p:ext uri="{BB962C8B-B14F-4D97-AF65-F5344CB8AC3E}">
        <p14:creationId xmlns:p14="http://schemas.microsoft.com/office/powerpoint/2010/main" val="1382698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2842047" y="1440000"/>
            <a:ext cx="6203092" cy="861774"/>
          </a:xfrm>
          <a:prstGeom prst="rect">
            <a:avLst/>
          </a:prstGeom>
          <a:noFill/>
        </p:spPr>
        <p:txBody>
          <a:bodyPr wrap="square" rtlCol="0">
            <a:spAutoFit/>
          </a:bodyPr>
          <a:lstStyle/>
          <a:p>
            <a:pPr algn="ctr"/>
            <a:r>
              <a:rPr lang="tr-TR" sz="5000" b="1" dirty="0" smtClean="0">
                <a:solidFill>
                  <a:srgbClr val="0070C0"/>
                </a:solidFill>
                <a:latin typeface="Gabriola" panose="04040605051002020D02" pitchFamily="82" charset="0"/>
                <a:cs typeface="Consolas" panose="020B0609020204030204" pitchFamily="49" charset="0"/>
              </a:rPr>
              <a:t>Hac İbadeti</a:t>
            </a:r>
            <a:endParaRPr lang="tr-TR" sz="5000" dirty="0"/>
          </a:p>
        </p:txBody>
      </p:sp>
      <p:sp>
        <p:nvSpPr>
          <p:cNvPr id="7" name="Unvan 6"/>
          <p:cNvSpPr>
            <a:spLocks noGrp="1"/>
          </p:cNvSpPr>
          <p:nvPr>
            <p:ph type="title"/>
          </p:nvPr>
        </p:nvSpPr>
        <p:spPr>
          <a:xfrm>
            <a:off x="838200" y="2417445"/>
            <a:ext cx="10515600" cy="3251835"/>
          </a:xfrm>
        </p:spPr>
        <p:txBody>
          <a:bodyPr>
            <a:normAutofit fontScale="90000"/>
          </a:bodyPr>
          <a:lstStyle/>
          <a:p>
            <a:pPr algn="just"/>
            <a:r>
              <a:rPr lang="tr-TR" sz="3600" b="1" dirty="0">
                <a:solidFill>
                  <a:srgbClr val="ED7D31">
                    <a:lumMod val="50000"/>
                  </a:srgbClr>
                </a:solidFill>
                <a:latin typeface="Gabriola" panose="04040605051002020D02" pitchFamily="82" charset="0"/>
                <a:cs typeface="Consolas" panose="020B0609020204030204" pitchFamily="49" charset="0"/>
              </a:rPr>
              <a:t>“İmkanı olan her Müslüman'ın, belli bir zaman içinde, belli mekanları ziyaret ederek, belli bazı dini görevleri yerine getirmek suretiyle yaptığı ibadettir</a:t>
            </a: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1700" b="1" dirty="0" smtClean="0">
                <a:solidFill>
                  <a:srgbClr val="ED7D31">
                    <a:lumMod val="50000"/>
                  </a:srgbClr>
                </a:solidFill>
                <a:latin typeface="Gabriola" panose="04040605051002020D02" pitchFamily="82" charset="0"/>
                <a:cs typeface="Consolas" panose="020B0609020204030204" pitchFamily="49" charset="0"/>
              </a:rPr>
              <a:t/>
            </a:r>
            <a:br>
              <a:rPr lang="tr-TR" sz="1700" b="1" dirty="0" smtClean="0">
                <a:solidFill>
                  <a:srgbClr val="ED7D31">
                    <a:lumMod val="50000"/>
                  </a:srgbClr>
                </a:solidFill>
                <a:latin typeface="Gabriola" panose="04040605051002020D02" pitchFamily="82" charset="0"/>
                <a:cs typeface="Consolas" panose="020B0609020204030204" pitchFamily="49" charset="0"/>
              </a:rPr>
            </a:br>
            <a:r>
              <a:rPr lang="tr-TR" sz="1700" b="1" dirty="0">
                <a:solidFill>
                  <a:srgbClr val="ED7D31">
                    <a:lumMod val="50000"/>
                  </a:srgbClr>
                </a:solidFill>
                <a:latin typeface="Gabriola" panose="04040605051002020D02" pitchFamily="82" charset="0"/>
                <a:cs typeface="Consolas" panose="020B0609020204030204" pitchFamily="49" charset="0"/>
              </a:rPr>
              <a:t/>
            </a:r>
            <a:br>
              <a:rPr lang="tr-TR" sz="1700" b="1" dirty="0">
                <a:solidFill>
                  <a:srgbClr val="ED7D31">
                    <a:lumMod val="50000"/>
                  </a:srgbClr>
                </a:solidFill>
                <a:latin typeface="Gabriola" panose="04040605051002020D02" pitchFamily="82" charset="0"/>
                <a:cs typeface="Consolas" panose="020B0609020204030204" pitchFamily="49" charset="0"/>
              </a:rPr>
            </a:br>
            <a:r>
              <a:rPr lang="ar-SA" sz="4000" b="1" dirty="0">
                <a:solidFill>
                  <a:srgbClr val="000000">
                    <a:lumMod val="75000"/>
                    <a:lumOff val="25000"/>
                  </a:srgbClr>
                </a:solidFill>
                <a:latin typeface="Traditional Arabic" panose="02020603050405020304" pitchFamily="18" charset="-78"/>
                <a:cs typeface="Traditional Arabic" panose="02020603050405020304" pitchFamily="18" charset="-78"/>
              </a:rPr>
              <a:t>وَلِلّهِ عَلَى النَّاسِ حِجُّ الْبَيْتِ مَنِ اسْتَطَاعَ إِلَيْهِ سَبِيلاً وَمَن كَفَرَ فَإِنَّ الله غَنِيٌّ عَنِ الْعَالَمِينَ</a:t>
            </a:r>
            <a:r>
              <a:rPr lang="tr-TR" sz="2800" b="1" dirty="0">
                <a:solidFill>
                  <a:srgbClr val="ED7D31">
                    <a:lumMod val="50000"/>
                  </a:srgbClr>
                </a:solidFill>
                <a:latin typeface="Gabriola" panose="04040605051002020D02" pitchFamily="82" charset="0"/>
                <a:cs typeface="Consolas" panose="020B0609020204030204" pitchFamily="49" charset="0"/>
              </a:rPr>
              <a:t/>
            </a:r>
            <a:br>
              <a:rPr lang="tr-TR" sz="2800" b="1" dirty="0">
                <a:solidFill>
                  <a:srgbClr val="ED7D31">
                    <a:lumMod val="50000"/>
                  </a:srgbClr>
                </a:solidFill>
                <a:latin typeface="Gabriola" panose="04040605051002020D02" pitchFamily="82" charset="0"/>
                <a:cs typeface="Consolas" panose="020B0609020204030204" pitchFamily="49" charset="0"/>
              </a:rPr>
            </a:br>
            <a:r>
              <a:rPr lang="tr-TR" sz="1700" b="1" dirty="0" smtClean="0">
                <a:solidFill>
                  <a:srgbClr val="ED7D31">
                    <a:lumMod val="50000"/>
                  </a:srgbClr>
                </a:solidFill>
                <a:latin typeface="Gabriola" panose="04040605051002020D02" pitchFamily="82" charset="0"/>
                <a:cs typeface="Consolas" panose="020B0609020204030204" pitchFamily="49" charset="0"/>
              </a:rPr>
              <a:t/>
            </a:r>
            <a:br>
              <a:rPr lang="tr-TR" sz="1700"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Yolculuğuna </a:t>
            </a:r>
            <a:r>
              <a:rPr lang="tr-TR" sz="3600" b="1" dirty="0">
                <a:solidFill>
                  <a:srgbClr val="ED7D31">
                    <a:lumMod val="50000"/>
                  </a:srgbClr>
                </a:solidFill>
                <a:latin typeface="Gabriola" panose="04040605051002020D02" pitchFamily="82" charset="0"/>
                <a:cs typeface="Consolas" panose="020B0609020204030204" pitchFamily="49" charset="0"/>
              </a:rPr>
              <a:t>gücü yetenlerin haccetmesi, Allah'ın insanlar üzerinde bir hakkıdır. Kim inkâr ederse (bu hakkı tanınmazsa), şüphesiz Allah bütün âlemlerden müstağnidir. (Kimseye muhtaç değildir, her şey ona muhtaçtır.) </a:t>
            </a:r>
            <a:r>
              <a:rPr lang="tr-TR" sz="2200" b="1" dirty="0">
                <a:solidFill>
                  <a:srgbClr val="ED7D31">
                    <a:lumMod val="50000"/>
                  </a:srgbClr>
                </a:solidFill>
                <a:latin typeface="Gabriola" panose="04040605051002020D02" pitchFamily="82" charset="0"/>
                <a:cs typeface="Consolas" panose="020B0609020204030204" pitchFamily="49" charset="0"/>
              </a:rPr>
              <a:t>(Ali İmran, 97</a:t>
            </a:r>
            <a:r>
              <a:rPr lang="tr-TR" sz="2200" b="1" dirty="0" smtClean="0">
                <a:solidFill>
                  <a:srgbClr val="ED7D31">
                    <a:lumMod val="50000"/>
                  </a:srgbClr>
                </a:solidFill>
                <a:latin typeface="Gabriola" panose="04040605051002020D02" pitchFamily="82" charset="0"/>
                <a:cs typeface="Consolas" panose="020B0609020204030204" pitchFamily="49" charset="0"/>
              </a:rPr>
              <a:t>)</a:t>
            </a:r>
            <a:endParaRPr lang="tr-TR" sz="2200" dirty="0"/>
          </a:p>
        </p:txBody>
      </p:sp>
    </p:spTree>
    <p:extLst>
      <p:ext uri="{BB962C8B-B14F-4D97-AF65-F5344CB8AC3E}">
        <p14:creationId xmlns:p14="http://schemas.microsoft.com/office/powerpoint/2010/main" val="3690459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2842047" y="1440000"/>
            <a:ext cx="6203092" cy="861774"/>
          </a:xfrm>
          <a:prstGeom prst="rect">
            <a:avLst/>
          </a:prstGeom>
          <a:noFill/>
        </p:spPr>
        <p:txBody>
          <a:bodyPr wrap="square" rtlCol="0">
            <a:spAutoFit/>
          </a:bodyPr>
          <a:lstStyle/>
          <a:p>
            <a:pPr algn="ctr"/>
            <a:r>
              <a:rPr lang="tr-TR" sz="5000" b="1" dirty="0" smtClean="0">
                <a:solidFill>
                  <a:srgbClr val="0070C0"/>
                </a:solidFill>
                <a:latin typeface="Gabriola" panose="04040605051002020D02" pitchFamily="82" charset="0"/>
                <a:cs typeface="Consolas" panose="020B0609020204030204" pitchFamily="49" charset="0"/>
              </a:rPr>
              <a:t>Hac İbadeti</a:t>
            </a:r>
            <a:endParaRPr lang="tr-TR" sz="5000" dirty="0"/>
          </a:p>
        </p:txBody>
      </p:sp>
      <p:sp>
        <p:nvSpPr>
          <p:cNvPr id="7" name="Unvan 6"/>
          <p:cNvSpPr>
            <a:spLocks noGrp="1"/>
          </p:cNvSpPr>
          <p:nvPr>
            <p:ph type="title"/>
          </p:nvPr>
        </p:nvSpPr>
        <p:spPr>
          <a:xfrm>
            <a:off x="838200" y="2569845"/>
            <a:ext cx="10515600" cy="3109595"/>
          </a:xfrm>
        </p:spPr>
        <p:txBody>
          <a:bodyPr>
            <a:normAutofit fontScale="90000"/>
          </a:bodyPr>
          <a:lstStyle/>
          <a:p>
            <a:r>
              <a:rPr lang="tr-TR" sz="2400" dirty="0">
                <a:solidFill>
                  <a:srgbClr val="000000">
                    <a:lumMod val="75000"/>
                    <a:lumOff val="25000"/>
                  </a:srgbClr>
                </a:solidFill>
                <a:latin typeface="Times New Roman" panose="02020603050405020304" pitchFamily="18" charset="0"/>
                <a:cs typeface="Times New Roman" panose="02020603050405020304" pitchFamily="18" charset="0"/>
              </a:rPr>
              <a:t> </a:t>
            </a:r>
            <a:r>
              <a:rPr lang="ar-SA" sz="2700" b="1" dirty="0" smtClean="0">
                <a:solidFill>
                  <a:srgbClr val="000000">
                    <a:lumMod val="75000"/>
                    <a:lumOff val="25000"/>
                  </a:srgbClr>
                </a:solidFill>
                <a:latin typeface="Traditional Arabic" panose="02020603050405020304" pitchFamily="18" charset="-78"/>
                <a:cs typeface="Traditional Arabic" panose="02020603050405020304" pitchFamily="18" charset="-78"/>
              </a:rPr>
              <a:t>بُنِىَ </a:t>
            </a:r>
            <a:r>
              <a:rPr lang="ar-SA" sz="2700" b="1" dirty="0">
                <a:solidFill>
                  <a:srgbClr val="000000">
                    <a:lumMod val="75000"/>
                    <a:lumOff val="25000"/>
                  </a:srgbClr>
                </a:solidFill>
                <a:latin typeface="Traditional Arabic" panose="02020603050405020304" pitchFamily="18" charset="-78"/>
                <a:cs typeface="Traditional Arabic" panose="02020603050405020304" pitchFamily="18" charset="-78"/>
              </a:rPr>
              <a:t>الإِسْلاَمُ عَلَى خَمْسٍ شَهَادَةِ أَنْ لاَ إِلَهَ إِلاَّ اللَّهُ وَأَنَّ مُحَمَّدًا رَسُولُ اللَّهِ ، وَإِقَامِ الصَّلاَةِ ، وَإِيتَاءِ الزَّكَاةِ ، وَالْحَجِّ ، وَصَوْمِ رَمَضَانَ</a:t>
            </a:r>
            <a:r>
              <a:rPr lang="ar-SA" sz="2700" b="1" dirty="0">
                <a:solidFill>
                  <a:srgbClr val="000000">
                    <a:lumMod val="75000"/>
                    <a:lumOff val="25000"/>
                  </a:srgbClr>
                </a:solidFill>
                <a:latin typeface="Calibri"/>
                <a:cs typeface="Arial" panose="020B0604020202020204" pitchFamily="34" charset="0"/>
              </a:rPr>
              <a:t> </a:t>
            </a:r>
            <a:r>
              <a:rPr lang="tr-TR" sz="2700" dirty="0">
                <a:solidFill>
                  <a:srgbClr val="000000">
                    <a:lumMod val="75000"/>
                    <a:lumOff val="25000"/>
                  </a:srgbClr>
                </a:solidFill>
                <a:latin typeface="Times New Roman" panose="02020603050405020304" pitchFamily="18" charset="0"/>
                <a:cs typeface="Times New Roman" panose="02020603050405020304" pitchFamily="18" charset="0"/>
              </a:rPr>
              <a:t/>
            </a:r>
            <a:br>
              <a:rPr lang="tr-TR" sz="2700" dirty="0">
                <a:solidFill>
                  <a:srgbClr val="000000">
                    <a:lumMod val="75000"/>
                    <a:lumOff val="25000"/>
                  </a:srgbClr>
                </a:solidFill>
                <a:latin typeface="Times New Roman" panose="02020603050405020304" pitchFamily="18" charset="0"/>
                <a:cs typeface="Times New Roman" panose="02020603050405020304" pitchFamily="18" charset="0"/>
              </a:rPr>
            </a:br>
            <a:r>
              <a:rPr lang="tr-TR" sz="1100" dirty="0">
                <a:solidFill>
                  <a:srgbClr val="000000">
                    <a:lumMod val="75000"/>
                    <a:lumOff val="25000"/>
                  </a:srgbClr>
                </a:solidFill>
                <a:latin typeface="Times New Roman" panose="02020603050405020304" pitchFamily="18" charset="0"/>
                <a:cs typeface="Times New Roman" panose="02020603050405020304" pitchFamily="18" charset="0"/>
              </a:rPr>
              <a:t/>
            </a:r>
            <a:br>
              <a:rPr lang="tr-TR" sz="1100" dirty="0">
                <a:solidFill>
                  <a:srgbClr val="000000">
                    <a:lumMod val="75000"/>
                    <a:lumOff val="25000"/>
                  </a:srgbClr>
                </a:solidFill>
                <a:latin typeface="Times New Roman" panose="02020603050405020304" pitchFamily="18" charset="0"/>
                <a:cs typeface="Times New Roman" panose="02020603050405020304" pitchFamily="18"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3600" b="1" dirty="0">
                <a:solidFill>
                  <a:srgbClr val="ED7D31">
                    <a:lumMod val="50000"/>
                  </a:srgbClr>
                </a:solidFill>
                <a:latin typeface="Gabriola" panose="04040605051002020D02" pitchFamily="82" charset="0"/>
                <a:cs typeface="Consolas" panose="020B0609020204030204" pitchFamily="49" charset="0"/>
              </a:rPr>
              <a:t>İslam beş temel esas üzerine kurulmuştur. Allah'tan başka ilah bulunmadığına ve Muhammed'in Allah'ın elçisi olduğuna tanıklık etmek, namazı dosdoğru kılmak, zekatı vermek, hac ve Ramazan orucu’’ </a:t>
            </a:r>
            <a:r>
              <a:rPr lang="tr-TR" sz="2200" b="1" dirty="0">
                <a:solidFill>
                  <a:srgbClr val="ED7D31">
                    <a:lumMod val="50000"/>
                  </a:srgbClr>
                </a:solidFill>
                <a:latin typeface="Gabriola" panose="04040605051002020D02" pitchFamily="82" charset="0"/>
                <a:cs typeface="Consolas" panose="020B0609020204030204" pitchFamily="49" charset="0"/>
              </a:rPr>
              <a:t>(</a:t>
            </a:r>
            <a:r>
              <a:rPr lang="tr-TR" sz="2200" b="1" dirty="0" err="1">
                <a:solidFill>
                  <a:srgbClr val="ED7D31">
                    <a:lumMod val="50000"/>
                  </a:srgbClr>
                </a:solidFill>
                <a:latin typeface="Gabriola" panose="04040605051002020D02" pitchFamily="82" charset="0"/>
                <a:cs typeface="Consolas" panose="020B0609020204030204" pitchFamily="49" charset="0"/>
              </a:rPr>
              <a:t>Buhârî</a:t>
            </a:r>
            <a:r>
              <a:rPr lang="tr-TR" sz="2200" b="1" dirty="0">
                <a:solidFill>
                  <a:srgbClr val="ED7D31">
                    <a:lumMod val="50000"/>
                  </a:srgbClr>
                </a:solidFill>
                <a:latin typeface="Gabriola" panose="04040605051002020D02" pitchFamily="82" charset="0"/>
                <a:cs typeface="Consolas" panose="020B0609020204030204" pitchFamily="49" charset="0"/>
              </a:rPr>
              <a:t>, Îmân,1</a:t>
            </a: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3200" b="1" dirty="0" smtClean="0">
                <a:solidFill>
                  <a:srgbClr val="ED7D31">
                    <a:lumMod val="50000"/>
                  </a:srgbClr>
                </a:solidFill>
                <a:latin typeface="Gabriola" panose="04040605051002020D02" pitchFamily="82" charset="0"/>
                <a:cs typeface="Consolas" panose="020B0609020204030204" pitchFamily="49" charset="0"/>
              </a:rPr>
              <a:t/>
            </a:r>
            <a:br>
              <a:rPr lang="tr-TR" sz="3200" b="1" dirty="0" smtClean="0">
                <a:solidFill>
                  <a:srgbClr val="ED7D31">
                    <a:lumMod val="50000"/>
                  </a:srgbClr>
                </a:solidFill>
                <a:latin typeface="Gabriola" panose="04040605051002020D02" pitchFamily="82" charset="0"/>
                <a:cs typeface="Consolas" panose="020B0609020204030204" pitchFamily="49" charset="0"/>
              </a:rPr>
            </a:br>
            <a:r>
              <a:rPr lang="tr-TR" sz="3600" b="1" dirty="0">
                <a:solidFill>
                  <a:srgbClr val="ED7D31">
                    <a:lumMod val="50000"/>
                  </a:srgbClr>
                </a:solidFill>
                <a:latin typeface="Gabriola" panose="04040605051002020D02" pitchFamily="82" charset="0"/>
                <a:cs typeface="Consolas" panose="020B0609020204030204" pitchFamily="49" charset="0"/>
              </a:rPr>
              <a:t>Peygamberimiz (</a:t>
            </a:r>
            <a:r>
              <a:rPr lang="tr-TR" sz="3600" b="1" dirty="0" err="1">
                <a:solidFill>
                  <a:srgbClr val="ED7D31">
                    <a:lumMod val="50000"/>
                  </a:srgbClr>
                </a:solidFill>
                <a:latin typeface="Gabriola" panose="04040605051002020D02" pitchFamily="82" charset="0"/>
                <a:cs typeface="Consolas" panose="020B0609020204030204" pitchFamily="49" charset="0"/>
              </a:rPr>
              <a:t>s.a.v</a:t>
            </a:r>
            <a:r>
              <a:rPr lang="tr-TR" sz="3600" b="1" dirty="0">
                <a:solidFill>
                  <a:srgbClr val="ED7D31">
                    <a:lumMod val="50000"/>
                  </a:srgbClr>
                </a:solidFill>
                <a:latin typeface="Gabriola" panose="04040605051002020D02" pitchFamily="82" charset="0"/>
                <a:cs typeface="Consolas" panose="020B0609020204030204" pitchFamily="49" charset="0"/>
              </a:rPr>
              <a:t>) bir hadislerinde de şöyle buyurmaktadır</a:t>
            </a: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ar-SA" sz="3900" b="1" dirty="0">
                <a:solidFill>
                  <a:srgbClr val="000000">
                    <a:lumMod val="75000"/>
                    <a:lumOff val="25000"/>
                  </a:srgbClr>
                </a:solidFill>
                <a:latin typeface="Traditional Arabic" panose="02020603050405020304" pitchFamily="18" charset="-78"/>
                <a:cs typeface="Traditional Arabic" panose="02020603050405020304" pitchFamily="18" charset="-78"/>
              </a:rPr>
              <a:t>يَا أَيُّهَا النَّاسُ إنَّ اللَّه قَدْ فَرضَ عَلَيْكُمُ الحَجَّ فحُجُّوا</a:t>
            </a:r>
            <a:r>
              <a:rPr lang="ar-SA" sz="3900" dirty="0">
                <a:solidFill>
                  <a:srgbClr val="000000">
                    <a:lumMod val="75000"/>
                    <a:lumOff val="25000"/>
                  </a:srgbClr>
                </a:solidFill>
                <a:latin typeface="Times New Roman" panose="02020603050405020304" pitchFamily="18" charset="0"/>
              </a:rPr>
              <a:t> </a:t>
            </a:r>
            <a:r>
              <a:rPr lang="tr-TR" sz="3900" dirty="0">
                <a:solidFill>
                  <a:srgbClr val="000000">
                    <a:lumMod val="75000"/>
                    <a:lumOff val="25000"/>
                  </a:srgbClr>
                </a:solidFill>
                <a:latin typeface="Times New Roman" panose="02020603050405020304" pitchFamily="18" charset="0"/>
                <a:cs typeface="Times New Roman" panose="02020603050405020304" pitchFamily="18" charset="0"/>
              </a:rPr>
              <a:t/>
            </a:r>
            <a:br>
              <a:rPr lang="tr-TR" sz="3900" dirty="0">
                <a:solidFill>
                  <a:srgbClr val="000000">
                    <a:lumMod val="75000"/>
                    <a:lumOff val="25000"/>
                  </a:srgbClr>
                </a:solidFill>
                <a:latin typeface="Times New Roman" panose="02020603050405020304" pitchFamily="18" charset="0"/>
                <a:cs typeface="Times New Roman" panose="02020603050405020304" pitchFamily="18" charset="0"/>
              </a:rPr>
            </a:br>
            <a:r>
              <a:rPr lang="tr-TR" sz="3600" b="1" dirty="0">
                <a:solidFill>
                  <a:srgbClr val="ED7D31">
                    <a:lumMod val="50000"/>
                  </a:srgbClr>
                </a:solidFill>
                <a:latin typeface="Gabriola" panose="04040605051002020D02" pitchFamily="82" charset="0"/>
                <a:cs typeface="Consolas" panose="020B0609020204030204" pitchFamily="49" charset="0"/>
              </a:rPr>
              <a:t>‘Ey Müslümanlar! Allah size haccı farz kıldı, haccedin!’ </a:t>
            </a:r>
            <a:r>
              <a:rPr lang="tr-TR" sz="2200" b="1" dirty="0">
                <a:solidFill>
                  <a:srgbClr val="ED7D31">
                    <a:lumMod val="50000"/>
                  </a:srgbClr>
                </a:solidFill>
                <a:latin typeface="Gabriola" panose="04040605051002020D02" pitchFamily="82" charset="0"/>
                <a:cs typeface="Consolas" panose="020B0609020204030204" pitchFamily="49" charset="0"/>
              </a:rPr>
              <a:t>(Müslim, Hac, 412</a:t>
            </a:r>
            <a:r>
              <a:rPr lang="tr-TR" sz="2200" b="1" dirty="0" smtClean="0">
                <a:solidFill>
                  <a:srgbClr val="ED7D31">
                    <a:lumMod val="50000"/>
                  </a:srgbClr>
                </a:solidFill>
                <a:latin typeface="Gabriola" panose="04040605051002020D02" pitchFamily="82" charset="0"/>
                <a:cs typeface="Consolas" panose="020B0609020204030204" pitchFamily="49" charset="0"/>
              </a:rPr>
              <a:t>)</a:t>
            </a:r>
            <a:endParaRPr lang="tr-TR" sz="2200" dirty="0"/>
          </a:p>
        </p:txBody>
      </p:sp>
    </p:spTree>
    <p:extLst>
      <p:ext uri="{BB962C8B-B14F-4D97-AF65-F5344CB8AC3E}">
        <p14:creationId xmlns:p14="http://schemas.microsoft.com/office/powerpoint/2010/main" val="2282421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2842047" y="1440000"/>
            <a:ext cx="6203092" cy="861774"/>
          </a:xfrm>
          <a:prstGeom prst="rect">
            <a:avLst/>
          </a:prstGeom>
          <a:noFill/>
        </p:spPr>
        <p:txBody>
          <a:bodyPr wrap="square" rtlCol="0">
            <a:spAutoFit/>
          </a:bodyPr>
          <a:lstStyle/>
          <a:p>
            <a:pPr algn="ctr"/>
            <a:r>
              <a:rPr lang="tr-TR" sz="5000" b="1" dirty="0" smtClean="0">
                <a:solidFill>
                  <a:srgbClr val="0070C0"/>
                </a:solidFill>
                <a:latin typeface="Gabriola" panose="04040605051002020D02" pitchFamily="82" charset="0"/>
                <a:cs typeface="Consolas" panose="020B0609020204030204" pitchFamily="49" charset="0"/>
              </a:rPr>
              <a:t>Haccın Tarihçesi</a:t>
            </a:r>
            <a:endParaRPr lang="tr-TR" sz="5000" dirty="0"/>
          </a:p>
        </p:txBody>
      </p:sp>
      <p:sp>
        <p:nvSpPr>
          <p:cNvPr id="7" name="Unvan 6"/>
          <p:cNvSpPr>
            <a:spLocks noGrp="1"/>
          </p:cNvSpPr>
          <p:nvPr>
            <p:ph type="title"/>
          </p:nvPr>
        </p:nvSpPr>
        <p:spPr>
          <a:xfrm>
            <a:off x="838200" y="2437765"/>
            <a:ext cx="10515600" cy="3201035"/>
          </a:xfrm>
        </p:spPr>
        <p:txBody>
          <a:bodyPr>
            <a:normAutofit fontScale="90000"/>
          </a:bodyPr>
          <a:lstStyle/>
          <a:p>
            <a:r>
              <a:rPr lang="ar-SA" b="1" dirty="0">
                <a:solidFill>
                  <a:srgbClr val="000000">
                    <a:lumMod val="75000"/>
                    <a:lumOff val="25000"/>
                  </a:srgbClr>
                </a:solidFill>
                <a:latin typeface="Traditional Arabic" pitchFamily="18" charset="-78"/>
                <a:cs typeface="Traditional Arabic" pitchFamily="18" charset="-78"/>
              </a:rPr>
              <a:t>إِنَّ أَوَّلَ بَيْتٍ وُضِعَ لِلنَّاسِ لَلَّذِي بِبَكَّةَ مُبَارَكًا وَهُدًى </a:t>
            </a:r>
            <a:r>
              <a:rPr lang="ar-SA" b="1" dirty="0" smtClean="0">
                <a:solidFill>
                  <a:srgbClr val="000000">
                    <a:lumMod val="75000"/>
                    <a:lumOff val="25000"/>
                  </a:srgbClr>
                </a:solidFill>
                <a:latin typeface="Traditional Arabic" pitchFamily="18" charset="-78"/>
                <a:cs typeface="Traditional Arabic" pitchFamily="18" charset="-78"/>
              </a:rPr>
              <a:t>لِّلْعَالَمِينَ</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a:solidFill>
                  <a:srgbClr val="ED7D31">
                    <a:lumMod val="50000"/>
                  </a:srgbClr>
                </a:solidFill>
                <a:latin typeface="Gabriola" panose="04040605051002020D02" pitchFamily="82" charset="0"/>
                <a:cs typeface="Consolas" panose="020B0609020204030204" pitchFamily="49" charset="0"/>
              </a:rPr>
              <a:t>Şüphesiz insanlar için kurulan ilk </a:t>
            </a:r>
            <a:r>
              <a:rPr lang="tr-TR" sz="3600" b="1" dirty="0" err="1">
                <a:solidFill>
                  <a:srgbClr val="ED7D31">
                    <a:lumMod val="50000"/>
                  </a:srgbClr>
                </a:solidFill>
                <a:latin typeface="Gabriola" panose="04040605051002020D02" pitchFamily="82" charset="0"/>
                <a:cs typeface="Consolas" panose="020B0609020204030204" pitchFamily="49" charset="0"/>
              </a:rPr>
              <a:t>mabed</a:t>
            </a:r>
            <a:r>
              <a:rPr lang="tr-TR" sz="3600" b="1" dirty="0">
                <a:solidFill>
                  <a:srgbClr val="ED7D31">
                    <a:lumMod val="50000"/>
                  </a:srgbClr>
                </a:solidFill>
                <a:latin typeface="Gabriola" panose="04040605051002020D02" pitchFamily="82" charset="0"/>
                <a:cs typeface="Consolas" panose="020B0609020204030204" pitchFamily="49" charset="0"/>
              </a:rPr>
              <a:t>, Mekke'deki çok mübarek ve bütün âlemlere hidayet kaynağı olan </a:t>
            </a:r>
            <a:r>
              <a:rPr lang="tr-TR" sz="3600" b="1" dirty="0" err="1">
                <a:solidFill>
                  <a:srgbClr val="ED7D31">
                    <a:lumMod val="50000"/>
                  </a:srgbClr>
                </a:solidFill>
                <a:latin typeface="Gabriola" panose="04040605051002020D02" pitchFamily="82" charset="0"/>
                <a:cs typeface="Consolas" panose="020B0609020204030204" pitchFamily="49" charset="0"/>
              </a:rPr>
              <a:t>Beyt</a:t>
            </a:r>
            <a:r>
              <a:rPr lang="tr-TR" sz="3600" b="1" dirty="0">
                <a:solidFill>
                  <a:srgbClr val="ED7D31">
                    <a:lumMod val="50000"/>
                  </a:srgbClr>
                </a:solidFill>
                <a:latin typeface="Gabriola" panose="04040605051002020D02" pitchFamily="82" charset="0"/>
                <a:cs typeface="Consolas" panose="020B0609020204030204" pitchFamily="49" charset="0"/>
              </a:rPr>
              <a:t> (Kabe</a:t>
            </a: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3600" b="1" dirty="0" err="1" smtClean="0">
                <a:solidFill>
                  <a:srgbClr val="ED7D31">
                    <a:lumMod val="50000"/>
                  </a:srgbClr>
                </a:solidFill>
                <a:latin typeface="Gabriola" panose="04040605051002020D02" pitchFamily="82" charset="0"/>
                <a:cs typeface="Consolas" panose="020B0609020204030204" pitchFamily="49" charset="0"/>
              </a:rPr>
              <a:t>dir</a:t>
            </a:r>
            <a:r>
              <a:rPr lang="tr-TR" sz="3600" b="1" dirty="0">
                <a:solidFill>
                  <a:srgbClr val="ED7D31">
                    <a:lumMod val="50000"/>
                  </a:srgbClr>
                </a:solidFill>
                <a:latin typeface="Gabriola" panose="04040605051002020D02" pitchFamily="82" charset="0"/>
                <a:cs typeface="Consolas" panose="020B0609020204030204" pitchFamily="49" charset="0"/>
              </a:rPr>
              <a:t>. ” </a:t>
            </a:r>
            <a:r>
              <a:rPr lang="tr-TR" sz="2200" b="1" dirty="0">
                <a:solidFill>
                  <a:srgbClr val="ED7D31">
                    <a:lumMod val="50000"/>
                  </a:srgbClr>
                </a:solidFill>
                <a:latin typeface="Gabriola" panose="04040605051002020D02" pitchFamily="82" charset="0"/>
                <a:cs typeface="Consolas" panose="020B0609020204030204" pitchFamily="49" charset="0"/>
              </a:rPr>
              <a:t>(Al-i İmran, 3/96</a:t>
            </a: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ar-SA" b="1" dirty="0" smtClean="0">
                <a:solidFill>
                  <a:srgbClr val="000000">
                    <a:lumMod val="75000"/>
                    <a:lumOff val="25000"/>
                  </a:srgbClr>
                </a:solidFill>
                <a:latin typeface="Traditional Arabic" pitchFamily="18" charset="-78"/>
                <a:cs typeface="Traditional Arabic" pitchFamily="18" charset="-78"/>
              </a:rPr>
              <a:t>وَأَذِّن </a:t>
            </a:r>
            <a:r>
              <a:rPr lang="ar-SA" b="1" dirty="0">
                <a:solidFill>
                  <a:srgbClr val="000000">
                    <a:lumMod val="75000"/>
                    <a:lumOff val="25000"/>
                  </a:srgbClr>
                </a:solidFill>
                <a:latin typeface="Traditional Arabic" pitchFamily="18" charset="-78"/>
                <a:cs typeface="Traditional Arabic" pitchFamily="18" charset="-78"/>
              </a:rPr>
              <a:t>فِي النَّاسِ بِالْحَجِّ يَأْتُوكَ رِجَالًا وَعَلَى كُلِّ ضَامِرٍ يَأْتِينَ مِن كُلِّ فَجٍّ عَمِيقٍ</a:t>
            </a:r>
            <a:r>
              <a:rPr lang="tr-TR" b="1" dirty="0">
                <a:solidFill>
                  <a:srgbClr val="ED7D31">
                    <a:lumMod val="50000"/>
                  </a:srgbClr>
                </a:solidFill>
                <a:latin typeface="Gabriola" panose="04040605051002020D02" pitchFamily="82" charset="0"/>
                <a:cs typeface="Consolas" panose="020B0609020204030204" pitchFamily="49" charset="0"/>
              </a:rPr>
              <a:t/>
            </a:r>
            <a:br>
              <a:rPr lang="tr-TR" b="1" dirty="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3600" b="1" dirty="0">
                <a:solidFill>
                  <a:srgbClr val="ED7D31">
                    <a:lumMod val="50000"/>
                  </a:srgbClr>
                </a:solidFill>
                <a:latin typeface="Gabriola" panose="04040605051002020D02" pitchFamily="82" charset="0"/>
                <a:cs typeface="Consolas" panose="020B0609020204030204" pitchFamily="49" charset="0"/>
              </a:rPr>
              <a:t>İnsanları hacca çağır; yürüyerek veya incelmiş binekler üstünde (uzak yollardan) her derin vadiyi aşarak sana gelsinler.” </a:t>
            </a:r>
            <a:r>
              <a:rPr lang="tr-TR" sz="2200" b="1" dirty="0">
                <a:solidFill>
                  <a:srgbClr val="ED7D31">
                    <a:lumMod val="50000"/>
                  </a:srgbClr>
                </a:solidFill>
                <a:latin typeface="Gabriola" panose="04040605051002020D02" pitchFamily="82" charset="0"/>
                <a:cs typeface="Consolas" panose="020B0609020204030204" pitchFamily="49" charset="0"/>
              </a:rPr>
              <a:t>(Hac, 22/27</a:t>
            </a: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1300" b="1" dirty="0">
                <a:solidFill>
                  <a:srgbClr val="ED7D31">
                    <a:lumMod val="50000"/>
                  </a:srgbClr>
                </a:solidFill>
                <a:latin typeface="Gabriola" panose="04040605051002020D02" pitchFamily="82" charset="0"/>
                <a:cs typeface="Consolas" panose="020B0609020204030204" pitchFamily="49" charset="0"/>
              </a:rPr>
              <a:t/>
            </a:r>
            <a:br>
              <a:rPr lang="tr-TR" sz="1300" b="1" dirty="0">
                <a:solidFill>
                  <a:srgbClr val="ED7D31">
                    <a:lumMod val="50000"/>
                  </a:srgbClr>
                </a:solidFill>
                <a:latin typeface="Gabriola" panose="04040605051002020D02" pitchFamily="82" charset="0"/>
                <a:cs typeface="Consolas" panose="020B0609020204030204" pitchFamily="49" charset="0"/>
              </a:rPr>
            </a:br>
            <a:r>
              <a:rPr lang="tr-TR" sz="3900" b="1" dirty="0" smtClean="0">
                <a:solidFill>
                  <a:srgbClr val="ED7D31">
                    <a:lumMod val="50000"/>
                  </a:srgbClr>
                </a:solidFill>
                <a:latin typeface="Gabriola" panose="04040605051002020D02" pitchFamily="82" charset="0"/>
                <a:cs typeface="Consolas" panose="020B0609020204030204" pitchFamily="49" charset="0"/>
              </a:rPr>
              <a:t>*</a:t>
            </a:r>
            <a:r>
              <a:rPr lang="tr-TR" sz="3600" b="1" dirty="0" smtClean="0">
                <a:solidFill>
                  <a:srgbClr val="ED7D31">
                    <a:lumMod val="50000"/>
                  </a:srgbClr>
                </a:solidFill>
                <a:latin typeface="Gabriola" panose="04040605051002020D02" pitchFamily="82" charset="0"/>
                <a:cs typeface="Consolas" panose="020B0609020204030204" pitchFamily="49" charset="0"/>
              </a:rPr>
              <a:t>Hac </a:t>
            </a:r>
            <a:r>
              <a:rPr lang="tr-TR" sz="3600" b="1" dirty="0">
                <a:solidFill>
                  <a:srgbClr val="ED7D31">
                    <a:lumMod val="50000"/>
                  </a:srgbClr>
                </a:solidFill>
                <a:latin typeface="Gabriola" panose="04040605051002020D02" pitchFamily="82" charset="0"/>
                <a:cs typeface="Consolas" panose="020B0609020204030204" pitchFamily="49" charset="0"/>
              </a:rPr>
              <a:t>hicretin 9. yılında farz kılınmıştır</a:t>
            </a:r>
            <a:r>
              <a:rPr lang="tr-TR" sz="3600" b="1" dirty="0" smtClean="0">
                <a:solidFill>
                  <a:srgbClr val="ED7D31">
                    <a:lumMod val="50000"/>
                  </a:srgbClr>
                </a:solidFill>
                <a:latin typeface="Gabriola" panose="04040605051002020D02" pitchFamily="82" charset="0"/>
                <a:cs typeface="Consolas" panose="020B0609020204030204" pitchFamily="49" charset="0"/>
              </a:rPr>
              <a:t>.</a:t>
            </a:r>
            <a:endParaRPr lang="tr-TR" sz="3600" dirty="0"/>
          </a:p>
        </p:txBody>
      </p:sp>
    </p:spTree>
    <p:extLst>
      <p:ext uri="{BB962C8B-B14F-4D97-AF65-F5344CB8AC3E}">
        <p14:creationId xmlns:p14="http://schemas.microsoft.com/office/powerpoint/2010/main" val="905554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2487830" y="117770"/>
            <a:ext cx="7216339" cy="1631216"/>
          </a:xfrm>
          <a:prstGeom prst="rect">
            <a:avLst/>
          </a:prstGeom>
          <a:noFill/>
        </p:spPr>
        <p:txBody>
          <a:bodyPr wrap="square" rtlCol="0">
            <a:spAutoFit/>
          </a:bodyPr>
          <a:lstStyle/>
          <a:p>
            <a:pPr algn="ctr"/>
            <a:endParaRPr lang="tr-TR" sz="5000" b="1" dirty="0" smtClean="0">
              <a:solidFill>
                <a:srgbClr val="0070C0"/>
              </a:solidFill>
              <a:latin typeface="Gabriola" panose="04040605051002020D02" pitchFamily="82" charset="0"/>
              <a:cs typeface="Consolas" panose="020B0609020204030204" pitchFamily="49" charset="0"/>
            </a:endParaRPr>
          </a:p>
          <a:p>
            <a:pPr algn="ctr"/>
            <a:r>
              <a:rPr lang="tr-TR" sz="5000" b="1" dirty="0" smtClean="0">
                <a:solidFill>
                  <a:srgbClr val="0070C0"/>
                </a:solidFill>
                <a:latin typeface="Gabriola" panose="04040605051002020D02" pitchFamily="82" charset="0"/>
                <a:cs typeface="Consolas" panose="020B0609020204030204" pitchFamily="49" charset="0"/>
              </a:rPr>
              <a:t>Hac İç İçe Geçmiş Beş Yolculuktur</a:t>
            </a:r>
            <a:endParaRPr lang="tr-TR" sz="5000" dirty="0"/>
          </a:p>
        </p:txBody>
      </p:sp>
      <p:sp>
        <p:nvSpPr>
          <p:cNvPr id="8" name="Unvan 7"/>
          <p:cNvSpPr>
            <a:spLocks noGrp="1"/>
          </p:cNvSpPr>
          <p:nvPr>
            <p:ph type="title"/>
          </p:nvPr>
        </p:nvSpPr>
        <p:spPr>
          <a:xfrm>
            <a:off x="838199" y="2600325"/>
            <a:ext cx="6080185" cy="3032724"/>
          </a:xfrm>
        </p:spPr>
        <p:txBody>
          <a:bodyPr>
            <a:normAutofit fontScale="90000"/>
          </a:bodyPr>
          <a:lstStyle/>
          <a:p>
            <a:r>
              <a:rPr lang="tr-TR" b="1" dirty="0" smtClean="0">
                <a:solidFill>
                  <a:srgbClr val="ED7D31">
                    <a:lumMod val="50000"/>
                  </a:srgbClr>
                </a:solidFill>
                <a:latin typeface="Gabriola" panose="04040605051002020D02" pitchFamily="82" charset="0"/>
                <a:cs typeface="Consolas" panose="020B0609020204030204" pitchFamily="49" charset="0"/>
              </a:rPr>
              <a:t>1. Tevhidin </a:t>
            </a:r>
            <a:r>
              <a:rPr lang="tr-TR" b="1" dirty="0">
                <a:solidFill>
                  <a:srgbClr val="ED7D31">
                    <a:lumMod val="50000"/>
                  </a:srgbClr>
                </a:solidFill>
                <a:latin typeface="Gabriola" panose="04040605051002020D02" pitchFamily="82" charset="0"/>
                <a:cs typeface="Consolas" panose="020B0609020204030204" pitchFamily="49" charset="0"/>
              </a:rPr>
              <a:t>tarihine </a:t>
            </a:r>
            <a:r>
              <a:rPr lang="tr-TR" b="1" dirty="0" smtClean="0">
                <a:solidFill>
                  <a:srgbClr val="ED7D31">
                    <a:lumMod val="50000"/>
                  </a:srgbClr>
                </a:solidFill>
                <a:latin typeface="Gabriola" panose="04040605051002020D02" pitchFamily="82" charset="0"/>
                <a:cs typeface="Consolas" panose="020B0609020204030204" pitchFamily="49" charset="0"/>
              </a:rPr>
              <a:t>yolculuk,</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smtClean="0">
                <a:solidFill>
                  <a:srgbClr val="ED7D31">
                    <a:lumMod val="50000"/>
                  </a:srgbClr>
                </a:solidFill>
                <a:latin typeface="Gabriola" panose="04040605051002020D02" pitchFamily="82" charset="0"/>
                <a:cs typeface="Consolas" panose="020B0609020204030204" pitchFamily="49" charset="0"/>
              </a:rPr>
              <a:t>2. Kalbe yolculuk,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smtClean="0">
                <a:solidFill>
                  <a:srgbClr val="ED7D31">
                    <a:lumMod val="50000"/>
                  </a:srgbClr>
                </a:solidFill>
                <a:latin typeface="Gabriola" panose="04040605051002020D02" pitchFamily="82" charset="0"/>
                <a:cs typeface="Consolas" panose="020B0609020204030204" pitchFamily="49" charset="0"/>
              </a:rPr>
              <a:t>3. Ahirete  yolculuk,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smtClean="0">
                <a:solidFill>
                  <a:srgbClr val="ED7D31">
                    <a:lumMod val="50000"/>
                  </a:srgbClr>
                </a:solidFill>
                <a:latin typeface="Gabriola" panose="04040605051002020D02" pitchFamily="82" charset="0"/>
                <a:cs typeface="Consolas" panose="020B0609020204030204" pitchFamily="49" charset="0"/>
              </a:rPr>
              <a:t>4. Beytin </a:t>
            </a:r>
            <a:r>
              <a:rPr lang="tr-TR" b="1" dirty="0">
                <a:solidFill>
                  <a:srgbClr val="ED7D31">
                    <a:lumMod val="50000"/>
                  </a:srgbClr>
                </a:solidFill>
                <a:latin typeface="Gabriola" panose="04040605051002020D02" pitchFamily="82" charset="0"/>
                <a:cs typeface="Consolas" panose="020B0609020204030204" pitchFamily="49" charset="0"/>
              </a:rPr>
              <a:t>Rabbine </a:t>
            </a:r>
            <a:r>
              <a:rPr lang="tr-TR" b="1" dirty="0" smtClean="0">
                <a:solidFill>
                  <a:srgbClr val="ED7D31">
                    <a:lumMod val="50000"/>
                  </a:srgbClr>
                </a:solidFill>
                <a:latin typeface="Gabriola" panose="04040605051002020D02" pitchFamily="82" charset="0"/>
                <a:cs typeface="Consolas" panose="020B0609020204030204" pitchFamily="49" charset="0"/>
              </a:rPr>
              <a:t>yolculuk,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smtClean="0">
                <a:solidFill>
                  <a:srgbClr val="ED7D31">
                    <a:lumMod val="50000"/>
                  </a:srgbClr>
                </a:solidFill>
                <a:latin typeface="Gabriola" panose="04040605051002020D02" pitchFamily="82" charset="0"/>
                <a:cs typeface="Consolas" panose="020B0609020204030204" pitchFamily="49" charset="0"/>
              </a:rPr>
              <a:t>5. Kardeşlerimize </a:t>
            </a:r>
            <a:r>
              <a:rPr lang="tr-TR" b="1" dirty="0">
                <a:solidFill>
                  <a:srgbClr val="ED7D31">
                    <a:lumMod val="50000"/>
                  </a:srgbClr>
                </a:solidFill>
                <a:latin typeface="Gabriola" panose="04040605051002020D02" pitchFamily="82" charset="0"/>
                <a:cs typeface="Consolas" panose="020B0609020204030204" pitchFamily="49" charset="0"/>
              </a:rPr>
              <a:t>yolculuk</a:t>
            </a:r>
            <a:r>
              <a:rPr lang="tr-TR" b="1" dirty="0" smtClean="0">
                <a:solidFill>
                  <a:srgbClr val="ED7D31">
                    <a:lumMod val="50000"/>
                  </a:srgbClr>
                </a:solidFill>
                <a:latin typeface="Gabriola" panose="04040605051002020D02" pitchFamily="82" charset="0"/>
                <a:cs typeface="Consolas" panose="020B0609020204030204" pitchFamily="49" charset="0"/>
              </a:rPr>
              <a:t>.</a:t>
            </a:r>
            <a:endParaRPr lang="tr-TR" dirty="0"/>
          </a:p>
        </p:txBody>
      </p:sp>
      <p:pic>
        <p:nvPicPr>
          <p:cNvPr id="9" name="Resim 8"/>
          <p:cNvPicPr>
            <a:picLocks noChangeAspect="1"/>
          </p:cNvPicPr>
          <p:nvPr/>
        </p:nvPicPr>
        <p:blipFill>
          <a:blip r:embed="rId5"/>
          <a:stretch>
            <a:fillRect/>
          </a:stretch>
        </p:blipFill>
        <p:spPr>
          <a:xfrm>
            <a:off x="7068132" y="2870841"/>
            <a:ext cx="3318072" cy="3187755"/>
          </a:xfrm>
          <a:prstGeom prst="rect">
            <a:avLst/>
          </a:prstGeom>
        </p:spPr>
      </p:pic>
    </p:spTree>
    <p:extLst>
      <p:ext uri="{BB962C8B-B14F-4D97-AF65-F5344CB8AC3E}">
        <p14:creationId xmlns:p14="http://schemas.microsoft.com/office/powerpoint/2010/main" val="3751492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1645920" y="1206320"/>
            <a:ext cx="8646160" cy="1477328"/>
          </a:xfrm>
          <a:prstGeom prst="rect">
            <a:avLst/>
          </a:prstGeom>
          <a:noFill/>
        </p:spPr>
        <p:txBody>
          <a:bodyPr wrap="square" rtlCol="0">
            <a:spAutoFit/>
          </a:bodyPr>
          <a:lstStyle/>
          <a:p>
            <a:pPr algn="ctr"/>
            <a:r>
              <a:rPr lang="tr-TR" sz="4500" b="1" dirty="0" err="1">
                <a:solidFill>
                  <a:srgbClr val="0070C0"/>
                </a:solidFill>
                <a:latin typeface="Gabriola" panose="04040605051002020D02" pitchFamily="82" charset="0"/>
                <a:cs typeface="Consolas" panose="020B0609020204030204" pitchFamily="49" charset="0"/>
              </a:rPr>
              <a:t>Mebrur</a:t>
            </a:r>
            <a:r>
              <a:rPr lang="tr-TR" sz="4500" b="1" dirty="0">
                <a:solidFill>
                  <a:srgbClr val="0070C0"/>
                </a:solidFill>
                <a:latin typeface="Gabriola" panose="04040605051002020D02" pitchFamily="82" charset="0"/>
                <a:cs typeface="Consolas" panose="020B0609020204030204" pitchFamily="49" charset="0"/>
              </a:rPr>
              <a:t> Haccın İfasında Dikkat Edilmesi Gereken Hususlar</a:t>
            </a:r>
            <a:endParaRPr lang="tr-TR" sz="4500" dirty="0"/>
          </a:p>
        </p:txBody>
      </p:sp>
      <p:sp>
        <p:nvSpPr>
          <p:cNvPr id="8" name="Unvan 7"/>
          <p:cNvSpPr>
            <a:spLocks noGrp="1"/>
          </p:cNvSpPr>
          <p:nvPr>
            <p:ph type="title"/>
          </p:nvPr>
        </p:nvSpPr>
        <p:spPr>
          <a:xfrm>
            <a:off x="838199" y="2600325"/>
            <a:ext cx="10265835" cy="3032724"/>
          </a:xfrm>
        </p:spPr>
        <p:txBody>
          <a:bodyPr>
            <a:normAutofit fontScale="90000"/>
          </a:bodyPr>
          <a:lstStyle/>
          <a:p>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b="1" dirty="0">
                <a:solidFill>
                  <a:srgbClr val="ED7D31">
                    <a:lumMod val="50000"/>
                  </a:srgbClr>
                </a:solidFill>
                <a:latin typeface="Gabriola" panose="04040605051002020D02" pitchFamily="82" charset="0"/>
                <a:cs typeface="Consolas" panose="020B0609020204030204" pitchFamily="49" charset="0"/>
              </a:rPr>
              <a:t/>
            </a:r>
            <a:br>
              <a:rPr lang="tr-TR" b="1" dirty="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00B050"/>
                </a:solidFill>
                <a:latin typeface="Gabriola" panose="04040605051002020D02" pitchFamily="82" charset="0"/>
                <a:cs typeface="Consolas" panose="020B0609020204030204" pitchFamily="49" charset="0"/>
              </a:rPr>
              <a:t>**Amellerimize </a:t>
            </a:r>
            <a:r>
              <a:rPr lang="tr-TR" sz="3600" b="1" dirty="0">
                <a:solidFill>
                  <a:srgbClr val="00B050"/>
                </a:solidFill>
                <a:latin typeface="Gabriola" panose="04040605051002020D02" pitchFamily="82" charset="0"/>
                <a:cs typeface="Consolas" panose="020B0609020204030204" pitchFamily="49" charset="0"/>
              </a:rPr>
              <a:t>zarar verecek hal ve hareketlerde bulunmamalıyız</a:t>
            </a:r>
            <a:r>
              <a:rPr lang="tr-TR" sz="3600" b="1" dirty="0" smtClean="0">
                <a:solidFill>
                  <a:srgbClr val="00B050"/>
                </a:solidFill>
                <a:latin typeface="Gabriola" panose="04040605051002020D02" pitchFamily="82" charset="0"/>
                <a:cs typeface="Consolas" panose="020B0609020204030204" pitchFamily="49" charset="0"/>
              </a:rPr>
              <a:t>.</a:t>
            </a:r>
            <a:br>
              <a:rPr lang="tr-TR" sz="3600" b="1" dirty="0" smtClean="0">
                <a:solidFill>
                  <a:srgbClr val="00B050"/>
                </a:solidFill>
                <a:latin typeface="Gabriola" panose="04040605051002020D02" pitchFamily="82" charset="0"/>
                <a:cs typeface="Consolas" panose="020B0609020204030204" pitchFamily="49" charset="0"/>
              </a:rPr>
            </a:br>
            <a:r>
              <a:rPr lang="ar-SA" sz="3600" b="1" dirty="0" smtClean="0">
                <a:latin typeface="Traditional Arabic" pitchFamily="18" charset="-78"/>
                <a:cs typeface="Traditional Arabic" pitchFamily="18" charset="-78"/>
              </a:rPr>
              <a:t>الْحَجُّ أَشْهُرٌ مَّعْلُومَاتٌ فَمَن فَرَضَ فِيهِنَّ الْحَجَّ فَلاَ رَفَثَ وَلاَ فُسُوقَ وَلاَجِدَالَ </a:t>
            </a:r>
            <a:r>
              <a:rPr lang="ar-SA" b="1" dirty="0" smtClean="0">
                <a:latin typeface="Traditional Arabic" pitchFamily="18" charset="-78"/>
                <a:cs typeface="Traditional Arabic" pitchFamily="18" charset="-78"/>
              </a:rPr>
              <a:t>فِي الْحَجِّ</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“Hac, bilinen aylardadır. Her kim o aylarda hacca başlayıp kendisine farz ederse; artık hacda kadına yaklaşmak, günah işlemek ve kavga etmek yoktur.”</a:t>
            </a:r>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2200" b="1" dirty="0" smtClean="0">
                <a:solidFill>
                  <a:srgbClr val="ED7D31">
                    <a:lumMod val="50000"/>
                  </a:srgbClr>
                </a:solidFill>
                <a:latin typeface="Gabriola" panose="04040605051002020D02" pitchFamily="82" charset="0"/>
                <a:cs typeface="Consolas" panose="020B0609020204030204" pitchFamily="49" charset="0"/>
              </a:rPr>
              <a:t>(Bakara , 2/197)</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ar-SA" sz="3600" b="1" dirty="0">
                <a:latin typeface="Traditional Arabic" pitchFamily="18" charset="-78"/>
                <a:cs typeface="Traditional Arabic" pitchFamily="18" charset="-78"/>
              </a:rPr>
              <a:t>مَنْ حَجَّ هَذَا الْبَيْتَ ، فَلَمْ يَرْفُثْ ، وَلَمْ يَفْسُقْ ، رَجَعَ كَيَوْمِ وَلَدَتْهُ أُمُّهُ</a:t>
            </a:r>
            <a:r>
              <a:rPr lang="ar-SA" sz="3200" b="1" dirty="0">
                <a:solidFill>
                  <a:srgbClr val="000000"/>
                </a:solidFill>
                <a:latin typeface="Times New Roman" panose="02020603050405020304" pitchFamily="18" charset="0"/>
              </a:rPr>
              <a:t> </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Kim Allah için hacceder de kötü söz ve davranışlardan ve Allaha karşı gelmekten uzak durursa annesinden doğduğu gün ki haline döner.</a:t>
            </a:r>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2200" b="1" dirty="0" smtClean="0">
                <a:solidFill>
                  <a:srgbClr val="ED7D31">
                    <a:lumMod val="50000"/>
                  </a:srgbClr>
                </a:solidFill>
                <a:latin typeface="Gabriola" panose="04040605051002020D02" pitchFamily="82" charset="0"/>
                <a:cs typeface="Consolas" panose="020B0609020204030204" pitchFamily="49" charset="0"/>
              </a:rPr>
              <a:t>(Buhari, Hac, 4)</a:t>
            </a:r>
            <a:endParaRPr lang="tr-TR" sz="2200" dirty="0"/>
          </a:p>
        </p:txBody>
      </p:sp>
    </p:spTree>
    <p:extLst>
      <p:ext uri="{BB962C8B-B14F-4D97-AF65-F5344CB8AC3E}">
        <p14:creationId xmlns:p14="http://schemas.microsoft.com/office/powerpoint/2010/main" val="620440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1645920" y="1206320"/>
            <a:ext cx="8646160" cy="1477328"/>
          </a:xfrm>
          <a:prstGeom prst="rect">
            <a:avLst/>
          </a:prstGeom>
          <a:noFill/>
        </p:spPr>
        <p:txBody>
          <a:bodyPr wrap="square" rtlCol="0">
            <a:spAutoFit/>
          </a:bodyPr>
          <a:lstStyle/>
          <a:p>
            <a:pPr algn="ctr"/>
            <a:r>
              <a:rPr lang="tr-TR" sz="4500" b="1" dirty="0" err="1">
                <a:solidFill>
                  <a:srgbClr val="0070C0"/>
                </a:solidFill>
                <a:latin typeface="Gabriola" panose="04040605051002020D02" pitchFamily="82" charset="0"/>
                <a:cs typeface="Consolas" panose="020B0609020204030204" pitchFamily="49" charset="0"/>
              </a:rPr>
              <a:t>Mebrur</a:t>
            </a:r>
            <a:r>
              <a:rPr lang="tr-TR" sz="4500" b="1" dirty="0">
                <a:solidFill>
                  <a:srgbClr val="0070C0"/>
                </a:solidFill>
                <a:latin typeface="Gabriola" panose="04040605051002020D02" pitchFamily="82" charset="0"/>
                <a:cs typeface="Consolas" panose="020B0609020204030204" pitchFamily="49" charset="0"/>
              </a:rPr>
              <a:t> Haccın İfasında Dikkat Edilmesi Gereken Hususlar</a:t>
            </a:r>
            <a:endParaRPr lang="tr-TR" sz="4500" dirty="0"/>
          </a:p>
        </p:txBody>
      </p:sp>
      <p:sp>
        <p:nvSpPr>
          <p:cNvPr id="8" name="Unvan 7"/>
          <p:cNvSpPr>
            <a:spLocks noGrp="1"/>
          </p:cNvSpPr>
          <p:nvPr>
            <p:ph type="title"/>
          </p:nvPr>
        </p:nvSpPr>
        <p:spPr>
          <a:xfrm>
            <a:off x="838199" y="2600324"/>
            <a:ext cx="10265835" cy="3465196"/>
          </a:xfrm>
        </p:spPr>
        <p:txBody>
          <a:bodyPr>
            <a:normAutofit fontScale="90000"/>
          </a:bodyPr>
          <a:lstStyle/>
          <a:p>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smtClean="0">
                <a:solidFill>
                  <a:srgbClr val="00B050"/>
                </a:solidFill>
                <a:latin typeface="Gabriola" panose="04040605051002020D02" pitchFamily="82" charset="0"/>
                <a:cs typeface="Consolas" panose="020B0609020204030204" pitchFamily="49" charset="0"/>
              </a:rPr>
              <a:t>**</a:t>
            </a:r>
            <a:r>
              <a:rPr lang="tr-TR" sz="3600" b="1" dirty="0">
                <a:solidFill>
                  <a:srgbClr val="00B050"/>
                </a:solidFill>
                <a:latin typeface="Gabriola" panose="04040605051002020D02" pitchFamily="82" charset="0"/>
                <a:cs typeface="Consolas" panose="020B0609020204030204" pitchFamily="49" charset="0"/>
              </a:rPr>
              <a:t>İbadete yoğunlaşıp malayani şeylerden uzak kalmalıyız.</a:t>
            </a:r>
            <a:br>
              <a:rPr lang="tr-TR" sz="3600" b="1" dirty="0">
                <a:solidFill>
                  <a:srgbClr val="00B050"/>
                </a:solidFill>
                <a:latin typeface="Gabriola" panose="04040605051002020D02" pitchFamily="82" charset="0"/>
                <a:cs typeface="Consolas" panose="020B0609020204030204" pitchFamily="49" charset="0"/>
              </a:rPr>
            </a:br>
            <a:r>
              <a:rPr lang="ar-SA" sz="3600" b="1" dirty="0">
                <a:latin typeface="Traditional Arabic" pitchFamily="18" charset="-78"/>
                <a:cs typeface="Traditional Arabic" pitchFamily="18" charset="-78"/>
              </a:rPr>
              <a:t> مِنْ حُسْنِ اِسْلاَمِ الْمَرْءِ </a:t>
            </a:r>
            <a:r>
              <a:rPr lang="ar-SA" sz="3600" b="1" dirty="0">
                <a:solidFill>
                  <a:srgbClr val="FF0000"/>
                </a:solidFill>
                <a:latin typeface="Traditional Arabic" pitchFamily="18" charset="-78"/>
                <a:cs typeface="Traditional Arabic" pitchFamily="18" charset="-78"/>
              </a:rPr>
              <a:t>تَرْكُهُ مَا لاَ </a:t>
            </a:r>
            <a:r>
              <a:rPr lang="ar-SA" sz="3600" b="1" dirty="0" smtClean="0">
                <a:solidFill>
                  <a:srgbClr val="FF0000"/>
                </a:solidFill>
                <a:latin typeface="Traditional Arabic" pitchFamily="18" charset="-78"/>
                <a:cs typeface="Traditional Arabic" pitchFamily="18" charset="-78"/>
              </a:rPr>
              <a:t>يَعْنِيهِ</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a:solidFill>
                  <a:srgbClr val="ED7D31">
                    <a:lumMod val="50000"/>
                  </a:srgbClr>
                </a:solidFill>
                <a:latin typeface="Gabriola" panose="04040605051002020D02" pitchFamily="82" charset="0"/>
                <a:cs typeface="Consolas" panose="020B0609020204030204" pitchFamily="49" charset="0"/>
              </a:rPr>
              <a:t>Malayani şeyleri terk etmesi kişinin </a:t>
            </a:r>
            <a:r>
              <a:rPr lang="tr-TR" sz="3600" b="1" dirty="0" err="1">
                <a:solidFill>
                  <a:srgbClr val="ED7D31">
                    <a:lumMod val="50000"/>
                  </a:srgbClr>
                </a:solidFill>
                <a:latin typeface="Gabriola" panose="04040605051002020D02" pitchFamily="82" charset="0"/>
                <a:cs typeface="Consolas" panose="020B0609020204030204" pitchFamily="49" charset="0"/>
              </a:rPr>
              <a:t>İslamının</a:t>
            </a:r>
            <a:r>
              <a:rPr lang="tr-TR" sz="3600" b="1" dirty="0">
                <a:solidFill>
                  <a:srgbClr val="ED7D31">
                    <a:lumMod val="50000"/>
                  </a:srgbClr>
                </a:solidFill>
                <a:latin typeface="Gabriola" panose="04040605051002020D02" pitchFamily="82" charset="0"/>
                <a:cs typeface="Consolas" panose="020B0609020204030204" pitchFamily="49" charset="0"/>
              </a:rPr>
              <a:t> güzelliğindendir”  </a:t>
            </a:r>
            <a:r>
              <a:rPr lang="tr-TR" sz="2200" b="1" dirty="0">
                <a:solidFill>
                  <a:srgbClr val="ED7D31">
                    <a:lumMod val="50000"/>
                  </a:srgbClr>
                </a:solidFill>
                <a:latin typeface="Gabriola" panose="04040605051002020D02" pitchFamily="82" charset="0"/>
                <a:cs typeface="Consolas" panose="020B0609020204030204" pitchFamily="49" charset="0"/>
              </a:rPr>
              <a:t>(</a:t>
            </a:r>
            <a:r>
              <a:rPr lang="tr-TR" sz="2200" b="1" dirty="0" err="1">
                <a:solidFill>
                  <a:srgbClr val="ED7D31">
                    <a:lumMod val="50000"/>
                  </a:srgbClr>
                </a:solidFill>
                <a:latin typeface="Gabriola" panose="04040605051002020D02" pitchFamily="82" charset="0"/>
                <a:cs typeface="Consolas" panose="020B0609020204030204" pitchFamily="49" charset="0"/>
              </a:rPr>
              <a:t>Muvatta</a:t>
            </a:r>
            <a:r>
              <a:rPr lang="tr-TR" sz="2200" b="1" dirty="0">
                <a:solidFill>
                  <a:srgbClr val="ED7D31">
                    <a:lumMod val="50000"/>
                  </a:srgbClr>
                </a:solidFill>
                <a:latin typeface="Gabriola" panose="04040605051002020D02" pitchFamily="82" charset="0"/>
                <a:cs typeface="Consolas" panose="020B0609020204030204" pitchFamily="49" charset="0"/>
              </a:rPr>
              <a:t>, </a:t>
            </a:r>
            <a:r>
              <a:rPr lang="tr-TR" sz="2200" b="1" dirty="0" err="1">
                <a:solidFill>
                  <a:srgbClr val="ED7D31">
                    <a:lumMod val="50000"/>
                  </a:srgbClr>
                </a:solidFill>
                <a:latin typeface="Gabriola" panose="04040605051002020D02" pitchFamily="82" charset="0"/>
                <a:cs typeface="Consolas" panose="020B0609020204030204" pitchFamily="49" charset="0"/>
              </a:rPr>
              <a:t>Hüsn</a:t>
            </a:r>
            <a:r>
              <a:rPr lang="tr-TR" sz="2200" b="1" dirty="0">
                <a:solidFill>
                  <a:srgbClr val="ED7D31">
                    <a:lumMod val="50000"/>
                  </a:srgbClr>
                </a:solidFill>
                <a:latin typeface="Gabriola" panose="04040605051002020D02" pitchFamily="82" charset="0"/>
                <a:cs typeface="Consolas" panose="020B0609020204030204" pitchFamily="49" charset="0"/>
              </a:rPr>
              <a:t>-ü </a:t>
            </a:r>
            <a:r>
              <a:rPr lang="tr-TR" sz="2200" b="1" dirty="0" err="1">
                <a:solidFill>
                  <a:srgbClr val="ED7D31">
                    <a:lumMod val="50000"/>
                  </a:srgbClr>
                </a:solidFill>
                <a:latin typeface="Gabriola" panose="04040605051002020D02" pitchFamily="82" charset="0"/>
                <a:cs typeface="Consolas" panose="020B0609020204030204" pitchFamily="49" charset="0"/>
              </a:rPr>
              <a:t>Huluk</a:t>
            </a:r>
            <a:r>
              <a:rPr lang="tr-TR" sz="2200" b="1" dirty="0">
                <a:solidFill>
                  <a:srgbClr val="ED7D31">
                    <a:lumMod val="50000"/>
                  </a:srgbClr>
                </a:solidFill>
                <a:latin typeface="Gabriola" panose="04040605051002020D02" pitchFamily="82" charset="0"/>
                <a:cs typeface="Consolas" panose="020B0609020204030204" pitchFamily="49" charset="0"/>
              </a:rPr>
              <a:t> 3</a:t>
            </a:r>
            <a:r>
              <a:rPr lang="tr-TR" sz="2200" b="1" dirty="0" smtClean="0">
                <a:solidFill>
                  <a:srgbClr val="ED7D31">
                    <a:lumMod val="50000"/>
                  </a:srgbClr>
                </a:solidFill>
                <a:latin typeface="Gabriola" panose="04040605051002020D02" pitchFamily="82" charset="0"/>
                <a:cs typeface="Consolas" panose="020B0609020204030204" pitchFamily="49" charset="0"/>
              </a:rPr>
              <a:t>.)</a:t>
            </a:r>
            <a:br>
              <a:rPr lang="tr-TR" sz="2200"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00B050"/>
                </a:solidFill>
                <a:latin typeface="Gabriola" panose="04040605051002020D02" pitchFamily="82" charset="0"/>
                <a:cs typeface="Consolas" panose="020B0609020204030204" pitchFamily="49" charset="0"/>
              </a:rPr>
              <a:t>**</a:t>
            </a:r>
            <a:r>
              <a:rPr lang="pt-BR" sz="3600" b="1" dirty="0">
                <a:solidFill>
                  <a:srgbClr val="00B050"/>
                </a:solidFill>
                <a:latin typeface="Gabriola" panose="04040605051002020D02" pitchFamily="82" charset="0"/>
                <a:cs typeface="Consolas" panose="020B0609020204030204" pitchFamily="49" charset="0"/>
              </a:rPr>
              <a:t>Dua, sabır ve namazla yardım istemeliyiz.</a:t>
            </a:r>
            <a:br>
              <a:rPr lang="pt-BR" sz="3600" b="1" dirty="0">
                <a:solidFill>
                  <a:srgbClr val="00B050"/>
                </a:solidFill>
                <a:latin typeface="Gabriola" panose="04040605051002020D02" pitchFamily="82" charset="0"/>
                <a:cs typeface="Consolas" panose="020B0609020204030204" pitchFamily="49" charset="0"/>
              </a:rPr>
            </a:br>
            <a:r>
              <a:rPr lang="ar-SA" sz="3600" b="1" dirty="0" smtClean="0">
                <a:latin typeface="Traditional Arabic" pitchFamily="18" charset="-78"/>
                <a:cs typeface="Traditional Arabic" pitchFamily="18" charset="-78"/>
              </a:rPr>
              <a:t>يَا </a:t>
            </a:r>
            <a:r>
              <a:rPr lang="ar-SA" sz="3600" b="1" dirty="0">
                <a:latin typeface="Traditional Arabic" pitchFamily="18" charset="-78"/>
                <a:cs typeface="Traditional Arabic" pitchFamily="18" charset="-78"/>
              </a:rPr>
              <a:t>أَيُّهَا الَّذِينَ آمَنُواْ اسْتَعِينُواْ بِالصَّبْرِ وَالصَّلاَةِ إِنَّ اللّهَ مَعَ </a:t>
            </a:r>
            <a:r>
              <a:rPr lang="ar-SA" sz="3600" b="1" dirty="0" smtClean="0">
                <a:latin typeface="Traditional Arabic" pitchFamily="18" charset="-78"/>
                <a:cs typeface="Traditional Arabic" pitchFamily="18" charset="-78"/>
              </a:rPr>
              <a:t>الصَّابِرِينَ</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a:solidFill>
                  <a:srgbClr val="ED7D31">
                    <a:lumMod val="50000"/>
                  </a:srgbClr>
                </a:solidFill>
                <a:latin typeface="Gabriola" panose="04040605051002020D02" pitchFamily="82" charset="0"/>
                <a:cs typeface="Consolas" panose="020B0609020204030204" pitchFamily="49" charset="0"/>
              </a:rPr>
              <a:t>Ey İman edenler, sabır ve namaz ile yardım isteyin. Muhakkak ki Allah sabredenlerle beraberdir. </a:t>
            </a:r>
            <a:r>
              <a:rPr lang="tr-TR" sz="2200" b="1" dirty="0">
                <a:solidFill>
                  <a:srgbClr val="ED7D31">
                    <a:lumMod val="50000"/>
                  </a:srgbClr>
                </a:solidFill>
                <a:latin typeface="Gabriola" panose="04040605051002020D02" pitchFamily="82" charset="0"/>
                <a:cs typeface="Consolas" panose="020B0609020204030204" pitchFamily="49" charset="0"/>
              </a:rPr>
              <a:t>(Bakara 153</a:t>
            </a: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2200" b="1" dirty="0">
                <a:solidFill>
                  <a:srgbClr val="ED7D31">
                    <a:lumMod val="50000"/>
                  </a:srgbClr>
                </a:solidFill>
                <a:latin typeface="Gabriola" panose="04040605051002020D02" pitchFamily="82" charset="0"/>
                <a:cs typeface="Consolas" panose="020B0609020204030204" pitchFamily="49" charset="0"/>
              </a:rPr>
              <a:t/>
            </a:r>
            <a:br>
              <a:rPr lang="tr-TR" sz="2200" b="1" dirty="0">
                <a:solidFill>
                  <a:srgbClr val="ED7D31">
                    <a:lumMod val="50000"/>
                  </a:srgbClr>
                </a:solidFill>
                <a:latin typeface="Gabriola" panose="04040605051002020D02" pitchFamily="82" charset="0"/>
                <a:cs typeface="Consolas" panose="020B0609020204030204" pitchFamily="49" charset="0"/>
              </a:rPr>
            </a:br>
            <a:r>
              <a:rPr lang="ar-SA" sz="3700" b="1" dirty="0">
                <a:solidFill>
                  <a:srgbClr val="FF0000"/>
                </a:solidFill>
                <a:latin typeface="Traditional Arabic" pitchFamily="18" charset="-78"/>
                <a:cs typeface="Traditional Arabic" pitchFamily="18" charset="-78"/>
              </a:rPr>
              <a:t>الدُّعاءُ</a:t>
            </a:r>
            <a:r>
              <a:rPr lang="ar-SA" sz="3700" b="1" dirty="0">
                <a:latin typeface="Traditional Arabic" pitchFamily="18" charset="-78"/>
                <a:cs typeface="Traditional Arabic" pitchFamily="18" charset="-78"/>
              </a:rPr>
              <a:t> هوَ </a:t>
            </a:r>
            <a:r>
              <a:rPr lang="ar-SA" sz="3700" b="1" dirty="0" smtClean="0">
                <a:latin typeface="Traditional Arabic" pitchFamily="18" charset="-78"/>
                <a:cs typeface="Traditional Arabic" pitchFamily="18" charset="-78"/>
              </a:rPr>
              <a:t>العبادةُ</a:t>
            </a:r>
            <a:r>
              <a:rPr lang="tr-TR" sz="3700" b="1" dirty="0" smtClean="0">
                <a:latin typeface="Traditional Arabic" pitchFamily="18" charset="-78"/>
                <a:cs typeface="Traditional Arabic" pitchFamily="18" charset="-78"/>
              </a:rPr>
              <a:t> </a:t>
            </a:r>
            <a:r>
              <a:rPr lang="tr-TR" sz="3700"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smtClean="0">
                <a:solidFill>
                  <a:srgbClr val="ED7D31">
                    <a:lumMod val="50000"/>
                  </a:srgbClr>
                </a:solidFill>
                <a:latin typeface="Gabriola" panose="04040605051002020D02" pitchFamily="82" charset="0"/>
                <a:cs typeface="Consolas" panose="020B0609020204030204" pitchFamily="49" charset="0"/>
              </a:rPr>
              <a:t>Dua</a:t>
            </a:r>
            <a:r>
              <a:rPr lang="tr-TR" sz="3600" b="1" dirty="0">
                <a:solidFill>
                  <a:srgbClr val="ED7D31">
                    <a:lumMod val="50000"/>
                  </a:srgbClr>
                </a:solidFill>
                <a:latin typeface="Gabriola" panose="04040605051002020D02" pitchFamily="82" charset="0"/>
                <a:cs typeface="Consolas" panose="020B0609020204030204" pitchFamily="49" charset="0"/>
              </a:rPr>
              <a:t>, ibadetin kendisidir. </a:t>
            </a:r>
            <a:r>
              <a:rPr lang="tr-TR" sz="2200" b="1" dirty="0">
                <a:solidFill>
                  <a:srgbClr val="ED7D31">
                    <a:lumMod val="50000"/>
                  </a:srgbClr>
                </a:solidFill>
                <a:latin typeface="Gabriola" panose="04040605051002020D02" pitchFamily="82" charset="0"/>
                <a:cs typeface="Consolas" panose="020B0609020204030204" pitchFamily="49" charset="0"/>
              </a:rPr>
              <a:t>(</a:t>
            </a:r>
            <a:r>
              <a:rPr lang="tr-TR" sz="2200" b="1" dirty="0" err="1">
                <a:solidFill>
                  <a:srgbClr val="ED7D31">
                    <a:lumMod val="50000"/>
                  </a:srgbClr>
                </a:solidFill>
                <a:latin typeface="Gabriola" panose="04040605051002020D02" pitchFamily="82" charset="0"/>
                <a:cs typeface="Consolas" panose="020B0609020204030204" pitchFamily="49" charset="0"/>
              </a:rPr>
              <a:t>Tirmizi</a:t>
            </a:r>
            <a:r>
              <a:rPr lang="tr-TR" sz="2200" b="1" dirty="0">
                <a:solidFill>
                  <a:srgbClr val="ED7D31">
                    <a:lumMod val="50000"/>
                  </a:srgbClr>
                </a:solidFill>
                <a:latin typeface="Gabriola" panose="04040605051002020D02" pitchFamily="82" charset="0"/>
                <a:cs typeface="Consolas" panose="020B0609020204030204" pitchFamily="49" charset="0"/>
              </a:rPr>
              <a:t>, 2969)</a:t>
            </a:r>
            <a:br>
              <a:rPr lang="tr-TR" sz="2200" b="1" dirty="0">
                <a:solidFill>
                  <a:srgbClr val="ED7D31">
                    <a:lumMod val="50000"/>
                  </a:srgbClr>
                </a:solidFill>
                <a:latin typeface="Gabriola" panose="04040605051002020D02" pitchFamily="82" charset="0"/>
                <a:cs typeface="Consolas" panose="020B0609020204030204" pitchFamily="49" charset="0"/>
              </a:rPr>
            </a:br>
            <a:endParaRPr lang="tr-TR" sz="2200" b="1" dirty="0">
              <a:solidFill>
                <a:srgbClr val="ED7D31">
                  <a:lumMod val="50000"/>
                </a:srgbClr>
              </a:solidFill>
              <a:latin typeface="Gabriola" panose="04040605051002020D02" pitchFamily="82" charset="0"/>
              <a:cs typeface="Consolas" panose="020B0609020204030204" pitchFamily="49" charset="0"/>
            </a:endParaRPr>
          </a:p>
        </p:txBody>
      </p:sp>
    </p:spTree>
    <p:extLst>
      <p:ext uri="{BB962C8B-B14F-4D97-AF65-F5344CB8AC3E}">
        <p14:creationId xmlns:p14="http://schemas.microsoft.com/office/powerpoint/2010/main" val="1277667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1645920" y="1206320"/>
            <a:ext cx="8646160" cy="1477328"/>
          </a:xfrm>
          <a:prstGeom prst="rect">
            <a:avLst/>
          </a:prstGeom>
          <a:noFill/>
        </p:spPr>
        <p:txBody>
          <a:bodyPr wrap="square" rtlCol="0">
            <a:spAutoFit/>
          </a:bodyPr>
          <a:lstStyle/>
          <a:p>
            <a:pPr algn="ctr"/>
            <a:r>
              <a:rPr lang="tr-TR" sz="4500" b="1" dirty="0" err="1">
                <a:solidFill>
                  <a:srgbClr val="0070C0"/>
                </a:solidFill>
                <a:latin typeface="Gabriola" panose="04040605051002020D02" pitchFamily="82" charset="0"/>
                <a:cs typeface="Consolas" panose="020B0609020204030204" pitchFamily="49" charset="0"/>
              </a:rPr>
              <a:t>Mebrur</a:t>
            </a:r>
            <a:r>
              <a:rPr lang="tr-TR" sz="4500" b="1" dirty="0">
                <a:solidFill>
                  <a:srgbClr val="0070C0"/>
                </a:solidFill>
                <a:latin typeface="Gabriola" panose="04040605051002020D02" pitchFamily="82" charset="0"/>
                <a:cs typeface="Consolas" panose="020B0609020204030204" pitchFamily="49" charset="0"/>
              </a:rPr>
              <a:t> Haccın İfasında Dikkat Edilmesi Gereken Hususlar</a:t>
            </a:r>
            <a:endParaRPr lang="tr-TR" sz="4500" dirty="0"/>
          </a:p>
        </p:txBody>
      </p:sp>
      <p:sp>
        <p:nvSpPr>
          <p:cNvPr id="8" name="Unvan 7"/>
          <p:cNvSpPr>
            <a:spLocks noGrp="1"/>
          </p:cNvSpPr>
          <p:nvPr>
            <p:ph type="title"/>
          </p:nvPr>
        </p:nvSpPr>
        <p:spPr>
          <a:xfrm>
            <a:off x="838199" y="2600324"/>
            <a:ext cx="10265835" cy="3465196"/>
          </a:xfrm>
        </p:spPr>
        <p:txBody>
          <a:bodyPr>
            <a:normAutofit fontScale="90000"/>
          </a:bodyPr>
          <a:lstStyle/>
          <a:p>
            <a:pPr>
              <a:spcAft>
                <a:spcPts val="1200"/>
              </a:spcAft>
            </a:pPr>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smtClean="0">
                <a:solidFill>
                  <a:srgbClr val="00B050"/>
                </a:solidFill>
                <a:latin typeface="Gabriola" panose="04040605051002020D02" pitchFamily="82" charset="0"/>
                <a:cs typeface="Consolas" panose="020B0609020204030204" pitchFamily="49" charset="0"/>
              </a:rPr>
              <a:t>**Allaha ve Resulüne misafir olduğumuzu unutmamalıyız.</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Biz aciz kullar bile bir misafiri ikramsız geri çevirmezken; Rahman ve Rahim olan Allah, kullarını hiç boş çevirir mi?</a:t>
            </a: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ar-SA" sz="3600" b="1" dirty="0" smtClean="0">
                <a:latin typeface="Traditional Arabic" pitchFamily="18" charset="-78"/>
                <a:cs typeface="Traditional Arabic" pitchFamily="18" charset="-78"/>
              </a:rPr>
              <a:t>الْحُجَّاجُ </a:t>
            </a:r>
            <a:r>
              <a:rPr lang="ar-SA" sz="3600" b="1" dirty="0">
                <a:latin typeface="Traditional Arabic" pitchFamily="18" charset="-78"/>
                <a:cs typeface="Traditional Arabic" pitchFamily="18" charset="-78"/>
              </a:rPr>
              <a:t>وَالْعُمَّارُ وَفْدُ اللَّهِ إِنْ دَعَوْهُ أَجَابَهُمْ وَإِنِ اسْتَغْفَرُوهُ غَفَرَ لَهُمْ </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‘‘Haccedenler ve umre yapanlar Allah'ın elçileri, misafirleridir. Kendisine dua ederlerse dualarına icabet eder, O'ndan bağışlanma dilerlerse onları bağışlar.’’</a:t>
            </a:r>
            <a:br>
              <a:rPr lang="tr-TR" sz="3600" b="1" dirty="0" smtClean="0">
                <a:solidFill>
                  <a:srgbClr val="ED7D31">
                    <a:lumMod val="50000"/>
                  </a:srgbClr>
                </a:solidFill>
                <a:latin typeface="Gabriola" panose="04040605051002020D02" pitchFamily="82" charset="0"/>
                <a:cs typeface="Consolas" panose="020B0609020204030204" pitchFamily="49" charset="0"/>
              </a:rPr>
            </a:b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2200" b="1" dirty="0" err="1" smtClean="0">
                <a:solidFill>
                  <a:srgbClr val="ED7D31">
                    <a:lumMod val="50000"/>
                  </a:srgbClr>
                </a:solidFill>
                <a:latin typeface="Gabriola" panose="04040605051002020D02" pitchFamily="82" charset="0"/>
                <a:cs typeface="Consolas" panose="020B0609020204030204" pitchFamily="49" charset="0"/>
              </a:rPr>
              <a:t>İbn</a:t>
            </a:r>
            <a:r>
              <a:rPr lang="tr-TR" sz="2200" b="1" dirty="0" smtClean="0">
                <a:solidFill>
                  <a:srgbClr val="ED7D31">
                    <a:lumMod val="50000"/>
                  </a:srgbClr>
                </a:solidFill>
                <a:latin typeface="Gabriola" panose="04040605051002020D02" pitchFamily="82" charset="0"/>
                <a:cs typeface="Consolas" panose="020B0609020204030204" pitchFamily="49" charset="0"/>
              </a:rPr>
              <a:t> </a:t>
            </a:r>
            <a:r>
              <a:rPr lang="tr-TR" sz="2200" b="1" dirty="0" err="1" smtClean="0">
                <a:solidFill>
                  <a:srgbClr val="ED7D31">
                    <a:lumMod val="50000"/>
                  </a:srgbClr>
                </a:solidFill>
                <a:latin typeface="Gabriola" panose="04040605051002020D02" pitchFamily="82" charset="0"/>
                <a:cs typeface="Consolas" panose="020B0609020204030204" pitchFamily="49" charset="0"/>
              </a:rPr>
              <a:t>Mâce</a:t>
            </a:r>
            <a:r>
              <a:rPr lang="tr-TR" sz="2200" b="1" dirty="0" smtClean="0">
                <a:solidFill>
                  <a:srgbClr val="ED7D31">
                    <a:lumMod val="50000"/>
                  </a:srgbClr>
                </a:solidFill>
                <a:latin typeface="Gabriola" panose="04040605051002020D02" pitchFamily="82" charset="0"/>
                <a:cs typeface="Consolas" panose="020B0609020204030204" pitchFamily="49" charset="0"/>
              </a:rPr>
              <a:t>, </a:t>
            </a:r>
            <a:r>
              <a:rPr lang="tr-TR" sz="2200" b="1" dirty="0" err="1" smtClean="0">
                <a:solidFill>
                  <a:srgbClr val="ED7D31">
                    <a:lumMod val="50000"/>
                  </a:srgbClr>
                </a:solidFill>
                <a:latin typeface="Gabriola" panose="04040605051002020D02" pitchFamily="82" charset="0"/>
                <a:cs typeface="Consolas" panose="020B0609020204030204" pitchFamily="49" charset="0"/>
              </a:rPr>
              <a:t>Menasik</a:t>
            </a:r>
            <a:r>
              <a:rPr lang="tr-TR" sz="2200" b="1" dirty="0" smtClean="0">
                <a:solidFill>
                  <a:srgbClr val="ED7D31">
                    <a:lumMod val="50000"/>
                  </a:srgbClr>
                </a:solidFill>
                <a:latin typeface="Gabriola" panose="04040605051002020D02" pitchFamily="82" charset="0"/>
                <a:cs typeface="Consolas" panose="020B0609020204030204" pitchFamily="49" charset="0"/>
              </a:rPr>
              <a:t>, 5. No: 2892. II, 966.)</a:t>
            </a:r>
            <a:endParaRPr lang="tr-TR" sz="2200" b="1" dirty="0">
              <a:solidFill>
                <a:srgbClr val="ED7D31">
                  <a:lumMod val="50000"/>
                </a:srgbClr>
              </a:solidFill>
              <a:latin typeface="Gabriola" panose="04040605051002020D02" pitchFamily="82" charset="0"/>
              <a:cs typeface="Consolas" panose="020B0609020204030204" pitchFamily="49" charset="0"/>
            </a:endParaRPr>
          </a:p>
        </p:txBody>
      </p:sp>
    </p:spTree>
    <p:extLst>
      <p:ext uri="{BB962C8B-B14F-4D97-AF65-F5344CB8AC3E}">
        <p14:creationId xmlns:p14="http://schemas.microsoft.com/office/powerpoint/2010/main" val="3226979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2108213" y="129848"/>
            <a:ext cx="7975574" cy="1738283"/>
          </a:xfrm>
        </p:spPr>
        <p:txBody>
          <a:bodyPr>
            <a:normAutofit/>
          </a:bodyPr>
          <a:lstStyle/>
          <a:p>
            <a:r>
              <a:rPr lang="tr-TR" sz="3200" b="1" dirty="0" smtClean="0">
                <a:solidFill>
                  <a:schemeClr val="accent1">
                    <a:lumMod val="50000"/>
                  </a:schemeClr>
                </a:solidFill>
                <a:latin typeface="Gabriola" panose="04040605051002020D02" pitchFamily="82" charset="0"/>
                <a:cs typeface="Consolas" panose="020B0609020204030204" pitchFamily="49" charset="0"/>
              </a:rPr>
              <a:t>T.C.</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BAŞBAKANLIK</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DİYANET İŞLERİ BAŞKANLIĞI</a:t>
            </a:r>
            <a:endParaRPr lang="tr-TR" sz="4000" dirty="0"/>
          </a:p>
        </p:txBody>
      </p:sp>
      <p:sp>
        <p:nvSpPr>
          <p:cNvPr id="3" name="Alt Başlık 2"/>
          <p:cNvSpPr>
            <a:spLocks noGrp="1"/>
          </p:cNvSpPr>
          <p:nvPr>
            <p:ph type="subTitle" idx="1"/>
          </p:nvPr>
        </p:nvSpPr>
        <p:spPr>
          <a:xfrm>
            <a:off x="492154" y="2114877"/>
            <a:ext cx="11207691" cy="1238933"/>
          </a:xfrm>
        </p:spPr>
        <p:txBody>
          <a:bodyPr>
            <a:noAutofit/>
          </a:bodyPr>
          <a:lstStyle/>
          <a:p>
            <a:endParaRPr lang="tr-TR" sz="4000" b="1" dirty="0" smtClean="0">
              <a:solidFill>
                <a:srgbClr val="ED7D31">
                  <a:lumMod val="50000"/>
                </a:srgbClr>
              </a:solidFill>
              <a:latin typeface="Gabriola" panose="04040605051002020D02" pitchFamily="82" charset="0"/>
              <a:cs typeface="Consolas" panose="020B0609020204030204" pitchFamily="49" charset="0"/>
            </a:endParaRPr>
          </a:p>
          <a:p>
            <a:r>
              <a:rPr lang="tr-TR" sz="4000" b="1" dirty="0" smtClean="0">
                <a:solidFill>
                  <a:srgbClr val="ED7D31">
                    <a:lumMod val="50000"/>
                  </a:srgbClr>
                </a:solidFill>
                <a:latin typeface="Gabriola" panose="04040605051002020D02" pitchFamily="82" charset="0"/>
                <a:cs typeface="Consolas" panose="020B0609020204030204" pitchFamily="49" charset="0"/>
              </a:rPr>
              <a:t>İBADET BİLİNCİ VE HAC İBADETİ</a:t>
            </a:r>
            <a:endParaRPr lang="tr-TR" sz="40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10000" y="539999"/>
            <a:ext cx="1296000" cy="1296000"/>
          </a:xfrm>
          <a:prstGeom prst="rect">
            <a:avLst/>
          </a:prstGeom>
        </p:spPr>
      </p:pic>
    </p:spTree>
    <p:extLst>
      <p:ext uri="{BB962C8B-B14F-4D97-AF65-F5344CB8AC3E}">
        <p14:creationId xmlns:p14="http://schemas.microsoft.com/office/powerpoint/2010/main" val="775540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1645920" y="1206320"/>
            <a:ext cx="8646160" cy="1477328"/>
          </a:xfrm>
          <a:prstGeom prst="rect">
            <a:avLst/>
          </a:prstGeom>
          <a:noFill/>
        </p:spPr>
        <p:txBody>
          <a:bodyPr wrap="square" rtlCol="0">
            <a:spAutoFit/>
          </a:bodyPr>
          <a:lstStyle/>
          <a:p>
            <a:pPr algn="ctr"/>
            <a:r>
              <a:rPr lang="tr-TR" sz="4500" b="1" dirty="0" err="1">
                <a:solidFill>
                  <a:srgbClr val="0070C0"/>
                </a:solidFill>
                <a:latin typeface="Gabriola" panose="04040605051002020D02" pitchFamily="82" charset="0"/>
                <a:cs typeface="Consolas" panose="020B0609020204030204" pitchFamily="49" charset="0"/>
              </a:rPr>
              <a:t>Mebrur</a:t>
            </a:r>
            <a:r>
              <a:rPr lang="tr-TR" sz="4500" b="1" dirty="0">
                <a:solidFill>
                  <a:srgbClr val="0070C0"/>
                </a:solidFill>
                <a:latin typeface="Gabriola" panose="04040605051002020D02" pitchFamily="82" charset="0"/>
                <a:cs typeface="Consolas" panose="020B0609020204030204" pitchFamily="49" charset="0"/>
              </a:rPr>
              <a:t> Haccın İfasında Dikkat Edilmesi Gereken Hususlar</a:t>
            </a:r>
            <a:endParaRPr lang="tr-TR" sz="4500" dirty="0"/>
          </a:p>
        </p:txBody>
      </p:sp>
      <p:sp>
        <p:nvSpPr>
          <p:cNvPr id="8" name="Unvan 7"/>
          <p:cNvSpPr>
            <a:spLocks noGrp="1"/>
          </p:cNvSpPr>
          <p:nvPr>
            <p:ph type="title"/>
          </p:nvPr>
        </p:nvSpPr>
        <p:spPr>
          <a:xfrm>
            <a:off x="828000" y="2616050"/>
            <a:ext cx="10265835" cy="3855869"/>
          </a:xfrm>
        </p:spPr>
        <p:txBody>
          <a:bodyPr>
            <a:normAutofit fontScale="90000"/>
          </a:bodyPr>
          <a:lstStyle/>
          <a:p>
            <a:pPr>
              <a:spcAft>
                <a:spcPts val="1200"/>
              </a:spcAft>
            </a:pPr>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a:solidFill>
                  <a:srgbClr val="00B050"/>
                </a:solidFill>
                <a:latin typeface="Gabriola" panose="04040605051002020D02" pitchFamily="82" charset="0"/>
                <a:cs typeface="Consolas" panose="020B0609020204030204" pitchFamily="49" charset="0"/>
              </a:rPr>
              <a:t>**Kul haklarına riayet etmeliyiz.</a:t>
            </a:r>
            <a:r>
              <a:rPr lang="tr-TR" sz="1100" b="1" dirty="0">
                <a:solidFill>
                  <a:srgbClr val="00B050"/>
                </a:solidFill>
                <a:latin typeface="Gabriola" panose="04040605051002020D02" pitchFamily="82" charset="0"/>
                <a:cs typeface="Consolas" panose="020B0609020204030204" pitchFamily="49" charset="0"/>
              </a:rPr>
              <a:t/>
            </a:r>
            <a:br>
              <a:rPr lang="tr-TR" sz="1100" b="1" dirty="0">
                <a:solidFill>
                  <a:srgbClr val="00B050"/>
                </a:solidFill>
                <a:latin typeface="Gabriola" panose="04040605051002020D02" pitchFamily="82" charset="0"/>
                <a:cs typeface="Consolas" panose="020B0609020204030204" pitchFamily="49" charset="0"/>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ar-SA" sz="3200" b="1" dirty="0">
                <a:latin typeface="Traditional Arabic" pitchFamily="18" charset="-78"/>
                <a:cs typeface="Traditional Arabic" pitchFamily="18" charset="-78"/>
              </a:rPr>
              <a:t>المفلسُ من أمَّتي من يأتي يومَ القيامةِ بصلاتِهِ وصيامِهِ وزَكاتِهِ ، ويأتي قد شتمَ هذا ، وقذفَ هذا ، وأَكلَ مالَ هذا ، وسفَكَ دمَ هذا ، وضربَ هذا ، فيقعدُ فيقتَصُّ هذا من حسناتِهِ ، وَهذا من حسناتِهِ ، فإن فنِيَت حسناتُهُ قبلَ أن يُقتصَّ ما عليْهِ منَ الخطايا أُخِذَ من خطاياهم فطُرِحَ عليْهِ ، ثمَّ طُرِحَ في النَّارِ</a:t>
            </a:r>
            <a:r>
              <a:rPr lang="ar-SA" sz="3600" b="1" dirty="0">
                <a:latin typeface="Traditional Arabic" pitchFamily="18" charset="-78"/>
                <a:cs typeface="Traditional Arabic" pitchFamily="18" charset="-78"/>
              </a:rPr>
              <a:t> </a:t>
            </a:r>
            <a:r>
              <a:rPr lang="ar-SA" sz="1300" b="1" dirty="0">
                <a:latin typeface="Traditional Arabic" pitchFamily="18" charset="-78"/>
                <a:cs typeface="Traditional Arabic" pitchFamily="18" charset="-78"/>
              </a:rPr>
              <a:t/>
            </a:r>
            <a:br>
              <a:rPr lang="ar-SA" sz="1300" b="1" dirty="0">
                <a:latin typeface="Traditional Arabic" pitchFamily="18" charset="-78"/>
                <a:cs typeface="Traditional Arabic" pitchFamily="18" charset="-78"/>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3300" b="1" dirty="0">
                <a:solidFill>
                  <a:srgbClr val="ED7D31">
                    <a:lumMod val="50000"/>
                  </a:srgbClr>
                </a:solidFill>
                <a:latin typeface="Gabriola" panose="04040605051002020D02" pitchFamily="82" charset="0"/>
                <a:cs typeface="Consolas" panose="020B0609020204030204" pitchFamily="49" charset="0"/>
              </a:rPr>
              <a:t>Ümmetimden müflis olan o kimsedir ki: Kıyamet günü namazı, orucu ve zekatı olduğu halde gelir. Ancak birine küfretmiş, diğerinin kanını dökmüş, bir diğerinin de malını yemiştir. Hasenatı, buna, öbürüne, diğerine dağıtılır. Üzerindeki borçlar bitmeden hasenatı tükenmişse öbürlerinin günahlarından alınır, üzerine yüklenir ve böylece ateşe atılır.</a:t>
            </a:r>
            <a:r>
              <a:rPr lang="tr-TR" sz="3600" b="1" dirty="0">
                <a:solidFill>
                  <a:srgbClr val="ED7D31">
                    <a:lumMod val="50000"/>
                  </a:srgbClr>
                </a:solidFill>
                <a:latin typeface="Gabriola" panose="04040605051002020D02" pitchFamily="82" charset="0"/>
                <a:cs typeface="Consolas" panose="020B0609020204030204" pitchFamily="49" charset="0"/>
              </a:rPr>
              <a:t> </a:t>
            </a:r>
            <a:r>
              <a:rPr lang="tr-TR" sz="2200" b="1" dirty="0">
                <a:solidFill>
                  <a:srgbClr val="ED7D31">
                    <a:lumMod val="50000"/>
                  </a:srgbClr>
                </a:solidFill>
                <a:latin typeface="Gabriola" panose="04040605051002020D02" pitchFamily="82" charset="0"/>
                <a:cs typeface="Consolas" panose="020B0609020204030204" pitchFamily="49" charset="0"/>
              </a:rPr>
              <a:t> (</a:t>
            </a:r>
            <a:r>
              <a:rPr lang="tr-TR" sz="2200" b="1" dirty="0" err="1">
                <a:solidFill>
                  <a:srgbClr val="ED7D31">
                    <a:lumMod val="50000"/>
                  </a:srgbClr>
                </a:solidFill>
                <a:latin typeface="Gabriola" panose="04040605051002020D02" pitchFamily="82" charset="0"/>
                <a:cs typeface="Consolas" panose="020B0609020204030204" pitchFamily="49" charset="0"/>
              </a:rPr>
              <a:t>Tirmizi</a:t>
            </a:r>
            <a:r>
              <a:rPr lang="tr-TR" sz="2200" b="1" dirty="0">
                <a:solidFill>
                  <a:srgbClr val="ED7D31">
                    <a:lumMod val="50000"/>
                  </a:srgbClr>
                </a:solidFill>
                <a:latin typeface="Gabriola" panose="04040605051002020D02" pitchFamily="82" charset="0"/>
                <a:cs typeface="Consolas" panose="020B0609020204030204" pitchFamily="49" charset="0"/>
              </a:rPr>
              <a:t>, 2418)</a:t>
            </a:r>
          </a:p>
        </p:txBody>
      </p:sp>
    </p:spTree>
    <p:extLst>
      <p:ext uri="{BB962C8B-B14F-4D97-AF65-F5344CB8AC3E}">
        <p14:creationId xmlns:p14="http://schemas.microsoft.com/office/powerpoint/2010/main" val="4203053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1692000" y="1440000"/>
            <a:ext cx="8646160" cy="861774"/>
          </a:xfrm>
          <a:prstGeom prst="rect">
            <a:avLst/>
          </a:prstGeom>
          <a:noFill/>
        </p:spPr>
        <p:txBody>
          <a:bodyPr wrap="square" rtlCol="0">
            <a:spAutoFit/>
          </a:bodyPr>
          <a:lstStyle/>
          <a:p>
            <a:pPr algn="ctr"/>
            <a:r>
              <a:rPr lang="tr-TR" sz="5000" b="1" dirty="0" smtClean="0">
                <a:solidFill>
                  <a:srgbClr val="0070C0"/>
                </a:solidFill>
                <a:latin typeface="Gabriola" panose="04040605051002020D02" pitchFamily="82" charset="0"/>
                <a:cs typeface="Consolas" panose="020B0609020204030204" pitchFamily="49" charset="0"/>
              </a:rPr>
              <a:t>Haccın </a:t>
            </a:r>
            <a:r>
              <a:rPr lang="tr-TR" sz="5000" b="1" dirty="0">
                <a:solidFill>
                  <a:srgbClr val="0070C0"/>
                </a:solidFill>
                <a:latin typeface="Gabriola" panose="04040605051002020D02" pitchFamily="82" charset="0"/>
                <a:cs typeface="Consolas" panose="020B0609020204030204" pitchFamily="49" charset="0"/>
              </a:rPr>
              <a:t>Kazanımları</a:t>
            </a:r>
            <a:endParaRPr lang="tr-TR" sz="5000" dirty="0"/>
          </a:p>
        </p:txBody>
      </p:sp>
      <p:sp>
        <p:nvSpPr>
          <p:cNvPr id="9" name="Metin kutusu 8"/>
          <p:cNvSpPr txBox="1"/>
          <p:nvPr/>
        </p:nvSpPr>
        <p:spPr>
          <a:xfrm>
            <a:off x="6644640" y="2592000"/>
            <a:ext cx="4484194" cy="3139321"/>
          </a:xfrm>
          <a:prstGeom prst="rect">
            <a:avLst/>
          </a:prstGeom>
          <a:noFill/>
        </p:spPr>
        <p:txBody>
          <a:bodyPr wrap="square" rtlCol="0">
            <a:spAutoFit/>
          </a:bodyPr>
          <a:lstStyle/>
          <a:p>
            <a:pPr marL="285750" indent="-285750">
              <a:buFont typeface="Wingdings" panose="05000000000000000000" pitchFamily="2" charset="2"/>
              <a:buChar char="Ø"/>
            </a:pPr>
            <a:r>
              <a:rPr lang="tr-TR" sz="3300" b="1" dirty="0">
                <a:solidFill>
                  <a:srgbClr val="ED7D31">
                    <a:lumMod val="50000"/>
                  </a:srgbClr>
                </a:solidFill>
                <a:latin typeface="Gabriola" panose="04040605051002020D02" pitchFamily="82" charset="0"/>
                <a:ea typeface="+mj-ea"/>
                <a:cs typeface="Consolas" panose="020B0609020204030204" pitchFamily="49" charset="0"/>
              </a:rPr>
              <a:t>Günahlardan arındırma</a:t>
            </a:r>
          </a:p>
          <a:p>
            <a:pPr marL="285750" indent="-285750">
              <a:buFont typeface="Wingdings" panose="05000000000000000000" pitchFamily="2" charset="2"/>
              <a:buChar char="Ø"/>
            </a:pPr>
            <a:r>
              <a:rPr lang="tr-TR" sz="3300" b="1" dirty="0">
                <a:solidFill>
                  <a:srgbClr val="ED7D31">
                    <a:lumMod val="50000"/>
                  </a:srgbClr>
                </a:solidFill>
                <a:latin typeface="Gabriola" panose="04040605051002020D02" pitchFamily="82" charset="0"/>
                <a:ea typeface="+mj-ea"/>
                <a:cs typeface="Consolas" panose="020B0609020204030204" pitchFamily="49" charset="0"/>
              </a:rPr>
              <a:t>Eğitim</a:t>
            </a:r>
          </a:p>
          <a:p>
            <a:pPr marL="285750" indent="-285750">
              <a:buFont typeface="Wingdings" panose="05000000000000000000" pitchFamily="2" charset="2"/>
              <a:buChar char="Ø"/>
            </a:pPr>
            <a:r>
              <a:rPr lang="tr-TR" sz="3300" b="1" dirty="0">
                <a:solidFill>
                  <a:srgbClr val="ED7D31">
                    <a:lumMod val="50000"/>
                  </a:srgbClr>
                </a:solidFill>
                <a:latin typeface="Gabriola" panose="04040605051002020D02" pitchFamily="82" charset="0"/>
                <a:ea typeface="+mj-ea"/>
                <a:cs typeface="Consolas" panose="020B0609020204030204" pitchFamily="49" charset="0"/>
              </a:rPr>
              <a:t> Cömertlik</a:t>
            </a:r>
          </a:p>
          <a:p>
            <a:pPr marL="285750" indent="-285750">
              <a:buFont typeface="Wingdings" panose="05000000000000000000" pitchFamily="2" charset="2"/>
              <a:buChar char="Ø"/>
            </a:pPr>
            <a:r>
              <a:rPr lang="tr-TR" sz="3300" b="1" dirty="0">
                <a:solidFill>
                  <a:srgbClr val="ED7D31">
                    <a:lumMod val="50000"/>
                  </a:srgbClr>
                </a:solidFill>
                <a:latin typeface="Gabriola" panose="04040605051002020D02" pitchFamily="82" charset="0"/>
                <a:ea typeface="+mj-ea"/>
                <a:cs typeface="Consolas" panose="020B0609020204030204" pitchFamily="49" charset="0"/>
              </a:rPr>
              <a:t>Çevre bilinci</a:t>
            </a:r>
          </a:p>
          <a:p>
            <a:pPr marL="285750" indent="-285750">
              <a:buFont typeface="Wingdings" panose="05000000000000000000" pitchFamily="2" charset="2"/>
              <a:buChar char="Ø"/>
            </a:pPr>
            <a:r>
              <a:rPr lang="tr-TR" sz="3300" b="1" dirty="0">
                <a:solidFill>
                  <a:srgbClr val="ED7D31">
                    <a:lumMod val="50000"/>
                  </a:srgbClr>
                </a:solidFill>
                <a:latin typeface="Gabriola" panose="04040605051002020D02" pitchFamily="82" charset="0"/>
                <a:ea typeface="+mj-ea"/>
                <a:cs typeface="Consolas" panose="020B0609020204030204" pitchFamily="49" charset="0"/>
              </a:rPr>
              <a:t>İbadet alışkanlığı</a:t>
            </a:r>
          </a:p>
          <a:p>
            <a:pPr marL="285750" indent="-285750">
              <a:buFont typeface="Wingdings" panose="05000000000000000000" pitchFamily="2" charset="2"/>
              <a:buChar char="Ø"/>
            </a:pPr>
            <a:r>
              <a:rPr lang="tr-TR" sz="3300" b="1" dirty="0">
                <a:solidFill>
                  <a:srgbClr val="ED7D31">
                    <a:lumMod val="50000"/>
                  </a:srgbClr>
                </a:solidFill>
                <a:latin typeface="Gabriola" panose="04040605051002020D02" pitchFamily="82" charset="0"/>
                <a:ea typeface="+mj-ea"/>
                <a:cs typeface="Consolas" panose="020B0609020204030204" pitchFamily="49" charset="0"/>
              </a:rPr>
              <a:t>Ümmet olma </a:t>
            </a:r>
            <a:r>
              <a:rPr lang="tr-TR" sz="3300" b="1" dirty="0" smtClean="0">
                <a:solidFill>
                  <a:srgbClr val="ED7D31">
                    <a:lumMod val="50000"/>
                  </a:srgbClr>
                </a:solidFill>
                <a:latin typeface="Gabriola" panose="04040605051002020D02" pitchFamily="82" charset="0"/>
                <a:ea typeface="+mj-ea"/>
                <a:cs typeface="Consolas" panose="020B0609020204030204" pitchFamily="49" charset="0"/>
              </a:rPr>
              <a:t>bilinci</a:t>
            </a:r>
            <a:endParaRPr lang="tr-TR" dirty="0"/>
          </a:p>
        </p:txBody>
      </p:sp>
      <p:sp>
        <p:nvSpPr>
          <p:cNvPr id="10" name="Metin kutusu 9"/>
          <p:cNvSpPr txBox="1"/>
          <p:nvPr/>
        </p:nvSpPr>
        <p:spPr>
          <a:xfrm>
            <a:off x="1270000" y="2592000"/>
            <a:ext cx="4419600" cy="2631490"/>
          </a:xfrm>
          <a:prstGeom prst="rect">
            <a:avLst/>
          </a:prstGeom>
          <a:noFill/>
        </p:spPr>
        <p:txBody>
          <a:bodyPr wrap="square" rtlCol="0">
            <a:spAutoFit/>
          </a:bodyPr>
          <a:lstStyle/>
          <a:p>
            <a:pPr marL="285750" indent="-285750">
              <a:buFont typeface="Wingdings" panose="05000000000000000000" pitchFamily="2" charset="2"/>
              <a:buChar char="Ø"/>
            </a:pPr>
            <a:r>
              <a:rPr lang="tr-TR" sz="3300" b="1" dirty="0" smtClean="0">
                <a:solidFill>
                  <a:srgbClr val="ED7D31">
                    <a:lumMod val="50000"/>
                  </a:srgbClr>
                </a:solidFill>
                <a:latin typeface="Gabriola" panose="04040605051002020D02" pitchFamily="82" charset="0"/>
                <a:ea typeface="+mj-ea"/>
                <a:cs typeface="Consolas" panose="020B0609020204030204" pitchFamily="49" charset="0"/>
              </a:rPr>
              <a:t>Sabır</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a:p>
            <a:pPr marL="285750" indent="-285750">
              <a:buFont typeface="Wingdings" panose="05000000000000000000" pitchFamily="2" charset="2"/>
              <a:buChar char="Ø"/>
            </a:pPr>
            <a:r>
              <a:rPr lang="tr-TR" sz="3300" b="1" dirty="0" err="1" smtClean="0">
                <a:solidFill>
                  <a:srgbClr val="ED7D31">
                    <a:lumMod val="50000"/>
                  </a:srgbClr>
                </a:solidFill>
                <a:latin typeface="Gabriola" panose="04040605051002020D02" pitchFamily="82" charset="0"/>
                <a:ea typeface="+mj-ea"/>
                <a:cs typeface="Consolas" panose="020B0609020204030204" pitchFamily="49" charset="0"/>
              </a:rPr>
              <a:t>İsar</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a:p>
            <a:pPr marL="285750" indent="-285750">
              <a:buFont typeface="Wingdings" panose="05000000000000000000" pitchFamily="2" charset="2"/>
              <a:buChar char="Ø"/>
            </a:pPr>
            <a:r>
              <a:rPr lang="tr-TR" sz="3300" b="1" dirty="0">
                <a:solidFill>
                  <a:srgbClr val="ED7D31">
                    <a:lumMod val="50000"/>
                  </a:srgbClr>
                </a:solidFill>
                <a:latin typeface="Gabriola" panose="04040605051002020D02" pitchFamily="82" charset="0"/>
                <a:ea typeface="+mj-ea"/>
                <a:cs typeface="Consolas" panose="020B0609020204030204" pitchFamily="49" charset="0"/>
              </a:rPr>
              <a:t> </a:t>
            </a:r>
            <a:r>
              <a:rPr lang="tr-TR" sz="3300" b="1" dirty="0" smtClean="0">
                <a:solidFill>
                  <a:srgbClr val="ED7D31">
                    <a:lumMod val="50000"/>
                  </a:srgbClr>
                </a:solidFill>
                <a:latin typeface="Gabriola" panose="04040605051002020D02" pitchFamily="82" charset="0"/>
                <a:ea typeface="+mj-ea"/>
                <a:cs typeface="Consolas" panose="020B0609020204030204" pitchFamily="49" charset="0"/>
              </a:rPr>
              <a:t>Takva</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a:p>
            <a:pPr marL="285750" indent="-285750">
              <a:buFont typeface="Wingdings" panose="05000000000000000000" pitchFamily="2" charset="2"/>
              <a:buChar char="Ø"/>
            </a:pPr>
            <a:r>
              <a:rPr lang="tr-TR" sz="3300" b="1" dirty="0" smtClean="0">
                <a:solidFill>
                  <a:srgbClr val="ED7D31">
                    <a:lumMod val="50000"/>
                  </a:srgbClr>
                </a:solidFill>
                <a:latin typeface="Gabriola" panose="04040605051002020D02" pitchFamily="82" charset="0"/>
                <a:ea typeface="+mj-ea"/>
                <a:cs typeface="Consolas" panose="020B0609020204030204" pitchFamily="49" charset="0"/>
              </a:rPr>
              <a:t>Teslimiyet</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a:p>
            <a:pPr marL="285750" indent="-285750">
              <a:buFont typeface="Wingdings" panose="05000000000000000000" pitchFamily="2" charset="2"/>
              <a:buChar char="Ø"/>
            </a:pPr>
            <a:r>
              <a:rPr lang="tr-TR" sz="3300" b="1" dirty="0" smtClean="0">
                <a:solidFill>
                  <a:srgbClr val="ED7D31">
                    <a:lumMod val="50000"/>
                  </a:srgbClr>
                </a:solidFill>
                <a:latin typeface="Gabriola" panose="04040605051002020D02" pitchFamily="82" charset="0"/>
                <a:ea typeface="+mj-ea"/>
                <a:cs typeface="Consolas" panose="020B0609020204030204" pitchFamily="49" charset="0"/>
              </a:rPr>
              <a:t>Disiplin (Zaman ve mekan)</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p:txBody>
      </p:sp>
    </p:spTree>
    <p:extLst>
      <p:ext uri="{BB962C8B-B14F-4D97-AF65-F5344CB8AC3E}">
        <p14:creationId xmlns:p14="http://schemas.microsoft.com/office/powerpoint/2010/main" val="834124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1645920" y="1440000"/>
            <a:ext cx="8646160" cy="861774"/>
          </a:xfrm>
          <a:prstGeom prst="rect">
            <a:avLst/>
          </a:prstGeom>
          <a:noFill/>
        </p:spPr>
        <p:txBody>
          <a:bodyPr wrap="square" rtlCol="0">
            <a:spAutoFit/>
          </a:bodyPr>
          <a:lstStyle/>
          <a:p>
            <a:pPr algn="ctr"/>
            <a:r>
              <a:rPr lang="tr-TR" sz="5000" b="1" dirty="0" smtClean="0">
                <a:solidFill>
                  <a:srgbClr val="0070C0"/>
                </a:solidFill>
                <a:latin typeface="Gabriola" panose="04040605051002020D02" pitchFamily="82" charset="0"/>
                <a:cs typeface="Consolas" panose="020B0609020204030204" pitchFamily="49" charset="0"/>
              </a:rPr>
              <a:t>Haccın </a:t>
            </a:r>
            <a:r>
              <a:rPr lang="tr-TR" sz="5000" b="1" dirty="0">
                <a:solidFill>
                  <a:srgbClr val="0070C0"/>
                </a:solidFill>
                <a:latin typeface="Gabriola" panose="04040605051002020D02" pitchFamily="82" charset="0"/>
                <a:cs typeface="Consolas" panose="020B0609020204030204" pitchFamily="49" charset="0"/>
              </a:rPr>
              <a:t>Kazanımlarını Koruyabilmek</a:t>
            </a:r>
            <a:endParaRPr lang="tr-TR" sz="5000" dirty="0"/>
          </a:p>
        </p:txBody>
      </p:sp>
      <p:sp>
        <p:nvSpPr>
          <p:cNvPr id="8" name="Unvan 7"/>
          <p:cNvSpPr>
            <a:spLocks noGrp="1"/>
          </p:cNvSpPr>
          <p:nvPr>
            <p:ph type="title"/>
          </p:nvPr>
        </p:nvSpPr>
        <p:spPr>
          <a:xfrm>
            <a:off x="828000" y="2616050"/>
            <a:ext cx="10265835" cy="3855869"/>
          </a:xfrm>
        </p:spPr>
        <p:txBody>
          <a:bodyPr>
            <a:normAutofit fontScale="90000"/>
          </a:bodyPr>
          <a:lstStyle/>
          <a:p>
            <a:pPr>
              <a:spcAft>
                <a:spcPts val="1200"/>
              </a:spcAft>
            </a:pPr>
            <a:r>
              <a:rPr lang="tr-TR" sz="3900" b="1" dirty="0" smtClean="0">
                <a:solidFill>
                  <a:srgbClr val="ED7D31">
                    <a:lumMod val="50000"/>
                  </a:srgbClr>
                </a:solidFill>
                <a:latin typeface="Gabriola" panose="04040605051002020D02" pitchFamily="82" charset="0"/>
                <a:cs typeface="Consolas" panose="020B0609020204030204" pitchFamily="49" charset="0"/>
              </a:rPr>
              <a:t>Hacda kazanmış olduğumuz güzellikleri hayatımız boyunca devam ettirmemiz gerekir.</a:t>
            </a: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ar-SA" sz="3600" b="1" dirty="0">
                <a:latin typeface="Traditional Arabic" panose="02020603050405020304" pitchFamily="18" charset="-78"/>
                <a:cs typeface="Traditional Arabic" panose="02020603050405020304" pitchFamily="18" charset="-78"/>
              </a:rPr>
              <a:t>وَإِنَّ أَحَبَّ الْعَمَلِ إِلَى اللَّهِ </a:t>
            </a:r>
            <a:r>
              <a:rPr lang="ar-SA" sz="3600" b="1" dirty="0">
                <a:solidFill>
                  <a:srgbClr val="FF0000"/>
                </a:solidFill>
                <a:latin typeface="Traditional Arabic" panose="02020603050405020304" pitchFamily="18" charset="-78"/>
                <a:cs typeface="Traditional Arabic" panose="02020603050405020304" pitchFamily="18" charset="-78"/>
              </a:rPr>
              <a:t>أَدْوَمُهُ</a:t>
            </a:r>
            <a:r>
              <a:rPr lang="ar-SA" sz="3600" b="1" dirty="0">
                <a:latin typeface="Traditional Arabic" panose="02020603050405020304" pitchFamily="18" charset="-78"/>
                <a:cs typeface="Traditional Arabic" panose="02020603050405020304" pitchFamily="18" charset="-78"/>
              </a:rPr>
              <a:t> وَإِنْ قَلّ</a:t>
            </a:r>
            <a:r>
              <a:rPr lang="tr-TR" sz="3200" dirty="0"/>
              <a:t/>
            </a:r>
            <a:br>
              <a:rPr lang="tr-TR" sz="3200" dirty="0"/>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3800" b="1" dirty="0" smtClean="0">
                <a:solidFill>
                  <a:srgbClr val="ED7D31">
                    <a:lumMod val="50000"/>
                  </a:srgbClr>
                </a:solidFill>
                <a:latin typeface="Gabriola" panose="04040605051002020D02" pitchFamily="82" charset="0"/>
                <a:cs typeface="Consolas" panose="020B0609020204030204" pitchFamily="49" charset="0"/>
              </a:rPr>
              <a:t>Allah katında işlerin en sevimlisi az da olsa devamlı olanıdır. </a:t>
            </a:r>
            <a:r>
              <a:rPr lang="tr-TR" sz="2200" b="1" dirty="0" smtClean="0">
                <a:solidFill>
                  <a:srgbClr val="ED7D31">
                    <a:lumMod val="50000"/>
                  </a:srgbClr>
                </a:solidFill>
                <a:latin typeface="Gabriola" panose="04040605051002020D02" pitchFamily="82" charset="0"/>
                <a:cs typeface="Consolas" panose="020B0609020204030204" pitchFamily="49" charset="0"/>
              </a:rPr>
              <a:t>(Ebu Davud, </a:t>
            </a:r>
            <a:r>
              <a:rPr lang="tr-TR" sz="2200" b="1" dirty="0" err="1" smtClean="0">
                <a:solidFill>
                  <a:srgbClr val="ED7D31">
                    <a:lumMod val="50000"/>
                  </a:srgbClr>
                </a:solidFill>
                <a:latin typeface="Gabriola" panose="04040605051002020D02" pitchFamily="82" charset="0"/>
                <a:cs typeface="Consolas" panose="020B0609020204030204" pitchFamily="49" charset="0"/>
              </a:rPr>
              <a:t>Tatavvu</a:t>
            </a:r>
            <a:r>
              <a:rPr lang="tr-TR" sz="2200" b="1" dirty="0" smtClean="0">
                <a:solidFill>
                  <a:srgbClr val="ED7D31">
                    <a:lumMod val="50000"/>
                  </a:srgbClr>
                </a:solidFill>
                <a:latin typeface="Gabriola" panose="04040605051002020D02" pitchFamily="82" charset="0"/>
                <a:cs typeface="Consolas" panose="020B0609020204030204" pitchFamily="49" charset="0"/>
              </a:rPr>
              <a:t>', 27) </a:t>
            </a: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3900" b="1" dirty="0" smtClean="0">
                <a:solidFill>
                  <a:srgbClr val="ED7D31">
                    <a:lumMod val="50000"/>
                  </a:srgbClr>
                </a:solidFill>
                <a:latin typeface="Gabriola" panose="04040605051002020D02" pitchFamily="82" charset="0"/>
                <a:cs typeface="Consolas" panose="020B0609020204030204" pitchFamily="49" charset="0"/>
              </a:rPr>
              <a:t>Hacı olabilmek için gösterdiğimiz gayret ve çaba kadar hacı kalabilmek için de çaba ve gayret gösterebilmeliyiz.</a:t>
            </a: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3900" b="1" dirty="0" smtClean="0">
                <a:solidFill>
                  <a:srgbClr val="ED7D31">
                    <a:lumMod val="50000"/>
                  </a:srgbClr>
                </a:solidFill>
                <a:latin typeface="Gabriola" panose="04040605051002020D02" pitchFamily="82" charset="0"/>
                <a:cs typeface="Consolas" panose="020B0609020204030204" pitchFamily="49" charset="0"/>
              </a:rPr>
              <a:t>Yaratılış gayesi ibadet olan insanın kazanımlarını koruyabilmesi için hem hacdan önce hem de hacdan sonra kulluk bilincini unutmamasıdır.</a:t>
            </a:r>
            <a:endParaRPr lang="tr-TR" sz="3900" b="1" dirty="0">
              <a:solidFill>
                <a:srgbClr val="ED7D31">
                  <a:lumMod val="50000"/>
                </a:srgbClr>
              </a:solidFill>
              <a:latin typeface="Gabriola" panose="04040605051002020D02" pitchFamily="82" charset="0"/>
              <a:cs typeface="Consolas" panose="020B0609020204030204" pitchFamily="49" charset="0"/>
            </a:endParaRPr>
          </a:p>
        </p:txBody>
      </p:sp>
    </p:spTree>
    <p:extLst>
      <p:ext uri="{BB962C8B-B14F-4D97-AF65-F5344CB8AC3E}">
        <p14:creationId xmlns:p14="http://schemas.microsoft.com/office/powerpoint/2010/main" val="2443138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1645920" y="1440000"/>
            <a:ext cx="8646160"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ÖZETLE</a:t>
            </a:r>
            <a:endParaRPr lang="tr-TR" sz="5000" dirty="0"/>
          </a:p>
        </p:txBody>
      </p:sp>
      <p:sp>
        <p:nvSpPr>
          <p:cNvPr id="8" name="Unvan 7"/>
          <p:cNvSpPr>
            <a:spLocks noGrp="1"/>
          </p:cNvSpPr>
          <p:nvPr>
            <p:ph type="title"/>
          </p:nvPr>
        </p:nvSpPr>
        <p:spPr>
          <a:xfrm>
            <a:off x="828000" y="2616050"/>
            <a:ext cx="10265835" cy="3855869"/>
          </a:xfrm>
        </p:spPr>
        <p:txBody>
          <a:bodyPr>
            <a:noAutofit/>
          </a:bodyPr>
          <a:lstStyle/>
          <a:p>
            <a:pPr>
              <a:spcAft>
                <a:spcPts val="1200"/>
              </a:spcAft>
            </a:pPr>
            <a:r>
              <a:rPr lang="tr-TR" sz="3500" b="1" dirty="0">
                <a:solidFill>
                  <a:srgbClr val="ED7D31">
                    <a:lumMod val="50000"/>
                  </a:srgbClr>
                </a:solidFill>
                <a:latin typeface="Gabriola" panose="04040605051002020D02" pitchFamily="82" charset="0"/>
                <a:cs typeface="Consolas" panose="020B0609020204030204" pitchFamily="49" charset="0"/>
              </a:rPr>
              <a:t>Hac, tevhit, sabır ve ahlak eğitimidir.</a:t>
            </a:r>
            <a:br>
              <a:rPr lang="tr-TR" sz="3500" b="1" dirty="0">
                <a:solidFill>
                  <a:srgbClr val="ED7D31">
                    <a:lumMod val="50000"/>
                  </a:srgbClr>
                </a:solidFill>
                <a:latin typeface="Gabriola" panose="04040605051002020D02" pitchFamily="82" charset="0"/>
                <a:cs typeface="Consolas" panose="020B0609020204030204" pitchFamily="49" charset="0"/>
              </a:rPr>
            </a:br>
            <a:r>
              <a:rPr lang="tr-TR" sz="1000" b="1" dirty="0">
                <a:solidFill>
                  <a:srgbClr val="ED7D31">
                    <a:lumMod val="50000"/>
                  </a:srgbClr>
                </a:solidFill>
                <a:latin typeface="Gabriola" panose="04040605051002020D02" pitchFamily="82" charset="0"/>
                <a:cs typeface="Consolas" panose="020B0609020204030204" pitchFamily="49" charset="0"/>
              </a:rPr>
              <a:t/>
            </a:r>
            <a:br>
              <a:rPr lang="tr-TR" sz="1000" b="1" dirty="0">
                <a:solidFill>
                  <a:srgbClr val="ED7D31">
                    <a:lumMod val="50000"/>
                  </a:srgbClr>
                </a:solidFill>
                <a:latin typeface="Gabriola" panose="04040605051002020D02" pitchFamily="82" charset="0"/>
                <a:cs typeface="Consolas" panose="020B0609020204030204" pitchFamily="49" charset="0"/>
              </a:rPr>
            </a:br>
            <a:r>
              <a:rPr lang="tr-TR" sz="3500" b="1" dirty="0">
                <a:solidFill>
                  <a:srgbClr val="ED7D31">
                    <a:lumMod val="50000"/>
                  </a:srgbClr>
                </a:solidFill>
                <a:latin typeface="Gabriola" panose="04040605051002020D02" pitchFamily="82" charset="0"/>
                <a:cs typeface="Consolas" panose="020B0609020204030204" pitchFamily="49" charset="0"/>
              </a:rPr>
              <a:t>Hac, ihramlar içinde, sahip olduğumuz her türlü nimetten uzaklaşmak ve tevazu bilincini yakalamaktır.</a:t>
            </a:r>
            <a:r>
              <a:rPr lang="tr-TR" sz="1000" b="1" dirty="0">
                <a:solidFill>
                  <a:srgbClr val="ED7D31">
                    <a:lumMod val="50000"/>
                  </a:srgbClr>
                </a:solidFill>
                <a:latin typeface="Gabriola" panose="04040605051002020D02" pitchFamily="82" charset="0"/>
                <a:cs typeface="Consolas" panose="020B0609020204030204" pitchFamily="49" charset="0"/>
              </a:rPr>
              <a:t/>
            </a:r>
            <a:br>
              <a:rPr lang="tr-TR" sz="1000" b="1" dirty="0">
                <a:solidFill>
                  <a:srgbClr val="ED7D31">
                    <a:lumMod val="50000"/>
                  </a:srgbClr>
                </a:solidFill>
                <a:latin typeface="Gabriola" panose="04040605051002020D02" pitchFamily="82" charset="0"/>
                <a:cs typeface="Consolas" panose="020B0609020204030204" pitchFamily="49" charset="0"/>
              </a:rPr>
            </a:br>
            <a:r>
              <a:rPr lang="tr-TR" sz="1000" b="1" dirty="0">
                <a:solidFill>
                  <a:srgbClr val="ED7D31">
                    <a:lumMod val="50000"/>
                  </a:srgbClr>
                </a:solidFill>
                <a:latin typeface="Gabriola" panose="04040605051002020D02" pitchFamily="82" charset="0"/>
                <a:cs typeface="Consolas" panose="020B0609020204030204" pitchFamily="49" charset="0"/>
              </a:rPr>
              <a:t/>
            </a:r>
            <a:br>
              <a:rPr lang="tr-TR" sz="1000" b="1" dirty="0">
                <a:solidFill>
                  <a:srgbClr val="ED7D31">
                    <a:lumMod val="50000"/>
                  </a:srgbClr>
                </a:solidFill>
                <a:latin typeface="Gabriola" panose="04040605051002020D02" pitchFamily="82" charset="0"/>
                <a:cs typeface="Consolas" panose="020B0609020204030204" pitchFamily="49" charset="0"/>
              </a:rPr>
            </a:br>
            <a:r>
              <a:rPr lang="tr-TR" sz="3500" b="1" dirty="0">
                <a:solidFill>
                  <a:srgbClr val="ED7D31">
                    <a:lumMod val="50000"/>
                  </a:srgbClr>
                </a:solidFill>
                <a:latin typeface="Gabriola" panose="04040605051002020D02" pitchFamily="82" charset="0"/>
                <a:cs typeface="Consolas" panose="020B0609020204030204" pitchFamily="49" charset="0"/>
              </a:rPr>
              <a:t>Hac, bir arınma sürecidir. Bu süreci yaşadıktan sonra nefse karşı mücadelede söz vermektir.</a:t>
            </a:r>
            <a:r>
              <a:rPr lang="tr-TR" sz="1000" b="1" dirty="0">
                <a:solidFill>
                  <a:srgbClr val="ED7D31">
                    <a:lumMod val="50000"/>
                  </a:srgbClr>
                </a:solidFill>
                <a:latin typeface="Gabriola" panose="04040605051002020D02" pitchFamily="82" charset="0"/>
                <a:cs typeface="Consolas" panose="020B0609020204030204" pitchFamily="49" charset="0"/>
              </a:rPr>
              <a:t/>
            </a:r>
            <a:br>
              <a:rPr lang="tr-TR" sz="1000" b="1" dirty="0">
                <a:solidFill>
                  <a:srgbClr val="ED7D31">
                    <a:lumMod val="50000"/>
                  </a:srgbClr>
                </a:solidFill>
                <a:latin typeface="Gabriola" panose="04040605051002020D02" pitchFamily="82" charset="0"/>
                <a:cs typeface="Consolas" panose="020B0609020204030204" pitchFamily="49" charset="0"/>
              </a:rPr>
            </a:br>
            <a:r>
              <a:rPr lang="tr-TR" sz="1000" b="1" dirty="0">
                <a:solidFill>
                  <a:srgbClr val="ED7D31">
                    <a:lumMod val="50000"/>
                  </a:srgbClr>
                </a:solidFill>
                <a:latin typeface="Gabriola" panose="04040605051002020D02" pitchFamily="82" charset="0"/>
                <a:cs typeface="Consolas" panose="020B0609020204030204" pitchFamily="49" charset="0"/>
              </a:rPr>
              <a:t/>
            </a:r>
            <a:br>
              <a:rPr lang="tr-TR" sz="1000" b="1" dirty="0">
                <a:solidFill>
                  <a:srgbClr val="ED7D31">
                    <a:lumMod val="50000"/>
                  </a:srgbClr>
                </a:solidFill>
                <a:latin typeface="Gabriola" panose="04040605051002020D02" pitchFamily="82" charset="0"/>
                <a:cs typeface="Consolas" panose="020B0609020204030204" pitchFamily="49" charset="0"/>
              </a:rPr>
            </a:br>
            <a:r>
              <a:rPr lang="tr-TR" sz="3500" b="1" dirty="0">
                <a:solidFill>
                  <a:srgbClr val="ED7D31">
                    <a:lumMod val="50000"/>
                  </a:srgbClr>
                </a:solidFill>
                <a:latin typeface="Gabriola" panose="04040605051002020D02" pitchFamily="82" charset="0"/>
                <a:cs typeface="Consolas" panose="020B0609020204030204" pitchFamily="49" charset="0"/>
              </a:rPr>
              <a:t>Hac, Allah’a olan bağlılığın kalıcı olduğu şuuruna varmak ve Kabe’de söz vermektir.</a:t>
            </a:r>
          </a:p>
        </p:txBody>
      </p:sp>
    </p:spTree>
    <p:extLst>
      <p:ext uri="{BB962C8B-B14F-4D97-AF65-F5344CB8AC3E}">
        <p14:creationId xmlns:p14="http://schemas.microsoft.com/office/powerpoint/2010/main" val="2619139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060"/>
            <a:ext cx="12192000" cy="6857999"/>
          </a:xfrm>
        </p:spPr>
      </p:pic>
      <p:sp>
        <p:nvSpPr>
          <p:cNvPr id="2" name="Unvan 1"/>
          <p:cNvSpPr>
            <a:spLocks noGrp="1"/>
          </p:cNvSpPr>
          <p:nvPr>
            <p:ph type="title"/>
          </p:nvPr>
        </p:nvSpPr>
        <p:spPr>
          <a:xfrm>
            <a:off x="1722843" y="1926046"/>
            <a:ext cx="8746314" cy="3448594"/>
          </a:xfrm>
        </p:spPr>
        <p:txBody>
          <a:bodyPr>
            <a:noAutofit/>
          </a:bodyPr>
          <a:lstStyle/>
          <a:p>
            <a:pPr>
              <a:lnSpc>
                <a:spcPct val="150000"/>
              </a:lnSpc>
              <a:defRPr/>
            </a:pPr>
            <a:r>
              <a:rPr lang="tr-TR" sz="3600" b="1" dirty="0" smtClean="0">
                <a:solidFill>
                  <a:schemeClr val="accent2">
                    <a:lumMod val="50000"/>
                  </a:schemeClr>
                </a:solidFill>
                <a:cs typeface="Times New Roman" pitchFamily="18" charset="0"/>
              </a:rPr>
              <a:t/>
            </a:r>
            <a:br>
              <a:rPr lang="tr-TR" sz="3600" b="1" dirty="0" smtClean="0">
                <a:solidFill>
                  <a:schemeClr val="accent2">
                    <a:lumMod val="50000"/>
                  </a:schemeClr>
                </a:solidFill>
                <a:cs typeface="Times New Roman" pitchFamily="18" charset="0"/>
              </a:rPr>
            </a:br>
            <a:r>
              <a:rPr lang="tr-TR" sz="3600" b="1" dirty="0" smtClean="0">
                <a:solidFill>
                  <a:schemeClr val="accent2">
                    <a:lumMod val="50000"/>
                  </a:schemeClr>
                </a:solidFill>
                <a:cs typeface="Times New Roman" pitchFamily="18" charset="0"/>
              </a:rPr>
              <a:t>Haccınız </a:t>
            </a:r>
            <a:r>
              <a:rPr lang="tr-TR" sz="3600" b="1" dirty="0" err="1">
                <a:solidFill>
                  <a:schemeClr val="accent2">
                    <a:lumMod val="50000"/>
                  </a:schemeClr>
                </a:solidFill>
                <a:cs typeface="Times New Roman" pitchFamily="18" charset="0"/>
              </a:rPr>
              <a:t>Mebrûr</a:t>
            </a:r>
            <a:r>
              <a:rPr lang="tr-TR" sz="3600" b="1" dirty="0">
                <a:solidFill>
                  <a:schemeClr val="accent2">
                    <a:lumMod val="50000"/>
                  </a:schemeClr>
                </a:solidFill>
                <a:cs typeface="Times New Roman" pitchFamily="18" charset="0"/>
              </a:rPr>
              <a:t/>
            </a:r>
            <a:br>
              <a:rPr lang="tr-TR" sz="3600" b="1" dirty="0">
                <a:solidFill>
                  <a:schemeClr val="accent2">
                    <a:lumMod val="50000"/>
                  </a:schemeClr>
                </a:solidFill>
                <a:cs typeface="Times New Roman" pitchFamily="18" charset="0"/>
              </a:rPr>
            </a:br>
            <a:r>
              <a:rPr lang="tr-TR" sz="3600" b="1" dirty="0">
                <a:solidFill>
                  <a:schemeClr val="accent2">
                    <a:lumMod val="50000"/>
                  </a:schemeClr>
                </a:solidFill>
                <a:cs typeface="Times New Roman" pitchFamily="18" charset="0"/>
              </a:rPr>
              <a:t>		Amelleriniz </a:t>
            </a:r>
            <a:r>
              <a:rPr lang="tr-TR" sz="3600" b="1" dirty="0" err="1">
                <a:solidFill>
                  <a:schemeClr val="accent2">
                    <a:lumMod val="50000"/>
                  </a:schemeClr>
                </a:solidFill>
                <a:cs typeface="Times New Roman" pitchFamily="18" charset="0"/>
              </a:rPr>
              <a:t>Makbûl</a:t>
            </a:r>
            <a:r>
              <a:rPr lang="tr-TR" sz="3600" b="1" dirty="0">
                <a:solidFill>
                  <a:schemeClr val="accent2">
                    <a:lumMod val="50000"/>
                  </a:schemeClr>
                </a:solidFill>
                <a:cs typeface="Times New Roman" pitchFamily="18" charset="0"/>
              </a:rPr>
              <a:t/>
            </a:r>
            <a:br>
              <a:rPr lang="tr-TR" sz="3600" b="1" dirty="0">
                <a:solidFill>
                  <a:schemeClr val="accent2">
                    <a:lumMod val="50000"/>
                  </a:schemeClr>
                </a:solidFill>
                <a:cs typeface="Times New Roman" pitchFamily="18" charset="0"/>
              </a:rPr>
            </a:br>
            <a:r>
              <a:rPr lang="tr-TR" sz="3600" b="1" dirty="0">
                <a:solidFill>
                  <a:schemeClr val="accent2">
                    <a:lumMod val="50000"/>
                  </a:schemeClr>
                </a:solidFill>
                <a:cs typeface="Times New Roman" pitchFamily="18" charset="0"/>
              </a:rPr>
              <a:t>			Günahlarınız </a:t>
            </a:r>
            <a:r>
              <a:rPr lang="tr-TR" sz="3600" b="1" dirty="0" err="1">
                <a:solidFill>
                  <a:schemeClr val="accent2">
                    <a:lumMod val="50000"/>
                  </a:schemeClr>
                </a:solidFill>
                <a:cs typeface="Times New Roman" pitchFamily="18" charset="0"/>
              </a:rPr>
              <a:t>mağfûr</a:t>
            </a:r>
            <a:r>
              <a:rPr lang="tr-TR" sz="3600" b="1" dirty="0">
                <a:solidFill>
                  <a:schemeClr val="accent2">
                    <a:lumMod val="50000"/>
                  </a:schemeClr>
                </a:solidFill>
                <a:cs typeface="Times New Roman" pitchFamily="18" charset="0"/>
              </a:rPr>
              <a:t> olsun.</a:t>
            </a:r>
            <a:br>
              <a:rPr lang="tr-TR" sz="3600" b="1" dirty="0">
                <a:solidFill>
                  <a:schemeClr val="accent2">
                    <a:lumMod val="50000"/>
                  </a:schemeClr>
                </a:solidFill>
                <a:cs typeface="Times New Roman" pitchFamily="18" charset="0"/>
              </a:rPr>
            </a:br>
            <a:endParaRPr lang="tr-TR" sz="3600" b="1" dirty="0">
              <a:solidFill>
                <a:schemeClr val="accent2">
                  <a:lumMod val="50000"/>
                </a:schemeClr>
              </a:solidFill>
              <a:latin typeface="Tahoma" pitchFamily="34" charset="0"/>
              <a:ea typeface="+mn-ea"/>
              <a:cs typeface="Arial" panose="020B0604020202020204" pitchFamily="34"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789" y="739225"/>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1354" y="947167"/>
            <a:ext cx="2074086" cy="1083919"/>
          </a:xfrm>
          <a:prstGeom prst="rect">
            <a:avLst/>
          </a:prstGeom>
        </p:spPr>
      </p:pic>
    </p:spTree>
    <p:extLst>
      <p:ext uri="{BB962C8B-B14F-4D97-AF65-F5344CB8AC3E}">
        <p14:creationId xmlns:p14="http://schemas.microsoft.com/office/powerpoint/2010/main" val="3992537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2108925" y="2408858"/>
            <a:ext cx="8130566" cy="2040282"/>
          </a:xfrm>
        </p:spPr>
        <p:txBody>
          <a:bodyPr>
            <a:noAutofit/>
          </a:bodyPr>
          <a:lstStyle/>
          <a:p>
            <a:pPr lvl="0" algn="ctr" fontAlgn="base">
              <a:lnSpc>
                <a:spcPct val="100000"/>
              </a:lnSpc>
              <a:spcAft>
                <a:spcPct val="0"/>
              </a:spcAft>
              <a:defRPr/>
            </a:pPr>
            <a:r>
              <a:rPr lang="tr-TR" sz="7200" b="1" dirty="0" smtClean="0">
                <a:solidFill>
                  <a:srgbClr val="2F2B20"/>
                </a:solidFill>
                <a:latin typeface="Calibri" panose="020F0502020204030204" pitchFamily="34" charset="0"/>
                <a:ea typeface="+mn-ea"/>
                <a:cs typeface="Arial" panose="020B0604020202020204" pitchFamily="34" charset="0"/>
              </a:rPr>
              <a:t>TEŞEKKÜR EDERİZ…</a:t>
            </a:r>
            <a:endParaRPr lang="tr-TR" sz="7200" b="1" dirty="0">
              <a:solidFill>
                <a:srgbClr val="2F2B20"/>
              </a:solidFill>
              <a:latin typeface="Calibri" panose="020F0502020204030204" pitchFamily="34" charset="0"/>
              <a:ea typeface="+mn-ea"/>
              <a:cs typeface="Arial" panose="020B0604020202020204" pitchFamily="34"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549" y="744197"/>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2448" y="952139"/>
            <a:ext cx="2074086" cy="1083919"/>
          </a:xfrm>
          <a:prstGeom prst="rect">
            <a:avLst/>
          </a:prstGeom>
        </p:spPr>
      </p:pic>
    </p:spTree>
    <p:extLst>
      <p:ext uri="{BB962C8B-B14F-4D97-AF65-F5344CB8AC3E}">
        <p14:creationId xmlns:p14="http://schemas.microsoft.com/office/powerpoint/2010/main" val="105844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p:spPr>
      </p:pic>
      <p:sp>
        <p:nvSpPr>
          <p:cNvPr id="2" name="Unvan 1"/>
          <p:cNvSpPr>
            <a:spLocks noGrp="1"/>
          </p:cNvSpPr>
          <p:nvPr>
            <p:ph type="title"/>
          </p:nvPr>
        </p:nvSpPr>
        <p:spPr>
          <a:xfrm>
            <a:off x="992109" y="1510289"/>
            <a:ext cx="10605380" cy="4132059"/>
          </a:xfrm>
        </p:spPr>
        <p:txBody>
          <a:bodyPr>
            <a:noAutofit/>
          </a:bodyPr>
          <a:lstStyle/>
          <a:p>
            <a:pPr marL="91440" lvl="0" indent="-91440">
              <a:spcBef>
                <a:spcPts val="1200"/>
              </a:spcBef>
              <a:spcAft>
                <a:spcPts val="200"/>
              </a:spcAft>
            </a:pPr>
            <a:r>
              <a:rPr lang="tr-TR" sz="40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4000" b="1" dirty="0">
                <a:solidFill>
                  <a:srgbClr val="ED7D31">
                    <a:lumMod val="50000"/>
                  </a:srgbClr>
                </a:solidFill>
                <a:latin typeface="Gabriola" panose="04040605051002020D02" pitchFamily="82" charset="0"/>
                <a:ea typeface="+mn-ea"/>
                <a:cs typeface="Consolas" panose="020B0609020204030204" pitchFamily="49" charset="0"/>
              </a:rPr>
              <a:t> </a:t>
            </a:r>
            <a:r>
              <a:rPr lang="tr-TR" sz="40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4000" b="1" dirty="0" smtClean="0">
                <a:solidFill>
                  <a:srgbClr val="0070C0"/>
                </a:solidFill>
                <a:latin typeface="Gabriola" panose="04040605051002020D02" pitchFamily="82" charset="0"/>
                <a:ea typeface="+mn-ea"/>
                <a:cs typeface="Consolas" panose="020B0609020204030204" pitchFamily="49" charset="0"/>
              </a:rPr>
              <a:t>İBADET</a:t>
            </a:r>
            <a:r>
              <a:rPr lang="tr-TR" sz="1500" b="1" dirty="0">
                <a:solidFill>
                  <a:srgbClr val="ED7D31">
                    <a:lumMod val="50000"/>
                  </a:srgbClr>
                </a:solidFill>
                <a:latin typeface="Gabriola" panose="04040605051002020D02" pitchFamily="82" charset="0"/>
                <a:ea typeface="+mn-ea"/>
                <a:cs typeface="Consolas" panose="020B0609020204030204" pitchFamily="49" charset="0"/>
              </a:rPr>
              <a:t/>
            </a:r>
            <a:br>
              <a:rPr lang="tr-TR" sz="1500" b="1" dirty="0">
                <a:solidFill>
                  <a:srgbClr val="ED7D31">
                    <a:lumMod val="50000"/>
                  </a:srgbClr>
                </a:solidFill>
                <a:latin typeface="Gabriola" panose="04040605051002020D02" pitchFamily="82" charset="0"/>
                <a:ea typeface="+mn-ea"/>
                <a:cs typeface="Consolas" panose="020B0609020204030204" pitchFamily="49" charset="0"/>
              </a:rPr>
            </a:br>
            <a:r>
              <a:rPr lang="tr-TR" sz="1500" b="1" dirty="0">
                <a:solidFill>
                  <a:srgbClr val="ED7D31">
                    <a:lumMod val="50000"/>
                  </a:srgbClr>
                </a:solidFill>
                <a:latin typeface="Gabriola" panose="04040605051002020D02" pitchFamily="82" charset="0"/>
                <a:ea typeface="+mn-ea"/>
                <a:cs typeface="Consolas" panose="020B0609020204030204" pitchFamily="49" charset="0"/>
              </a:rPr>
              <a:t/>
            </a:r>
            <a:br>
              <a:rPr lang="tr-TR" sz="1500" b="1" dirty="0">
                <a:solidFill>
                  <a:srgbClr val="ED7D31">
                    <a:lumMod val="50000"/>
                  </a:srgbClr>
                </a:solidFill>
                <a:latin typeface="Gabriola" panose="04040605051002020D02" pitchFamily="82" charset="0"/>
                <a:ea typeface="+mn-ea"/>
                <a:cs typeface="Consolas" panose="020B0609020204030204" pitchFamily="49" charset="0"/>
              </a:rPr>
            </a:br>
            <a:r>
              <a:rPr lang="tr-TR" sz="3500" b="1" dirty="0">
                <a:solidFill>
                  <a:srgbClr val="ED7D31">
                    <a:lumMod val="50000"/>
                  </a:srgbClr>
                </a:solidFill>
                <a:latin typeface="Gabriola" panose="04040605051002020D02" pitchFamily="82" charset="0"/>
                <a:ea typeface="+mn-ea"/>
                <a:cs typeface="Consolas" panose="020B0609020204030204" pitchFamily="49" charset="0"/>
              </a:rPr>
              <a:t>Kulun Allah’a karşı sevgi, saygı ve bağlılığını gösteren duygu, düşünce ve davranış biçimlerine </a:t>
            </a:r>
            <a:r>
              <a:rPr lang="tr-TR" sz="3500" b="1" dirty="0" smtClean="0">
                <a:solidFill>
                  <a:srgbClr val="ED7D31">
                    <a:lumMod val="50000"/>
                  </a:srgbClr>
                </a:solidFill>
                <a:latin typeface="Gabriola" panose="04040605051002020D02" pitchFamily="82" charset="0"/>
                <a:ea typeface="+mn-ea"/>
                <a:cs typeface="Consolas" panose="020B0609020204030204" pitchFamily="49" charset="0"/>
              </a:rPr>
              <a:t>ibadet denir</a:t>
            </a:r>
            <a:r>
              <a:rPr lang="tr-TR" sz="3500" b="1" dirty="0">
                <a:solidFill>
                  <a:srgbClr val="ED7D31">
                    <a:lumMod val="50000"/>
                  </a:srgbClr>
                </a:solidFill>
                <a:latin typeface="Gabriola" panose="04040605051002020D02" pitchFamily="82" charset="0"/>
                <a:ea typeface="+mn-ea"/>
                <a:cs typeface="Consolas" panose="020B0609020204030204" pitchFamily="49" charset="0"/>
              </a:rPr>
              <a:t>.</a:t>
            </a:r>
            <a:br>
              <a:rPr lang="tr-TR" sz="3500" b="1" dirty="0">
                <a:solidFill>
                  <a:srgbClr val="ED7D31">
                    <a:lumMod val="50000"/>
                  </a:srgbClr>
                </a:solidFill>
                <a:latin typeface="Gabriola" panose="04040605051002020D02" pitchFamily="82" charset="0"/>
                <a:ea typeface="+mn-ea"/>
                <a:cs typeface="Consolas" panose="020B0609020204030204" pitchFamily="49" charset="0"/>
              </a:rPr>
            </a:br>
            <a:r>
              <a:rPr lang="tr-TR" sz="1500" b="1" dirty="0">
                <a:solidFill>
                  <a:srgbClr val="ED7D31">
                    <a:lumMod val="50000"/>
                  </a:srgbClr>
                </a:solidFill>
                <a:latin typeface="Gabriola" panose="04040605051002020D02" pitchFamily="82" charset="0"/>
                <a:ea typeface="+mn-ea"/>
                <a:cs typeface="Consolas" panose="020B0609020204030204" pitchFamily="49" charset="0"/>
              </a:rPr>
              <a:t/>
            </a:r>
            <a:br>
              <a:rPr lang="tr-TR" sz="1500" b="1" dirty="0">
                <a:solidFill>
                  <a:srgbClr val="ED7D31">
                    <a:lumMod val="50000"/>
                  </a:srgbClr>
                </a:solidFill>
                <a:latin typeface="Gabriola" panose="04040605051002020D02" pitchFamily="82" charset="0"/>
                <a:ea typeface="+mn-ea"/>
                <a:cs typeface="Consolas" panose="020B0609020204030204" pitchFamily="49" charset="0"/>
              </a:rPr>
            </a:br>
            <a:r>
              <a:rPr lang="tr-TR" sz="3500" b="1" dirty="0">
                <a:solidFill>
                  <a:srgbClr val="ED7D31">
                    <a:lumMod val="50000"/>
                  </a:srgbClr>
                </a:solidFill>
                <a:latin typeface="Gabriola" panose="04040605051002020D02" pitchFamily="82" charset="0"/>
                <a:ea typeface="+mn-ea"/>
                <a:cs typeface="Consolas" panose="020B0609020204030204" pitchFamily="49" charset="0"/>
              </a:rPr>
              <a:t>Geniş anlamda </a:t>
            </a:r>
            <a:r>
              <a:rPr lang="tr-TR" sz="3500" b="1" dirty="0" err="1">
                <a:solidFill>
                  <a:srgbClr val="ED7D31">
                    <a:lumMod val="50000"/>
                  </a:srgbClr>
                </a:solidFill>
                <a:latin typeface="Gabriola" panose="04040605051002020D02" pitchFamily="82" charset="0"/>
                <a:ea typeface="+mn-ea"/>
                <a:cs typeface="Consolas" panose="020B0609020204030204" pitchFamily="49" charset="0"/>
              </a:rPr>
              <a:t>Mü’minin</a:t>
            </a:r>
            <a:r>
              <a:rPr lang="tr-TR" sz="3500" b="1" dirty="0">
                <a:solidFill>
                  <a:srgbClr val="ED7D31">
                    <a:lumMod val="50000"/>
                  </a:srgbClr>
                </a:solidFill>
                <a:latin typeface="Gabriola" panose="04040605051002020D02" pitchFamily="82" charset="0"/>
                <a:ea typeface="+mn-ea"/>
                <a:cs typeface="Consolas" panose="020B0609020204030204" pitchFamily="49" charset="0"/>
              </a:rPr>
              <a:t> bütün hayatını Allah’ın arzu ettiği şekilde tanzim etmesidir.</a:t>
            </a:r>
            <a:br>
              <a:rPr lang="tr-TR" sz="3500" b="1" dirty="0">
                <a:solidFill>
                  <a:srgbClr val="ED7D31">
                    <a:lumMod val="50000"/>
                  </a:srgbClr>
                </a:solidFill>
                <a:latin typeface="Gabriola" panose="04040605051002020D02" pitchFamily="82" charset="0"/>
                <a:ea typeface="+mn-ea"/>
                <a:cs typeface="Consolas" panose="020B0609020204030204" pitchFamily="49" charset="0"/>
              </a:rPr>
            </a:br>
            <a:r>
              <a:rPr lang="tr-TR" sz="1500" b="1" dirty="0">
                <a:solidFill>
                  <a:srgbClr val="ED7D31">
                    <a:lumMod val="50000"/>
                  </a:srgbClr>
                </a:solidFill>
                <a:latin typeface="Gabriola" panose="04040605051002020D02" pitchFamily="82" charset="0"/>
                <a:ea typeface="+mn-ea"/>
                <a:cs typeface="Consolas" panose="020B0609020204030204" pitchFamily="49" charset="0"/>
              </a:rPr>
              <a:t/>
            </a:r>
            <a:br>
              <a:rPr lang="tr-TR" sz="1500" b="1" dirty="0">
                <a:solidFill>
                  <a:srgbClr val="ED7D31">
                    <a:lumMod val="50000"/>
                  </a:srgbClr>
                </a:solidFill>
                <a:latin typeface="Gabriola" panose="04040605051002020D02" pitchFamily="82" charset="0"/>
                <a:ea typeface="+mn-ea"/>
                <a:cs typeface="Consolas" panose="020B0609020204030204" pitchFamily="49" charset="0"/>
              </a:rPr>
            </a:br>
            <a:r>
              <a:rPr lang="tr-TR" sz="3500" b="1" dirty="0">
                <a:solidFill>
                  <a:srgbClr val="ED7D31">
                    <a:lumMod val="50000"/>
                  </a:srgbClr>
                </a:solidFill>
                <a:latin typeface="Gabriola" panose="04040605051002020D02" pitchFamily="82" charset="0"/>
                <a:ea typeface="+mn-ea"/>
                <a:cs typeface="Consolas" panose="020B0609020204030204" pitchFamily="49" charset="0"/>
              </a:rPr>
              <a:t>İnsanın yaratılış  gayesi ibadettir. İnsan ibadet ile beraber Allah katında değer kazanır.</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Tree>
    <p:extLst>
      <p:ext uri="{BB962C8B-B14F-4D97-AF65-F5344CB8AC3E}">
        <p14:creationId xmlns:p14="http://schemas.microsoft.com/office/powerpoint/2010/main" val="1278797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sp>
        <p:nvSpPr>
          <p:cNvPr id="2" name="Unvan 1"/>
          <p:cNvSpPr>
            <a:spLocks noGrp="1"/>
          </p:cNvSpPr>
          <p:nvPr>
            <p:ph type="title"/>
          </p:nvPr>
        </p:nvSpPr>
        <p:spPr>
          <a:xfrm>
            <a:off x="828000" y="2515012"/>
            <a:ext cx="10515600" cy="3525793"/>
          </a:xfrm>
        </p:spPr>
        <p:txBody>
          <a:bodyPr>
            <a:normAutofit/>
          </a:bodyPr>
          <a:lstStyle/>
          <a:p>
            <a:r>
              <a:rPr lang="ar-SA" sz="4000" b="1" dirty="0">
                <a:solidFill>
                  <a:srgbClr val="FF0000"/>
                </a:solidFill>
                <a:latin typeface="Traditional Arabic" pitchFamily="18" charset="-78"/>
                <a:cs typeface="Traditional Arabic" pitchFamily="18" charset="-78"/>
              </a:rPr>
              <a:t>وَاعْبُدْ رَبَّكَ </a:t>
            </a:r>
            <a:r>
              <a:rPr lang="ar-SA" sz="4000" b="1" dirty="0">
                <a:latin typeface="Traditional Arabic" pitchFamily="18" charset="-78"/>
                <a:cs typeface="Traditional Arabic" pitchFamily="18" charset="-78"/>
              </a:rPr>
              <a:t>حَتَّى يَأْتِيَكَ الْيَقِينُ</a:t>
            </a:r>
            <a:r>
              <a:rPr lang="tr-TR" sz="6600" b="1" dirty="0">
                <a:latin typeface="Traditional Arabic" pitchFamily="18" charset="-78"/>
                <a:cs typeface="Traditional Arabic" pitchFamily="18" charset="-78"/>
              </a:rPr>
              <a:t/>
            </a:r>
            <a:br>
              <a:rPr lang="tr-TR" sz="6600" b="1" dirty="0">
                <a:latin typeface="Traditional Arabic" pitchFamily="18" charset="-78"/>
                <a:cs typeface="Traditional Arabic" pitchFamily="18" charset="-78"/>
              </a:rPr>
            </a:br>
            <a:r>
              <a:rPr lang="tr-TR" sz="4000" b="1" dirty="0">
                <a:solidFill>
                  <a:srgbClr val="ED7D31">
                    <a:lumMod val="50000"/>
                  </a:srgbClr>
                </a:solidFill>
                <a:latin typeface="Gabriola" panose="04040605051002020D02" pitchFamily="82" charset="0"/>
                <a:ea typeface="+mn-ea"/>
                <a:cs typeface="Consolas" panose="020B0609020204030204" pitchFamily="49" charset="0"/>
              </a:rPr>
              <a:t>“Ve sana ölüm gelinceye kadar Rabbine ibadet et.’’ </a:t>
            </a:r>
            <a:r>
              <a:rPr lang="tr-TR" sz="4000" b="1" dirty="0" err="1">
                <a:solidFill>
                  <a:srgbClr val="ED7D31">
                    <a:lumMod val="50000"/>
                  </a:srgbClr>
                </a:solidFill>
                <a:latin typeface="Gabriola" panose="04040605051002020D02" pitchFamily="82" charset="0"/>
                <a:ea typeface="+mn-ea"/>
                <a:cs typeface="Consolas" panose="020B0609020204030204" pitchFamily="49" charset="0"/>
              </a:rPr>
              <a:t>Hicr</a:t>
            </a:r>
            <a:r>
              <a:rPr lang="tr-TR" sz="4000" b="1" dirty="0">
                <a:solidFill>
                  <a:srgbClr val="ED7D31">
                    <a:lumMod val="50000"/>
                  </a:srgbClr>
                </a:solidFill>
                <a:latin typeface="Gabriola" panose="04040605051002020D02" pitchFamily="82" charset="0"/>
                <a:ea typeface="+mn-ea"/>
                <a:cs typeface="Consolas" panose="020B0609020204030204" pitchFamily="49" charset="0"/>
              </a:rPr>
              <a:t>, </a:t>
            </a:r>
            <a:r>
              <a:rPr lang="tr-TR" sz="4000" b="1" dirty="0" smtClean="0">
                <a:solidFill>
                  <a:srgbClr val="ED7D31">
                    <a:lumMod val="50000"/>
                  </a:srgbClr>
                </a:solidFill>
                <a:latin typeface="Gabriola" panose="04040605051002020D02" pitchFamily="82" charset="0"/>
                <a:ea typeface="+mn-ea"/>
                <a:cs typeface="Consolas" panose="020B0609020204030204" pitchFamily="49" charset="0"/>
              </a:rPr>
              <a:t>15/99</a:t>
            </a:r>
            <a:r>
              <a:rPr lang="tr-TR" sz="2000" b="1" dirty="0" smtClean="0">
                <a:solidFill>
                  <a:srgbClr val="ED7D31">
                    <a:lumMod val="50000"/>
                  </a:srgbClr>
                </a:solidFill>
                <a:latin typeface="Gabriola" panose="04040605051002020D02" pitchFamily="82" charset="0"/>
                <a:ea typeface="+mn-ea"/>
                <a:cs typeface="Consolas" panose="020B0609020204030204" pitchFamily="49" charset="0"/>
              </a:rPr>
              <a:t/>
            </a:r>
            <a:br>
              <a:rPr lang="tr-TR" sz="20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r>
              <a:rPr lang="ar-SA" sz="4000" b="1" dirty="0">
                <a:latin typeface="Traditional Arabic" pitchFamily="18" charset="-78"/>
                <a:cs typeface="Traditional Arabic" pitchFamily="18" charset="-78"/>
              </a:rPr>
              <a:t>وَمَا خَلَقْتُ الْجِنَّ وَالْإِنْسَ </a:t>
            </a:r>
            <a:r>
              <a:rPr lang="ar-SA" sz="4000" b="1" dirty="0">
                <a:solidFill>
                  <a:srgbClr val="FF0000"/>
                </a:solidFill>
                <a:latin typeface="Traditional Arabic" pitchFamily="18" charset="-78"/>
                <a:cs typeface="Traditional Arabic" pitchFamily="18" charset="-78"/>
              </a:rPr>
              <a:t>إِلَّا لِيَعْبُدُونِ</a:t>
            </a:r>
            <a:r>
              <a:rPr lang="tr-TR" sz="4800" dirty="0">
                <a:solidFill>
                  <a:srgbClr val="FF0000"/>
                </a:solidFill>
                <a:latin typeface="Times New Roman" pitchFamily="18" charset="0"/>
                <a:cs typeface="Times New Roman" pitchFamily="18" charset="0"/>
              </a:rPr>
              <a:t/>
            </a:r>
            <a:br>
              <a:rPr lang="tr-TR" sz="4800" dirty="0">
                <a:solidFill>
                  <a:srgbClr val="FF0000"/>
                </a:solidFill>
                <a:latin typeface="Times New Roman" pitchFamily="18" charset="0"/>
                <a:cs typeface="Times New Roman" pitchFamily="18" charset="0"/>
              </a:rPr>
            </a:br>
            <a:r>
              <a:rPr lang="tr-TR" sz="4000" b="1" dirty="0">
                <a:solidFill>
                  <a:srgbClr val="ED7D31">
                    <a:lumMod val="50000"/>
                  </a:srgbClr>
                </a:solidFill>
                <a:latin typeface="Gabriola" panose="04040605051002020D02" pitchFamily="82" charset="0"/>
                <a:ea typeface="+mn-ea"/>
                <a:cs typeface="Consolas" panose="020B0609020204030204" pitchFamily="49" charset="0"/>
              </a:rPr>
              <a:t>‘’Ben cinleri ve insanları ancak bana kulluk etsinler diye yarattım.’’ </a:t>
            </a:r>
            <a:r>
              <a:rPr lang="tr-TR" sz="4000" b="1" dirty="0" smtClean="0">
                <a:solidFill>
                  <a:srgbClr val="ED7D31">
                    <a:lumMod val="50000"/>
                  </a:srgbClr>
                </a:solidFill>
                <a:latin typeface="Gabriola" panose="04040605051002020D02" pitchFamily="82" charset="0"/>
                <a:ea typeface="+mn-ea"/>
                <a:cs typeface="Consolas" panose="020B0609020204030204" pitchFamily="49" charset="0"/>
              </a:rPr>
              <a:t>Zariyat-56</a:t>
            </a:r>
            <a:endParaRPr lang="tr-TR" sz="40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4860000" y="1440000"/>
            <a:ext cx="2594919"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İBADET</a:t>
            </a:r>
            <a:endParaRPr lang="tr-TR" sz="5000" dirty="0"/>
          </a:p>
        </p:txBody>
      </p:sp>
    </p:spTree>
    <p:extLst>
      <p:ext uri="{BB962C8B-B14F-4D97-AF65-F5344CB8AC3E}">
        <p14:creationId xmlns:p14="http://schemas.microsoft.com/office/powerpoint/2010/main" val="22226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sp>
        <p:nvSpPr>
          <p:cNvPr id="2" name="Unvan 1"/>
          <p:cNvSpPr>
            <a:spLocks noGrp="1"/>
          </p:cNvSpPr>
          <p:nvPr>
            <p:ph type="title"/>
          </p:nvPr>
        </p:nvSpPr>
        <p:spPr>
          <a:xfrm>
            <a:off x="1009070" y="2180034"/>
            <a:ext cx="10515600" cy="3525793"/>
          </a:xfrm>
        </p:spPr>
        <p:txBody>
          <a:bodyPr>
            <a:normAutofit fontScale="90000"/>
          </a:bodyPr>
          <a:lstStyle/>
          <a:p>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r>
              <a:rPr lang="ar-SA" sz="3900" b="1" dirty="0" smtClean="0">
                <a:latin typeface="Traditional Arabic" pitchFamily="18" charset="-78"/>
                <a:cs typeface="Traditional Arabic" pitchFamily="18" charset="-78"/>
              </a:rPr>
              <a:t>وقَالَ النَّبِىُّ صلى الله عليه وسلم « يَا مُعَاذُ أَتَدْرِى مَا حَقُّ اللَّهِ عَلَى الْعِبَادِ » . قَالَ اللَّهُ وَرَسُولُهُ أَعْلَمُ . قَالَ « أَنْ يَعْبُدُوهُ وَلاَ يُشْرِكُوا بِهِ شَيْئًا ، أَتَدْرِى مَا حَقُّهُمْ عَلَيْهِ » . قَالَ اللَّهُ وَرَسُولُهُ أَعْلَمُ . قَالَ « أَنْ لاَ يُعَذِّبَهُمْ </a:t>
            </a:r>
            <a:r>
              <a:rPr lang="ar-SA" sz="2200" b="1" dirty="0" smtClean="0">
                <a:latin typeface="Traditional Arabic" pitchFamily="18" charset="-78"/>
                <a:cs typeface="Traditional Arabic" pitchFamily="18" charset="-78"/>
              </a:rPr>
              <a:t/>
            </a:r>
            <a:br>
              <a:rPr lang="ar-SA" sz="2200" b="1" dirty="0" smtClean="0">
                <a:latin typeface="Traditional Arabic" pitchFamily="18" charset="-78"/>
                <a:cs typeface="Traditional Arabic" pitchFamily="18" charset="-78"/>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Peygamber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s.a.v</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şöyle buyurmuştur:</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-Ey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Muaz</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Allah'ın kullar üzerindeki hakkı nedir, bilir misin? </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Allah ve Resulü daha iyi bilir.</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-Hiç bir şeyi ortak tutmaksızın Allah'a kulluk etmeleridir... </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-Kulların Allah üzerindeki hakkı nedir, bilir misin?  Allah ve Resulü daha iyi bilir.</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Onlara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azab</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etmemesidir.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Buharî</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Tevhîd</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1,)</a:t>
            </a:r>
            <a:endParaRPr lang="tr-TR" sz="36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4798540" y="755043"/>
            <a:ext cx="2594919"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İBADET</a:t>
            </a:r>
            <a:endParaRPr lang="tr-TR" sz="5000" dirty="0"/>
          </a:p>
        </p:txBody>
      </p:sp>
    </p:spTree>
    <p:extLst>
      <p:ext uri="{BB962C8B-B14F-4D97-AF65-F5344CB8AC3E}">
        <p14:creationId xmlns:p14="http://schemas.microsoft.com/office/powerpoint/2010/main" val="2257006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sp>
        <p:nvSpPr>
          <p:cNvPr id="2" name="Unvan 1"/>
          <p:cNvSpPr>
            <a:spLocks noGrp="1"/>
          </p:cNvSpPr>
          <p:nvPr>
            <p:ph type="title"/>
          </p:nvPr>
        </p:nvSpPr>
        <p:spPr>
          <a:xfrm>
            <a:off x="828000" y="2515012"/>
            <a:ext cx="10515600" cy="3525793"/>
          </a:xfrm>
        </p:spPr>
        <p:txBody>
          <a:bodyPr>
            <a:normAutofit fontScale="90000"/>
          </a:bodyPr>
          <a:lstStyle/>
          <a:p>
            <a:pPr>
              <a:lnSpc>
                <a:spcPct val="100000"/>
              </a:lnSpc>
            </a:pPr>
            <a:r>
              <a:rPr lang="tr-TR" sz="3900" b="1" dirty="0" smtClean="0">
                <a:latin typeface="Traditional Arabic" pitchFamily="18" charset="-78"/>
                <a:cs typeface="Traditional Arabic" pitchFamily="18" charset="-78"/>
              </a:rPr>
              <a:t/>
            </a:r>
            <a:br>
              <a:rPr lang="tr-TR" sz="3900" b="1" dirty="0" smtClean="0">
                <a:latin typeface="Traditional Arabic" pitchFamily="18" charset="-78"/>
                <a:cs typeface="Traditional Arabic" pitchFamily="18" charset="-78"/>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İbadeti </a:t>
            </a:r>
            <a:r>
              <a:rPr lang="tr-TR" sz="3600" b="1" dirty="0">
                <a:solidFill>
                  <a:srgbClr val="ED7D31">
                    <a:lumMod val="50000"/>
                  </a:srgbClr>
                </a:solidFill>
                <a:latin typeface="Gabriola" panose="04040605051002020D02" pitchFamily="82" charset="0"/>
                <a:ea typeface="+mn-ea"/>
                <a:cs typeface="Consolas" panose="020B0609020204030204" pitchFamily="49" charset="0"/>
              </a:rPr>
              <a:t>adetten ayıran niyettir. Yaptığımız ibadetleri değerli kılan ve anlamlandıran niyettir. Kulluğumuzun derecesini eylemlerimizin mükemmelliği değil, niyetlerimizdeki samimiyet belirler.</a:t>
            </a:r>
            <a:r>
              <a:rPr lang="tr-TR" sz="2200" b="1" dirty="0">
                <a:solidFill>
                  <a:srgbClr val="ED7D31">
                    <a:lumMod val="50000"/>
                  </a:srgbClr>
                </a:solidFill>
                <a:latin typeface="Gabriola" panose="04040605051002020D02" pitchFamily="82" charset="0"/>
                <a:ea typeface="+mn-ea"/>
                <a:cs typeface="Consolas" panose="020B0609020204030204" pitchFamily="49" charset="0"/>
              </a:rPr>
              <a:t/>
            </a:r>
            <a:br>
              <a:rPr lang="tr-TR" sz="2200" b="1" dirty="0">
                <a:solidFill>
                  <a:srgbClr val="ED7D31">
                    <a:lumMod val="50000"/>
                  </a:srgbClr>
                </a:solidFill>
                <a:latin typeface="Gabriola" panose="04040605051002020D02" pitchFamily="82" charset="0"/>
                <a:ea typeface="+mn-ea"/>
                <a:cs typeface="Consolas" panose="020B0609020204030204" pitchFamily="49" charset="0"/>
              </a:rPr>
            </a:br>
            <a:r>
              <a:rPr lang="ar-AE" dirty="0"/>
              <a:t>قُلْ إِنَّ صَلاَتِي وَنُسُكِي وَمَحْيَايَ وَمَمَاتِي </a:t>
            </a:r>
            <a:r>
              <a:rPr lang="ar-AE" dirty="0">
                <a:solidFill>
                  <a:srgbClr val="FF0000"/>
                </a:solidFill>
              </a:rPr>
              <a:t>لِلّهِ رَبِّ الْعَالَمِينَ</a:t>
            </a:r>
            <a:r>
              <a:rPr lang="tr-TR" sz="3900" b="1" dirty="0">
                <a:solidFill>
                  <a:srgbClr val="FF0000"/>
                </a:solidFill>
                <a:latin typeface="Traditional Arabic" pitchFamily="18" charset="-78"/>
                <a:cs typeface="Traditional Arabic" pitchFamily="18" charset="-78"/>
              </a:rPr>
              <a:t/>
            </a:r>
            <a:br>
              <a:rPr lang="tr-TR" sz="3900" b="1" dirty="0">
                <a:solidFill>
                  <a:srgbClr val="FF0000"/>
                </a:solidFill>
                <a:latin typeface="Traditional Arabic" pitchFamily="18" charset="-78"/>
                <a:cs typeface="Traditional Arabic" pitchFamily="18" charset="-78"/>
              </a:rPr>
            </a:br>
            <a:r>
              <a:rPr lang="ar-AE" sz="2200" b="1" dirty="0">
                <a:solidFill>
                  <a:srgbClr val="ED7D31">
                    <a:lumMod val="50000"/>
                  </a:srgbClr>
                </a:solidFill>
                <a:latin typeface="Gabriola" panose="04040605051002020D02" pitchFamily="82" charset="0"/>
                <a:ea typeface="+mn-ea"/>
                <a:cs typeface="Consolas" panose="020B0609020204030204" pitchFamily="49" charset="0"/>
              </a:rPr>
              <a:t/>
            </a:r>
            <a:br>
              <a:rPr lang="ar-AE" sz="2200" b="1" dirty="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Ey Muhammed! De ki: "Şüphesiz benim namazım da, diğer ibadetlerim de, yaşamam da, ölümüm de âlemlerin Rabbi Allah içindir." ﴾ Enam,162﴿</a:t>
            </a:r>
            <a:br>
              <a:rPr lang="tr-TR" sz="3600" b="1" dirty="0">
                <a:solidFill>
                  <a:srgbClr val="ED7D31">
                    <a:lumMod val="50000"/>
                  </a:srgbClr>
                </a:solidFill>
                <a:latin typeface="Gabriola" panose="04040605051002020D02" pitchFamily="82" charset="0"/>
                <a:ea typeface="+mn-ea"/>
                <a:cs typeface="Consolas" panose="020B0609020204030204" pitchFamily="49" charset="0"/>
              </a:rPr>
            </a:br>
            <a:endParaRPr lang="tr-TR" sz="36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4126827" y="1440000"/>
            <a:ext cx="3674400"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İbadetlerde Niyet</a:t>
            </a:r>
            <a:endParaRPr lang="tr-TR" sz="5000" dirty="0"/>
          </a:p>
        </p:txBody>
      </p:sp>
    </p:spTree>
    <p:extLst>
      <p:ext uri="{BB962C8B-B14F-4D97-AF65-F5344CB8AC3E}">
        <p14:creationId xmlns:p14="http://schemas.microsoft.com/office/powerpoint/2010/main" val="528572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sp>
        <p:nvSpPr>
          <p:cNvPr id="2" name="Unvan 1"/>
          <p:cNvSpPr>
            <a:spLocks noGrp="1"/>
          </p:cNvSpPr>
          <p:nvPr>
            <p:ph type="title"/>
          </p:nvPr>
        </p:nvSpPr>
        <p:spPr>
          <a:xfrm>
            <a:off x="828000" y="2515012"/>
            <a:ext cx="10515600" cy="3525793"/>
          </a:xfrm>
        </p:spPr>
        <p:txBody>
          <a:bodyPr>
            <a:normAutofit fontScale="90000"/>
          </a:bodyPr>
          <a:lstStyle/>
          <a:p>
            <a:pPr>
              <a:lnSpc>
                <a:spcPct val="100000"/>
              </a:lnSpc>
            </a:pPr>
            <a:r>
              <a:rPr lang="tr-TR" sz="3900" b="1" dirty="0" smtClean="0">
                <a:latin typeface="Traditional Arabic" pitchFamily="18" charset="-78"/>
                <a:cs typeface="Traditional Arabic" pitchFamily="18" charset="-78"/>
              </a:rPr>
              <a:t/>
            </a:r>
            <a:br>
              <a:rPr lang="tr-TR" sz="3900" b="1" dirty="0" smtClean="0">
                <a:latin typeface="Traditional Arabic" pitchFamily="18" charset="-78"/>
                <a:cs typeface="Traditional Arabic" pitchFamily="18" charset="-78"/>
              </a:rPr>
            </a:br>
            <a:r>
              <a:rPr lang="tr-TR" sz="2200" dirty="0">
                <a:solidFill>
                  <a:srgbClr val="ED7D31">
                    <a:lumMod val="50000"/>
                  </a:srgbClr>
                </a:solidFill>
                <a:latin typeface="Gabriola" panose="04040605051002020D02" pitchFamily="82" charset="0"/>
                <a:ea typeface="+mn-ea"/>
                <a:cs typeface="Consolas" panose="020B0609020204030204" pitchFamily="49" charset="0"/>
              </a:rPr>
              <a:t/>
            </a:r>
            <a:br>
              <a:rPr lang="tr-TR" sz="2200" dirty="0">
                <a:solidFill>
                  <a:srgbClr val="ED7D31">
                    <a:lumMod val="50000"/>
                  </a:srgbClr>
                </a:solidFill>
                <a:latin typeface="Gabriola" panose="04040605051002020D02" pitchFamily="82" charset="0"/>
                <a:ea typeface="+mn-ea"/>
                <a:cs typeface="Consolas" panose="020B0609020204030204" pitchFamily="49" charset="0"/>
              </a:rPr>
            </a:br>
            <a:r>
              <a:rPr lang="ar-AE" sz="5600" dirty="0"/>
              <a:t>إنَّمَا اﻻعْمَالُ </a:t>
            </a:r>
            <a:r>
              <a:rPr lang="ar-AE" sz="5600" dirty="0">
                <a:solidFill>
                  <a:srgbClr val="FF0000"/>
                </a:solidFill>
              </a:rPr>
              <a:t>بِالنِّيَّاتِ</a:t>
            </a:r>
            <a:r>
              <a:rPr lang="ar-AE" sz="5600" dirty="0"/>
              <a:t> وَإنَّمَا لِكُلِّ امْرِئٍ مَا نَوَى</a:t>
            </a:r>
            <a:r>
              <a:rPr lang="tr-TR" sz="3900" b="1" dirty="0">
                <a:solidFill>
                  <a:srgbClr val="FF0000"/>
                </a:solidFill>
                <a:latin typeface="Traditional Arabic" pitchFamily="18" charset="-78"/>
                <a:cs typeface="Traditional Arabic" pitchFamily="18" charset="-78"/>
              </a:rPr>
              <a:t/>
            </a:r>
            <a:br>
              <a:rPr lang="tr-TR" sz="3900" b="1" dirty="0">
                <a:solidFill>
                  <a:srgbClr val="FF0000"/>
                </a:solidFill>
                <a:latin typeface="Traditional Arabic" pitchFamily="18" charset="-78"/>
                <a:cs typeface="Traditional Arabic" pitchFamily="18" charset="-78"/>
              </a:rPr>
            </a:br>
            <a:r>
              <a:rPr lang="ar-AE" sz="2200" b="1" dirty="0">
                <a:solidFill>
                  <a:srgbClr val="ED7D31">
                    <a:lumMod val="50000"/>
                  </a:srgbClr>
                </a:solidFill>
                <a:latin typeface="Gabriola" panose="04040605051002020D02" pitchFamily="82" charset="0"/>
                <a:ea typeface="+mn-ea"/>
                <a:cs typeface="Consolas" panose="020B0609020204030204" pitchFamily="49" charset="0"/>
              </a:rPr>
              <a:t/>
            </a:r>
            <a:br>
              <a:rPr lang="ar-AE" sz="2200" b="1" dirty="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“Yapılan işler niyetlere göre değerlenir. Herkes yaptığı işin karşılığını niyetine göre alır.” (</a:t>
            </a:r>
            <a:r>
              <a:rPr lang="tr-TR" sz="3600" b="1" dirty="0" err="1">
                <a:solidFill>
                  <a:srgbClr val="ED7D31">
                    <a:lumMod val="50000"/>
                  </a:srgbClr>
                </a:solidFill>
                <a:latin typeface="Gabriola" panose="04040605051002020D02" pitchFamily="82" charset="0"/>
                <a:ea typeface="+mn-ea"/>
                <a:cs typeface="Consolas" panose="020B0609020204030204" pitchFamily="49" charset="0"/>
              </a:rPr>
              <a:t>Buhârî</a:t>
            </a:r>
            <a:r>
              <a:rPr lang="tr-TR" sz="3600" b="1" dirty="0">
                <a:solidFill>
                  <a:srgbClr val="ED7D31">
                    <a:lumMod val="50000"/>
                  </a:srgbClr>
                </a:solidFill>
                <a:latin typeface="Gabriola" panose="04040605051002020D02" pitchFamily="82" charset="0"/>
                <a:ea typeface="+mn-ea"/>
                <a:cs typeface="Consolas" panose="020B0609020204030204" pitchFamily="49" charset="0"/>
              </a:rPr>
              <a:t>, </a:t>
            </a:r>
            <a:r>
              <a:rPr lang="tr-TR" sz="3600" b="1" dirty="0" err="1">
                <a:solidFill>
                  <a:srgbClr val="ED7D31">
                    <a:lumMod val="50000"/>
                  </a:srgbClr>
                </a:solidFill>
                <a:latin typeface="Gabriola" panose="04040605051002020D02" pitchFamily="82" charset="0"/>
                <a:ea typeface="+mn-ea"/>
                <a:cs typeface="Consolas" panose="020B0609020204030204" pitchFamily="49" charset="0"/>
              </a:rPr>
              <a:t>Bed’ü’l-vahy</a:t>
            </a:r>
            <a:r>
              <a:rPr lang="tr-TR" sz="3600" b="1" dirty="0">
                <a:solidFill>
                  <a:srgbClr val="ED7D31">
                    <a:lumMod val="50000"/>
                  </a:srgbClr>
                </a:solidFill>
                <a:latin typeface="Gabriola" panose="04040605051002020D02" pitchFamily="82" charset="0"/>
                <a:ea typeface="+mn-ea"/>
                <a:cs typeface="Consolas" panose="020B0609020204030204" pitchFamily="49" charset="0"/>
              </a:rPr>
              <a:t> 1, </a:t>
            </a:r>
            <a:r>
              <a:rPr lang="tr-TR" sz="3600" b="1" dirty="0" err="1">
                <a:solidFill>
                  <a:srgbClr val="ED7D31">
                    <a:lumMod val="50000"/>
                  </a:srgbClr>
                </a:solidFill>
                <a:latin typeface="Gabriola" panose="04040605051002020D02" pitchFamily="82" charset="0"/>
                <a:ea typeface="+mn-ea"/>
                <a:cs typeface="Consolas" panose="020B0609020204030204" pitchFamily="49" charset="0"/>
              </a:rPr>
              <a:t>Îmân</a:t>
            </a:r>
            <a:r>
              <a:rPr lang="tr-TR" sz="3600" b="1" dirty="0">
                <a:solidFill>
                  <a:srgbClr val="ED7D31">
                    <a:lumMod val="50000"/>
                  </a:srgbClr>
                </a:solidFill>
                <a:latin typeface="Gabriola" panose="04040605051002020D02" pitchFamily="82" charset="0"/>
                <a:ea typeface="+mn-ea"/>
                <a:cs typeface="Consolas" panose="020B0609020204030204" pitchFamily="49" charset="0"/>
              </a:rPr>
              <a:t> 41</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
            </a:r>
            <a:br>
              <a:rPr lang="tr-TR" sz="3600" b="1" dirty="0">
                <a:solidFill>
                  <a:srgbClr val="ED7D31">
                    <a:lumMod val="50000"/>
                  </a:srgbClr>
                </a:solidFill>
                <a:latin typeface="Gabriola" panose="04040605051002020D02" pitchFamily="82" charset="0"/>
                <a:ea typeface="+mn-ea"/>
                <a:cs typeface="Consolas" panose="020B0609020204030204" pitchFamily="49" charset="0"/>
              </a:rPr>
            </a:br>
            <a:endParaRPr lang="tr-TR" sz="36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4126827" y="1440000"/>
            <a:ext cx="3674400"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İbadetlerde Niyet</a:t>
            </a:r>
            <a:endParaRPr lang="tr-TR" sz="5000" dirty="0"/>
          </a:p>
        </p:txBody>
      </p:sp>
    </p:spTree>
    <p:extLst>
      <p:ext uri="{BB962C8B-B14F-4D97-AF65-F5344CB8AC3E}">
        <p14:creationId xmlns:p14="http://schemas.microsoft.com/office/powerpoint/2010/main" val="3117438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sp>
        <p:nvSpPr>
          <p:cNvPr id="2" name="Unvan 1"/>
          <p:cNvSpPr>
            <a:spLocks noGrp="1"/>
          </p:cNvSpPr>
          <p:nvPr>
            <p:ph type="title"/>
          </p:nvPr>
        </p:nvSpPr>
        <p:spPr>
          <a:xfrm>
            <a:off x="828000" y="2515012"/>
            <a:ext cx="10515600" cy="3525793"/>
          </a:xfrm>
        </p:spPr>
        <p:txBody>
          <a:bodyPr>
            <a:normAutofit fontScale="90000"/>
          </a:bodyPr>
          <a:lstStyle/>
          <a:p>
            <a:pPr>
              <a:lnSpc>
                <a:spcPct val="100000"/>
              </a:lnSpc>
            </a:pPr>
            <a:r>
              <a:rPr lang="tr-TR" sz="3900" b="1" dirty="0" smtClean="0">
                <a:latin typeface="Traditional Arabic" pitchFamily="18" charset="-78"/>
                <a:cs typeface="Traditional Arabic" pitchFamily="18" charset="-78"/>
              </a:rPr>
              <a:t/>
            </a:r>
            <a:br>
              <a:rPr lang="tr-TR" sz="3900" b="1" dirty="0" smtClean="0">
                <a:latin typeface="Traditional Arabic" pitchFamily="18" charset="-78"/>
                <a:cs typeface="Traditional Arabic" pitchFamily="18" charset="-78"/>
              </a:rPr>
            </a:br>
            <a:r>
              <a:rPr lang="tr-TR" sz="2200" dirty="0">
                <a:solidFill>
                  <a:srgbClr val="ED7D31">
                    <a:lumMod val="50000"/>
                  </a:srgbClr>
                </a:solidFill>
                <a:latin typeface="Gabriola" panose="04040605051002020D02" pitchFamily="82" charset="0"/>
                <a:ea typeface="+mn-ea"/>
                <a:cs typeface="Consolas" panose="020B0609020204030204" pitchFamily="49" charset="0"/>
              </a:rPr>
              <a:t/>
            </a:r>
            <a:br>
              <a:rPr lang="tr-TR" sz="2200" dirty="0">
                <a:solidFill>
                  <a:srgbClr val="ED7D31">
                    <a:lumMod val="50000"/>
                  </a:srgbClr>
                </a:solidFill>
                <a:latin typeface="Gabriola" panose="04040605051002020D02" pitchFamily="82" charset="0"/>
                <a:ea typeface="+mn-ea"/>
                <a:cs typeface="Consolas" panose="020B0609020204030204" pitchFamily="49" charset="0"/>
              </a:rPr>
            </a:br>
            <a:r>
              <a:rPr lang="ar-AE" sz="5600" dirty="0"/>
              <a:t>وَمَا أُمِرُوا إِلَّا لِيَعْبُدُوا اللَّهَ </a:t>
            </a:r>
            <a:r>
              <a:rPr lang="ar-AE" sz="5600" dirty="0">
                <a:solidFill>
                  <a:srgbClr val="FF0000"/>
                </a:solidFill>
              </a:rPr>
              <a:t>مُخْلِصِين</a:t>
            </a:r>
            <a:r>
              <a:rPr lang="ar-AE" sz="5600" dirty="0"/>
              <a:t>َ </a:t>
            </a:r>
            <a:r>
              <a:rPr lang="ar-AE" sz="5600" dirty="0">
                <a:solidFill>
                  <a:srgbClr val="FF0000"/>
                </a:solidFill>
              </a:rPr>
              <a:t>لَهُ الدِّينَ</a:t>
            </a:r>
            <a:r>
              <a:rPr lang="ar-AE" sz="5600" dirty="0"/>
              <a:t> حُنَفَاء وَيُقِيمُوا الصَّلَاةَ وَيُؤْتُوا الزَّكَاةَ وَذَلِكَ دِينُ الْقَيِّمَةِ</a:t>
            </a:r>
            <a:r>
              <a:rPr lang="tr-TR" sz="3900" b="1" dirty="0">
                <a:solidFill>
                  <a:srgbClr val="FF0000"/>
                </a:solidFill>
                <a:latin typeface="Traditional Arabic" pitchFamily="18" charset="-78"/>
                <a:cs typeface="Traditional Arabic" pitchFamily="18" charset="-78"/>
              </a:rPr>
              <a:t/>
            </a:r>
            <a:br>
              <a:rPr lang="tr-TR" sz="3900" b="1" dirty="0">
                <a:solidFill>
                  <a:srgbClr val="FF0000"/>
                </a:solidFill>
                <a:latin typeface="Traditional Arabic" pitchFamily="18" charset="-78"/>
                <a:cs typeface="Traditional Arabic" pitchFamily="18" charset="-78"/>
              </a:rPr>
            </a:br>
            <a:r>
              <a:rPr lang="ar-AE" sz="2200" b="1" dirty="0">
                <a:solidFill>
                  <a:srgbClr val="ED7D31">
                    <a:lumMod val="50000"/>
                  </a:srgbClr>
                </a:solidFill>
                <a:latin typeface="Gabriola" panose="04040605051002020D02" pitchFamily="82" charset="0"/>
                <a:ea typeface="+mn-ea"/>
                <a:cs typeface="Consolas" panose="020B0609020204030204" pitchFamily="49" charset="0"/>
              </a:rPr>
              <a:t/>
            </a:r>
            <a:br>
              <a:rPr lang="ar-AE" sz="2200" b="1" dirty="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‘‘Halbuki onlara, ancak dini Allah'a has kılarak, hakka yönelen kimseler olarak O'na kulluk etmeleri, namazı kılmaları ve zekâtı vermeleri emredilmişti. İşte bu dosdoğru dindir.’’  (</a:t>
            </a:r>
            <a:r>
              <a:rPr lang="tr-TR" sz="3600" b="1" dirty="0" err="1">
                <a:solidFill>
                  <a:srgbClr val="ED7D31">
                    <a:lumMod val="50000"/>
                  </a:srgbClr>
                </a:solidFill>
                <a:latin typeface="Gabriola" panose="04040605051002020D02" pitchFamily="82" charset="0"/>
                <a:ea typeface="+mn-ea"/>
                <a:cs typeface="Consolas" panose="020B0609020204030204" pitchFamily="49" charset="0"/>
              </a:rPr>
              <a:t>Beyyine</a:t>
            </a:r>
            <a:r>
              <a:rPr lang="tr-TR" sz="3600" b="1" dirty="0">
                <a:solidFill>
                  <a:srgbClr val="ED7D31">
                    <a:lumMod val="50000"/>
                  </a:srgbClr>
                </a:solidFill>
                <a:latin typeface="Gabriola" panose="04040605051002020D02" pitchFamily="82" charset="0"/>
                <a:ea typeface="+mn-ea"/>
                <a:cs typeface="Consolas" panose="020B0609020204030204" pitchFamily="49" charset="0"/>
              </a:rPr>
              <a:t>, 5</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
            </a:r>
            <a:br>
              <a:rPr lang="tr-TR" sz="3600" b="1" dirty="0">
                <a:solidFill>
                  <a:srgbClr val="ED7D31">
                    <a:lumMod val="50000"/>
                  </a:srgbClr>
                </a:solidFill>
                <a:latin typeface="Gabriola" panose="04040605051002020D02" pitchFamily="82" charset="0"/>
                <a:ea typeface="+mn-ea"/>
                <a:cs typeface="Consolas" panose="020B0609020204030204" pitchFamily="49" charset="0"/>
              </a:rPr>
            </a:br>
            <a:endParaRPr lang="tr-TR" sz="36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2842047" y="1440000"/>
            <a:ext cx="6203092"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İbadetlerde İhlas ve Samimiyet</a:t>
            </a:r>
            <a:endParaRPr lang="tr-TR" sz="5000" dirty="0"/>
          </a:p>
        </p:txBody>
      </p:sp>
    </p:spTree>
    <p:extLst>
      <p:ext uri="{BB962C8B-B14F-4D97-AF65-F5344CB8AC3E}">
        <p14:creationId xmlns:p14="http://schemas.microsoft.com/office/powerpoint/2010/main" val="3972008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77"/>
            <a:ext cx="12192000" cy="6857999"/>
          </a:xfrm>
        </p:spPr>
      </p:pic>
      <p:sp>
        <p:nvSpPr>
          <p:cNvPr id="2" name="Unvan 1"/>
          <p:cNvSpPr>
            <a:spLocks noGrp="1"/>
          </p:cNvSpPr>
          <p:nvPr>
            <p:ph type="title"/>
          </p:nvPr>
        </p:nvSpPr>
        <p:spPr>
          <a:xfrm>
            <a:off x="828000" y="2515013"/>
            <a:ext cx="10515600" cy="3564512"/>
          </a:xfrm>
        </p:spPr>
        <p:txBody>
          <a:bodyPr>
            <a:normAutofit fontScale="90000"/>
          </a:bodyPr>
          <a:lstStyle/>
          <a:p>
            <a:pPr>
              <a:lnSpc>
                <a:spcPct val="100000"/>
              </a:lnSpc>
            </a:pPr>
            <a:r>
              <a:rPr lang="tr-TR" sz="3900" b="1" dirty="0" smtClean="0">
                <a:latin typeface="Traditional Arabic" pitchFamily="18" charset="-78"/>
                <a:cs typeface="Traditional Arabic" pitchFamily="18" charset="-78"/>
              </a:rPr>
              <a:t/>
            </a:r>
            <a:br>
              <a:rPr lang="tr-TR" sz="3900" b="1" dirty="0" smtClean="0">
                <a:latin typeface="Traditional Arabic" pitchFamily="18" charset="-78"/>
                <a:cs typeface="Traditional Arabic" pitchFamily="18" charset="-78"/>
              </a:rPr>
            </a:br>
            <a:r>
              <a:rPr lang="tr-TR" sz="2200" dirty="0">
                <a:solidFill>
                  <a:srgbClr val="ED7D31">
                    <a:lumMod val="50000"/>
                  </a:srgbClr>
                </a:solidFill>
                <a:latin typeface="Gabriola" panose="04040605051002020D02" pitchFamily="82" charset="0"/>
                <a:ea typeface="+mn-ea"/>
                <a:cs typeface="Consolas" panose="020B0609020204030204" pitchFamily="49" charset="0"/>
              </a:rPr>
              <a:t/>
            </a:r>
            <a:br>
              <a:rPr lang="tr-TR" sz="2200" dirty="0">
                <a:solidFill>
                  <a:srgbClr val="ED7D31">
                    <a:lumMod val="50000"/>
                  </a:srgbClr>
                </a:solidFill>
                <a:latin typeface="Gabriola" panose="04040605051002020D02" pitchFamily="82" charset="0"/>
                <a:ea typeface="+mn-ea"/>
                <a:cs typeface="Consolas" panose="020B0609020204030204" pitchFamily="49" charset="0"/>
              </a:rPr>
            </a:br>
            <a:r>
              <a:rPr lang="ar-AE" dirty="0"/>
              <a:t>قالَ رَسُولُ اللَّهِ صلى الله عليه وسلم « </a:t>
            </a:r>
            <a:r>
              <a:rPr lang="ar-AE" dirty="0">
                <a:solidFill>
                  <a:srgbClr val="FF0000"/>
                </a:solidFill>
              </a:rPr>
              <a:t>إِنَّ الدِّينَ النَّصِيحَةُ</a:t>
            </a:r>
            <a:r>
              <a:rPr lang="ar-AE" dirty="0"/>
              <a:t>» . قَالُوا لِمَنْ يَا رَسُولَ اللَّهِ قَالَ </a:t>
            </a:r>
            <a:r>
              <a:rPr lang="ar-AE" dirty="0">
                <a:solidFill>
                  <a:srgbClr val="FF0000"/>
                </a:solidFill>
              </a:rPr>
              <a:t>« لِلَّهِ وَكِتَابِهِ وَرَسُولِهِ وَأَئِمَّةِ الْمُؤْمِنِينَ وَعَامَّتِهِمْ وَأَئِمَّةِ الْمُسْلِمِينَ وَعَامَّتِهِمْ </a:t>
            </a:r>
            <a:r>
              <a:rPr lang="ar-AE" dirty="0"/>
              <a:t>» </a:t>
            </a:r>
            <a:r>
              <a:rPr lang="ar-AE" sz="2200" b="1" dirty="0">
                <a:solidFill>
                  <a:srgbClr val="ED7D31">
                    <a:lumMod val="50000"/>
                  </a:srgbClr>
                </a:solidFill>
                <a:latin typeface="Gabriola" panose="04040605051002020D02" pitchFamily="82" charset="0"/>
                <a:ea typeface="+mn-ea"/>
                <a:cs typeface="Consolas" panose="020B0609020204030204" pitchFamily="49" charset="0"/>
              </a:rPr>
              <a:t/>
            </a:r>
            <a:br>
              <a:rPr lang="ar-AE" sz="2200" b="1" dirty="0">
                <a:solidFill>
                  <a:srgbClr val="ED7D31">
                    <a:lumMod val="50000"/>
                  </a:srgbClr>
                </a:solidFill>
                <a:latin typeface="Gabriola" panose="04040605051002020D02" pitchFamily="82" charset="0"/>
                <a:ea typeface="+mn-ea"/>
                <a:cs typeface="Consolas" panose="020B0609020204030204" pitchFamily="49" charset="0"/>
              </a:rPr>
            </a:br>
            <a:r>
              <a:rPr lang="tr-TR" sz="3400" b="1" dirty="0">
                <a:solidFill>
                  <a:srgbClr val="ED7D31">
                    <a:lumMod val="50000"/>
                  </a:srgbClr>
                </a:solidFill>
                <a:latin typeface="Gabriola" panose="04040605051002020D02" pitchFamily="82" charset="0"/>
                <a:ea typeface="+mn-ea"/>
                <a:cs typeface="Consolas" panose="020B0609020204030204" pitchFamily="49" charset="0"/>
              </a:rPr>
              <a:t>Hz. Peygamber (sav) Efendimiz: “ Din nasihattir (samimiyettir, sadakattir</a:t>
            </a:r>
            <a:r>
              <a:rPr lang="tr-TR" sz="34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3400" b="1" dirty="0">
                <a:solidFill>
                  <a:srgbClr val="ED7D31">
                    <a:lumMod val="50000"/>
                  </a:srgbClr>
                </a:solidFill>
                <a:latin typeface="Gabriola" panose="04040605051002020D02" pitchFamily="82" charset="0"/>
                <a:ea typeface="+mn-ea"/>
                <a:cs typeface="Consolas" panose="020B0609020204030204" pitchFamily="49" charset="0"/>
              </a:rPr>
              <a:t> buyurdu. </a:t>
            </a:r>
            <a:r>
              <a:rPr lang="tr-TR" sz="3400" b="1" dirty="0" smtClean="0">
                <a:solidFill>
                  <a:srgbClr val="ED7D31">
                    <a:lumMod val="50000"/>
                  </a:srgbClr>
                </a:solidFill>
                <a:latin typeface="Gabriola" panose="04040605051002020D02" pitchFamily="82" charset="0"/>
                <a:ea typeface="+mn-ea"/>
                <a:cs typeface="Consolas" panose="020B0609020204030204" pitchFamily="49" charset="0"/>
              </a:rPr>
              <a:t>  Bunun </a:t>
            </a:r>
            <a:r>
              <a:rPr lang="tr-TR" sz="3400" b="1" dirty="0">
                <a:solidFill>
                  <a:srgbClr val="ED7D31">
                    <a:lumMod val="50000"/>
                  </a:srgbClr>
                </a:solidFill>
                <a:latin typeface="Gabriola" panose="04040605051002020D02" pitchFamily="82" charset="0"/>
                <a:ea typeface="+mn-ea"/>
                <a:cs typeface="Consolas" panose="020B0609020204030204" pitchFamily="49" charset="0"/>
              </a:rPr>
              <a:t>üzerine sahabeler:  “Kime karşı </a:t>
            </a:r>
            <a:r>
              <a:rPr lang="tr-TR" sz="3400" b="1" dirty="0" err="1">
                <a:solidFill>
                  <a:srgbClr val="ED7D31">
                    <a:lumMod val="50000"/>
                  </a:srgbClr>
                </a:solidFill>
                <a:latin typeface="Gabriola" panose="04040605051002020D02" pitchFamily="82" charset="0"/>
                <a:ea typeface="+mn-ea"/>
                <a:cs typeface="Consolas" panose="020B0609020204030204" pitchFamily="49" charset="0"/>
              </a:rPr>
              <a:t>samimiyettir</a:t>
            </a:r>
            <a:r>
              <a:rPr lang="tr-TR" sz="3400" b="1" dirty="0" err="1" smtClean="0">
                <a:solidFill>
                  <a:srgbClr val="ED7D31">
                    <a:lumMod val="50000"/>
                  </a:srgbClr>
                </a:solidFill>
                <a:latin typeface="Gabriola" panose="04040605051002020D02" pitchFamily="82" charset="0"/>
                <a:ea typeface="+mn-ea"/>
                <a:cs typeface="Consolas" panose="020B0609020204030204" pitchFamily="49" charset="0"/>
              </a:rPr>
              <a:t>?”deyince</a:t>
            </a:r>
            <a:r>
              <a:rPr lang="tr-TR" sz="3400" b="1" dirty="0">
                <a:solidFill>
                  <a:srgbClr val="ED7D31">
                    <a:lumMod val="50000"/>
                  </a:srgbClr>
                </a:solidFill>
                <a:latin typeface="Gabriola" panose="04040605051002020D02" pitchFamily="82" charset="0"/>
                <a:ea typeface="+mn-ea"/>
                <a:cs typeface="Consolas" panose="020B0609020204030204" pitchFamily="49" charset="0"/>
              </a:rPr>
              <a:t>, </a:t>
            </a:r>
            <a:r>
              <a:rPr lang="tr-TR" sz="3400" b="1" dirty="0" smtClean="0">
                <a:solidFill>
                  <a:srgbClr val="ED7D31">
                    <a:lumMod val="50000"/>
                  </a:srgbClr>
                </a:solidFill>
                <a:latin typeface="Gabriola" panose="04040605051002020D02" pitchFamily="82" charset="0"/>
                <a:ea typeface="+mn-ea"/>
                <a:cs typeface="Consolas" panose="020B0609020204030204" pitchFamily="49" charset="0"/>
              </a:rPr>
              <a:t>Peygamber </a:t>
            </a:r>
            <a:r>
              <a:rPr lang="tr-TR" sz="3400" b="1" dirty="0">
                <a:solidFill>
                  <a:srgbClr val="ED7D31">
                    <a:lumMod val="50000"/>
                  </a:srgbClr>
                </a:solidFill>
                <a:latin typeface="Gabriola" panose="04040605051002020D02" pitchFamily="82" charset="0"/>
                <a:ea typeface="+mn-ea"/>
                <a:cs typeface="Consolas" panose="020B0609020204030204" pitchFamily="49" charset="0"/>
              </a:rPr>
              <a:t>(sav) </a:t>
            </a:r>
            <a:r>
              <a:rPr lang="tr-TR" sz="34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3400" b="1" dirty="0">
                <a:solidFill>
                  <a:srgbClr val="ED7D31">
                    <a:lumMod val="50000"/>
                  </a:srgbClr>
                </a:solidFill>
                <a:latin typeface="Gabriola" panose="04040605051002020D02" pitchFamily="82" charset="0"/>
                <a:ea typeface="+mn-ea"/>
                <a:cs typeface="Consolas" panose="020B0609020204030204" pitchFamily="49" charset="0"/>
              </a:rPr>
              <a:t>Allah’a karşı, Kitabı’na karşı, </a:t>
            </a:r>
            <a:r>
              <a:rPr lang="tr-TR" sz="3400" b="1" dirty="0" err="1">
                <a:solidFill>
                  <a:srgbClr val="ED7D31">
                    <a:lumMod val="50000"/>
                  </a:srgbClr>
                </a:solidFill>
                <a:latin typeface="Gabriola" panose="04040605051002020D02" pitchFamily="82" charset="0"/>
                <a:ea typeface="+mn-ea"/>
                <a:cs typeface="Consolas" panose="020B0609020204030204" pitchFamily="49" charset="0"/>
              </a:rPr>
              <a:t>Resulü’ne</a:t>
            </a:r>
            <a:r>
              <a:rPr lang="tr-TR" sz="3400" b="1" dirty="0">
                <a:solidFill>
                  <a:srgbClr val="ED7D31">
                    <a:lumMod val="50000"/>
                  </a:srgbClr>
                </a:solidFill>
                <a:latin typeface="Gabriola" panose="04040605051002020D02" pitchFamily="82" charset="0"/>
                <a:ea typeface="+mn-ea"/>
                <a:cs typeface="Consolas" panose="020B0609020204030204" pitchFamily="49" charset="0"/>
              </a:rPr>
              <a:t> karşı, Müslümanların idarecilerine karşı ve bütün Müslümanlara karşı samimi olmaktır” buyurdu.   </a:t>
            </a:r>
            <a:r>
              <a:rPr lang="tr-TR" sz="2200" b="1" dirty="0">
                <a:solidFill>
                  <a:srgbClr val="ED7D31">
                    <a:lumMod val="50000"/>
                  </a:srgbClr>
                </a:solidFill>
                <a:latin typeface="Gabriola" panose="04040605051002020D02" pitchFamily="82" charset="0"/>
                <a:ea typeface="+mn-ea"/>
                <a:cs typeface="Consolas" panose="020B0609020204030204" pitchFamily="49" charset="0"/>
              </a:rPr>
              <a:t>(Müslim, İman, 95</a:t>
            </a:r>
            <a:r>
              <a:rPr lang="tr-TR" sz="2200" b="1" dirty="0" smtClean="0">
                <a:solidFill>
                  <a:srgbClr val="ED7D31">
                    <a:lumMod val="50000"/>
                  </a:srgbClr>
                </a:solidFill>
                <a:latin typeface="Gabriola" panose="04040605051002020D02" pitchFamily="82" charset="0"/>
                <a:ea typeface="+mn-ea"/>
                <a:cs typeface="Consolas" panose="020B0609020204030204" pitchFamily="49" charset="0"/>
              </a:rPr>
              <a:t>)</a:t>
            </a:r>
            <a:r>
              <a:rPr lang="tr-TR" sz="2200" b="1" dirty="0">
                <a:solidFill>
                  <a:srgbClr val="ED7D31">
                    <a:lumMod val="50000"/>
                  </a:srgbClr>
                </a:solidFill>
                <a:latin typeface="Gabriola" panose="04040605051002020D02" pitchFamily="82" charset="0"/>
                <a:ea typeface="+mn-ea"/>
                <a:cs typeface="Consolas" panose="020B0609020204030204" pitchFamily="49" charset="0"/>
              </a:rPr>
              <a:t/>
            </a:r>
            <a:br>
              <a:rPr lang="tr-TR" sz="2200" b="1" dirty="0">
                <a:solidFill>
                  <a:srgbClr val="ED7D31">
                    <a:lumMod val="50000"/>
                  </a:srgbClr>
                </a:solidFill>
                <a:latin typeface="Gabriola" panose="04040605051002020D02" pitchFamily="82" charset="0"/>
                <a:ea typeface="+mn-ea"/>
                <a:cs typeface="Consolas" panose="020B0609020204030204" pitchFamily="49" charset="0"/>
              </a:rPr>
            </a:br>
            <a:endParaRPr lang="tr-TR" sz="22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808034" y="540000"/>
            <a:ext cx="1296000" cy="1296000"/>
          </a:xfrm>
          <a:prstGeom prst="rect">
            <a:avLst/>
          </a:prstGeom>
        </p:spPr>
      </p:pic>
      <p:sp>
        <p:nvSpPr>
          <p:cNvPr id="3" name="Metin kutusu 2"/>
          <p:cNvSpPr txBox="1"/>
          <p:nvPr/>
        </p:nvSpPr>
        <p:spPr>
          <a:xfrm>
            <a:off x="2842047" y="1440000"/>
            <a:ext cx="6203092"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İbadetlerde İhlas ve Samimiyet</a:t>
            </a:r>
            <a:endParaRPr lang="tr-TR" sz="5000" dirty="0"/>
          </a:p>
        </p:txBody>
      </p:sp>
    </p:spTree>
    <p:extLst>
      <p:ext uri="{BB962C8B-B14F-4D97-AF65-F5344CB8AC3E}">
        <p14:creationId xmlns:p14="http://schemas.microsoft.com/office/powerpoint/2010/main" val="2680757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1126</TotalTime>
  <Words>253</Words>
  <Application>Microsoft Office PowerPoint</Application>
  <PresentationFormat>Geniş ekran</PresentationFormat>
  <Paragraphs>57</Paragraphs>
  <Slides>25</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25</vt:i4>
      </vt:variant>
    </vt:vector>
  </HeadingPairs>
  <TitlesOfParts>
    <vt:vector size="35" baseType="lpstr">
      <vt:lpstr>Arial</vt:lpstr>
      <vt:lpstr>Calibri</vt:lpstr>
      <vt:lpstr>Calibri Light</vt:lpstr>
      <vt:lpstr>Consolas</vt:lpstr>
      <vt:lpstr>Gabriola</vt:lpstr>
      <vt:lpstr>Tahoma</vt:lpstr>
      <vt:lpstr>Times New Roman</vt:lpstr>
      <vt:lpstr>Traditional Arabic</vt:lpstr>
      <vt:lpstr>Wingdings</vt:lpstr>
      <vt:lpstr>Office Teması</vt:lpstr>
      <vt:lpstr>T.C. BAŞBAKANLIK DİYANET İŞLERİ BAŞKANLIĞI</vt:lpstr>
      <vt:lpstr>T.C. BAŞBAKANLIK DİYANET İŞLERİ BAŞKANLIĞI</vt:lpstr>
      <vt:lpstr>         İBADET  Kulun Allah’a karşı sevgi, saygı ve bağlılığını gösteren duygu, düşünce ve davranış biçimlerine ibadet denir.  Geniş anlamda Mü’minin bütün hayatını Allah’ın arzu ettiği şekilde tanzim etmesidir.  İnsanın yaratılış  gayesi ibadettir. İnsan ibadet ile beraber Allah katında değer kazanır.</vt:lpstr>
      <vt:lpstr>وَاعْبُدْ رَبَّكَ حَتَّى يَأْتِيَكَ الْيَقِينُ “Ve sana ölüm gelinceye kadar Rabbine ibadet et.’’ Hicr, 15/99  وَمَا خَلَقْتُ الْجِنَّ وَالْإِنْسَ إِلَّا لِيَعْبُدُونِ ‘’Ben cinleri ve insanları ancak bana kulluk etsinler diye yarattım.’’ Zariyat-56</vt:lpstr>
      <vt:lpstr> وقَالَ النَّبِىُّ صلى الله عليه وسلم « يَا مُعَاذُ أَتَدْرِى مَا حَقُّ اللَّهِ عَلَى الْعِبَادِ » . قَالَ اللَّهُ وَرَسُولُهُ أَعْلَمُ . قَالَ « أَنْ يَعْبُدُوهُ وَلاَ يُشْرِكُوا بِهِ شَيْئًا ، أَتَدْرِى مَا حَقُّهُمْ عَلَيْهِ » . قَالَ اللَّهُ وَرَسُولُهُ أَعْلَمُ . قَالَ « أَنْ لاَ يُعَذِّبَهُمْ  Peygamber (s.a.v) şöyle buyurmuştur: -Ey Muaz! Allah'ın kullar üzerindeki hakkı nedir, bilir misin?  -Allah ve Resulü daha iyi bilir. -Hiç bir şeyi ortak tutmaksızın Allah'a kulluk etmeleridir...  -Kulların Allah üzerindeki hakkı nedir, bilir misin?  Allah ve Resulü daha iyi bilir. Onlara azab etmemesidir.  (Buharî, Tevhîd 1,)</vt:lpstr>
      <vt:lpstr> İbadeti adetten ayıran niyettir. Yaptığımız ibadetleri değerli kılan ve anlamlandıran niyettir. Kulluğumuzun derecesini eylemlerimizin mükemmelliği değil, niyetlerimizdeki samimiyet belirler. قُلْ إِنَّ صَلاَتِي وَنُسُكِي وَمَحْيَايَ وَمَمَاتِي لِلّهِ رَبِّ الْعَالَمِينَ  Ey Muhammed! De ki: "Şüphesiz benim namazım da, diğer ibadetlerim de, yaşamam da, ölümüm de âlemlerin Rabbi Allah içindir." ﴾ Enam,162﴿ </vt:lpstr>
      <vt:lpstr>  إنَّمَا اﻻعْمَالُ بِالنِّيَّاتِ وَإنَّمَا لِكُلِّ امْرِئٍ مَا نَوَى  “Yapılan işler niyetlere göre değerlenir. Herkes yaptığı işin karşılığını niyetine göre alır.” (Buhârî, Bed’ü’l-vahy 1, Îmân 41)  </vt:lpstr>
      <vt:lpstr>  وَمَا أُمِرُوا إِلَّا لِيَعْبُدُوا اللَّهَ مُخْلِصِينَ لَهُ الدِّينَ حُنَفَاء وَيُقِيمُوا الصَّلَاةَ وَيُؤْتُوا الزَّكَاةَ وَذَلِكَ دِينُ الْقَيِّمَةِ  ‘‘Halbuki onlara, ancak dini Allah'a has kılarak, hakka yönelen kimseler olarak O'na kulluk etmeleri, namazı kılmaları ve zekâtı vermeleri emredilmişti. İşte bu dosdoğru dindir.’’  (Beyyine, 5)  </vt:lpstr>
      <vt:lpstr>  قالَ رَسُولُ اللَّهِ صلى الله عليه وسلم « إِنَّ الدِّينَ النَّصِيحَةُ» . قَالُوا لِمَنْ يَا رَسُولَ اللَّهِ قَالَ « لِلَّهِ وَكِتَابِهِ وَرَسُولِهِ وَأَئِمَّةِ الْمُؤْمِنِينَ وَعَامَّتِهِمْ وَأَئِمَّةِ الْمُسْلِمِينَ وَعَامَّتِهِمْ »  Hz. Peygamber (sav) Efendimiz: “ Din nasihattir (samimiyettir, sadakattir),  buyurdu.   Bunun üzerine sahabeler:  “Kime karşı samimiyettir?”deyince, Peygamber (sav)  “Allah’a karşı, Kitabı’na karşı, Resulü’ne karşı, Müslümanların idarecilerine karşı ve bütün Müslümanlara karşı samimi olmaktır” buyurdu.   (Müslim, İman, 95) </vt:lpstr>
      <vt:lpstr>PowerPoint Sunusu</vt:lpstr>
      <vt:lpstr>قَالَ رَسُولُ اللَّهِ صلى الله عليه وسلم « إِنَّ اللَّهَ لاَ يَنْظُرُ إِلَى صُوَرِكُمْ وَأَمْوَالِكُمْ وَلَكِنْ يَنْظُرُ إِلَى قُلُوبِكُمْ وَأَعْمَالِكُمْ»  "Allah'ın Resulü buyurdular ki: "Allah sizin görünüşünüze, mallarınıza, bakmaz; yalnızca kalplerinize ve amellerinize bakar." (Müslim, Birr, 34) </vt:lpstr>
      <vt:lpstr>İbadette samimiyetin zirve noktası ‘İhsan’ derecesidir.  الإِحْسَانُ أَنْ تَعْبُدَ اللَّهَ كَأَنَّكَ تَرَاهُ ، فَإِنْ لَمْ تَكُنْ تَرَاهُ فَإِنَّهُ يَرَاكَ  İhsan,  Allah’ı görüyor gibi ibadet etmektir…</vt:lpstr>
      <vt:lpstr>“İmkanı olan her Müslüman'ın, belli bir zaman içinde, belli mekanları ziyaret ederek, belli bazı dini görevleri yerine getirmek suretiyle yaptığı ibadettir.”  وَلِلّهِ عَلَى النَّاسِ حِجُّ الْبَيْتِ مَنِ اسْتَطَاعَ إِلَيْهِ سَبِيلاً وَمَن كَفَرَ فَإِنَّ الله غَنِيٌّ عَنِ الْعَالَمِينَ  Yolculuğuna gücü yetenlerin haccetmesi, Allah'ın insanlar üzerinde bir hakkıdır. Kim inkâr ederse (bu hakkı tanınmazsa), şüphesiz Allah bütün âlemlerden müstağnidir. (Kimseye muhtaç değildir, her şey ona muhtaçtır.) (Ali İmran, 97)</vt:lpstr>
      <vt:lpstr> بُنِىَ الإِسْلاَمُ عَلَى خَمْسٍ شَهَادَةِ أَنْ لاَ إِلَهَ إِلاَّ اللَّهُ وَأَنَّ مُحَمَّدًا رَسُولُ اللَّهِ ، وَإِقَامِ الصَّلاَةِ ، وَإِيتَاءِ الزَّكَاةِ ، وَالْحَجِّ ، وَصَوْمِ رَمَضَانَ   ‘‘İslam beş temel esas üzerine kurulmuştur. Allah'tan başka ilah bulunmadığına ve Muhammed'in Allah'ın elçisi olduğuna tanıklık etmek, namazı dosdoğru kılmak, zekatı vermek, hac ve Ramazan orucu’’ (Buhârî, Îmân,1) Peygamberimiz (s.a.v) bir hadislerinde de şöyle buyurmaktadır.  يَا أَيُّهَا النَّاسُ إنَّ اللَّه قَدْ فَرضَ عَلَيْكُمُ الحَجَّ فحُجُّوا  ‘Ey Müslümanlar! Allah size haccı farz kıldı, haccedin!’ (Müslim, Hac, 412)</vt:lpstr>
      <vt:lpstr>إِنَّ أَوَّلَ بَيْتٍ وُضِعَ لِلنَّاسِ لَلَّذِي بِبَكَّةَ مُبَارَكًا وَهُدًى لِّلْعَالَمِينَ “ Şüphesiz insanlar için kurulan ilk mabed, Mekke'deki çok mübarek ve bütün âlemlere hidayet kaynağı olan Beyt (Kabe)’dir. ” (Al-i İmran, 3/96) وَأَذِّن فِي النَّاسِ بِالْحَجِّ يَأْتُوكَ رِجَالًا وَعَلَى كُلِّ ضَامِرٍ يَأْتِينَ مِن كُلِّ فَجٍّ عَمِيقٍ “İnsanları hacca çağır; yürüyerek veya incelmiş binekler üstünde (uzak yollardan) her derin vadiyi aşarak sana gelsinler.” (Hac, 22/27) *Hac hicretin 9. yılında farz kılınmıştır.</vt:lpstr>
      <vt:lpstr>1. Tevhidin tarihine yolculuk, 2. Kalbe yolculuk,  3. Ahirete  yolculuk,  4. Beytin Rabbine yolculuk,  5. Kardeşlerimize yolculuk.</vt:lpstr>
      <vt:lpstr>  **Amellerimize zarar verecek hal ve hareketlerde bulunmamalıyız. الْحَجُّ أَشْهُرٌ مَّعْلُومَاتٌ فَمَن فَرَضَ فِيهِنَّ الْحَجَّ فَلاَ رَفَثَ وَلاَ فُسُوقَ وَلاَجِدَالَ فِي الْحَجِّ “Hac, bilinen aylardadır. Her kim o aylarda hacca başlayıp kendisine farz ederse; artık hacda kadına yaklaşmak, günah işlemek ve kavga etmek yoktur.” (Bakara , 2/197) مَنْ حَجَّ هَذَا الْبَيْتَ ، فَلَمْ يَرْفُثْ ، وَلَمْ يَفْسُقْ ، رَجَعَ كَيَوْمِ وَلَدَتْهُ أُمُّهُ  Kim Allah için hacceder de kötü söz ve davranışlardan ve Allaha karşı gelmekten uzak durursa annesinden doğduğu gün ki haline döner. (Buhari, Hac, 4)</vt:lpstr>
      <vt:lpstr> **İbadete yoğunlaşıp malayani şeylerden uzak kalmalıyız.  مِنْ حُسْنِ اِسْلاَمِ الْمَرْءِ تَرْكُهُ مَا لاَ يَعْنِيهِ Malayani şeyleri terk etmesi kişinin İslamının güzelliğindendir”  (Muvatta, Hüsn-ü Huluk 3.) **Dua, sabır ve namazla yardım istemeliyiz. يَا أَيُّهَا الَّذِينَ آمَنُواْ اسْتَعِينُواْ بِالصَّبْرِ وَالصَّلاَةِ إِنَّ اللّهَ مَعَ الصَّابِرِينَ Ey İman edenler, sabır ve namaz ile yardım isteyin. Muhakkak ki Allah sabredenlerle beraberdir. (Bakara 153) الدُّعاءُ هوَ العبادةُ       Dua, ibadetin kendisidir. (Tirmizi, 2969) </vt:lpstr>
      <vt:lpstr> **Allaha ve Resulüne misafir olduğumuzu unutmamalıyız. Biz aciz kullar bile bir misafiri ikramsız geri çevirmezken; Rahman ve Rahim olan Allah, kullarını hiç boş çevirir mi?  الْحُجَّاجُ وَالْعُمَّارُ وَفْدُ اللَّهِ إِنْ دَعَوْهُ أَجَابَهُمْ وَإِنِ اسْتَغْفَرُوهُ غَفَرَ لَهُمْ   ‘‘Haccedenler ve umre yapanlar Allah'ın elçileri, misafirleridir. Kendisine dua ederlerse dualarına icabet eder, O'ndan bağışlanma dilerlerse onları bağışlar.’’ (İbn Mâce, Menasik, 5. No: 2892. II, 966.)</vt:lpstr>
      <vt:lpstr> **Kul haklarına riayet etmeliyiz.  المفلسُ من أمَّتي من يأتي يومَ القيامةِ بصلاتِهِ وصيامِهِ وزَكاتِهِ ، ويأتي قد شتمَ هذا ، وقذفَ هذا ، وأَكلَ مالَ هذا ، وسفَكَ دمَ هذا ، وضربَ هذا ، فيقعدُ فيقتَصُّ هذا من حسناتِهِ ، وَهذا من حسناتِهِ ، فإن فنِيَت حسناتُهُ قبلَ أن يُقتصَّ ما عليْهِ منَ الخطايا أُخِذَ من خطاياهم فطُرِحَ عليْهِ ، ثمَّ طُرِحَ في النَّارِ   Ümmetimden müflis olan o kimsedir ki: Kıyamet günü namazı, orucu ve zekatı olduğu halde gelir. Ancak birine küfretmiş, diğerinin kanını dökmüş, bir diğerinin de malını yemiştir. Hasenatı, buna, öbürüne, diğerine dağıtılır. Üzerindeki borçlar bitmeden hasenatı tükenmişse öbürlerinin günahlarından alınır, üzerine yüklenir ve böylece ateşe atılır.  (Tirmizi, 2418)</vt:lpstr>
      <vt:lpstr>PowerPoint Sunusu</vt:lpstr>
      <vt:lpstr>Hacda kazanmış olduğumuz güzellikleri hayatımız boyunca devam ettirmemiz gerekir.  وَإِنَّ أَحَبَّ الْعَمَلِ إِلَى اللَّهِ أَدْوَمُهُ وَإِنْ قَلّ  Allah katında işlerin en sevimlisi az da olsa devamlı olanıdır. (Ebu Davud, Tatavvu', 27)   Hacı olabilmek için gösterdiğimiz gayret ve çaba kadar hacı kalabilmek için de çaba ve gayret gösterebilmeliyiz.  Yaratılış gayesi ibadet olan insanın kazanımlarını koruyabilmesi için hem hacdan önce hem de hacdan sonra kulluk bilincini unutmamasıdır.</vt:lpstr>
      <vt:lpstr>Hac, tevhit, sabır ve ahlak eğitimidir.  Hac, ihramlar içinde, sahip olduğumuz her türlü nimetten uzaklaşmak ve tevazu bilincini yakalamaktır.  Hac, bir arınma sürecidir. Bu süreci yaşadıktan sonra nefse karşı mücadelede söz vermektir.  Hac, Allah’a olan bağlılığın kalıcı olduğu şuuruna varmak ve Kabe’de söz vermektir.</vt:lpstr>
      <vt:lpstr> Haccınız Mebrûr   Amelleriniz Makbûl    Günahlarınız mağfûr olsun. </vt:lpstr>
      <vt:lpstr>TEŞEKKÜR EDERİZ…</vt:lpstr>
    </vt:vector>
  </TitlesOfParts>
  <Company>Diyanet İşleri Başkanlığı</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BAŞBAKANLIK DİYANET İŞLERİ BAŞKANLIĞI</dc:title>
  <dc:creator>Cihan YALÇINKAYA</dc:creator>
  <cp:lastModifiedBy>Fatih KURT</cp:lastModifiedBy>
  <cp:revision>45</cp:revision>
  <dcterms:created xsi:type="dcterms:W3CDTF">2016-04-11T07:24:34Z</dcterms:created>
  <dcterms:modified xsi:type="dcterms:W3CDTF">2016-04-27T11:07:48Z</dcterms:modified>
</cp:coreProperties>
</file>