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314" r:id="rId4"/>
    <p:sldId id="300" r:id="rId5"/>
    <p:sldId id="301" r:id="rId6"/>
    <p:sldId id="311" r:id="rId7"/>
    <p:sldId id="312" r:id="rId8"/>
    <p:sldId id="313" r:id="rId9"/>
    <p:sldId id="306" r:id="rId10"/>
    <p:sldId id="305" r:id="rId11"/>
    <p:sldId id="307" r:id="rId12"/>
    <p:sldId id="309" r:id="rId13"/>
    <p:sldId id="308" r:id="rId14"/>
    <p:sldId id="310" r:id="rId15"/>
    <p:sldId id="299" r:id="rId16"/>
    <p:sldId id="315" r:id="rId17"/>
    <p:sldId id="258" r:id="rId18"/>
    <p:sldId id="259" r:id="rId19"/>
    <p:sldId id="260" r:id="rId20"/>
    <p:sldId id="265" r:id="rId21"/>
    <p:sldId id="261" r:id="rId22"/>
    <p:sldId id="263" r:id="rId23"/>
    <p:sldId id="264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7" r:id="rId35"/>
    <p:sldId id="295" r:id="rId36"/>
    <p:sldId id="278" r:id="rId37"/>
    <p:sldId id="290" r:id="rId38"/>
    <p:sldId id="291" r:id="rId39"/>
    <p:sldId id="292" r:id="rId40"/>
    <p:sldId id="293" r:id="rId41"/>
    <p:sldId id="279" r:id="rId42"/>
    <p:sldId id="294" r:id="rId43"/>
    <p:sldId id="298" r:id="rId44"/>
    <p:sldId id="276" r:id="rId45"/>
    <p:sldId id="280" r:id="rId46"/>
    <p:sldId id="281" r:id="rId47"/>
    <p:sldId id="282" r:id="rId48"/>
    <p:sldId id="283" r:id="rId49"/>
    <p:sldId id="284" r:id="rId50"/>
    <p:sldId id="288" r:id="rId51"/>
    <p:sldId id="289" r:id="rId52"/>
    <p:sldId id="296" r:id="rId53"/>
    <p:sldId id="297" r:id="rId54"/>
  </p:sldIdLst>
  <p:sldSz cx="9144000" cy="6858000" type="screen4x3"/>
  <p:notesSz cx="6888163" cy="100203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B0E97-1C34-4963-970C-0F82390580B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BBE7D67-3BEA-4877-A1A8-9B9F76995EEB}">
      <dgm:prSet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tr-TR" b="1" dirty="0" smtClean="0"/>
            <a:t>I. Mevziî Tefsir</a:t>
          </a:r>
        </a:p>
        <a:p>
          <a:pPr rtl="0"/>
          <a:r>
            <a:rPr lang="tr-TR" b="1" dirty="0" smtClean="0"/>
            <a:t>(Parçacı Tefsir)</a:t>
          </a:r>
          <a:endParaRPr lang="tr-TR" dirty="0"/>
        </a:p>
      </dgm:t>
    </dgm:pt>
    <dgm:pt modelId="{1C9577CF-EE6E-47F7-9BC4-24E7010365EE}" type="parTrans" cxnId="{04AC23CF-F94F-41AF-AB22-C1382919947C}">
      <dgm:prSet/>
      <dgm:spPr/>
      <dgm:t>
        <a:bodyPr/>
        <a:lstStyle/>
        <a:p>
          <a:endParaRPr lang="tr-TR"/>
        </a:p>
      </dgm:t>
    </dgm:pt>
    <dgm:pt modelId="{58E969E0-3729-4BEC-A8D2-38D90AE83AB3}" type="sibTrans" cxnId="{04AC23CF-F94F-41AF-AB22-C1382919947C}">
      <dgm:prSet/>
      <dgm:spPr/>
      <dgm:t>
        <a:bodyPr/>
        <a:lstStyle/>
        <a:p>
          <a:endParaRPr lang="tr-TR"/>
        </a:p>
      </dgm:t>
    </dgm:pt>
    <dgm:pt modelId="{BD73D90D-F6EE-4684-85D4-1A2EC18BF363}">
      <dgm:prSet/>
      <dgm:spPr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pPr rtl="0"/>
          <a:r>
            <a:rPr lang="tr-TR" dirty="0" smtClean="0"/>
            <a:t>A- </a:t>
          </a:r>
          <a:r>
            <a:rPr lang="tr-TR" dirty="0" err="1" smtClean="0"/>
            <a:t>İcmâlî</a:t>
          </a:r>
          <a:r>
            <a:rPr lang="tr-TR" dirty="0" smtClean="0"/>
            <a:t> Tefsir</a:t>
          </a:r>
          <a:endParaRPr lang="tr-TR" dirty="0"/>
        </a:p>
      </dgm:t>
    </dgm:pt>
    <dgm:pt modelId="{1D8C5DAC-F345-4D74-9A5A-F6681ED7B736}" type="parTrans" cxnId="{8F1A90DF-220F-45E8-9DC4-B86A4BA662B4}">
      <dgm:prSet/>
      <dgm:spPr/>
      <dgm:t>
        <a:bodyPr/>
        <a:lstStyle/>
        <a:p>
          <a:endParaRPr lang="tr-TR"/>
        </a:p>
      </dgm:t>
    </dgm:pt>
    <dgm:pt modelId="{F88D2E81-627B-452D-A937-52BA99018547}" type="sibTrans" cxnId="{8F1A90DF-220F-45E8-9DC4-B86A4BA662B4}">
      <dgm:prSet/>
      <dgm:spPr/>
      <dgm:t>
        <a:bodyPr/>
        <a:lstStyle/>
        <a:p>
          <a:endParaRPr lang="tr-TR"/>
        </a:p>
      </dgm:t>
    </dgm:pt>
    <dgm:pt modelId="{AAC1B195-7F08-4FF0-ACCE-DF498E81C82E}">
      <dgm:prSet/>
      <dgm:spPr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pPr rtl="0"/>
          <a:r>
            <a:rPr lang="tr-TR" dirty="0" smtClean="0"/>
            <a:t>1- Lafız Eksenli Tefsir</a:t>
          </a:r>
          <a:endParaRPr lang="tr-TR" dirty="0"/>
        </a:p>
      </dgm:t>
    </dgm:pt>
    <dgm:pt modelId="{8BE3B28F-8C8B-4693-BBBE-E0C6981DD0C8}" type="parTrans" cxnId="{41EEC36A-8D35-4189-B488-9C21BDCAFA9A}">
      <dgm:prSet/>
      <dgm:spPr/>
      <dgm:t>
        <a:bodyPr/>
        <a:lstStyle/>
        <a:p>
          <a:endParaRPr lang="tr-TR"/>
        </a:p>
      </dgm:t>
    </dgm:pt>
    <dgm:pt modelId="{540E6D9C-295B-4027-BD29-8EE3E6E505C4}" type="sibTrans" cxnId="{41EEC36A-8D35-4189-B488-9C21BDCAFA9A}">
      <dgm:prSet/>
      <dgm:spPr/>
      <dgm:t>
        <a:bodyPr/>
        <a:lstStyle/>
        <a:p>
          <a:endParaRPr lang="tr-TR"/>
        </a:p>
      </dgm:t>
    </dgm:pt>
    <dgm:pt modelId="{E8223CCD-8517-40C8-B222-0806A0F6F89D}">
      <dgm:prSet/>
      <dgm:spPr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pPr rtl="0"/>
          <a:r>
            <a:rPr lang="tr-TR" dirty="0" smtClean="0"/>
            <a:t>2- Yorum Eksenli Tefsir</a:t>
          </a:r>
          <a:endParaRPr lang="tr-TR" dirty="0"/>
        </a:p>
      </dgm:t>
    </dgm:pt>
    <dgm:pt modelId="{49D2760D-F9F7-4B05-803B-B82D69573EBD}" type="parTrans" cxnId="{1EE5FE78-9EA2-4711-BCB8-6A76041FE89E}">
      <dgm:prSet/>
      <dgm:spPr/>
      <dgm:t>
        <a:bodyPr/>
        <a:lstStyle/>
        <a:p>
          <a:endParaRPr lang="tr-TR"/>
        </a:p>
      </dgm:t>
    </dgm:pt>
    <dgm:pt modelId="{F31149AB-CCF3-41A8-BC29-9F4B64105B8C}" type="sibTrans" cxnId="{1EE5FE78-9EA2-4711-BCB8-6A76041FE89E}">
      <dgm:prSet/>
      <dgm:spPr/>
      <dgm:t>
        <a:bodyPr/>
        <a:lstStyle/>
        <a:p>
          <a:endParaRPr lang="tr-TR"/>
        </a:p>
      </dgm:t>
    </dgm:pt>
    <dgm:pt modelId="{86FC6055-EC17-4DEF-91F2-218DA7471099}">
      <dgm:prSet/>
      <dgm:spPr/>
      <dgm:t>
        <a:bodyPr/>
        <a:lstStyle/>
        <a:p>
          <a:pPr rtl="0"/>
          <a:r>
            <a:rPr lang="tr-TR" dirty="0" smtClean="0"/>
            <a:t>B- </a:t>
          </a:r>
          <a:r>
            <a:rPr lang="tr-TR" dirty="0" err="1" smtClean="0"/>
            <a:t>Tafsîlî</a:t>
          </a:r>
          <a:r>
            <a:rPr lang="tr-TR" dirty="0" smtClean="0"/>
            <a:t> Tefsir</a:t>
          </a:r>
          <a:endParaRPr lang="tr-TR" dirty="0"/>
        </a:p>
      </dgm:t>
    </dgm:pt>
    <dgm:pt modelId="{5B2FF13E-6771-4FA5-9C4D-215845707DC4}" type="parTrans" cxnId="{0D0C4EF0-60B0-455A-97A1-C401F51DCA5C}">
      <dgm:prSet/>
      <dgm:spPr/>
      <dgm:t>
        <a:bodyPr/>
        <a:lstStyle/>
        <a:p>
          <a:endParaRPr lang="tr-TR"/>
        </a:p>
      </dgm:t>
    </dgm:pt>
    <dgm:pt modelId="{191D8EF5-3262-4F64-B250-2C1F6C0D262C}" type="sibTrans" cxnId="{0D0C4EF0-60B0-455A-97A1-C401F51DCA5C}">
      <dgm:prSet/>
      <dgm:spPr/>
      <dgm:t>
        <a:bodyPr/>
        <a:lstStyle/>
        <a:p>
          <a:endParaRPr lang="tr-TR"/>
        </a:p>
      </dgm:t>
    </dgm:pt>
    <dgm:pt modelId="{A52CA88A-DD78-4C9C-98D7-E1B12C72C804}">
      <dgm:prSet/>
      <dgm:spPr/>
      <dgm:t>
        <a:bodyPr/>
        <a:lstStyle/>
        <a:p>
          <a:pPr rtl="0"/>
          <a:r>
            <a:rPr lang="tr-TR" dirty="0" smtClean="0"/>
            <a:t>1- Rivayet Tefsiri</a:t>
          </a:r>
          <a:endParaRPr lang="tr-TR" dirty="0"/>
        </a:p>
      </dgm:t>
    </dgm:pt>
    <dgm:pt modelId="{44805BAF-ADBD-498C-86AB-6E0FD5A89D29}" type="parTrans" cxnId="{1436702C-4174-4F9F-AA3C-1BA1076F43C9}">
      <dgm:prSet/>
      <dgm:spPr/>
      <dgm:t>
        <a:bodyPr/>
        <a:lstStyle/>
        <a:p>
          <a:endParaRPr lang="tr-TR"/>
        </a:p>
      </dgm:t>
    </dgm:pt>
    <dgm:pt modelId="{4C3E8FCD-F37D-4253-A983-CF2651FDB6A8}" type="sibTrans" cxnId="{1436702C-4174-4F9F-AA3C-1BA1076F43C9}">
      <dgm:prSet/>
      <dgm:spPr/>
      <dgm:t>
        <a:bodyPr/>
        <a:lstStyle/>
        <a:p>
          <a:endParaRPr lang="tr-TR"/>
        </a:p>
      </dgm:t>
    </dgm:pt>
    <dgm:pt modelId="{D5987C94-1C8B-4981-AEFC-92BCF9C4DC5B}">
      <dgm:prSet/>
      <dgm:spPr/>
      <dgm:t>
        <a:bodyPr/>
        <a:lstStyle/>
        <a:p>
          <a:pPr rtl="0"/>
          <a:r>
            <a:rPr lang="tr-TR" dirty="0" smtClean="0"/>
            <a:t>2- Dirayet Tefsiri</a:t>
          </a:r>
          <a:endParaRPr lang="tr-TR" dirty="0"/>
        </a:p>
      </dgm:t>
    </dgm:pt>
    <dgm:pt modelId="{F6593C9B-E014-499B-B6A9-104FB1159BE2}" type="parTrans" cxnId="{3F8BB033-351A-4BE3-BAED-7738565497ED}">
      <dgm:prSet/>
      <dgm:spPr/>
      <dgm:t>
        <a:bodyPr/>
        <a:lstStyle/>
        <a:p>
          <a:endParaRPr lang="tr-TR"/>
        </a:p>
      </dgm:t>
    </dgm:pt>
    <dgm:pt modelId="{1D971F04-EACA-42E2-AEE0-E982AA1F3E3D}" type="sibTrans" cxnId="{3F8BB033-351A-4BE3-BAED-7738565497ED}">
      <dgm:prSet/>
      <dgm:spPr/>
      <dgm:t>
        <a:bodyPr/>
        <a:lstStyle/>
        <a:p>
          <a:endParaRPr lang="tr-TR"/>
        </a:p>
      </dgm:t>
    </dgm:pt>
    <dgm:pt modelId="{B28CCEA8-CDC5-45D8-9E4C-E702C0E8CAF7}">
      <dgm:prSet/>
      <dgm:spPr>
        <a:solidFill>
          <a:schemeClr val="accent3">
            <a:lumMod val="75000"/>
          </a:scheme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tr-TR" b="1" dirty="0" smtClean="0"/>
            <a:t>II. </a:t>
          </a:r>
          <a:r>
            <a:rPr lang="tr-TR" b="1" dirty="0" err="1" smtClean="0"/>
            <a:t>Mevzûî</a:t>
          </a:r>
          <a:r>
            <a:rPr lang="tr-TR" b="1" dirty="0" smtClean="0"/>
            <a:t> Tefsir</a:t>
          </a:r>
        </a:p>
        <a:p>
          <a:pPr rtl="0"/>
          <a:r>
            <a:rPr lang="tr-TR" b="1" dirty="0" smtClean="0"/>
            <a:t>(Konulu Tefsir)</a:t>
          </a:r>
          <a:endParaRPr lang="tr-TR" dirty="0"/>
        </a:p>
      </dgm:t>
    </dgm:pt>
    <dgm:pt modelId="{FAD784D8-B4C7-42B6-99DC-69E758694B12}" type="parTrans" cxnId="{C03AB3DE-DBB1-475D-9A00-D6FD9D0EBC4B}">
      <dgm:prSet/>
      <dgm:spPr/>
      <dgm:t>
        <a:bodyPr/>
        <a:lstStyle/>
        <a:p>
          <a:endParaRPr lang="tr-TR"/>
        </a:p>
      </dgm:t>
    </dgm:pt>
    <dgm:pt modelId="{696B6058-36C1-4C7E-92FB-716E164D4C1F}" type="sibTrans" cxnId="{C03AB3DE-DBB1-475D-9A00-D6FD9D0EBC4B}">
      <dgm:prSet/>
      <dgm:spPr/>
      <dgm:t>
        <a:bodyPr/>
        <a:lstStyle/>
        <a:p>
          <a:endParaRPr lang="tr-TR"/>
        </a:p>
      </dgm:t>
    </dgm:pt>
    <dgm:pt modelId="{85459EA2-B5CE-43B7-A047-3D5D2BC007E5}">
      <dgm:prSet/>
      <dgm:spPr/>
      <dgm:t>
        <a:bodyPr/>
        <a:lstStyle/>
        <a:p>
          <a:pPr rtl="0"/>
          <a:r>
            <a:rPr lang="tr-TR" dirty="0" smtClean="0"/>
            <a:t>A- Tanımı ve Amacı</a:t>
          </a:r>
          <a:endParaRPr lang="tr-TR" dirty="0"/>
        </a:p>
      </dgm:t>
    </dgm:pt>
    <dgm:pt modelId="{940C3940-2C5E-4E47-B240-05E1AC0F7F00}" type="parTrans" cxnId="{23B2B263-32E5-4129-942C-2354BBF9A884}">
      <dgm:prSet/>
      <dgm:spPr/>
      <dgm:t>
        <a:bodyPr/>
        <a:lstStyle/>
        <a:p>
          <a:endParaRPr lang="tr-TR"/>
        </a:p>
      </dgm:t>
    </dgm:pt>
    <dgm:pt modelId="{B68734D6-29C6-48E6-8A8C-156E1711A52E}" type="sibTrans" cxnId="{23B2B263-32E5-4129-942C-2354BBF9A884}">
      <dgm:prSet/>
      <dgm:spPr/>
      <dgm:t>
        <a:bodyPr/>
        <a:lstStyle/>
        <a:p>
          <a:endParaRPr lang="tr-TR"/>
        </a:p>
      </dgm:t>
    </dgm:pt>
    <dgm:pt modelId="{9088D452-DBA6-4893-A1F3-E4AA9537C191}">
      <dgm:prSet/>
      <dgm:spPr/>
      <dgm:t>
        <a:bodyPr/>
        <a:lstStyle/>
        <a:p>
          <a:pPr rtl="0"/>
          <a:r>
            <a:rPr lang="tr-TR" dirty="0" smtClean="0"/>
            <a:t>B- Tarihi Seyri</a:t>
          </a:r>
          <a:endParaRPr lang="tr-TR" dirty="0"/>
        </a:p>
      </dgm:t>
    </dgm:pt>
    <dgm:pt modelId="{F9FE1FD4-2710-45C9-B2FF-674B2178EE56}" type="parTrans" cxnId="{7D8E50E9-3B4C-499D-A9B9-6DCE4762F48F}">
      <dgm:prSet/>
      <dgm:spPr/>
      <dgm:t>
        <a:bodyPr/>
        <a:lstStyle/>
        <a:p>
          <a:endParaRPr lang="tr-TR"/>
        </a:p>
      </dgm:t>
    </dgm:pt>
    <dgm:pt modelId="{A2BD92CB-D819-4F7B-B3C7-DFD03EEBFF5E}" type="sibTrans" cxnId="{7D8E50E9-3B4C-499D-A9B9-6DCE4762F48F}">
      <dgm:prSet/>
      <dgm:spPr/>
      <dgm:t>
        <a:bodyPr/>
        <a:lstStyle/>
        <a:p>
          <a:endParaRPr lang="tr-TR"/>
        </a:p>
      </dgm:t>
    </dgm:pt>
    <dgm:pt modelId="{466064C7-5F90-426A-BEBD-E0578E5B6DD6}">
      <dgm:prSet/>
      <dgm:spPr/>
      <dgm:t>
        <a:bodyPr/>
        <a:lstStyle/>
        <a:p>
          <a:pPr rtl="0"/>
          <a:r>
            <a:rPr lang="tr-TR" dirty="0" smtClean="0"/>
            <a:t>C- Yöntemi</a:t>
          </a:r>
          <a:endParaRPr lang="tr-TR" dirty="0"/>
        </a:p>
      </dgm:t>
    </dgm:pt>
    <dgm:pt modelId="{AF792493-1417-4A6B-A38B-19391E12B49B}" type="parTrans" cxnId="{397E6EFB-7273-483E-B9F5-714AF1E1AEFB}">
      <dgm:prSet/>
      <dgm:spPr/>
      <dgm:t>
        <a:bodyPr/>
        <a:lstStyle/>
        <a:p>
          <a:endParaRPr lang="tr-TR"/>
        </a:p>
      </dgm:t>
    </dgm:pt>
    <dgm:pt modelId="{30023EC2-BEF0-4668-9C52-29964557DA5B}" type="sibTrans" cxnId="{397E6EFB-7273-483E-B9F5-714AF1E1AEFB}">
      <dgm:prSet/>
      <dgm:spPr/>
      <dgm:t>
        <a:bodyPr/>
        <a:lstStyle/>
        <a:p>
          <a:endParaRPr lang="tr-TR"/>
        </a:p>
      </dgm:t>
    </dgm:pt>
    <dgm:pt modelId="{38E4DB29-8D24-4EB0-A1E9-C614A35C8F6B}">
      <dgm:prSet/>
      <dgm:spPr/>
      <dgm:t>
        <a:bodyPr/>
        <a:lstStyle/>
        <a:p>
          <a:r>
            <a:rPr lang="tr-TR" dirty="0" smtClean="0"/>
            <a:t>D- Faydaları</a:t>
          </a:r>
          <a:endParaRPr lang="tr-TR" dirty="0"/>
        </a:p>
      </dgm:t>
    </dgm:pt>
    <dgm:pt modelId="{B9756E63-F6E9-4CFC-BDFC-462EF88F922F}" type="parTrans" cxnId="{D48CA7D2-B42A-410B-B2E8-D200F68017AA}">
      <dgm:prSet/>
      <dgm:spPr/>
      <dgm:t>
        <a:bodyPr/>
        <a:lstStyle/>
        <a:p>
          <a:endParaRPr lang="tr-TR"/>
        </a:p>
      </dgm:t>
    </dgm:pt>
    <dgm:pt modelId="{3E43C421-B681-42DE-9B97-46E3A8EAAB50}" type="sibTrans" cxnId="{D48CA7D2-B42A-410B-B2E8-D200F68017AA}">
      <dgm:prSet/>
      <dgm:spPr/>
      <dgm:t>
        <a:bodyPr/>
        <a:lstStyle/>
        <a:p>
          <a:endParaRPr lang="tr-TR"/>
        </a:p>
      </dgm:t>
    </dgm:pt>
    <dgm:pt modelId="{AD176CD3-9699-46DB-B13D-AF980C686517}" type="pres">
      <dgm:prSet presAssocID="{1F4B0E97-1C34-4963-970C-0F82390580B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1790751-C94C-4443-82C3-FEE3266EC6FE}" type="pres">
      <dgm:prSet presAssocID="{7BBE7D67-3BEA-4877-A1A8-9B9F76995EEB}" presName="root" presStyleCnt="0"/>
      <dgm:spPr/>
    </dgm:pt>
    <dgm:pt modelId="{71E2CBD8-55C2-4ED5-95E1-00A6F28B41F9}" type="pres">
      <dgm:prSet presAssocID="{7BBE7D67-3BEA-4877-A1A8-9B9F76995EEB}" presName="rootComposite" presStyleCnt="0"/>
      <dgm:spPr/>
    </dgm:pt>
    <dgm:pt modelId="{1FBCAF33-B6E5-4590-949F-69B72DCEA9E1}" type="pres">
      <dgm:prSet presAssocID="{7BBE7D67-3BEA-4877-A1A8-9B9F76995EEB}" presName="rootText" presStyleLbl="node1" presStyleIdx="0" presStyleCnt="2" custScaleX="135677" custLinFactNeighborX="-5509" custLinFactNeighborY="-80"/>
      <dgm:spPr/>
      <dgm:t>
        <a:bodyPr/>
        <a:lstStyle/>
        <a:p>
          <a:endParaRPr lang="tr-TR"/>
        </a:p>
      </dgm:t>
    </dgm:pt>
    <dgm:pt modelId="{DB515BA4-BC87-4D1D-921C-FA642CD73E9C}" type="pres">
      <dgm:prSet presAssocID="{7BBE7D67-3BEA-4877-A1A8-9B9F76995EEB}" presName="rootConnector" presStyleLbl="node1" presStyleIdx="0" presStyleCnt="2"/>
      <dgm:spPr/>
      <dgm:t>
        <a:bodyPr/>
        <a:lstStyle/>
        <a:p>
          <a:endParaRPr lang="tr-TR"/>
        </a:p>
      </dgm:t>
    </dgm:pt>
    <dgm:pt modelId="{7E11F405-A0CA-4FCE-B466-AFC472325312}" type="pres">
      <dgm:prSet presAssocID="{7BBE7D67-3BEA-4877-A1A8-9B9F76995EEB}" presName="childShape" presStyleCnt="0"/>
      <dgm:spPr/>
    </dgm:pt>
    <dgm:pt modelId="{9D0F878C-FC63-4483-9D55-F9C1FF19E65E}" type="pres">
      <dgm:prSet presAssocID="{1D8C5DAC-F345-4D74-9A5A-F6681ED7B736}" presName="Name13" presStyleLbl="parChTrans1D2" presStyleIdx="0" presStyleCnt="6"/>
      <dgm:spPr/>
      <dgm:t>
        <a:bodyPr/>
        <a:lstStyle/>
        <a:p>
          <a:endParaRPr lang="tr-TR"/>
        </a:p>
      </dgm:t>
    </dgm:pt>
    <dgm:pt modelId="{AE7167CF-1BF4-4DA0-B0B3-83BFD3B31A5B}" type="pres">
      <dgm:prSet presAssocID="{BD73D90D-F6EE-4684-85D4-1A2EC18BF363}" presName="childText" presStyleLbl="bgAcc1" presStyleIdx="0" presStyleCnt="6" custScaleX="191315" custScaleY="159877" custLinFactNeighborX="-7359" custLinFactNeighborY="-2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3CC4E4-4EED-4614-98F9-74EE9FCF7F05}" type="pres">
      <dgm:prSet presAssocID="{5B2FF13E-6771-4FA5-9C4D-215845707DC4}" presName="Name13" presStyleLbl="parChTrans1D2" presStyleIdx="1" presStyleCnt="6"/>
      <dgm:spPr/>
      <dgm:t>
        <a:bodyPr/>
        <a:lstStyle/>
        <a:p>
          <a:endParaRPr lang="tr-TR"/>
        </a:p>
      </dgm:t>
    </dgm:pt>
    <dgm:pt modelId="{B95A19AF-85EA-41A6-8CEB-555E57B87FF0}" type="pres">
      <dgm:prSet presAssocID="{86FC6055-EC17-4DEF-91F2-218DA7471099}" presName="childText" presStyleLbl="bgAcc1" presStyleIdx="1" presStyleCnt="6" custScaleX="191315" custScaleY="145926" custLinFactNeighborX="-7359" custLinFactNeighborY="22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665FF8-8711-4C6C-99C8-77B34D55CC35}" type="pres">
      <dgm:prSet presAssocID="{B28CCEA8-CDC5-45D8-9E4C-E702C0E8CAF7}" presName="root" presStyleCnt="0"/>
      <dgm:spPr/>
    </dgm:pt>
    <dgm:pt modelId="{001C93E9-5472-4036-8F6E-225196E8A29B}" type="pres">
      <dgm:prSet presAssocID="{B28CCEA8-CDC5-45D8-9E4C-E702C0E8CAF7}" presName="rootComposite" presStyleCnt="0"/>
      <dgm:spPr/>
    </dgm:pt>
    <dgm:pt modelId="{3854F0C5-FB49-4F57-8FFE-B73F9B4CCC4E}" type="pres">
      <dgm:prSet presAssocID="{B28CCEA8-CDC5-45D8-9E4C-E702C0E8CAF7}" presName="rootText" presStyleLbl="node1" presStyleIdx="1" presStyleCnt="2" custScaleX="152573" custLinFactNeighborX="7809" custLinFactNeighborY="-2575"/>
      <dgm:spPr/>
      <dgm:t>
        <a:bodyPr/>
        <a:lstStyle/>
        <a:p>
          <a:endParaRPr lang="tr-TR"/>
        </a:p>
      </dgm:t>
    </dgm:pt>
    <dgm:pt modelId="{B4CB397E-B8E2-4CCF-AAEB-F0F52CED09C9}" type="pres">
      <dgm:prSet presAssocID="{B28CCEA8-CDC5-45D8-9E4C-E702C0E8CAF7}" presName="rootConnector" presStyleLbl="node1" presStyleIdx="1" presStyleCnt="2"/>
      <dgm:spPr/>
      <dgm:t>
        <a:bodyPr/>
        <a:lstStyle/>
        <a:p>
          <a:endParaRPr lang="tr-TR"/>
        </a:p>
      </dgm:t>
    </dgm:pt>
    <dgm:pt modelId="{78ED6047-1CC6-4560-85EF-E393015EA802}" type="pres">
      <dgm:prSet presAssocID="{B28CCEA8-CDC5-45D8-9E4C-E702C0E8CAF7}" presName="childShape" presStyleCnt="0"/>
      <dgm:spPr/>
    </dgm:pt>
    <dgm:pt modelId="{998DA39C-68E8-4159-B8A9-F124E1C5FB6C}" type="pres">
      <dgm:prSet presAssocID="{940C3940-2C5E-4E47-B240-05E1AC0F7F00}" presName="Name13" presStyleLbl="parChTrans1D2" presStyleIdx="2" presStyleCnt="6"/>
      <dgm:spPr/>
      <dgm:t>
        <a:bodyPr/>
        <a:lstStyle/>
        <a:p>
          <a:endParaRPr lang="tr-TR"/>
        </a:p>
      </dgm:t>
    </dgm:pt>
    <dgm:pt modelId="{DFE7A2F8-58DA-46B4-B1AE-D4A1AA9423F8}" type="pres">
      <dgm:prSet presAssocID="{85459EA2-B5CE-43B7-A047-3D5D2BC007E5}" presName="childText" presStyleLbl="bgAcc1" presStyleIdx="2" presStyleCnt="6" custScaleX="184505" custScaleY="68248" custLinFactNeighborX="17478" custLinFactNeighborY="6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ADEFA7-635F-4BCB-BC2D-1262879DB347}" type="pres">
      <dgm:prSet presAssocID="{F9FE1FD4-2710-45C9-B2FF-674B2178EE56}" presName="Name13" presStyleLbl="parChTrans1D2" presStyleIdx="3" presStyleCnt="6"/>
      <dgm:spPr/>
      <dgm:t>
        <a:bodyPr/>
        <a:lstStyle/>
        <a:p>
          <a:endParaRPr lang="tr-TR"/>
        </a:p>
      </dgm:t>
    </dgm:pt>
    <dgm:pt modelId="{D878A7FD-E9D3-47D6-B4C3-F3E99CF4C5E2}" type="pres">
      <dgm:prSet presAssocID="{9088D452-DBA6-4893-A1F3-E4AA9537C191}" presName="childText" presStyleLbl="bgAcc1" presStyleIdx="3" presStyleCnt="6" custScaleX="184841" custScaleY="68289" custLinFactNeighborX="17478" custLinFactNeighborY="19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AFF462-3F27-4DE5-A65A-7FBE8D11DB01}" type="pres">
      <dgm:prSet presAssocID="{AF792493-1417-4A6B-A38B-19391E12B49B}" presName="Name13" presStyleLbl="parChTrans1D2" presStyleIdx="4" presStyleCnt="6"/>
      <dgm:spPr/>
      <dgm:t>
        <a:bodyPr/>
        <a:lstStyle/>
        <a:p>
          <a:endParaRPr lang="tr-TR"/>
        </a:p>
      </dgm:t>
    </dgm:pt>
    <dgm:pt modelId="{59DD12CE-D3EF-4A0B-BC1F-767E83EE6D26}" type="pres">
      <dgm:prSet presAssocID="{466064C7-5F90-426A-BEBD-E0578E5B6DD6}" presName="childText" presStyleLbl="bgAcc1" presStyleIdx="4" presStyleCnt="6" custScaleX="184841" custScaleY="64137" custLinFactNeighborX="17478" custLinFactNeighborY="33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64B20C-8BD5-4CDE-B738-EE4632868357}" type="pres">
      <dgm:prSet presAssocID="{B9756E63-F6E9-4CFC-BDFC-462EF88F922F}" presName="Name13" presStyleLbl="parChTrans1D2" presStyleIdx="5" presStyleCnt="6"/>
      <dgm:spPr/>
      <dgm:t>
        <a:bodyPr/>
        <a:lstStyle/>
        <a:p>
          <a:endParaRPr lang="tr-TR"/>
        </a:p>
      </dgm:t>
    </dgm:pt>
    <dgm:pt modelId="{D7274598-8A10-4060-BBB3-076300590FB9}" type="pres">
      <dgm:prSet presAssocID="{38E4DB29-8D24-4EB0-A1E9-C614A35C8F6B}" presName="childText" presStyleLbl="bgAcc1" presStyleIdx="5" presStyleCnt="6" custScaleX="184121" custScaleY="70270" custLinFactNeighborX="17478" custLinFactNeighborY="-38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47CBB06-E106-4292-88F5-6AA967085338}" type="presOf" srcId="{AAC1B195-7F08-4FF0-ACCE-DF498E81C82E}" destId="{AE7167CF-1BF4-4DA0-B0B3-83BFD3B31A5B}" srcOrd="0" destOrd="1" presId="urn:microsoft.com/office/officeart/2005/8/layout/hierarchy3"/>
    <dgm:cxn modelId="{41EEC36A-8D35-4189-B488-9C21BDCAFA9A}" srcId="{BD73D90D-F6EE-4684-85D4-1A2EC18BF363}" destId="{AAC1B195-7F08-4FF0-ACCE-DF498E81C82E}" srcOrd="0" destOrd="0" parTransId="{8BE3B28F-8C8B-4693-BBBE-E0C6981DD0C8}" sibTransId="{540E6D9C-295B-4027-BD29-8EE3E6E505C4}"/>
    <dgm:cxn modelId="{5C0A66B5-311E-4FEE-972A-E1295FDBCA65}" type="presOf" srcId="{E8223CCD-8517-40C8-B222-0806A0F6F89D}" destId="{AE7167CF-1BF4-4DA0-B0B3-83BFD3B31A5B}" srcOrd="0" destOrd="2" presId="urn:microsoft.com/office/officeart/2005/8/layout/hierarchy3"/>
    <dgm:cxn modelId="{079011A7-E1BA-4F46-81A5-28918868A586}" type="presOf" srcId="{B28CCEA8-CDC5-45D8-9E4C-E702C0E8CAF7}" destId="{3854F0C5-FB49-4F57-8FFE-B73F9B4CCC4E}" srcOrd="0" destOrd="0" presId="urn:microsoft.com/office/officeart/2005/8/layout/hierarchy3"/>
    <dgm:cxn modelId="{6A237846-7717-44AE-A672-5ECD1B37A72A}" type="presOf" srcId="{5B2FF13E-6771-4FA5-9C4D-215845707DC4}" destId="{DD3CC4E4-4EED-4614-98F9-74EE9FCF7F05}" srcOrd="0" destOrd="0" presId="urn:microsoft.com/office/officeart/2005/8/layout/hierarchy3"/>
    <dgm:cxn modelId="{D48CA7D2-B42A-410B-B2E8-D200F68017AA}" srcId="{B28CCEA8-CDC5-45D8-9E4C-E702C0E8CAF7}" destId="{38E4DB29-8D24-4EB0-A1E9-C614A35C8F6B}" srcOrd="3" destOrd="0" parTransId="{B9756E63-F6E9-4CFC-BDFC-462EF88F922F}" sibTransId="{3E43C421-B681-42DE-9B97-46E3A8EAAB50}"/>
    <dgm:cxn modelId="{F7BDB834-5D78-4112-80A6-F9E365247B89}" type="presOf" srcId="{86FC6055-EC17-4DEF-91F2-218DA7471099}" destId="{B95A19AF-85EA-41A6-8CEB-555E57B87FF0}" srcOrd="0" destOrd="0" presId="urn:microsoft.com/office/officeart/2005/8/layout/hierarchy3"/>
    <dgm:cxn modelId="{C27B5CEE-8BE7-41A8-896E-2AB30D4417C2}" type="presOf" srcId="{F9FE1FD4-2710-45C9-B2FF-674B2178EE56}" destId="{9AADEFA7-635F-4BCB-BC2D-1262879DB347}" srcOrd="0" destOrd="0" presId="urn:microsoft.com/office/officeart/2005/8/layout/hierarchy3"/>
    <dgm:cxn modelId="{3F8BB033-351A-4BE3-BAED-7738565497ED}" srcId="{86FC6055-EC17-4DEF-91F2-218DA7471099}" destId="{D5987C94-1C8B-4981-AEFC-92BCF9C4DC5B}" srcOrd="1" destOrd="0" parTransId="{F6593C9B-E014-499B-B6A9-104FB1159BE2}" sibTransId="{1D971F04-EACA-42E2-AEE0-E982AA1F3E3D}"/>
    <dgm:cxn modelId="{56113A56-8C71-479B-B56A-4A255DC62D8E}" type="presOf" srcId="{940C3940-2C5E-4E47-B240-05E1AC0F7F00}" destId="{998DA39C-68E8-4159-B8A9-F124E1C5FB6C}" srcOrd="0" destOrd="0" presId="urn:microsoft.com/office/officeart/2005/8/layout/hierarchy3"/>
    <dgm:cxn modelId="{AD6BF162-80F2-4C3E-8DC6-F8FA348B9E99}" type="presOf" srcId="{7BBE7D67-3BEA-4877-A1A8-9B9F76995EEB}" destId="{DB515BA4-BC87-4D1D-921C-FA642CD73E9C}" srcOrd="1" destOrd="0" presId="urn:microsoft.com/office/officeart/2005/8/layout/hierarchy3"/>
    <dgm:cxn modelId="{1EE5FE78-9EA2-4711-BCB8-6A76041FE89E}" srcId="{BD73D90D-F6EE-4684-85D4-1A2EC18BF363}" destId="{E8223CCD-8517-40C8-B222-0806A0F6F89D}" srcOrd="1" destOrd="0" parTransId="{49D2760D-F9F7-4B05-803B-B82D69573EBD}" sibTransId="{F31149AB-CCF3-41A8-BC29-9F4B64105B8C}"/>
    <dgm:cxn modelId="{F030565B-42C3-4D32-B8C9-785015867CEC}" type="presOf" srcId="{466064C7-5F90-426A-BEBD-E0578E5B6DD6}" destId="{59DD12CE-D3EF-4A0B-BC1F-767E83EE6D26}" srcOrd="0" destOrd="0" presId="urn:microsoft.com/office/officeart/2005/8/layout/hierarchy3"/>
    <dgm:cxn modelId="{E92485F7-62FC-418E-94F4-99484F30B89F}" type="presOf" srcId="{A52CA88A-DD78-4C9C-98D7-E1B12C72C804}" destId="{B95A19AF-85EA-41A6-8CEB-555E57B87FF0}" srcOrd="0" destOrd="1" presId="urn:microsoft.com/office/officeart/2005/8/layout/hierarchy3"/>
    <dgm:cxn modelId="{23B2B263-32E5-4129-942C-2354BBF9A884}" srcId="{B28CCEA8-CDC5-45D8-9E4C-E702C0E8CAF7}" destId="{85459EA2-B5CE-43B7-A047-3D5D2BC007E5}" srcOrd="0" destOrd="0" parTransId="{940C3940-2C5E-4E47-B240-05E1AC0F7F00}" sibTransId="{B68734D6-29C6-48E6-8A8C-156E1711A52E}"/>
    <dgm:cxn modelId="{C03AB3DE-DBB1-475D-9A00-D6FD9D0EBC4B}" srcId="{1F4B0E97-1C34-4963-970C-0F82390580B8}" destId="{B28CCEA8-CDC5-45D8-9E4C-E702C0E8CAF7}" srcOrd="1" destOrd="0" parTransId="{FAD784D8-B4C7-42B6-99DC-69E758694B12}" sibTransId="{696B6058-36C1-4C7E-92FB-716E164D4C1F}"/>
    <dgm:cxn modelId="{5D6E25B7-3349-47A1-8234-71B09FEF4CF0}" type="presOf" srcId="{7BBE7D67-3BEA-4877-A1A8-9B9F76995EEB}" destId="{1FBCAF33-B6E5-4590-949F-69B72DCEA9E1}" srcOrd="0" destOrd="0" presId="urn:microsoft.com/office/officeart/2005/8/layout/hierarchy3"/>
    <dgm:cxn modelId="{0D0C4EF0-60B0-455A-97A1-C401F51DCA5C}" srcId="{7BBE7D67-3BEA-4877-A1A8-9B9F76995EEB}" destId="{86FC6055-EC17-4DEF-91F2-218DA7471099}" srcOrd="1" destOrd="0" parTransId="{5B2FF13E-6771-4FA5-9C4D-215845707DC4}" sibTransId="{191D8EF5-3262-4F64-B250-2C1F6C0D262C}"/>
    <dgm:cxn modelId="{397E6EFB-7273-483E-B9F5-714AF1E1AEFB}" srcId="{B28CCEA8-CDC5-45D8-9E4C-E702C0E8CAF7}" destId="{466064C7-5F90-426A-BEBD-E0578E5B6DD6}" srcOrd="2" destOrd="0" parTransId="{AF792493-1417-4A6B-A38B-19391E12B49B}" sibTransId="{30023EC2-BEF0-4668-9C52-29964557DA5B}"/>
    <dgm:cxn modelId="{4795683F-EEC1-4559-9F28-D0221F9DFA3D}" type="presOf" srcId="{9088D452-DBA6-4893-A1F3-E4AA9537C191}" destId="{D878A7FD-E9D3-47D6-B4C3-F3E99CF4C5E2}" srcOrd="0" destOrd="0" presId="urn:microsoft.com/office/officeart/2005/8/layout/hierarchy3"/>
    <dgm:cxn modelId="{01F5E88B-72ED-4F98-A238-5F6AC6BA10EF}" type="presOf" srcId="{B9756E63-F6E9-4CFC-BDFC-462EF88F922F}" destId="{6564B20C-8BD5-4CDE-B738-EE4632868357}" srcOrd="0" destOrd="0" presId="urn:microsoft.com/office/officeart/2005/8/layout/hierarchy3"/>
    <dgm:cxn modelId="{A66F496F-F1C5-4C5C-BE1D-C63309AD4943}" type="presOf" srcId="{38E4DB29-8D24-4EB0-A1E9-C614A35C8F6B}" destId="{D7274598-8A10-4060-BBB3-076300590FB9}" srcOrd="0" destOrd="0" presId="urn:microsoft.com/office/officeart/2005/8/layout/hierarchy3"/>
    <dgm:cxn modelId="{1436702C-4174-4F9F-AA3C-1BA1076F43C9}" srcId="{86FC6055-EC17-4DEF-91F2-218DA7471099}" destId="{A52CA88A-DD78-4C9C-98D7-E1B12C72C804}" srcOrd="0" destOrd="0" parTransId="{44805BAF-ADBD-498C-86AB-6E0FD5A89D29}" sibTransId="{4C3E8FCD-F37D-4253-A983-CF2651FDB6A8}"/>
    <dgm:cxn modelId="{069E425D-75C7-4E26-A0EB-9B8D0C98439E}" type="presOf" srcId="{BD73D90D-F6EE-4684-85D4-1A2EC18BF363}" destId="{AE7167CF-1BF4-4DA0-B0B3-83BFD3B31A5B}" srcOrd="0" destOrd="0" presId="urn:microsoft.com/office/officeart/2005/8/layout/hierarchy3"/>
    <dgm:cxn modelId="{8F1A90DF-220F-45E8-9DC4-B86A4BA662B4}" srcId="{7BBE7D67-3BEA-4877-A1A8-9B9F76995EEB}" destId="{BD73D90D-F6EE-4684-85D4-1A2EC18BF363}" srcOrd="0" destOrd="0" parTransId="{1D8C5DAC-F345-4D74-9A5A-F6681ED7B736}" sibTransId="{F88D2E81-627B-452D-A937-52BA99018547}"/>
    <dgm:cxn modelId="{B0AE966D-28FE-4F54-9DD1-3D47AB5E905D}" type="presOf" srcId="{B28CCEA8-CDC5-45D8-9E4C-E702C0E8CAF7}" destId="{B4CB397E-B8E2-4CCF-AAEB-F0F52CED09C9}" srcOrd="1" destOrd="0" presId="urn:microsoft.com/office/officeart/2005/8/layout/hierarchy3"/>
    <dgm:cxn modelId="{167FAEDC-3C06-48ED-9F24-6FD0D4A254E7}" type="presOf" srcId="{1D8C5DAC-F345-4D74-9A5A-F6681ED7B736}" destId="{9D0F878C-FC63-4483-9D55-F9C1FF19E65E}" srcOrd="0" destOrd="0" presId="urn:microsoft.com/office/officeart/2005/8/layout/hierarchy3"/>
    <dgm:cxn modelId="{205580F4-C906-4B67-952C-84FB387383C5}" type="presOf" srcId="{D5987C94-1C8B-4981-AEFC-92BCF9C4DC5B}" destId="{B95A19AF-85EA-41A6-8CEB-555E57B87FF0}" srcOrd="0" destOrd="2" presId="urn:microsoft.com/office/officeart/2005/8/layout/hierarchy3"/>
    <dgm:cxn modelId="{50102E4B-E355-4CC5-9DB1-7F83F987E5E0}" type="presOf" srcId="{85459EA2-B5CE-43B7-A047-3D5D2BC007E5}" destId="{DFE7A2F8-58DA-46B4-B1AE-D4A1AA9423F8}" srcOrd="0" destOrd="0" presId="urn:microsoft.com/office/officeart/2005/8/layout/hierarchy3"/>
    <dgm:cxn modelId="{CF8669AF-8B79-48BB-BF8A-0A3AAF791330}" type="presOf" srcId="{1F4B0E97-1C34-4963-970C-0F82390580B8}" destId="{AD176CD3-9699-46DB-B13D-AF980C686517}" srcOrd="0" destOrd="0" presId="urn:microsoft.com/office/officeart/2005/8/layout/hierarchy3"/>
    <dgm:cxn modelId="{04AC23CF-F94F-41AF-AB22-C1382919947C}" srcId="{1F4B0E97-1C34-4963-970C-0F82390580B8}" destId="{7BBE7D67-3BEA-4877-A1A8-9B9F76995EEB}" srcOrd="0" destOrd="0" parTransId="{1C9577CF-EE6E-47F7-9BC4-24E7010365EE}" sibTransId="{58E969E0-3729-4BEC-A8D2-38D90AE83AB3}"/>
    <dgm:cxn modelId="{AD72DA95-B0B9-4361-AD55-D6EA8ABFCD00}" type="presOf" srcId="{AF792493-1417-4A6B-A38B-19391E12B49B}" destId="{40AFF462-3F27-4DE5-A65A-7FBE8D11DB01}" srcOrd="0" destOrd="0" presId="urn:microsoft.com/office/officeart/2005/8/layout/hierarchy3"/>
    <dgm:cxn modelId="{7D8E50E9-3B4C-499D-A9B9-6DCE4762F48F}" srcId="{B28CCEA8-CDC5-45D8-9E4C-E702C0E8CAF7}" destId="{9088D452-DBA6-4893-A1F3-E4AA9537C191}" srcOrd="1" destOrd="0" parTransId="{F9FE1FD4-2710-45C9-B2FF-674B2178EE56}" sibTransId="{A2BD92CB-D819-4F7B-B3C7-DFD03EEBFF5E}"/>
    <dgm:cxn modelId="{F4420CA4-0B5E-48D0-AA06-6A47F672CF2F}" type="presParOf" srcId="{AD176CD3-9699-46DB-B13D-AF980C686517}" destId="{21790751-C94C-4443-82C3-FEE3266EC6FE}" srcOrd="0" destOrd="0" presId="urn:microsoft.com/office/officeart/2005/8/layout/hierarchy3"/>
    <dgm:cxn modelId="{9B995782-012E-4326-8D55-37771F280C60}" type="presParOf" srcId="{21790751-C94C-4443-82C3-FEE3266EC6FE}" destId="{71E2CBD8-55C2-4ED5-95E1-00A6F28B41F9}" srcOrd="0" destOrd="0" presId="urn:microsoft.com/office/officeart/2005/8/layout/hierarchy3"/>
    <dgm:cxn modelId="{E13F13C1-CCBF-4333-8E1B-91204790F3BC}" type="presParOf" srcId="{71E2CBD8-55C2-4ED5-95E1-00A6F28B41F9}" destId="{1FBCAF33-B6E5-4590-949F-69B72DCEA9E1}" srcOrd="0" destOrd="0" presId="urn:microsoft.com/office/officeart/2005/8/layout/hierarchy3"/>
    <dgm:cxn modelId="{AF02E087-F748-42B5-83D1-5C9801CD93E0}" type="presParOf" srcId="{71E2CBD8-55C2-4ED5-95E1-00A6F28B41F9}" destId="{DB515BA4-BC87-4D1D-921C-FA642CD73E9C}" srcOrd="1" destOrd="0" presId="urn:microsoft.com/office/officeart/2005/8/layout/hierarchy3"/>
    <dgm:cxn modelId="{90711697-90E1-44A4-BED8-A6271097CAAF}" type="presParOf" srcId="{21790751-C94C-4443-82C3-FEE3266EC6FE}" destId="{7E11F405-A0CA-4FCE-B466-AFC472325312}" srcOrd="1" destOrd="0" presId="urn:microsoft.com/office/officeart/2005/8/layout/hierarchy3"/>
    <dgm:cxn modelId="{FC9F1BD1-FC55-4A23-9392-DE7EE718A4DF}" type="presParOf" srcId="{7E11F405-A0CA-4FCE-B466-AFC472325312}" destId="{9D0F878C-FC63-4483-9D55-F9C1FF19E65E}" srcOrd="0" destOrd="0" presId="urn:microsoft.com/office/officeart/2005/8/layout/hierarchy3"/>
    <dgm:cxn modelId="{FD609567-5FF5-4861-AB7E-67279E27703E}" type="presParOf" srcId="{7E11F405-A0CA-4FCE-B466-AFC472325312}" destId="{AE7167CF-1BF4-4DA0-B0B3-83BFD3B31A5B}" srcOrd="1" destOrd="0" presId="urn:microsoft.com/office/officeart/2005/8/layout/hierarchy3"/>
    <dgm:cxn modelId="{D5F0A9C3-C7AE-4BFE-9E21-C1D57FAE0344}" type="presParOf" srcId="{7E11F405-A0CA-4FCE-B466-AFC472325312}" destId="{DD3CC4E4-4EED-4614-98F9-74EE9FCF7F05}" srcOrd="2" destOrd="0" presId="urn:microsoft.com/office/officeart/2005/8/layout/hierarchy3"/>
    <dgm:cxn modelId="{B690B1DC-6D42-423E-BF9B-BE7EE79BAA14}" type="presParOf" srcId="{7E11F405-A0CA-4FCE-B466-AFC472325312}" destId="{B95A19AF-85EA-41A6-8CEB-555E57B87FF0}" srcOrd="3" destOrd="0" presId="urn:microsoft.com/office/officeart/2005/8/layout/hierarchy3"/>
    <dgm:cxn modelId="{ECEA72A0-38B2-482D-AE61-FE247B7FCCF7}" type="presParOf" srcId="{AD176CD3-9699-46DB-B13D-AF980C686517}" destId="{63665FF8-8711-4C6C-99C8-77B34D55CC35}" srcOrd="1" destOrd="0" presId="urn:microsoft.com/office/officeart/2005/8/layout/hierarchy3"/>
    <dgm:cxn modelId="{ADCA755F-01FE-4087-B8D8-9EF2D05B3105}" type="presParOf" srcId="{63665FF8-8711-4C6C-99C8-77B34D55CC35}" destId="{001C93E9-5472-4036-8F6E-225196E8A29B}" srcOrd="0" destOrd="0" presId="urn:microsoft.com/office/officeart/2005/8/layout/hierarchy3"/>
    <dgm:cxn modelId="{75EE9597-E452-40AC-9F73-B08DC4FB729A}" type="presParOf" srcId="{001C93E9-5472-4036-8F6E-225196E8A29B}" destId="{3854F0C5-FB49-4F57-8FFE-B73F9B4CCC4E}" srcOrd="0" destOrd="0" presId="urn:microsoft.com/office/officeart/2005/8/layout/hierarchy3"/>
    <dgm:cxn modelId="{0AD28C3D-79AD-4428-92F2-2EA90CFEC1C3}" type="presParOf" srcId="{001C93E9-5472-4036-8F6E-225196E8A29B}" destId="{B4CB397E-B8E2-4CCF-AAEB-F0F52CED09C9}" srcOrd="1" destOrd="0" presId="urn:microsoft.com/office/officeart/2005/8/layout/hierarchy3"/>
    <dgm:cxn modelId="{4152102B-EDA3-495B-B7C4-D880C17843C4}" type="presParOf" srcId="{63665FF8-8711-4C6C-99C8-77B34D55CC35}" destId="{78ED6047-1CC6-4560-85EF-E393015EA802}" srcOrd="1" destOrd="0" presId="urn:microsoft.com/office/officeart/2005/8/layout/hierarchy3"/>
    <dgm:cxn modelId="{0A2D80B2-519D-4DB8-B714-02667177C6F9}" type="presParOf" srcId="{78ED6047-1CC6-4560-85EF-E393015EA802}" destId="{998DA39C-68E8-4159-B8A9-F124E1C5FB6C}" srcOrd="0" destOrd="0" presId="urn:microsoft.com/office/officeart/2005/8/layout/hierarchy3"/>
    <dgm:cxn modelId="{1097ECC3-B045-426F-BB02-2F38E1464B86}" type="presParOf" srcId="{78ED6047-1CC6-4560-85EF-E393015EA802}" destId="{DFE7A2F8-58DA-46B4-B1AE-D4A1AA9423F8}" srcOrd="1" destOrd="0" presId="urn:microsoft.com/office/officeart/2005/8/layout/hierarchy3"/>
    <dgm:cxn modelId="{8A7E54C7-5D89-472F-88A5-358B1A7A3843}" type="presParOf" srcId="{78ED6047-1CC6-4560-85EF-E393015EA802}" destId="{9AADEFA7-635F-4BCB-BC2D-1262879DB347}" srcOrd="2" destOrd="0" presId="urn:microsoft.com/office/officeart/2005/8/layout/hierarchy3"/>
    <dgm:cxn modelId="{12DA77C0-A57F-49AD-926D-EAA0AA018E34}" type="presParOf" srcId="{78ED6047-1CC6-4560-85EF-E393015EA802}" destId="{D878A7FD-E9D3-47D6-B4C3-F3E99CF4C5E2}" srcOrd="3" destOrd="0" presId="urn:microsoft.com/office/officeart/2005/8/layout/hierarchy3"/>
    <dgm:cxn modelId="{18DFDE2B-5A7E-4CB1-A24D-09CAF97AC6FA}" type="presParOf" srcId="{78ED6047-1CC6-4560-85EF-E393015EA802}" destId="{40AFF462-3F27-4DE5-A65A-7FBE8D11DB01}" srcOrd="4" destOrd="0" presId="urn:microsoft.com/office/officeart/2005/8/layout/hierarchy3"/>
    <dgm:cxn modelId="{AB1A6353-4C0F-4361-98E8-36A913312B27}" type="presParOf" srcId="{78ED6047-1CC6-4560-85EF-E393015EA802}" destId="{59DD12CE-D3EF-4A0B-BC1F-767E83EE6D26}" srcOrd="5" destOrd="0" presId="urn:microsoft.com/office/officeart/2005/8/layout/hierarchy3"/>
    <dgm:cxn modelId="{F8FC3AC8-3386-4893-AB21-6962645B4A8C}" type="presParOf" srcId="{78ED6047-1CC6-4560-85EF-E393015EA802}" destId="{6564B20C-8BD5-4CDE-B738-EE4632868357}" srcOrd="6" destOrd="0" presId="urn:microsoft.com/office/officeart/2005/8/layout/hierarchy3"/>
    <dgm:cxn modelId="{07574715-E450-4F63-B0CA-8C9DF5062FEB}" type="presParOf" srcId="{78ED6047-1CC6-4560-85EF-E393015EA802}" destId="{D7274598-8A10-4060-BBB3-076300590FB9}" srcOrd="7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CEEA183-5ABE-4127-BBF9-09C485DDE31F}" type="datetimeFigureOut">
              <a:rPr lang="tr-TR" smtClean="0"/>
              <a:pPr/>
              <a:t>7.12.2016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1EA156F-2DCD-41F4-8C48-DF995251924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1205D67-F259-44C2-84DD-B9D21E8615E0}" type="datetimeFigureOut">
              <a:rPr lang="tr-TR" smtClean="0"/>
              <a:pPr/>
              <a:t>7.12.2016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28FCA20-263B-4401-A4C6-A620F1E0F3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FCA20-263B-4401-A4C6-A620F1E0F305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F2A79-90B1-4134-B9C2-BE2862BAE05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1D86-B602-4B3A-9F2B-F5D68E27430F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1B65-3C19-406B-A6F6-BB8F5157B52E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13CA-F970-46F0-B983-991B3AE980A1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F770-2B69-4142-97B9-D107ACFB4EEA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964A-EE63-40C6-96D5-2BFB7FF2BD98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3D380-3314-4A89-A476-9497F089E621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6457-AF9A-4A40-8E6F-E5AFB9E84F14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0250-83D3-40E3-B171-E54D8FFF781B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C5DC-EAAF-4FD5-BE1A-1BDBE8DD0939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9E9-B474-4640-BB80-525C991FF1F8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B0CB-04BD-4636-A7EA-C26755CA0524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DB02-8B0F-4194-8512-2F0EC37185BD}" type="datetime1">
              <a:rPr lang="tr-TR" smtClean="0"/>
              <a:pPr/>
              <a:t>7.12.2016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w5nidt201601031643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10675" cy="6858000"/>
          </a:xfrm>
          <a:prstGeom prst="rect">
            <a:avLst/>
          </a:prstGeom>
        </p:spPr>
      </p:pic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71604" y="3786190"/>
            <a:ext cx="5929354" cy="685808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chemeClr val="bg1"/>
                </a:solidFill>
              </a:rPr>
              <a:t>Abdurrahman</a:t>
            </a:r>
            <a:r>
              <a:rPr lang="tr-TR" sz="3600" dirty="0" smtClean="0">
                <a:solidFill>
                  <a:schemeClr val="bg1"/>
                </a:solidFill>
              </a:rPr>
              <a:t> AKBAŞ / Vaiz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8001056" cy="1470025"/>
          </a:xfrm>
          <a:solidFill>
            <a:srgbClr val="C00000"/>
          </a:solidFill>
          <a:scene3d>
            <a:camera prst="orthographicFront"/>
            <a:lightRig rig="threePt" dir="t"/>
          </a:scene3d>
          <a:sp3d prstMaterial="metal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tr-TR" sz="4200" dirty="0" smtClean="0">
                <a:solidFill>
                  <a:schemeClr val="bg1"/>
                </a:solidFill>
              </a:rPr>
              <a:t>KAYNAK VE YÖNTEM BAKIMINDAN </a:t>
            </a:r>
            <a:r>
              <a:rPr lang="tr-TR" sz="6000" b="1" dirty="0" smtClean="0">
                <a:solidFill>
                  <a:schemeClr val="bg1"/>
                </a:solidFill>
              </a:rPr>
              <a:t>KUR’AN TEFSİRLERİ</a:t>
            </a:r>
            <a:endParaRPr lang="tr-TR" sz="6000" b="1" dirty="0">
              <a:solidFill>
                <a:schemeClr val="bg1"/>
              </a:solidFill>
            </a:endParaRPr>
          </a:p>
        </p:txBody>
      </p:sp>
      <p:pic>
        <p:nvPicPr>
          <p:cNvPr id="7" name="6 Resim" descr="yeni logo seffaf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6303150"/>
            <a:ext cx="1428760" cy="55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643050"/>
            <a:ext cx="8143932" cy="502631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>
              <a:buNone/>
            </a:pPr>
            <a:r>
              <a:rPr lang="tr-TR" sz="2800" b="1" dirty="0" smtClean="0"/>
              <a:t>Örnek:</a:t>
            </a:r>
          </a:p>
          <a:p>
            <a:pPr algn="just">
              <a:buNone/>
            </a:pPr>
            <a:r>
              <a:rPr lang="tr-TR" sz="2800" i="1" dirty="0" smtClean="0"/>
              <a:t>“Hani onlar size üstünüzden ve alt tarafınızdan gelmişlerdi. Gözler kaymış, yürekler hançere'ye dayanmıştı..." </a:t>
            </a:r>
            <a:r>
              <a:rPr lang="tr-TR" sz="2800" dirty="0" err="1" smtClean="0"/>
              <a:t>âyeti</a:t>
            </a:r>
            <a:r>
              <a:rPr lang="tr-TR" sz="2800" dirty="0" smtClean="0"/>
              <a:t> hakkında da Hz. </a:t>
            </a:r>
            <a:r>
              <a:rPr lang="tr-TR" sz="2800" dirty="0" err="1" smtClean="0"/>
              <a:t>Âişe</a:t>
            </a:r>
            <a:r>
              <a:rPr lang="tr-TR" sz="2800" dirty="0" smtClean="0"/>
              <a:t>, </a:t>
            </a:r>
            <a:r>
              <a:rPr lang="tr-TR" sz="2800" b="1" dirty="0" smtClean="0"/>
              <a:t>"Bu olay Hendek gününde meydana gelmişti"</a:t>
            </a:r>
            <a:r>
              <a:rPr lang="tr-TR" sz="2800" dirty="0" smtClean="0"/>
              <a:t> demek suretiyle bahis konusu </a:t>
            </a:r>
            <a:r>
              <a:rPr lang="tr-TR" sz="2800" dirty="0" err="1" smtClean="0"/>
              <a:t>nassın</a:t>
            </a:r>
            <a:r>
              <a:rPr lang="tr-TR" sz="2800" dirty="0" smtClean="0"/>
              <a:t> anlattığı o şiddetli ve korkulu hâdisenin meydana geldiği tarihe işaret edip </a:t>
            </a:r>
            <a:r>
              <a:rPr lang="tr-TR" sz="2800" dirty="0" err="1" smtClean="0"/>
              <a:t>âyeti</a:t>
            </a:r>
            <a:r>
              <a:rPr lang="tr-TR" sz="2800" dirty="0" smtClean="0"/>
              <a:t> açıklamak istemiştir.</a:t>
            </a:r>
            <a:endParaRPr lang="tr-TR" sz="2800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Sahâbe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643050"/>
            <a:ext cx="8143932" cy="502631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sz="4200" b="1" dirty="0" smtClean="0"/>
              <a:t>Müfessirler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Hz.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Bekr</a:t>
            </a:r>
            <a:r>
              <a:rPr lang="tr-TR" dirty="0" smtClean="0"/>
              <a:t> (v. 13/634).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Hz. Ömer (v. 23/644).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Hz. Osman (ÖI.35/655).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Hz. Ali (v. 40/660).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</a:rPr>
              <a:t>Abdullah </a:t>
            </a:r>
            <a:r>
              <a:rPr lang="tr-TR" dirty="0" err="1" smtClean="0">
                <a:solidFill>
                  <a:srgbClr val="FF0000"/>
                </a:solidFill>
              </a:rPr>
              <a:t>İbn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Abbâs</a:t>
            </a:r>
            <a:r>
              <a:rPr lang="tr-TR" dirty="0" smtClean="0">
                <a:solidFill>
                  <a:srgbClr val="FF0000"/>
                </a:solidFill>
              </a:rPr>
              <a:t> (v. 68/687).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</a:rPr>
              <a:t>Abdullah </a:t>
            </a:r>
            <a:r>
              <a:rPr lang="tr-TR" dirty="0" err="1" smtClean="0">
                <a:solidFill>
                  <a:srgbClr val="FF0000"/>
                </a:solidFill>
              </a:rPr>
              <a:t>İbn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Mes'ûd</a:t>
            </a:r>
            <a:r>
              <a:rPr lang="tr-TR" dirty="0" smtClean="0">
                <a:solidFill>
                  <a:srgbClr val="FF0000"/>
                </a:solidFill>
              </a:rPr>
              <a:t> (v. 34/654).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FF0000"/>
                </a:solidFill>
              </a:rPr>
              <a:t>Ubeyy</a:t>
            </a:r>
            <a:r>
              <a:rPr lang="tr-TR" dirty="0" smtClean="0">
                <a:solidFill>
                  <a:srgbClr val="FF0000"/>
                </a:solidFill>
              </a:rPr>
              <a:t> b. </a:t>
            </a:r>
            <a:r>
              <a:rPr lang="tr-TR" dirty="0" err="1" smtClean="0">
                <a:solidFill>
                  <a:srgbClr val="FF0000"/>
                </a:solidFill>
              </a:rPr>
              <a:t>Ka'b</a:t>
            </a:r>
            <a:r>
              <a:rPr lang="tr-TR" dirty="0" smtClean="0">
                <a:solidFill>
                  <a:srgbClr val="FF0000"/>
                </a:solidFill>
              </a:rPr>
              <a:t> (v. 30/650).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FF0000"/>
                </a:solidFill>
              </a:rPr>
              <a:t>Zeyd</a:t>
            </a:r>
            <a:r>
              <a:rPr lang="tr-TR" dirty="0" smtClean="0">
                <a:solidFill>
                  <a:srgbClr val="FF0000"/>
                </a:solidFill>
              </a:rPr>
              <a:t> b. Sabit (v. 45/665).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Abdullah b. </a:t>
            </a:r>
            <a:r>
              <a:rPr lang="tr-TR" dirty="0" err="1" smtClean="0"/>
              <a:t>Zübeyr</a:t>
            </a:r>
            <a:r>
              <a:rPr lang="tr-TR" dirty="0" smtClean="0"/>
              <a:t> (v. 73/692).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/>
              <a:t>Ebû</a:t>
            </a:r>
            <a:r>
              <a:rPr lang="tr-TR" dirty="0" smtClean="0"/>
              <a:t> Musa el-</a:t>
            </a:r>
            <a:r>
              <a:rPr lang="tr-TR" dirty="0" err="1" smtClean="0"/>
              <a:t>Eş'arî</a:t>
            </a:r>
            <a:r>
              <a:rPr lang="tr-TR" dirty="0" smtClean="0"/>
              <a:t> (v. 44/664).</a:t>
            </a:r>
          </a:p>
          <a:p>
            <a:endParaRPr lang="tr-TR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Sahâbe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571612"/>
            <a:ext cx="8143932" cy="509774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Genel Özellikleri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Kur’an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baştan sona tefsir edilmiştir.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 dönemde tefsir biçim değiş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‏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tirmiş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‏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basit ihtiyaçları gözeten soru-cevap yahut k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‎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ı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açık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lamalar 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şeklindeki 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yaklaşım 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yerini Kur’an’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‎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tamamını 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‎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tefsir etmeyi hedefleyen anlayış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‎‏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bırakm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ı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ştı</a:t>
            </a:r>
            <a:r>
              <a:rPr lang="ar-S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‎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İsrailliyyat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bu dönemde 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Kur’an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tefsirine girmiştir.</a:t>
            </a: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FF0000"/>
                </a:solidFill>
              </a:rPr>
              <a:t>Tefsir tedvin edilmemiştir.</a:t>
            </a:r>
            <a:endParaRPr lang="tr-TR" sz="2800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Tâbiûn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143932" cy="4929222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tabLst>
                <a:tab pos="4397375" algn="l"/>
              </a:tabLst>
            </a:pPr>
            <a:r>
              <a:rPr lang="tr-T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Meşhur Müfessirler</a:t>
            </a:r>
            <a:br>
              <a:rPr lang="tr-T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tr-T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Mekke Ekolü (Abdullah </a:t>
            </a:r>
            <a:r>
              <a:rPr lang="tr-TR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İbn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Abbas) (H.68)</a:t>
            </a:r>
            <a:b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Mücahid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b.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Cebr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(103), 2-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İkrime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(104), 3-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Said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b.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Cübeyr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(95), 4-Tavus b.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Keysan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(106), 5-Ata b.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Ebi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Rebah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(114)</a:t>
            </a:r>
            <a:b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Medine Ekolü (</a:t>
            </a:r>
            <a:r>
              <a:rPr lang="tr-TR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Übeyy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bin </a:t>
            </a:r>
            <a:r>
              <a:rPr lang="tr-TR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Ka’b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(H.30)</a:t>
            </a:r>
            <a:b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Ebu’l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Aliye(90), 2-el-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Kurazi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(118), 3-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Zeyd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bin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Eslem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(136)</a:t>
            </a:r>
            <a:b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3-Irak Ekolü (Abdullah </a:t>
            </a:r>
            <a:r>
              <a:rPr lang="tr-TR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ibn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Mesud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(H.32)</a:t>
            </a:r>
            <a:b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Alkame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b.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Kays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( 61), 2-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Mesruk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b.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Ecda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(63), 3-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Esved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 .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Yezid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(74), 4-Hasan el-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Basri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(110), 5-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Katade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(117)</a:t>
            </a:r>
            <a:endParaRPr lang="tr-TR" sz="1800" b="1" dirty="0">
              <a:solidFill>
                <a:srgbClr val="FF0000"/>
              </a:solidFill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Tâbiûn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215370" cy="502631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Genel Özellikleri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 smtClean="0"/>
              <a:t>Sahabe ve </a:t>
            </a:r>
            <a:r>
              <a:rPr lang="tr-TR" sz="2800" dirty="0" err="1" smtClean="0"/>
              <a:t>Tabiînin</a:t>
            </a:r>
            <a:r>
              <a:rPr lang="tr-TR" sz="2800" dirty="0" smtClean="0"/>
              <a:t> </a:t>
            </a:r>
            <a:r>
              <a:rPr lang="tr-TR" sz="2800" dirty="0" err="1" smtClean="0"/>
              <a:t>rivâyetleriyle</a:t>
            </a:r>
            <a:r>
              <a:rPr lang="tr-TR" sz="2800" dirty="0" smtClean="0"/>
              <a:t> başlayan tefsir ilmi tedvin edilinceye kadar böyle devam etmiştir. </a:t>
            </a:r>
            <a:r>
              <a:rPr lang="tr-TR" sz="2800" dirty="0" smtClean="0">
                <a:solidFill>
                  <a:srgbClr val="FF0000"/>
                </a:solidFill>
              </a:rPr>
              <a:t>Yani ilk asırlarda tefsir ilmini hadis ilminin bir kolu olarak görmekteyiz</a:t>
            </a:r>
            <a:r>
              <a:rPr lang="tr-TR" sz="2800" dirty="0" smtClean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 smtClean="0"/>
              <a:t>Fakat müteakip asırlarda rivayet tefsirinin </a:t>
            </a:r>
            <a:r>
              <a:rPr lang="tr-TR" sz="2800" dirty="0" err="1" smtClean="0"/>
              <a:t>yanısıra</a:t>
            </a:r>
            <a:r>
              <a:rPr lang="tr-TR" sz="2800" dirty="0" smtClean="0"/>
              <a:t> dirayet tefsiri de gelişmeye başlamış, böylece </a:t>
            </a:r>
            <a:r>
              <a:rPr lang="tr-TR" sz="2800" dirty="0" smtClean="0">
                <a:solidFill>
                  <a:srgbClr val="FF0000"/>
                </a:solidFill>
              </a:rPr>
              <a:t>hicrî ikinci asırdan itibaren hadis ilminden bağımsız olarak tefsirler meydana getirilmiştir.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Etbâu’t</a:t>
            </a:r>
            <a:r>
              <a:rPr lang="tr-TR" sz="4200" dirty="0" smtClean="0">
                <a:solidFill>
                  <a:schemeClr val="bg1"/>
                </a:solidFill>
              </a:rPr>
              <a:t>-</a:t>
            </a:r>
            <a:r>
              <a:rPr lang="tr-TR" sz="4200" dirty="0" err="1" smtClean="0">
                <a:solidFill>
                  <a:schemeClr val="bg1"/>
                </a:solidFill>
              </a:rPr>
              <a:t>Tâbiîn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642910" y="428604"/>
            <a:ext cx="8001056" cy="6000792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KAYNAK VE YÖNTEM BAKIMINDAN </a:t>
            </a:r>
            <a:endParaRPr kumimoji="0" lang="tr-TR" sz="4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KUR’AN TEFSİRLERİ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4 Resim" descr="hatıp ali logo-145682228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856" y="0"/>
            <a:ext cx="5809471" cy="3428999"/>
          </a:xfrm>
          <a:prstGeom prst="rect">
            <a:avLst/>
          </a:prstGeom>
        </p:spPr>
      </p:pic>
      <p:pic>
        <p:nvPicPr>
          <p:cNvPr id="7" name="6 Resim" descr="hatıp ali logo-1456822282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357562"/>
            <a:ext cx="5832648" cy="3500438"/>
          </a:xfrm>
          <a:prstGeom prst="rect">
            <a:avLst/>
          </a:prstGeom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2143108" y="2000240"/>
          <a:ext cx="635798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Başlık"/>
          <p:cNvSpPr txBox="1">
            <a:spLocks/>
          </p:cNvSpPr>
          <p:nvPr/>
        </p:nvSpPr>
        <p:spPr>
          <a:xfrm>
            <a:off x="642910" y="428604"/>
            <a:ext cx="8001056" cy="1470025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KAYNAK VE YÖNTEM BAKIMINDAN </a:t>
            </a:r>
            <a:r>
              <a:rPr kumimoji="0" lang="tr-TR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KUR’AN TEFSİRLERİ</a:t>
            </a:r>
            <a:endParaRPr kumimoji="0" lang="tr-TR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928662" y="2071678"/>
            <a:ext cx="1015663" cy="4286280"/>
          </a:xfrm>
          <a:prstGeom prst="rect">
            <a:avLst/>
          </a:prstGeom>
          <a:solidFill>
            <a:srgbClr val="FFC000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vert270" wrap="square" rtlCol="0">
            <a:spAutoFit/>
          </a:bodyPr>
          <a:lstStyle/>
          <a:p>
            <a:pPr algn="ctr"/>
            <a:r>
              <a:rPr lang="tr-T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Temel Çerçeve</a:t>
            </a:r>
            <a:endParaRPr lang="tr-T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54098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Mevziî Tefsir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(Parçacı Tefsir)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3971924" cy="4572032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Tanımı: 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Mevziî (parçacı) tefsir, herhangi bir müfessirin </a:t>
            </a:r>
            <a:r>
              <a:rPr lang="tr-TR" dirty="0" err="1" smtClean="0">
                <a:solidFill>
                  <a:schemeClr val="accent1">
                    <a:lumMod val="50000"/>
                  </a:schemeClr>
                </a:solidFill>
              </a:rPr>
              <a:t>Kur’an’daki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sure sıralamasını esas alarak her ayeti mevcut tertibe göre tek tek açıklamasıdır.</a:t>
            </a:r>
          </a:p>
          <a:p>
            <a:pPr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572000" y="1571612"/>
            <a:ext cx="4014758" cy="4572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Tanımı: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Kur’an’daki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herhangi bir meseleyi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(inanç, toplum, evren vb.) araştırma konusu yaparak değişik surelerde zikredilen </a:t>
            </a:r>
            <a:r>
              <a:rPr kumimoji="0" lang="tr-TR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nasları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nüzul sırasına göre ele alıp usulüne uygun bir şekilde incelemek suretiyle onun pratik hayata uygunluğunu ortaya çıkarmaktır.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4572000" y="285728"/>
            <a:ext cx="4000528" cy="1143000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Mevzûî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Tefsir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(Konulu Tefsir)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sz="4700" b="1" dirty="0" smtClean="0">
                <a:solidFill>
                  <a:schemeClr val="tx2">
                    <a:lumMod val="50000"/>
                  </a:schemeClr>
                </a:solidFill>
              </a:rPr>
              <a:t>Temel Özellikleri:</a:t>
            </a:r>
          </a:p>
          <a:p>
            <a:pPr algn="just"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Hz. Peygamber,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Ashab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ve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Tâbiûn’dan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ilk müfessirler,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Kur’an’ı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daha çok sorular üzerine ihtiyaç oranında tefsir etmişlerdir.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Mushaf’taki sure tertibine göre yapılmıştır.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baştan sonra tefsir edilmiştir.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bütünlüğünü yakalamaya özen gösterilmiştir.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Ancak çoğu zaman parçadan bütüne gidilememiştir.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Fazlaca ve bazen gereksiz ayrıntılara yer verilmiştir.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israiliyyat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</a:p>
          <a:p>
            <a:pPr algn="just"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500034" y="1428736"/>
            <a:ext cx="4000528" cy="5072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</a:t>
            </a:r>
            <a:r>
              <a:rPr lang="tr-TR" sz="56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İcmâlî</a:t>
            </a:r>
            <a:r>
              <a:rPr lang="tr-TR" sz="5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400" b="1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tr-TR" sz="44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400" dirty="0" smtClean="0">
                <a:solidFill>
                  <a:schemeClr val="tx2">
                    <a:lumMod val="50000"/>
                  </a:schemeClr>
                </a:solidFill>
              </a:rPr>
              <a:t>-ı Kerim’in tamamını parça parça, kısa ve öz bir şekilde açıklayan tefsirler, </a:t>
            </a:r>
            <a:r>
              <a:rPr lang="tr-TR" sz="4400" b="1" dirty="0" err="1" smtClean="0">
                <a:solidFill>
                  <a:srgbClr val="0070C0"/>
                </a:solidFill>
              </a:rPr>
              <a:t>İcmâlî</a:t>
            </a:r>
            <a:r>
              <a:rPr lang="tr-TR" sz="4400" b="1" dirty="0" smtClean="0">
                <a:solidFill>
                  <a:srgbClr val="0070C0"/>
                </a:solidFill>
              </a:rPr>
              <a:t> Mevziî Tefsir </a:t>
            </a:r>
            <a:r>
              <a:rPr lang="tr-TR" sz="4400" dirty="0" smtClean="0">
                <a:solidFill>
                  <a:schemeClr val="tx2">
                    <a:lumMod val="50000"/>
                  </a:schemeClr>
                </a:solidFill>
              </a:rPr>
              <a:t>olarak ifade edilmektedir.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500562" y="1428736"/>
            <a:ext cx="4143404" cy="5072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56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5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Tefsir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400" b="1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tr-TR" sz="44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400" dirty="0" smtClean="0">
                <a:solidFill>
                  <a:schemeClr val="tx2">
                    <a:lumMod val="50000"/>
                  </a:schemeClr>
                </a:solidFill>
              </a:rPr>
              <a:t>-ı Kerim’i ayrıntılı ve uzun uzadıya örnekler ve yorumlarla açıklayan </a:t>
            </a:r>
            <a:r>
              <a:rPr lang="tr-TR" sz="4400" dirty="0" smtClean="0"/>
              <a:t>tefsirler, </a:t>
            </a:r>
            <a:r>
              <a:rPr lang="tr-TR" sz="4400" b="1" dirty="0" err="1" smtClean="0">
                <a:solidFill>
                  <a:srgbClr val="C00000"/>
                </a:solidFill>
              </a:rPr>
              <a:t>Tafsilî</a:t>
            </a:r>
            <a:r>
              <a:rPr lang="tr-TR" sz="4400" b="1" dirty="0" smtClean="0">
                <a:solidFill>
                  <a:srgbClr val="C00000"/>
                </a:solidFill>
              </a:rPr>
              <a:t> Mevziî Tefsir </a:t>
            </a:r>
            <a:r>
              <a:rPr lang="tr-TR" sz="4400" dirty="0" smtClean="0">
                <a:solidFill>
                  <a:schemeClr val="tx2">
                    <a:lumMod val="50000"/>
                  </a:schemeClr>
                </a:solidFill>
              </a:rPr>
              <a:t>olarak ifa edilmektedir.</a:t>
            </a: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571472" y="1643050"/>
            <a:ext cx="8115328" cy="521495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tr-TR" sz="4000" b="1" dirty="0" smtClean="0"/>
              <a:t>Neden Tefsir</a:t>
            </a:r>
            <a:r>
              <a:rPr lang="tr-TR" sz="4000" b="1" dirty="0" smtClean="0"/>
              <a:t>?</a:t>
            </a:r>
          </a:p>
          <a:p>
            <a:pPr algn="ctr">
              <a:buNone/>
            </a:pPr>
            <a:endParaRPr lang="tr-TR" sz="1100" b="1" dirty="0" smtClean="0"/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err="1" smtClean="0"/>
              <a:t>Kur'ân'da</a:t>
            </a:r>
            <a:r>
              <a:rPr lang="tr-TR" sz="3400" dirty="0" smtClean="0"/>
              <a:t> </a:t>
            </a:r>
            <a:r>
              <a:rPr lang="tr-TR" sz="3400" dirty="0" smtClean="0">
                <a:solidFill>
                  <a:srgbClr val="FF0000"/>
                </a:solidFill>
              </a:rPr>
              <a:t>genel prensiplere </a:t>
            </a:r>
            <a:r>
              <a:rPr lang="tr-TR" sz="3400" dirty="0" smtClean="0"/>
              <a:t>yer verilmiştir.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smtClean="0"/>
              <a:t>Onda açıkça anlaşılabilen </a:t>
            </a:r>
            <a:r>
              <a:rPr lang="tr-TR" sz="3400" dirty="0" err="1" smtClean="0"/>
              <a:t>âyetler</a:t>
            </a:r>
            <a:r>
              <a:rPr lang="tr-TR" sz="3400" dirty="0" smtClean="0"/>
              <a:t> olduğu gibi, </a:t>
            </a:r>
            <a:r>
              <a:rPr lang="tr-TR" sz="3400" dirty="0" smtClean="0">
                <a:solidFill>
                  <a:srgbClr val="FF0000"/>
                </a:solidFill>
              </a:rPr>
              <a:t>sarih olarak anlaşılmayan </a:t>
            </a:r>
            <a:r>
              <a:rPr lang="tr-TR" sz="3400" dirty="0" err="1" smtClean="0">
                <a:solidFill>
                  <a:srgbClr val="FF0000"/>
                </a:solidFill>
              </a:rPr>
              <a:t>âyetler</a:t>
            </a:r>
            <a:r>
              <a:rPr lang="tr-TR" sz="3400" dirty="0" smtClean="0">
                <a:solidFill>
                  <a:srgbClr val="FF0000"/>
                </a:solidFill>
              </a:rPr>
              <a:t> de vardır. (</a:t>
            </a:r>
            <a:r>
              <a:rPr lang="tr-TR" sz="3400" dirty="0" err="1" smtClean="0">
                <a:solidFill>
                  <a:srgbClr val="FF0000"/>
                </a:solidFill>
              </a:rPr>
              <a:t>Mübhem</a:t>
            </a:r>
            <a:r>
              <a:rPr lang="tr-TR" sz="3400" dirty="0" smtClean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err="1" smtClean="0"/>
              <a:t>Kur'ân'da</a:t>
            </a:r>
            <a:r>
              <a:rPr lang="tr-TR" sz="3400" dirty="0" smtClean="0"/>
              <a:t> ancak bilenler tarafından izah edilmekle anlaşılan </a:t>
            </a:r>
            <a:r>
              <a:rPr lang="tr-TR" sz="3400" dirty="0" smtClean="0">
                <a:solidFill>
                  <a:srgbClr val="FF0000"/>
                </a:solidFill>
              </a:rPr>
              <a:t>yüksek edebî </a:t>
            </a:r>
            <a:r>
              <a:rPr lang="tr-TR" sz="3400" dirty="0" err="1" smtClean="0">
                <a:solidFill>
                  <a:srgbClr val="FF0000"/>
                </a:solidFill>
              </a:rPr>
              <a:t>san'atlar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smtClean="0"/>
              <a:t>mevcuttur.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err="1" smtClean="0"/>
              <a:t>Kur'ân</a:t>
            </a:r>
            <a:r>
              <a:rPr lang="tr-TR" sz="3400" dirty="0" smtClean="0"/>
              <a:t> </a:t>
            </a:r>
            <a:r>
              <a:rPr lang="tr-TR" sz="3400" dirty="0" err="1" smtClean="0"/>
              <a:t>müslümanlann</a:t>
            </a:r>
            <a:r>
              <a:rPr lang="tr-TR" sz="3400" dirty="0" smtClean="0"/>
              <a:t> dinî ve dünyevî her işlerinde baş vurdukları ve anlamak durumunda oldukları temel kaynaktır.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smtClean="0"/>
              <a:t>Hz. Peygamber'in tebliğ ve </a:t>
            </a:r>
            <a:r>
              <a:rPr lang="tr-TR" sz="3400" dirty="0" err="1" smtClean="0"/>
              <a:t>tebyinle</a:t>
            </a:r>
            <a:r>
              <a:rPr lang="tr-TR" sz="3400" dirty="0" smtClean="0"/>
              <a:t> görevli olduğu çeşitli </a:t>
            </a:r>
            <a:r>
              <a:rPr lang="tr-TR" sz="3400" dirty="0" err="1" smtClean="0"/>
              <a:t>âyetlerde</a:t>
            </a:r>
            <a:r>
              <a:rPr lang="tr-TR" sz="3400" dirty="0" smtClean="0"/>
              <a:t> belirtilmektedir. Bu yüzden </a:t>
            </a:r>
            <a:r>
              <a:rPr lang="tr-TR" sz="3400" dirty="0" err="1" smtClean="0"/>
              <a:t>Kur’an’ın</a:t>
            </a:r>
            <a:r>
              <a:rPr lang="tr-TR" sz="3400" dirty="0" smtClean="0"/>
              <a:t> bizzat Hz. Peygamber tarafından tefsir edilerek açıklanmasına ihtiyaç duyulacağı kuşkusuzdur.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3400" dirty="0" smtClean="0"/>
              <a:t>İnsanların </a:t>
            </a:r>
            <a:r>
              <a:rPr lang="tr-TR" sz="3400" dirty="0" err="1" smtClean="0"/>
              <a:t>Kur'ân</a:t>
            </a:r>
            <a:r>
              <a:rPr lang="tr-TR" sz="3400" dirty="0" smtClean="0"/>
              <a:t> üzerinde düşünmeye </a:t>
            </a:r>
            <a:r>
              <a:rPr lang="tr-TR" sz="3400" dirty="0" smtClean="0">
                <a:solidFill>
                  <a:srgbClr val="FF0000"/>
                </a:solidFill>
              </a:rPr>
              <a:t>tefekkür ve </a:t>
            </a:r>
            <a:r>
              <a:rPr lang="tr-TR" sz="3400" dirty="0" err="1" smtClean="0">
                <a:solidFill>
                  <a:srgbClr val="FF0000"/>
                </a:solidFill>
              </a:rPr>
              <a:t>tedebbüre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/>
              <a:t>sevkedilmeleri</a:t>
            </a:r>
            <a:r>
              <a:rPr lang="tr-TR" sz="3400" dirty="0" smtClean="0"/>
              <a:t> de tefsire duyulan ihtiyacı vurgular.</a:t>
            </a: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smtClean="0">
                <a:solidFill>
                  <a:schemeClr val="bg1"/>
                </a:solidFill>
              </a:rPr>
              <a:t>GİRİŞ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8576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Lafız eksenli </a:t>
            </a:r>
            <a:r>
              <a:rPr lang="tr-TR" b="1" dirty="0" err="1" smtClean="0">
                <a:solidFill>
                  <a:schemeClr val="tx2">
                    <a:lumMod val="50000"/>
                  </a:schemeClr>
                </a:solidFill>
              </a:rPr>
              <a:t>icmâlî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 tefsir;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Kelimelerin anlamı, tahlili, farklı okuma biçimleri (kıraat), cümlelerin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i’rabı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içerdiği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belağat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nükteleri, sanatsal işaretler vb. açıklamalarla yetinen;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sadece lafzıyla ilgilenen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câff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/kabuk);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Lügatü’l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”, “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İ’rabu’l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”, “Kıraat”, “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İ’cazu’l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” ve “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Meânî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Beyân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-Bedii” gibi yüzey ilimlerinden istifade edilen;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yalnız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zâhiri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anlamını ortaya koymaya çalışan;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Murad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-ı İlahî’yi konu edinmeyen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dilbilimsel (filolojik) tefsir tarzıdır.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İcmâlî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Lafız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Yorum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400052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sz="3600" b="1" dirty="0" smtClean="0">
                <a:solidFill>
                  <a:schemeClr val="tx2">
                    <a:lumMod val="50000"/>
                  </a:schemeClr>
                </a:solidFill>
              </a:rPr>
              <a:t>Başlıca Örnekleri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Süfyan’üs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Sevrî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(ö.161/778) </a:t>
            </a:r>
            <a:r>
              <a:rPr lang="tr-TR" dirty="0" err="1" smtClean="0">
                <a:solidFill>
                  <a:srgbClr val="FF0000"/>
                </a:solidFill>
              </a:rPr>
              <a:t>Kitâbu't</a:t>
            </a:r>
            <a:r>
              <a:rPr lang="tr-TR" dirty="0" smtClean="0">
                <a:solidFill>
                  <a:srgbClr val="FF0000"/>
                </a:solidFill>
              </a:rPr>
              <a:t>-</a:t>
            </a:r>
            <a:r>
              <a:rPr lang="tr-TR" dirty="0" err="1" smtClean="0">
                <a:solidFill>
                  <a:srgbClr val="FF0000"/>
                </a:solidFill>
              </a:rPr>
              <a:t>tefsîr</a:t>
            </a:r>
            <a:r>
              <a:rPr lang="tr-TR" dirty="0" smtClean="0"/>
              <a:t>, </a:t>
            </a: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tr-TR" sz="2100" dirty="0" smtClean="0"/>
              <a:t>	(Hindistan'ın </a:t>
            </a:r>
            <a:r>
              <a:rPr lang="tr-TR" sz="2100" dirty="0" err="1" smtClean="0"/>
              <a:t>Rampor</a:t>
            </a:r>
            <a:r>
              <a:rPr lang="tr-TR" sz="2100" dirty="0" smtClean="0"/>
              <a:t> şehrinde bulunarak 1385/1965 senesinde bir cilt halinde </a:t>
            </a:r>
            <a:r>
              <a:rPr lang="tr-TR" sz="2100" dirty="0" err="1" smtClean="0"/>
              <a:t>tab</a:t>
            </a:r>
            <a:r>
              <a:rPr lang="tr-TR" sz="2100" dirty="0" smtClean="0"/>
              <a:t> edilmiştir)</a:t>
            </a:r>
            <a:endParaRPr lang="tr-TR" sz="21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Yahya b.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Sellam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(ö.200/815), </a:t>
            </a:r>
            <a:r>
              <a:rPr lang="tr-TR" dirty="0" err="1" smtClean="0">
                <a:solidFill>
                  <a:srgbClr val="FF0000"/>
                </a:solidFill>
              </a:rPr>
              <a:t>Tefsîru</a:t>
            </a:r>
            <a:r>
              <a:rPr lang="tr-TR" dirty="0" smtClean="0">
                <a:solidFill>
                  <a:srgbClr val="FF0000"/>
                </a:solidFill>
              </a:rPr>
              <a:t>  Yahya</a:t>
            </a:r>
            <a:r>
              <a:rPr lang="tr-TR" dirty="0" smtClean="0"/>
              <a:t>, </a:t>
            </a:r>
          </a:p>
          <a:p>
            <a:pPr>
              <a:buNone/>
            </a:pPr>
            <a:r>
              <a:rPr lang="tr-TR" sz="2300" dirty="0" smtClean="0"/>
              <a:t>	(Bu eserin birkaç yazma nüshasının </a:t>
            </a:r>
            <a:r>
              <a:rPr lang="tr-TR" sz="2300" dirty="0" err="1" smtClean="0"/>
              <a:t>Tunus'da</a:t>
            </a:r>
            <a:r>
              <a:rPr lang="tr-TR" sz="2300" dirty="0" smtClean="0"/>
              <a:t> bulunduğu ifade edilmektedir)</a:t>
            </a:r>
            <a:endParaRPr lang="tr-TR" sz="23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Yahya b.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Ziyad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el-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Ferrâ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(ö.207/822) </a:t>
            </a:r>
            <a:r>
              <a:rPr lang="tr-TR" dirty="0" err="1" smtClean="0">
                <a:solidFill>
                  <a:srgbClr val="FF0000"/>
                </a:solidFill>
              </a:rPr>
              <a:t>Meâni'l</a:t>
            </a:r>
            <a:r>
              <a:rPr lang="tr-TR" dirty="0" smtClean="0">
                <a:solidFill>
                  <a:srgbClr val="FF0000"/>
                </a:solidFill>
              </a:rPr>
              <a:t>-</a:t>
            </a:r>
            <a:r>
              <a:rPr lang="tr-TR" dirty="0" err="1" smtClean="0">
                <a:solidFill>
                  <a:srgbClr val="FF0000"/>
                </a:solidFill>
              </a:rPr>
              <a:t>Kur'ân</a:t>
            </a:r>
            <a:r>
              <a:rPr lang="tr-TR" dirty="0" smtClean="0"/>
              <a:t>, Kahire </a:t>
            </a:r>
            <a:r>
              <a:rPr lang="tr-TR" sz="2600" dirty="0" smtClean="0"/>
              <a:t>1374/1955</a:t>
            </a:r>
            <a:endParaRPr lang="tr-TR" sz="26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Ebu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Ubeyde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Ma’mer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b. El-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Müsenna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(ö.210/827) </a:t>
            </a:r>
            <a:r>
              <a:rPr lang="tr-TR" dirty="0" err="1" smtClean="0">
                <a:solidFill>
                  <a:srgbClr val="FF0000"/>
                </a:solidFill>
              </a:rPr>
              <a:t>Mecâzu'l</a:t>
            </a:r>
            <a:r>
              <a:rPr lang="tr-TR" dirty="0" smtClean="0">
                <a:solidFill>
                  <a:srgbClr val="FF0000"/>
                </a:solidFill>
              </a:rPr>
              <a:t>-</a:t>
            </a:r>
            <a:r>
              <a:rPr lang="tr-TR" dirty="0" err="1" smtClean="0">
                <a:solidFill>
                  <a:srgbClr val="FF0000"/>
                </a:solidFill>
              </a:rPr>
              <a:t>Kur'ân</a:t>
            </a:r>
            <a:r>
              <a:rPr lang="tr-TR" dirty="0" smtClean="0"/>
              <a:t>, Mısır 1374/1955</a:t>
            </a: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C00000"/>
                </a:solidFill>
              </a:rPr>
              <a:t>Celaleddin</a:t>
            </a:r>
            <a:r>
              <a:rPr lang="tr-TR" dirty="0" smtClean="0">
                <a:solidFill>
                  <a:srgbClr val="C00000"/>
                </a:solidFill>
              </a:rPr>
              <a:t> el-Mahallî (ö.865/1460)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>
                <a:solidFill>
                  <a:srgbClr val="C00000"/>
                </a:solidFill>
              </a:rPr>
              <a:t>Celaleddin</a:t>
            </a:r>
            <a:r>
              <a:rPr lang="tr-TR" dirty="0" smtClean="0">
                <a:solidFill>
                  <a:srgbClr val="C00000"/>
                </a:solidFill>
              </a:rPr>
              <a:t> es-</a:t>
            </a:r>
            <a:r>
              <a:rPr lang="tr-TR" dirty="0" err="1" smtClean="0">
                <a:solidFill>
                  <a:srgbClr val="C00000"/>
                </a:solidFill>
              </a:rPr>
              <a:t>Suyûtî</a:t>
            </a:r>
            <a:r>
              <a:rPr lang="tr-TR" dirty="0" smtClean="0">
                <a:solidFill>
                  <a:srgbClr val="C00000"/>
                </a:solidFill>
              </a:rPr>
              <a:t> (ö.911/1505)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643570" y="5643578"/>
            <a:ext cx="1643074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C00000"/>
                </a:solidFill>
              </a:rPr>
              <a:t>Tefsîru’l</a:t>
            </a:r>
            <a:r>
              <a:rPr lang="tr-TR" sz="2400" dirty="0" smtClean="0">
                <a:solidFill>
                  <a:srgbClr val="C00000"/>
                </a:solidFill>
              </a:rPr>
              <a:t>-</a:t>
            </a:r>
            <a:r>
              <a:rPr lang="tr-TR" sz="2400" dirty="0" err="1" smtClean="0">
                <a:solidFill>
                  <a:srgbClr val="C00000"/>
                </a:solidFill>
              </a:rPr>
              <a:t>Celâleyn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İcmâlî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Lafız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Yorum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9290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sz="4500" b="1" dirty="0" smtClean="0">
                <a:solidFill>
                  <a:schemeClr val="tx2">
                    <a:lumMod val="50000"/>
                  </a:schemeClr>
                </a:solidFill>
              </a:rPr>
              <a:t>Yorum eksenli </a:t>
            </a:r>
            <a:r>
              <a:rPr lang="tr-TR" sz="4500" b="1" dirty="0" err="1" smtClean="0">
                <a:solidFill>
                  <a:schemeClr val="tx2">
                    <a:lumMod val="50000"/>
                  </a:schemeClr>
                </a:solidFill>
              </a:rPr>
              <a:t>icmâlî</a:t>
            </a:r>
            <a:r>
              <a:rPr lang="tr-TR" sz="4500" b="1" dirty="0" smtClean="0">
                <a:solidFill>
                  <a:schemeClr val="tx2">
                    <a:lumMod val="50000"/>
                  </a:schemeClr>
                </a:solidFill>
              </a:rPr>
              <a:t> tefsir;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Temelde insanı konu alan;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Tikelden tümele doğru hareket ederek olayları ve bunlarla ilgili metindeki anlamı tespit etmeye çalışan;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Tümelden tikele doğru bir seyirle de ilâhî mesajı anlamaya çalışan;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Hakiki ve mecazi anlamı itibariyle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özünü vermeyi hedefleyen;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Sadece bazı kelime ve kavramların izahı hariç lafzîliğe yer vermeden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nasların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ruhunu anlatmaya gayret gösteren;</a:t>
            </a:r>
            <a:endParaRPr lang="tr-T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İcmâlî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bir sunum anlayışıyla okuyucuya bir </a:t>
            </a:r>
            <a:r>
              <a:rPr lang="tr-TR" b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 perspektifi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sunmaya çalışan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konulu bir tefsir tarzıdır.</a:t>
            </a:r>
          </a:p>
          <a:p>
            <a:pPr algn="just"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Muhammed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Esed’in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tr-TR" b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 Mesajı”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isimli tefsiri bu tarz tefsirin meşhur örneklerindendir.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Yorum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Lafız Eksenli Tefsir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İcmâlî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4333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err="1" smtClean="0">
                <a:solidFill>
                  <a:schemeClr val="tx2">
                    <a:lumMod val="50000"/>
                  </a:schemeClr>
                </a:solidFill>
              </a:rPr>
              <a:t>Rivâyet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 Tefsiri, 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Tamamen nakle dayanarak yapılan bir tefsir türüdür. Yani </a:t>
            </a:r>
            <a:r>
              <a:rPr lang="tr-TR" i="1" dirty="0" smtClean="0">
                <a:solidFill>
                  <a:srgbClr val="FF0000"/>
                </a:solidFill>
              </a:rPr>
              <a:t>"</a:t>
            </a:r>
            <a:r>
              <a:rPr lang="tr-TR" i="1" dirty="0" err="1" smtClean="0">
                <a:solidFill>
                  <a:srgbClr val="FF0000"/>
                </a:solidFill>
              </a:rPr>
              <a:t>Kur’an'a</a:t>
            </a:r>
            <a:r>
              <a:rPr lang="tr-TR" i="1" dirty="0" smtClean="0">
                <a:solidFill>
                  <a:srgbClr val="FF0000"/>
                </a:solidFill>
              </a:rPr>
              <a:t>, Hz. Peygamber'in sünnetine, seleften </a:t>
            </a:r>
            <a:r>
              <a:rPr lang="tr-TR" i="1" dirty="0" err="1" smtClean="0">
                <a:solidFill>
                  <a:srgbClr val="FF0000"/>
                </a:solidFill>
              </a:rPr>
              <a:t>naklilen</a:t>
            </a:r>
            <a:r>
              <a:rPr lang="tr-TR" i="1" dirty="0" smtClean="0">
                <a:solidFill>
                  <a:srgbClr val="FF0000"/>
                </a:solidFill>
              </a:rPr>
              <a:t> haberlere, Arap dili ve </a:t>
            </a:r>
            <a:r>
              <a:rPr lang="tr-TR" i="1" dirty="0" err="1" smtClean="0">
                <a:solidFill>
                  <a:srgbClr val="FF0000"/>
                </a:solidFill>
              </a:rPr>
              <a:t>Câhiliye</a:t>
            </a:r>
            <a:r>
              <a:rPr lang="tr-TR" i="1" dirty="0" smtClean="0">
                <a:solidFill>
                  <a:srgbClr val="FF0000"/>
                </a:solidFill>
              </a:rPr>
              <a:t> Arap şiirine dayanan tefsir</a:t>
            </a:r>
            <a:r>
              <a:rPr lang="tr-TR" i="1" dirty="0" smtClean="0"/>
              <a:t>" </a:t>
            </a:r>
            <a:r>
              <a:rPr lang="tr-TR" dirty="0" smtClean="0"/>
              <a:t>diye tanımlanabilir. </a:t>
            </a: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Selefin önde gelen imamlarının sahip olduğu bu anlayışa göre, nakle dayanmayan tefsirler, ya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“keyfi”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“aklî”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dir ya da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“zan”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“tahmin”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den ibarettir.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765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tr-TR" sz="6700" b="1" dirty="0" smtClean="0">
                <a:solidFill>
                  <a:schemeClr val="tx2">
                    <a:lumMod val="50000"/>
                  </a:schemeClr>
                </a:solidFill>
              </a:rPr>
              <a:t>Kaynakları</a:t>
            </a:r>
          </a:p>
          <a:p>
            <a:pPr>
              <a:buFont typeface="Wingdings" pitchFamily="2" charset="2"/>
              <a:buChar char="v"/>
            </a:pPr>
            <a:r>
              <a:rPr lang="tr-TR" sz="4200" b="1" dirty="0" err="1" smtClean="0">
                <a:solidFill>
                  <a:srgbClr val="C00000"/>
                </a:solidFill>
              </a:rPr>
              <a:t>Kur’an</a:t>
            </a:r>
            <a:r>
              <a:rPr lang="tr-TR" sz="4200" b="1" dirty="0" smtClean="0">
                <a:solidFill>
                  <a:srgbClr val="C00000"/>
                </a:solidFill>
              </a:rPr>
              <a:t>-ı Kerim </a:t>
            </a:r>
          </a:p>
          <a:p>
            <a:pPr>
              <a:buNone/>
            </a:pPr>
            <a:r>
              <a:rPr lang="tr-TR" i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Meyte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/leş ve kan … size haram kılındı.” (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Maide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:3)</a:t>
            </a:r>
          </a:p>
          <a:p>
            <a:pPr>
              <a:buNone/>
            </a:pP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	“Deniz avı ve onu yemek size helal kılındı.” (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Maide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:96)</a:t>
            </a:r>
          </a:p>
          <a:p>
            <a:pPr>
              <a:buFont typeface="Wingdings" pitchFamily="2" charset="2"/>
              <a:buChar char="v"/>
            </a:pPr>
            <a:r>
              <a:rPr lang="tr-TR" sz="4200" b="1" dirty="0" smtClean="0">
                <a:solidFill>
                  <a:srgbClr val="C00000"/>
                </a:solidFill>
              </a:rPr>
              <a:t>Sünnet-i Nebi</a:t>
            </a:r>
          </a:p>
          <a:p>
            <a:pPr>
              <a:buNone/>
            </a:pPr>
            <a:r>
              <a:rPr lang="tr-TR" i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“Ey 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Rasül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! Rabbinden sana indirileni tebliğ et. Eğer bunu yapmazsan onun elçiliğini yapmamış olursun.” (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Maide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:67)</a:t>
            </a:r>
          </a:p>
          <a:p>
            <a:pPr>
              <a:buNone/>
            </a:pP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	“Sana Kitabı indirdik ki, kendilerine ineni insanlara açıklayasın…” (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Nahl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:44)</a:t>
            </a:r>
          </a:p>
          <a:p>
            <a:pPr>
              <a:buFont typeface="Wingdings" pitchFamily="2" charset="2"/>
              <a:buChar char="v"/>
            </a:pPr>
            <a:r>
              <a:rPr lang="tr-TR" sz="4200" b="1" dirty="0" err="1" smtClean="0">
                <a:solidFill>
                  <a:srgbClr val="C00000"/>
                </a:solidFill>
              </a:rPr>
              <a:t>Sahâbe</a:t>
            </a:r>
            <a:r>
              <a:rPr lang="tr-TR" sz="4200" b="1" dirty="0" smtClean="0">
                <a:solidFill>
                  <a:srgbClr val="C00000"/>
                </a:solidFill>
              </a:rPr>
              <a:t> Sözleri </a:t>
            </a:r>
          </a:p>
          <a:p>
            <a:pPr>
              <a:buNone/>
            </a:pPr>
            <a:r>
              <a:rPr lang="tr-TR" i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tr-TR" sz="2900" b="1" i="1" dirty="0" smtClean="0">
                <a:solidFill>
                  <a:schemeClr val="tx2">
                    <a:lumMod val="50000"/>
                  </a:schemeClr>
                </a:solidFill>
              </a:rPr>
              <a:t>Kaynak değeri: 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Sebeb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-i nüzul gibi konularda ittifakla, fikir beyan etmemin mümkün olduğu alanlarda ise ihtilafla)</a:t>
            </a:r>
          </a:p>
          <a:p>
            <a:pPr>
              <a:buFont typeface="Wingdings" pitchFamily="2" charset="2"/>
              <a:buChar char="v"/>
            </a:pPr>
            <a:r>
              <a:rPr lang="tr-TR" sz="4200" b="1" dirty="0" err="1" smtClean="0">
                <a:solidFill>
                  <a:srgbClr val="C00000"/>
                </a:solidFill>
              </a:rPr>
              <a:t>Tâbiûn</a:t>
            </a:r>
            <a:r>
              <a:rPr lang="tr-TR" sz="4200" b="1" dirty="0" smtClean="0">
                <a:solidFill>
                  <a:srgbClr val="C00000"/>
                </a:solidFill>
              </a:rPr>
              <a:t> Sözleri </a:t>
            </a:r>
          </a:p>
          <a:p>
            <a:pPr>
              <a:buNone/>
            </a:pP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tr-TR" sz="2900" b="1" i="1" dirty="0" smtClean="0">
                <a:solidFill>
                  <a:schemeClr val="tx2">
                    <a:lumMod val="50000"/>
                  </a:schemeClr>
                </a:solidFill>
              </a:rPr>
              <a:t>Kaynak değeri: </a:t>
            </a:r>
            <a:r>
              <a:rPr lang="tr-TR" sz="2900" i="1" dirty="0" err="1" smtClean="0">
                <a:solidFill>
                  <a:schemeClr val="tx2">
                    <a:lumMod val="50000"/>
                  </a:schemeClr>
                </a:solidFill>
              </a:rPr>
              <a:t>Kur’an’ı</a:t>
            </a:r>
            <a:r>
              <a:rPr lang="tr-TR" sz="2900" i="1" dirty="0" smtClean="0">
                <a:solidFill>
                  <a:schemeClr val="tx2">
                    <a:lumMod val="50000"/>
                  </a:schemeClr>
                </a:solidFill>
              </a:rPr>
              <a:t> sahabeden öğrendikleri için evet, nüzul sebeplerine vâkıf olmadıkları için de hayır)</a:t>
            </a:r>
          </a:p>
          <a:p>
            <a:pPr>
              <a:buFont typeface="Wingdings" pitchFamily="2" charset="2"/>
              <a:buChar char="v"/>
            </a:pPr>
            <a:r>
              <a:rPr lang="tr-TR" sz="4200" b="1" dirty="0" smtClean="0">
                <a:solidFill>
                  <a:srgbClr val="C00000"/>
                </a:solidFill>
              </a:rPr>
              <a:t>Arap Dili ve </a:t>
            </a:r>
            <a:r>
              <a:rPr lang="tr-TR" sz="4200" b="1" dirty="0" err="1" smtClean="0">
                <a:solidFill>
                  <a:srgbClr val="C00000"/>
                </a:solidFill>
              </a:rPr>
              <a:t>Câhiliye</a:t>
            </a:r>
            <a:r>
              <a:rPr lang="tr-TR" sz="4200" b="1" dirty="0" smtClean="0">
                <a:solidFill>
                  <a:srgbClr val="C00000"/>
                </a:solidFill>
              </a:rPr>
              <a:t> Şiiri</a:t>
            </a:r>
            <a:endParaRPr lang="tr-TR" sz="4200" b="1" i="1" dirty="0" smtClean="0">
              <a:solidFill>
                <a:srgbClr val="C00000"/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92909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tr-TR" sz="3800" b="1" dirty="0" smtClean="0">
                <a:solidFill>
                  <a:schemeClr val="tx2">
                    <a:lumMod val="50000"/>
                  </a:schemeClr>
                </a:solidFill>
              </a:rPr>
              <a:t>Genel Özellikleri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00B050"/>
                </a:solidFill>
              </a:rPr>
              <a:t>Kaynakları </a:t>
            </a:r>
            <a:r>
              <a:rPr lang="tr-TR" dirty="0" err="1" smtClean="0">
                <a:solidFill>
                  <a:srgbClr val="00B050"/>
                </a:solidFill>
              </a:rPr>
              <a:t>Kur’an</a:t>
            </a:r>
            <a:r>
              <a:rPr lang="tr-TR" dirty="0" smtClean="0">
                <a:solidFill>
                  <a:srgbClr val="00B050"/>
                </a:solidFill>
              </a:rPr>
              <a:t>, Sünnet ve </a:t>
            </a:r>
            <a:r>
              <a:rPr lang="tr-TR" dirty="0" err="1" smtClean="0">
                <a:solidFill>
                  <a:srgbClr val="00B050"/>
                </a:solidFill>
              </a:rPr>
              <a:t>merfû</a:t>
            </a:r>
            <a:r>
              <a:rPr lang="tr-TR" dirty="0" smtClean="0">
                <a:solidFill>
                  <a:srgbClr val="00B050"/>
                </a:solidFill>
              </a:rPr>
              <a:t> haber hükmündeki sahabe kavilleridir.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00B050"/>
                </a:solidFill>
              </a:rPr>
              <a:t>Tefsirde </a:t>
            </a:r>
            <a:r>
              <a:rPr lang="tr-TR" dirty="0" err="1" smtClean="0">
                <a:solidFill>
                  <a:srgbClr val="00B050"/>
                </a:solidFill>
              </a:rPr>
              <a:t>aslolan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rivâyet</a:t>
            </a:r>
            <a:r>
              <a:rPr lang="tr-TR" dirty="0" smtClean="0">
                <a:solidFill>
                  <a:srgbClr val="00B050"/>
                </a:solidFill>
              </a:rPr>
              <a:t> olduğundan bu tarz tefsirler, </a:t>
            </a:r>
            <a:r>
              <a:rPr lang="tr-TR" dirty="0" err="1" smtClean="0">
                <a:solidFill>
                  <a:srgbClr val="00B050"/>
                </a:solidFill>
              </a:rPr>
              <a:t>dirâyet</a:t>
            </a:r>
            <a:r>
              <a:rPr lang="tr-TR" dirty="0" smtClean="0">
                <a:solidFill>
                  <a:srgbClr val="00B050"/>
                </a:solidFill>
              </a:rPr>
              <a:t> tefsiri için alt yapı durumundadır.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</a:rPr>
              <a:t>Rivayetler tahkiksiz ve senetsiz olarak nakledilmiştir.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</a:rPr>
              <a:t>Zaman zaman bazı zayıf ve uydurma rivayetlere de rastlamak mümkündür.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</a:rPr>
              <a:t>Özellikle kıssalar konusunda </a:t>
            </a:r>
            <a:r>
              <a:rPr lang="tr-TR" dirty="0" err="1" smtClean="0">
                <a:solidFill>
                  <a:srgbClr val="FF0000"/>
                </a:solidFill>
              </a:rPr>
              <a:t>israiliyata</a:t>
            </a:r>
            <a:r>
              <a:rPr lang="tr-TR" dirty="0" smtClean="0">
                <a:solidFill>
                  <a:srgbClr val="FF0000"/>
                </a:solidFill>
              </a:rPr>
              <a:t> yer verilmiştir.</a:t>
            </a:r>
          </a:p>
          <a:p>
            <a:pPr>
              <a:buFont typeface="Wingdings" pitchFamily="2" charset="2"/>
              <a:buChar char="v"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tr-TR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76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tr-TR" sz="4600" b="1" dirty="0" smtClean="0">
                <a:solidFill>
                  <a:schemeClr val="tx2">
                    <a:lumMod val="50000"/>
                  </a:schemeClr>
                </a:solidFill>
              </a:rPr>
              <a:t>Başlıca Örnekleri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b="1" dirty="0" err="1" smtClean="0">
                <a:solidFill>
                  <a:srgbClr val="FF0000"/>
                </a:solidFill>
              </a:rPr>
              <a:t>İbn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Cerîr</a:t>
            </a:r>
            <a:r>
              <a:rPr lang="tr-TR" b="1" dirty="0" smtClean="0">
                <a:solidFill>
                  <a:srgbClr val="FF0000"/>
                </a:solidFill>
              </a:rPr>
              <a:t> et-</a:t>
            </a:r>
            <a:r>
              <a:rPr lang="tr-TR" b="1" dirty="0" err="1" smtClean="0">
                <a:solidFill>
                  <a:srgbClr val="FF0000"/>
                </a:solidFill>
              </a:rPr>
              <a:t>Taberî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(v. 310/922), </a:t>
            </a:r>
            <a:r>
              <a:rPr lang="tr-TR" b="1" i="1" dirty="0" err="1" smtClean="0">
                <a:solidFill>
                  <a:srgbClr val="FF0000"/>
                </a:solidFill>
              </a:rPr>
              <a:t>Câmiu'l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Beyân</a:t>
            </a:r>
            <a:r>
              <a:rPr lang="tr-TR" b="1" i="1" dirty="0" smtClean="0">
                <a:solidFill>
                  <a:srgbClr val="FF0000"/>
                </a:solidFill>
              </a:rPr>
              <a:t> an </a:t>
            </a:r>
            <a:r>
              <a:rPr lang="tr-TR" b="1" i="1" dirty="0" err="1" smtClean="0">
                <a:solidFill>
                  <a:srgbClr val="FF0000"/>
                </a:solidFill>
              </a:rPr>
              <a:t>Te'vîli'l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Kur’an</a:t>
            </a:r>
            <a:r>
              <a:rPr lang="tr-TR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b="1" dirty="0" err="1" smtClean="0"/>
              <a:t>Ebu'I</a:t>
            </a:r>
            <a:r>
              <a:rPr lang="tr-TR" b="1" dirty="0" smtClean="0"/>
              <a:t>-</a:t>
            </a:r>
            <a:r>
              <a:rPr lang="tr-TR" b="1" dirty="0" err="1" smtClean="0"/>
              <a:t>Leys</a:t>
            </a:r>
            <a:r>
              <a:rPr lang="tr-TR" b="1" dirty="0" smtClean="0"/>
              <a:t> es-</a:t>
            </a:r>
            <a:r>
              <a:rPr lang="tr-TR" b="1" dirty="0" err="1" smtClean="0"/>
              <a:t>Semerkandî</a:t>
            </a:r>
            <a:r>
              <a:rPr lang="tr-TR" dirty="0" smtClean="0"/>
              <a:t> (v. 61.383/993), </a:t>
            </a:r>
            <a:r>
              <a:rPr lang="tr-TR" b="1" i="1" dirty="0" err="1" smtClean="0">
                <a:solidFill>
                  <a:srgbClr val="FF0000"/>
                </a:solidFill>
              </a:rPr>
              <a:t>Tefsîru'l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Kur’ani'l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Azîm</a:t>
            </a:r>
            <a:r>
              <a:rPr lang="tr-TR" b="1" i="1" dirty="0" smtClean="0">
                <a:solidFill>
                  <a:srgbClr val="FF0000"/>
                </a:solidFill>
              </a:rPr>
              <a:t>.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b="1" dirty="0" err="1" smtClean="0"/>
              <a:t>Ebû</a:t>
            </a:r>
            <a:r>
              <a:rPr lang="tr-TR" b="1" dirty="0" smtClean="0"/>
              <a:t> </a:t>
            </a:r>
            <a:r>
              <a:rPr lang="tr-TR" b="1" dirty="0" err="1" smtClean="0"/>
              <a:t>İshâk</a:t>
            </a:r>
            <a:r>
              <a:rPr lang="tr-TR" b="1" dirty="0" smtClean="0"/>
              <a:t> es-</a:t>
            </a:r>
            <a:r>
              <a:rPr lang="tr-TR" b="1" dirty="0" err="1" smtClean="0"/>
              <a:t>Sa'lebî</a:t>
            </a:r>
            <a:r>
              <a:rPr lang="tr-TR" dirty="0" smtClean="0"/>
              <a:t> (v. 427/1036), </a:t>
            </a:r>
            <a:r>
              <a:rPr lang="tr-TR" b="1" i="1" dirty="0" smtClean="0">
                <a:solidFill>
                  <a:srgbClr val="FF0000"/>
                </a:solidFill>
              </a:rPr>
              <a:t>el-</a:t>
            </a:r>
            <a:r>
              <a:rPr lang="tr-TR" b="1" i="1" dirty="0" err="1" smtClean="0">
                <a:solidFill>
                  <a:srgbClr val="FF0000"/>
                </a:solidFill>
              </a:rPr>
              <a:t>Keşf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ve'l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Beyân</a:t>
            </a:r>
            <a:r>
              <a:rPr lang="tr-TR" i="1" dirty="0" smtClean="0"/>
              <a:t>.</a:t>
            </a:r>
            <a:endParaRPr lang="tr-TR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b="1" dirty="0" smtClean="0"/>
              <a:t>el-</a:t>
            </a:r>
            <a:r>
              <a:rPr lang="tr-TR" b="1" dirty="0" err="1" smtClean="0"/>
              <a:t>Beğavî</a:t>
            </a:r>
            <a:r>
              <a:rPr lang="tr-TR" dirty="0" smtClean="0"/>
              <a:t> (v. 516/1122), </a:t>
            </a:r>
            <a:r>
              <a:rPr lang="tr-TR" b="1" i="1" dirty="0" err="1" smtClean="0">
                <a:solidFill>
                  <a:srgbClr val="FF0000"/>
                </a:solidFill>
              </a:rPr>
              <a:t>Me'âlimu't</a:t>
            </a:r>
            <a:r>
              <a:rPr lang="tr-TR" b="1" i="1" dirty="0" smtClean="0">
                <a:solidFill>
                  <a:srgbClr val="FF0000"/>
                </a:solidFill>
              </a:rPr>
              <a:t>-Tenzil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b="1" dirty="0" err="1" smtClean="0"/>
              <a:t>İbn</a:t>
            </a:r>
            <a:r>
              <a:rPr lang="tr-TR" b="1" dirty="0" smtClean="0"/>
              <a:t> </a:t>
            </a:r>
            <a:r>
              <a:rPr lang="tr-TR" b="1" dirty="0" err="1" smtClean="0"/>
              <a:t>Atiyye</a:t>
            </a:r>
            <a:r>
              <a:rPr lang="tr-TR" b="1" dirty="0" smtClean="0"/>
              <a:t> el-</a:t>
            </a:r>
            <a:r>
              <a:rPr lang="tr-TR" b="1" dirty="0" err="1" smtClean="0"/>
              <a:t>Endülüsî</a:t>
            </a:r>
            <a:r>
              <a:rPr lang="tr-TR" dirty="0" smtClean="0"/>
              <a:t> (v. 546/1151), </a:t>
            </a:r>
            <a:r>
              <a:rPr lang="tr-TR" b="1" i="1" dirty="0" smtClean="0">
                <a:solidFill>
                  <a:srgbClr val="FF0000"/>
                </a:solidFill>
              </a:rPr>
              <a:t>el-</a:t>
            </a:r>
            <a:r>
              <a:rPr lang="tr-TR" b="1" i="1" dirty="0" err="1" smtClean="0">
                <a:solidFill>
                  <a:srgbClr val="FF0000"/>
                </a:solidFill>
              </a:rPr>
              <a:t>Muharreru</a:t>
            </a:r>
            <a:r>
              <a:rPr lang="tr-TR" b="1" i="1" dirty="0" smtClean="0">
                <a:solidFill>
                  <a:srgbClr val="FF0000"/>
                </a:solidFill>
              </a:rPr>
              <a:t>‘l-Veciz </a:t>
            </a:r>
            <a:r>
              <a:rPr lang="tr-TR" b="1" i="1" dirty="0" err="1" smtClean="0">
                <a:solidFill>
                  <a:srgbClr val="FF0000"/>
                </a:solidFill>
              </a:rPr>
              <a:t>fî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Tefsîri</a:t>
            </a:r>
            <a:r>
              <a:rPr lang="tr-TR" b="1" i="1" dirty="0" smtClean="0">
                <a:solidFill>
                  <a:srgbClr val="FF0000"/>
                </a:solidFill>
              </a:rPr>
              <a:t>‘l-</a:t>
            </a:r>
            <a:r>
              <a:rPr lang="tr-TR" b="1" i="1" dirty="0" err="1" smtClean="0">
                <a:solidFill>
                  <a:srgbClr val="FF0000"/>
                </a:solidFill>
              </a:rPr>
              <a:t>Kitâbi'l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Azîz</a:t>
            </a:r>
            <a:r>
              <a:rPr lang="tr-TR" b="1" i="1" dirty="0" smtClean="0"/>
              <a:t>.</a:t>
            </a:r>
            <a:endParaRPr lang="tr-TR" b="1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b="1" dirty="0" smtClean="0">
                <a:solidFill>
                  <a:srgbClr val="FF0000"/>
                </a:solidFill>
              </a:rPr>
              <a:t>İsmail </a:t>
            </a:r>
            <a:r>
              <a:rPr lang="tr-TR" b="1" dirty="0" err="1" smtClean="0">
                <a:solidFill>
                  <a:srgbClr val="FF0000"/>
                </a:solidFill>
              </a:rPr>
              <a:t>İbn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Kesîr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smtClean="0"/>
              <a:t>v. 774/1372), </a:t>
            </a:r>
            <a:r>
              <a:rPr lang="tr-TR" b="1" i="1" dirty="0" err="1" smtClean="0">
                <a:solidFill>
                  <a:srgbClr val="FF0000"/>
                </a:solidFill>
              </a:rPr>
              <a:t>Tefsîru'l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Kur’ani'l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Azîm</a:t>
            </a:r>
            <a:r>
              <a:rPr lang="tr-TR" b="1" i="1" dirty="0" smtClean="0">
                <a:solidFill>
                  <a:srgbClr val="FF0000"/>
                </a:solidFill>
              </a:rPr>
              <a:t>.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b="1" dirty="0" smtClean="0"/>
              <a:t>es-</a:t>
            </a:r>
            <a:r>
              <a:rPr lang="tr-TR" b="1" dirty="0" err="1" smtClean="0"/>
              <a:t>Se'âlibî</a:t>
            </a:r>
            <a:r>
              <a:rPr lang="tr-TR" dirty="0" smtClean="0"/>
              <a:t> (v. 875/1470), </a:t>
            </a:r>
            <a:r>
              <a:rPr lang="tr-TR" b="1" dirty="0" smtClean="0">
                <a:solidFill>
                  <a:srgbClr val="FF0000"/>
                </a:solidFill>
              </a:rPr>
              <a:t>el-</a:t>
            </a:r>
            <a:r>
              <a:rPr lang="tr-TR" b="1" dirty="0" err="1" smtClean="0">
                <a:solidFill>
                  <a:srgbClr val="FF0000"/>
                </a:solidFill>
              </a:rPr>
              <a:t>Cevâhiru'l</a:t>
            </a:r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b="1" dirty="0" err="1" smtClean="0">
                <a:solidFill>
                  <a:srgbClr val="FF0000"/>
                </a:solidFill>
              </a:rPr>
              <a:t>Hisân</a:t>
            </a:r>
            <a:r>
              <a:rPr lang="tr-TR" b="1" dirty="0" smtClean="0">
                <a:solidFill>
                  <a:srgbClr val="FF0000"/>
                </a:solidFill>
              </a:rPr>
              <a:t> fi </a:t>
            </a:r>
            <a:r>
              <a:rPr lang="tr-TR" b="1" dirty="0" err="1" smtClean="0">
                <a:solidFill>
                  <a:srgbClr val="FF0000"/>
                </a:solidFill>
              </a:rPr>
              <a:t>Tefsiri'l</a:t>
            </a:r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b="1" dirty="0" err="1" smtClean="0">
                <a:solidFill>
                  <a:srgbClr val="FF0000"/>
                </a:solidFill>
              </a:rPr>
              <a:t>Kur’an</a:t>
            </a:r>
            <a:r>
              <a:rPr lang="tr-TR" i="1" dirty="0" smtClean="0"/>
              <a:t>.</a:t>
            </a:r>
            <a:endParaRPr lang="tr-TR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b="1" dirty="0" smtClean="0"/>
              <a:t>es-</a:t>
            </a:r>
            <a:r>
              <a:rPr lang="tr-TR" b="1" dirty="0" err="1" smtClean="0"/>
              <a:t>Suyûtî</a:t>
            </a:r>
            <a:r>
              <a:rPr lang="tr-TR" dirty="0" smtClean="0"/>
              <a:t> (v. 911/1505), </a:t>
            </a:r>
            <a:r>
              <a:rPr lang="tr-TR" b="1" i="1" dirty="0" smtClean="0">
                <a:solidFill>
                  <a:srgbClr val="FF0000"/>
                </a:solidFill>
              </a:rPr>
              <a:t>ed-</a:t>
            </a:r>
            <a:r>
              <a:rPr lang="tr-TR" b="1" i="1" dirty="0" err="1" smtClean="0">
                <a:solidFill>
                  <a:srgbClr val="FF0000"/>
                </a:solidFill>
              </a:rPr>
              <a:t>Dürrü'l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Mensûr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fi't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Tefsîr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bi'l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Me'sûr</a:t>
            </a:r>
            <a:r>
              <a:rPr lang="tr-TR" b="1" i="1" dirty="0" smtClean="0">
                <a:solidFill>
                  <a:srgbClr val="FF0000"/>
                </a:solidFill>
              </a:rPr>
              <a:t>.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b="1" dirty="0" smtClean="0"/>
              <a:t>el-</a:t>
            </a:r>
            <a:r>
              <a:rPr lang="tr-TR" b="1" dirty="0" err="1" smtClean="0"/>
              <a:t>Kâsımî</a:t>
            </a:r>
            <a:r>
              <a:rPr lang="tr-TR" dirty="0" smtClean="0"/>
              <a:t> (v. 1332/1914), </a:t>
            </a:r>
            <a:r>
              <a:rPr lang="tr-TR" b="1" i="1" dirty="0" err="1" smtClean="0">
                <a:solidFill>
                  <a:srgbClr val="FF0000"/>
                </a:solidFill>
              </a:rPr>
              <a:t>Mehasinu't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Te'vîl</a:t>
            </a:r>
            <a:r>
              <a:rPr lang="tr-TR" b="1" i="1" dirty="0" smtClean="0">
                <a:solidFill>
                  <a:srgbClr val="FF0000"/>
                </a:solidFill>
              </a:rPr>
              <a:t>, (</a:t>
            </a:r>
            <a:r>
              <a:rPr lang="tr-TR" b="1" i="1" dirty="0" err="1" smtClean="0">
                <a:solidFill>
                  <a:srgbClr val="FF0000"/>
                </a:solidFill>
              </a:rPr>
              <a:t>Tefsîru'l</a:t>
            </a:r>
            <a:r>
              <a:rPr lang="tr-TR" b="1" i="1" dirty="0" smtClean="0">
                <a:solidFill>
                  <a:srgbClr val="FF0000"/>
                </a:solidFill>
              </a:rPr>
              <a:t>-</a:t>
            </a:r>
            <a:r>
              <a:rPr lang="tr-TR" b="1" i="1" dirty="0" err="1" smtClean="0">
                <a:solidFill>
                  <a:srgbClr val="FF0000"/>
                </a:solidFill>
              </a:rPr>
              <a:t>Kâsımî</a:t>
            </a:r>
            <a:r>
              <a:rPr lang="tr-TR" b="1" i="1" dirty="0" smtClean="0">
                <a:solidFill>
                  <a:srgbClr val="FF0000"/>
                </a:solidFill>
              </a:rPr>
              <a:t>)</a:t>
            </a:r>
            <a:endParaRPr lang="tr-T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tr-TR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765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tr-TR" sz="5100" b="1" dirty="0" err="1" smtClean="0"/>
              <a:t>Dirâyet</a:t>
            </a:r>
            <a:r>
              <a:rPr lang="tr-TR" sz="5100" b="1" dirty="0" smtClean="0"/>
              <a:t> Tefsiri,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/>
              <a:t>Yalnızca rivayetlere bağlı kalmayıp dil, edebiyat ve çeşitli ilimlere dayanılarak yapılan tefsir demektir. Buna </a:t>
            </a:r>
            <a:r>
              <a:rPr lang="tr-TR" sz="4800" dirty="0" err="1" smtClean="0"/>
              <a:t>re'y</a:t>
            </a:r>
            <a:r>
              <a:rPr lang="tr-TR" sz="4800" dirty="0" smtClean="0"/>
              <a:t> ve aklî tefsir de denir.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err="1" smtClean="0"/>
              <a:t>Dirâyet</a:t>
            </a:r>
            <a:r>
              <a:rPr lang="tr-TR" sz="4800" dirty="0" smtClean="0"/>
              <a:t> tefsirini rivayetten ayıran en belirgin özellik, müfessirin herhangi bir meselede kendi görüşüne yer vermesidir. 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/>
              <a:t>Müfessirin, </a:t>
            </a:r>
            <a:r>
              <a:rPr lang="tr-TR" sz="4800" dirty="0" err="1" smtClean="0"/>
              <a:t>Kur’an</a:t>
            </a:r>
            <a:r>
              <a:rPr lang="tr-TR" sz="4800" dirty="0" smtClean="0"/>
              <a:t> ve sahih sünnetin ruhuna uygun bir yoruma ulaşma hususunda </a:t>
            </a:r>
            <a:r>
              <a:rPr lang="tr-TR" sz="4800" dirty="0" err="1" smtClean="0">
                <a:solidFill>
                  <a:srgbClr val="FF0000"/>
                </a:solidFill>
              </a:rPr>
              <a:t>içtihâd</a:t>
            </a:r>
            <a:r>
              <a:rPr lang="tr-TR" sz="4800" dirty="0" smtClean="0">
                <a:solidFill>
                  <a:srgbClr val="FF0000"/>
                </a:solidFill>
              </a:rPr>
              <a:t> edebilecek bir </a:t>
            </a:r>
            <a:r>
              <a:rPr lang="tr-TR" sz="4800" b="1" dirty="0" smtClean="0">
                <a:solidFill>
                  <a:srgbClr val="FF0000"/>
                </a:solidFill>
              </a:rPr>
              <a:t>bilgi birikimine</a:t>
            </a:r>
            <a:r>
              <a:rPr lang="tr-TR" sz="4800" dirty="0" smtClean="0">
                <a:solidFill>
                  <a:srgbClr val="FF0000"/>
                </a:solidFill>
              </a:rPr>
              <a:t>, </a:t>
            </a:r>
            <a:r>
              <a:rPr lang="tr-TR" sz="4800" b="1" dirty="0" smtClean="0">
                <a:solidFill>
                  <a:srgbClr val="FF0000"/>
                </a:solidFill>
              </a:rPr>
              <a:t>sentez kabiliyetine </a:t>
            </a:r>
            <a:r>
              <a:rPr lang="tr-TR" sz="4800" dirty="0" smtClean="0">
                <a:solidFill>
                  <a:srgbClr val="FF0000"/>
                </a:solidFill>
              </a:rPr>
              <a:t>ve </a:t>
            </a:r>
            <a:r>
              <a:rPr lang="tr-TR" sz="4800" b="1" dirty="0" smtClean="0">
                <a:solidFill>
                  <a:srgbClr val="FF0000"/>
                </a:solidFill>
              </a:rPr>
              <a:t>yorum gücüne </a:t>
            </a:r>
            <a:r>
              <a:rPr lang="tr-TR" sz="4800" dirty="0" smtClean="0">
                <a:solidFill>
                  <a:srgbClr val="FF0000"/>
                </a:solidFill>
              </a:rPr>
              <a:t>sahip olması gerekmektedir.</a:t>
            </a:r>
          </a:p>
          <a:p>
            <a:pPr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tr-TR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7652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tr-TR" sz="7000" b="1" dirty="0" smtClean="0"/>
              <a:t>Kaynakları</a:t>
            </a:r>
          </a:p>
          <a:p>
            <a:pPr algn="just">
              <a:buFont typeface="Wingdings" pitchFamily="2" charset="2"/>
              <a:buChar char="v"/>
            </a:pPr>
            <a:r>
              <a:rPr lang="tr-TR" sz="7000" b="1" dirty="0" err="1" smtClean="0">
                <a:solidFill>
                  <a:srgbClr val="C00000"/>
                </a:solidFill>
              </a:rPr>
              <a:t>Rivâyet</a:t>
            </a:r>
            <a:endParaRPr lang="tr-TR" sz="70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, sünnet,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sahâbe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sözleri,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tâbiûn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sözleri)</a:t>
            </a:r>
          </a:p>
          <a:p>
            <a:pPr algn="just">
              <a:buFont typeface="Wingdings" pitchFamily="2" charset="2"/>
              <a:buChar char="v"/>
            </a:pPr>
            <a:r>
              <a:rPr lang="tr-TR" sz="7000" b="1" dirty="0" smtClean="0">
                <a:solidFill>
                  <a:srgbClr val="C00000"/>
                </a:solidFill>
              </a:rPr>
              <a:t>Arap Dili ve Edebiyatı</a:t>
            </a:r>
          </a:p>
          <a:p>
            <a:pPr algn="just">
              <a:buNone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kelimelerinin nüzul ortamı manalarını düşünerek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müfred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lafızlarla ilgili olarak </a:t>
            </a:r>
            <a:r>
              <a:rPr lang="tr-TR" sz="4800" b="1" dirty="0" smtClean="0">
                <a:solidFill>
                  <a:schemeClr val="tx2">
                    <a:lumMod val="50000"/>
                  </a:schemeClr>
                </a:solidFill>
              </a:rPr>
              <a:t>lügat, sarf ve iştikak 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ilminden;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mürekkeb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lafızlarla ilgili olarak da </a:t>
            </a:r>
            <a:r>
              <a:rPr lang="tr-TR" sz="4800" b="1" dirty="0" smtClean="0">
                <a:solidFill>
                  <a:schemeClr val="tx2">
                    <a:lumMod val="50000"/>
                  </a:schemeClr>
                </a:solidFill>
              </a:rPr>
              <a:t>nahiv, </a:t>
            </a:r>
            <a:r>
              <a:rPr lang="tr-TR" sz="4800" b="1" dirty="0" err="1" smtClean="0">
                <a:solidFill>
                  <a:schemeClr val="tx2">
                    <a:lumMod val="50000"/>
                  </a:schemeClr>
                </a:solidFill>
              </a:rPr>
              <a:t>belağat</a:t>
            </a:r>
            <a:r>
              <a:rPr lang="tr-TR" sz="4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ve diğer ilimlerden yararlanıp çözmeye çalışır.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7000" b="1" dirty="0" err="1" smtClean="0">
                <a:solidFill>
                  <a:srgbClr val="C00000"/>
                </a:solidFill>
              </a:rPr>
              <a:t>Re’y</a:t>
            </a:r>
            <a:r>
              <a:rPr lang="tr-TR" sz="7000" b="1" dirty="0" smtClean="0">
                <a:solidFill>
                  <a:srgbClr val="C00000"/>
                </a:solidFill>
              </a:rPr>
              <a:t> / </a:t>
            </a:r>
            <a:r>
              <a:rPr lang="tr-TR" sz="7000" b="1" dirty="0" err="1" smtClean="0">
                <a:solidFill>
                  <a:srgbClr val="C00000"/>
                </a:solidFill>
              </a:rPr>
              <a:t>İçtihâd</a:t>
            </a:r>
            <a:endParaRPr lang="tr-TR" sz="70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Re’y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, lafzın zahirî manalarına,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ve Sünnete ters düşmemeli. Ayrıca yapılacak yorumu destekleyen bir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nass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bulunmalıdır.</a:t>
            </a:r>
          </a:p>
          <a:p>
            <a:pPr>
              <a:buNone/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tr-TR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7652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tr-TR" sz="8600" b="1" dirty="0" err="1" smtClean="0"/>
              <a:t>Cevâzı</a:t>
            </a:r>
            <a:r>
              <a:rPr lang="tr-TR" sz="8600" b="1" dirty="0" smtClean="0"/>
              <a:t> Meselesi</a:t>
            </a:r>
          </a:p>
          <a:p>
            <a:pPr algn="just">
              <a:buNone/>
            </a:pPr>
            <a:r>
              <a:rPr lang="tr-TR" sz="8600" b="1" dirty="0" err="1" smtClean="0">
                <a:solidFill>
                  <a:srgbClr val="C00000"/>
                </a:solidFill>
              </a:rPr>
              <a:t>Câiz</a:t>
            </a:r>
            <a:r>
              <a:rPr lang="tr-TR" sz="8600" b="1" dirty="0" smtClean="0">
                <a:solidFill>
                  <a:srgbClr val="C00000"/>
                </a:solidFill>
              </a:rPr>
              <a:t> Görmeyenler </a:t>
            </a:r>
            <a:r>
              <a:rPr lang="tr-TR" sz="7400" dirty="0" smtClean="0"/>
              <a:t>(</a:t>
            </a:r>
            <a:r>
              <a:rPr lang="tr-TR" sz="7400" dirty="0" err="1" smtClean="0">
                <a:solidFill>
                  <a:schemeClr val="tx2">
                    <a:lumMod val="50000"/>
                  </a:schemeClr>
                </a:solidFill>
              </a:rPr>
              <a:t>İçtihad</a:t>
            </a:r>
            <a:r>
              <a:rPr lang="tr-TR" sz="7400" dirty="0" smtClean="0">
                <a:solidFill>
                  <a:schemeClr val="tx2">
                    <a:lumMod val="50000"/>
                  </a:schemeClr>
                </a:solidFill>
              </a:rPr>
              <a:t> zan ifade eder.)</a:t>
            </a:r>
            <a:endParaRPr lang="tr-TR" sz="74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7400" b="1" dirty="0" smtClean="0">
                <a:solidFill>
                  <a:schemeClr val="tx2">
                    <a:lumMod val="50000"/>
                  </a:schemeClr>
                </a:solidFill>
              </a:rPr>
              <a:t>Allah yasaklamıştır:</a:t>
            </a:r>
            <a:endParaRPr lang="tr-TR" sz="7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	“Bir de Allah hakkında bilmediğiniz şeyleri söylemenizi haram kılmıştır.” (Araf:33)</a:t>
            </a:r>
          </a:p>
          <a:p>
            <a:pPr algn="just">
              <a:buFont typeface="Wingdings" pitchFamily="2" charset="2"/>
              <a:buChar char="v"/>
            </a:pPr>
            <a:r>
              <a:rPr lang="tr-TR" sz="7400" b="1" dirty="0" smtClean="0">
                <a:solidFill>
                  <a:schemeClr val="tx2">
                    <a:lumMod val="50000"/>
                  </a:schemeClr>
                </a:solidFill>
              </a:rPr>
              <a:t>Hz. Peygamber (sav) de yasaklamıştır: </a:t>
            </a:r>
          </a:p>
          <a:p>
            <a:pPr algn="just">
              <a:buNone/>
            </a:pPr>
            <a:r>
              <a:rPr lang="tr-TR" sz="4800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“Kim kendi içtihadıyla 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hakkında bir şey söylerse, isabet etse bile hata etmiş olur.” (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Tirmizi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Tefsiru’l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, 1)</a:t>
            </a:r>
          </a:p>
          <a:p>
            <a:pPr algn="just">
              <a:buFont typeface="Wingdings" pitchFamily="2" charset="2"/>
              <a:buChar char="v"/>
            </a:pPr>
            <a:r>
              <a:rPr lang="tr-TR" sz="7400" b="1" dirty="0" smtClean="0">
                <a:solidFill>
                  <a:schemeClr val="tx2">
                    <a:lumMod val="50000"/>
                  </a:schemeClr>
                </a:solidFill>
              </a:rPr>
              <a:t>Sahabe  sakınmıştır: </a:t>
            </a:r>
          </a:p>
          <a:p>
            <a:pPr algn="just">
              <a:buNone/>
            </a:pPr>
            <a:r>
              <a:rPr lang="tr-TR" sz="4800" b="1" i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Hz. 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Ebubekir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ra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): “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hakkında kendi 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re’yimle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veya bilgisizce bir şey söylersem hangi yer beni üzerinde taşır, hangi gök beni gölgesinde barındırır.”</a:t>
            </a:r>
          </a:p>
          <a:p>
            <a:pPr algn="just">
              <a:buFont typeface="Wingdings" pitchFamily="2" charset="2"/>
              <a:buChar char="v"/>
            </a:pPr>
            <a:r>
              <a:rPr lang="tr-TR" sz="7400" b="1" dirty="0" err="1" smtClean="0">
                <a:solidFill>
                  <a:schemeClr val="tx2">
                    <a:lumMod val="50000"/>
                  </a:schemeClr>
                </a:solidFill>
              </a:rPr>
              <a:t>Tâbiûn</a:t>
            </a:r>
            <a:r>
              <a:rPr lang="tr-TR" sz="7400" b="1" dirty="0" smtClean="0">
                <a:solidFill>
                  <a:schemeClr val="tx2">
                    <a:lumMod val="50000"/>
                  </a:schemeClr>
                </a:solidFill>
              </a:rPr>
              <a:t> sakınmıştır:</a:t>
            </a:r>
          </a:p>
          <a:p>
            <a:pPr algn="just">
              <a:buNone/>
            </a:pP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Mesruk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: “</a:t>
            </a:r>
            <a:r>
              <a:rPr lang="tr-TR" sz="4800" i="1" dirty="0" err="1" smtClean="0">
                <a:solidFill>
                  <a:schemeClr val="tx2">
                    <a:lumMod val="50000"/>
                  </a:schemeClr>
                </a:solidFill>
              </a:rPr>
              <a:t>Kur’an’ı</a:t>
            </a:r>
            <a:r>
              <a:rPr lang="tr-TR" sz="4800" i="1" dirty="0" smtClean="0">
                <a:solidFill>
                  <a:schemeClr val="tx2">
                    <a:lumMod val="50000"/>
                  </a:schemeClr>
                </a:solidFill>
              </a:rPr>
              <a:t> tefsirden sakının çünkü o Allah’tan bir nakildir.”</a:t>
            </a:r>
            <a:endParaRPr lang="tr-TR" sz="4800" i="1" dirty="0" smtClean="0">
              <a:solidFill>
                <a:srgbClr val="C00000"/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 txBox="1">
            <a:spLocks/>
          </p:cNvSpPr>
          <p:nvPr/>
        </p:nvSpPr>
        <p:spPr>
          <a:xfrm>
            <a:off x="642910" y="428605"/>
            <a:ext cx="8001056" cy="600079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7200" b="1" dirty="0" smtClean="0">
                <a:solidFill>
                  <a:schemeClr val="bg1"/>
                </a:solidFill>
              </a:rPr>
              <a:t>TARİHÎ SÜREÇ</a:t>
            </a:r>
            <a:endParaRPr lang="tr-TR" sz="7200" b="1" dirty="0">
              <a:solidFill>
                <a:schemeClr val="bg1"/>
              </a:solidFill>
            </a:endParaRPr>
          </a:p>
        </p:txBody>
      </p:sp>
      <p:pic>
        <p:nvPicPr>
          <p:cNvPr id="3" name="2 Resim" descr="hatıp ali logo-145682228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856" y="0"/>
            <a:ext cx="5809471" cy="3428999"/>
          </a:xfrm>
          <a:prstGeom prst="rect">
            <a:avLst/>
          </a:prstGeom>
        </p:spPr>
      </p:pic>
      <p:pic>
        <p:nvPicPr>
          <p:cNvPr id="4" name="3 Resim" descr="hatıp ali logo-1456822282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429000"/>
            <a:ext cx="5832648" cy="3429000"/>
          </a:xfrm>
          <a:prstGeom prst="rect">
            <a:avLst/>
          </a:prstGeo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400052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tr-TR" sz="5900" b="1" dirty="0" err="1" smtClean="0"/>
              <a:t>Cevâzı</a:t>
            </a:r>
            <a:r>
              <a:rPr lang="tr-TR" sz="5900" b="1" dirty="0" smtClean="0"/>
              <a:t> Meselesi</a:t>
            </a:r>
          </a:p>
          <a:p>
            <a:pPr algn="just">
              <a:buNone/>
            </a:pPr>
            <a:r>
              <a:rPr lang="tr-TR" sz="5900" b="1" dirty="0" err="1" smtClean="0">
                <a:solidFill>
                  <a:srgbClr val="C00000"/>
                </a:solidFill>
              </a:rPr>
              <a:t>Câiz</a:t>
            </a:r>
            <a:r>
              <a:rPr lang="tr-TR" sz="5900" b="1" dirty="0" smtClean="0">
                <a:solidFill>
                  <a:srgbClr val="C00000"/>
                </a:solidFill>
              </a:rPr>
              <a:t> Görenler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Men eden ayet ve hadisler bilgisizce söylenen sözlerle ilgilidir. </a:t>
            </a:r>
            <a:r>
              <a:rPr lang="tr-TR" sz="3300" dirty="0" smtClean="0">
                <a:solidFill>
                  <a:schemeClr val="tx2">
                    <a:lumMod val="50000"/>
                  </a:schemeClr>
                </a:solidFill>
              </a:rPr>
              <a:t>(Sahabe bildiğini söylemiş bilmediğinde susmuş)</a:t>
            </a:r>
          </a:p>
          <a:p>
            <a:pPr algn="just">
              <a:buNone/>
            </a:pPr>
            <a:endParaRPr lang="tr-TR" sz="17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Raşid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halifeler,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İbn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Abbas ve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İbn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Mesud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içtihâd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etmiştir.</a:t>
            </a:r>
          </a:p>
          <a:p>
            <a:pPr algn="just">
              <a:buNone/>
            </a:pPr>
            <a:r>
              <a:rPr lang="tr-TR" sz="3300" dirty="0" smtClean="0">
                <a:solidFill>
                  <a:schemeClr val="tx2">
                    <a:lumMod val="50000"/>
                  </a:schemeClr>
                </a:solidFill>
              </a:rPr>
              <a:t>	(Hz. </a:t>
            </a:r>
            <a:r>
              <a:rPr lang="tr-TR" sz="3300" dirty="0" err="1" smtClean="0">
                <a:solidFill>
                  <a:schemeClr val="tx2">
                    <a:lumMod val="50000"/>
                  </a:schemeClr>
                </a:solidFill>
              </a:rPr>
              <a:t>Ebubekir</a:t>
            </a:r>
            <a:r>
              <a:rPr lang="tr-TR" sz="3300" dirty="0" smtClean="0">
                <a:solidFill>
                  <a:schemeClr val="tx2">
                    <a:lumMod val="50000"/>
                  </a:schemeClr>
                </a:solidFill>
              </a:rPr>
              <a:t>, nisa 176. ayetteki “</a:t>
            </a:r>
            <a:r>
              <a:rPr lang="tr-TR" sz="3300" dirty="0" err="1" smtClean="0">
                <a:solidFill>
                  <a:schemeClr val="tx2">
                    <a:lumMod val="50000"/>
                  </a:schemeClr>
                </a:solidFill>
              </a:rPr>
              <a:t>kelale</a:t>
            </a:r>
            <a:r>
              <a:rPr lang="tr-TR" sz="3300" dirty="0" smtClean="0">
                <a:solidFill>
                  <a:schemeClr val="tx2">
                    <a:lumMod val="50000"/>
                  </a:schemeClr>
                </a:solidFill>
              </a:rPr>
              <a:t>” lafzını kendi </a:t>
            </a:r>
            <a:r>
              <a:rPr lang="tr-TR" sz="3300" dirty="0" err="1" smtClean="0">
                <a:solidFill>
                  <a:schemeClr val="tx2">
                    <a:lumMod val="50000"/>
                  </a:schemeClr>
                </a:solidFill>
              </a:rPr>
              <a:t>re’yi</a:t>
            </a:r>
            <a:r>
              <a:rPr lang="tr-TR" sz="3300" dirty="0" smtClean="0">
                <a:solidFill>
                  <a:schemeClr val="tx2">
                    <a:lumMod val="50000"/>
                  </a:schemeClr>
                </a:solidFill>
              </a:rPr>
              <a:t> ile tefsir etmiştir.)</a:t>
            </a:r>
          </a:p>
          <a:p>
            <a:pPr algn="just">
              <a:buNone/>
            </a:pPr>
            <a:endParaRPr lang="tr-TR" sz="17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Hz. Peygamber,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Muaz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b. Cebel’i Yemen’e vali olarak gönderirken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içtihâd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etmesine  izin vermiştir.</a:t>
            </a:r>
          </a:p>
          <a:p>
            <a:pPr algn="just">
              <a:buNone/>
            </a:pPr>
            <a:endParaRPr lang="tr-TR" sz="21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Tabiundan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bazılarının sakındığı doğru ancak çoğunluk kendi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re’yi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ile tefsir etmiştir.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400052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tr-TR" sz="5900" b="1" dirty="0" smtClean="0"/>
              <a:t>Hata Nedenleri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Dil 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(sarf-nahiv vb) ve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usûl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ilimlerini  (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ulumu’l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-Kur’an) 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bilmemek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Müfessirin önyargılı hareket etmesi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Nüzul dönemi dil özelliklerini dikkate almayıp mevcut Arapça bilgisiyle tefsir etmeye kalkışmak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Sağlam senetlerle gelen rivayetleri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gözmezden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 gelip şahsî arzu ve isteklere uygun açıklamalar getirmek</a:t>
            </a:r>
          </a:p>
          <a:p>
            <a:pPr algn="just">
              <a:buFont typeface="Wingdings" pitchFamily="2" charset="2"/>
              <a:buChar char="v"/>
            </a:pP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Kıyametin vakti,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rûh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sûr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, kader, </a:t>
            </a:r>
            <a:r>
              <a:rPr lang="tr-TR" sz="4800" dirty="0" err="1" smtClean="0">
                <a:solidFill>
                  <a:schemeClr val="tx2">
                    <a:lumMod val="50000"/>
                  </a:schemeClr>
                </a:solidFill>
              </a:rPr>
              <a:t>dabbetü’l</a:t>
            </a:r>
            <a:r>
              <a:rPr lang="tr-TR" sz="4800" dirty="0" smtClean="0">
                <a:solidFill>
                  <a:schemeClr val="tx2">
                    <a:lumMod val="50000"/>
                  </a:schemeClr>
                </a:solidFill>
              </a:rPr>
              <a:t>-arz gibi hakkında ayrıntılı bilgi bulunmayan hususlarda Allah’ın muradını belirlemeye çalışmak</a:t>
            </a:r>
          </a:p>
          <a:p>
            <a:pPr algn="just">
              <a:buNone/>
            </a:pPr>
            <a:endParaRPr lang="tr-TR" sz="4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400052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Başlıca Örnekleri-1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ez-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Zemahşerî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538/949), 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Keşşâf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 an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Hakâiki't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Tenzîl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er-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Râzî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606/I209), 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Mefâtîhu'l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Gayb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Beydâvî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685/1286),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Envâru't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Tenzîl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 ve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Esrâru't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Te'vil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en-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Nesefî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6200" dirty="0" smtClean="0">
                <a:solidFill>
                  <a:schemeClr val="tx2">
                    <a:lumMod val="50000"/>
                  </a:schemeClr>
                </a:solidFill>
              </a:rPr>
              <a:t>(v. 710/1300),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Medâriku't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tenzîl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 ve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Hakâiku't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Te'vil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Hâzin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741/1340),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Lübâbu't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Te'vîl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fî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Me'âni't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7400" i="1" dirty="0" err="1" smtClean="0">
                <a:solidFill>
                  <a:schemeClr val="tx2">
                    <a:lumMod val="50000"/>
                  </a:schemeClr>
                </a:solidFill>
              </a:rPr>
              <a:t>Tenzîl</a:t>
            </a:r>
            <a:r>
              <a:rPr lang="tr-TR" sz="74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7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Ebû</a:t>
            </a: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Hayyân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745/1344), 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Bahru'l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Muhît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8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Hatib</a:t>
            </a:r>
            <a:r>
              <a:rPr lang="tr-TR" sz="8000" b="1" dirty="0" smtClean="0">
                <a:solidFill>
                  <a:schemeClr val="tx2">
                    <a:lumMod val="50000"/>
                  </a:schemeClr>
                </a:solidFill>
              </a:rPr>
              <a:t> eş-</a:t>
            </a:r>
            <a:r>
              <a:rPr lang="tr-TR" sz="8000" b="1" dirty="0" err="1" smtClean="0">
                <a:solidFill>
                  <a:schemeClr val="tx2">
                    <a:lumMod val="50000"/>
                  </a:schemeClr>
                </a:solidFill>
              </a:rPr>
              <a:t>Şirbînî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 (v. 977/1570), 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es-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Sirâcu'l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000" i="1" dirty="0" err="1" smtClean="0">
                <a:solidFill>
                  <a:schemeClr val="tx2">
                    <a:lumMod val="50000"/>
                  </a:schemeClr>
                </a:solidFill>
              </a:rPr>
              <a:t>Münîr</a:t>
            </a:r>
            <a:r>
              <a:rPr lang="tr-TR" sz="80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8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92909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r-TR" sz="12800" b="1" dirty="0" smtClean="0">
                <a:solidFill>
                  <a:schemeClr val="tx2">
                    <a:lumMod val="50000"/>
                  </a:schemeClr>
                </a:solidFill>
              </a:rPr>
              <a:t>Başlıca Örnekleri-2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Ebu's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Suûd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 Efendi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(v. 982/1574),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İrşâdu'l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Akli's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Selîm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ilâ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Mezâye'l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	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Kur’ani'l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Kerîm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Âlûsî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(v. 1270/1853),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Rûhu'l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Me'âni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fî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Tefsîri'1-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Kur’ani'l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Azîm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	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ve's'Seb'i'l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Mesânî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Reşid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Rızâ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(v. 354/1935),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Tefsîru'l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Menâr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Elmalılı,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M. Hamdi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Yazır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(v. 1362/1942), 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Hak Dini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Dili.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el-</a:t>
            </a: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Merâğî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(v. 1365/1945),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Tefsîru'l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Merâğî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Ebu'l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-'</a:t>
            </a:r>
            <a:r>
              <a:rPr lang="tr-TR" sz="8800" b="1" dirty="0" err="1" smtClean="0">
                <a:solidFill>
                  <a:schemeClr val="tx2">
                    <a:lumMod val="50000"/>
                  </a:schemeClr>
                </a:solidFill>
              </a:rPr>
              <a:t>A'lâ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el-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Mevdûdî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Tefhîmu'l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Süleyman Ateş,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Yüce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Kur’an'ın</a:t>
            </a:r>
            <a:r>
              <a:rPr lang="tr-TR" sz="8800" i="1" dirty="0" smtClean="0">
                <a:solidFill>
                  <a:schemeClr val="tx2">
                    <a:lumMod val="50000"/>
                  </a:schemeClr>
                </a:solidFill>
              </a:rPr>
              <a:t> Çağdaş </a:t>
            </a:r>
            <a:r>
              <a:rPr lang="tr-TR" sz="8800" i="1" dirty="0" err="1" smtClean="0">
                <a:solidFill>
                  <a:schemeClr val="tx2">
                    <a:lumMod val="50000"/>
                  </a:schemeClr>
                </a:solidFill>
              </a:rPr>
              <a:t>Tefsîri</a:t>
            </a: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Komisyon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(H.Karaman, </a:t>
            </a:r>
            <a:r>
              <a:rPr lang="tr-TR" sz="8000" dirty="0" err="1" smtClean="0">
                <a:solidFill>
                  <a:schemeClr val="tx2">
                    <a:lumMod val="50000"/>
                  </a:schemeClr>
                </a:solidFill>
              </a:rPr>
              <a:t>M.Çağrıcı</a:t>
            </a:r>
            <a:r>
              <a:rPr lang="tr-TR" sz="8000" dirty="0" smtClean="0">
                <a:solidFill>
                  <a:schemeClr val="tx2">
                    <a:lumMod val="50000"/>
                  </a:schemeClr>
                </a:solidFill>
              </a:rPr>
              <a:t>, İ. Kâfi Dönmez, S.Gümüş), </a:t>
            </a:r>
            <a:r>
              <a:rPr lang="tr-TR" sz="8800" b="1" i="1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8800" b="1" i="1" dirty="0" smtClean="0">
                <a:solidFill>
                  <a:schemeClr val="tx2">
                    <a:lumMod val="50000"/>
                  </a:schemeClr>
                </a:solidFill>
              </a:rPr>
              <a:t> Yolu</a:t>
            </a:r>
            <a:endParaRPr lang="tr-TR" sz="8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Mevziî Tefsir (Parçacı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4071966" cy="12144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</a:t>
            </a:r>
            <a:r>
              <a:rPr lang="tr-TR" sz="4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Tafsilî</a:t>
            </a: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Tefsir: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4572000" y="1428736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 </a:t>
            </a:r>
            <a:r>
              <a:rPr lang="tr-TR" sz="44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Rivâyet</a:t>
            </a:r>
            <a:r>
              <a:rPr lang="tr-TR" sz="44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071678"/>
            <a:ext cx="4071966" cy="571504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2- </a:t>
            </a:r>
            <a:r>
              <a:rPr lang="tr-T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Dirâyet</a:t>
            </a:r>
            <a:r>
              <a:rPr lang="tr-T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Tefsiri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14842"/>
          </a:xfrm>
        </p:spPr>
        <p:txBody>
          <a:bodyPr>
            <a:noAutofit/>
          </a:bodyPr>
          <a:lstStyle/>
          <a:p>
            <a:pPr lvl="0" algn="just">
              <a:buNone/>
              <a:defRPr/>
            </a:pPr>
            <a:r>
              <a:rPr lang="tr-TR" sz="3000" b="1" dirty="0" smtClean="0">
                <a:solidFill>
                  <a:schemeClr val="tx2">
                    <a:lumMod val="50000"/>
                  </a:schemeClr>
                </a:solidFill>
              </a:rPr>
              <a:t>Tanımı: </a:t>
            </a:r>
            <a:r>
              <a:rPr lang="tr-TR" sz="3000" dirty="0" err="1" smtClean="0">
                <a:solidFill>
                  <a:srgbClr val="FF0000"/>
                </a:solidFill>
              </a:rPr>
              <a:t>Kur’an’daki</a:t>
            </a:r>
            <a:r>
              <a:rPr lang="tr-TR" sz="3000" dirty="0" smtClean="0">
                <a:solidFill>
                  <a:srgbClr val="FF0000"/>
                </a:solidFill>
              </a:rPr>
              <a:t> herhangi bir meseleyi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</a:rPr>
              <a:t>(inanç, toplum, kadın, aile, evren vb.)</a:t>
            </a: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 araştırma konusu yaparak değişik surelerde zikredilen </a:t>
            </a:r>
            <a:r>
              <a:rPr lang="tr-TR" sz="3000" dirty="0" err="1" smtClean="0">
                <a:solidFill>
                  <a:srgbClr val="FF0000"/>
                </a:solidFill>
              </a:rPr>
              <a:t>nasları</a:t>
            </a: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 nüzul sırasına göre ele alıp usulünce incelemek suretiyle onun </a:t>
            </a:r>
            <a:r>
              <a:rPr lang="tr-TR" sz="3000" dirty="0" smtClean="0">
                <a:solidFill>
                  <a:srgbClr val="FF0000"/>
                </a:solidFill>
              </a:rPr>
              <a:t>pratik hayata uygunluğunu ortaya çıkarmaktır.</a:t>
            </a:r>
          </a:p>
          <a:p>
            <a:pPr lvl="0" algn="just">
              <a:buNone/>
              <a:defRPr/>
            </a:pPr>
            <a:r>
              <a:rPr lang="tr-TR" sz="3000" b="1" dirty="0" smtClean="0">
                <a:solidFill>
                  <a:schemeClr val="tx2">
                    <a:lumMod val="50000"/>
                  </a:schemeClr>
                </a:solidFill>
              </a:rPr>
              <a:t>Amacı: </a:t>
            </a:r>
            <a:r>
              <a:rPr lang="tr-TR" sz="3000" dirty="0" err="1" smtClean="0">
                <a:solidFill>
                  <a:schemeClr val="tx2">
                    <a:lumMod val="50000"/>
                  </a:schemeClr>
                </a:solidFill>
              </a:rPr>
              <a:t>Kur’andaki</a:t>
            </a: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3000" dirty="0" err="1" smtClean="0">
                <a:solidFill>
                  <a:schemeClr val="tx2">
                    <a:lumMod val="50000"/>
                  </a:schemeClr>
                </a:solidFill>
              </a:rPr>
              <a:t>cüz’î</a:t>
            </a:r>
            <a:r>
              <a:rPr lang="tr-TR" sz="3000" dirty="0" smtClean="0">
                <a:solidFill>
                  <a:schemeClr val="tx2">
                    <a:lumMod val="50000"/>
                  </a:schemeClr>
                </a:solidFill>
              </a:rPr>
              <a:t> (tikel) hükümlerin kapsamlı bir şekilde araştırılıp incelenmesinden küllî (tümel) hükümlere ulaşılmasını sağlamaktır.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Tanımı ve Amacı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12000" dirty="0" err="1" smtClean="0">
                <a:solidFill>
                  <a:srgbClr val="FF0000"/>
                </a:solidFill>
              </a:rPr>
              <a:t>Kur’an</a:t>
            </a:r>
            <a:r>
              <a:rPr lang="tr-TR" sz="12000" dirty="0" smtClean="0">
                <a:solidFill>
                  <a:srgbClr val="FF0000"/>
                </a:solidFill>
              </a:rPr>
              <a:t> Merkezli Konulu Tefsir</a:t>
            </a:r>
          </a:p>
          <a:p>
            <a:pPr lvl="1">
              <a:buFont typeface="Wingdings" pitchFamily="2" charset="2"/>
              <a:buChar char="v"/>
            </a:pPr>
            <a:r>
              <a:rPr lang="tr-TR" sz="12000" dirty="0" smtClean="0"/>
              <a:t>Konu Tefsiri</a:t>
            </a:r>
          </a:p>
          <a:p>
            <a:pPr lvl="1">
              <a:buFont typeface="Wingdings" pitchFamily="2" charset="2"/>
              <a:buChar char="v"/>
            </a:pPr>
            <a:r>
              <a:rPr lang="tr-TR" sz="12000" dirty="0" smtClean="0"/>
              <a:t>Kavram Tefsiri</a:t>
            </a:r>
          </a:p>
          <a:p>
            <a:pPr>
              <a:buFont typeface="Wingdings" pitchFamily="2" charset="2"/>
              <a:buChar char="v"/>
            </a:pPr>
            <a:r>
              <a:rPr lang="tr-TR" sz="12000" dirty="0" smtClean="0">
                <a:solidFill>
                  <a:srgbClr val="FF0000"/>
                </a:solidFill>
              </a:rPr>
              <a:t>Sure Merkezli Konulu Tefsir</a:t>
            </a:r>
          </a:p>
          <a:p>
            <a:pPr lvl="1">
              <a:buFont typeface="Wingdings" pitchFamily="2" charset="2"/>
              <a:buChar char="v"/>
            </a:pPr>
            <a:r>
              <a:rPr lang="tr-TR" sz="12000" dirty="0" smtClean="0"/>
              <a:t>Suredeki Tek Konunun Tefsiri</a:t>
            </a:r>
          </a:p>
          <a:p>
            <a:pPr lvl="1">
              <a:buFont typeface="Wingdings" pitchFamily="2" charset="2"/>
              <a:buChar char="v"/>
            </a:pPr>
            <a:r>
              <a:rPr lang="tr-TR" sz="12000" dirty="0" smtClean="0"/>
              <a:t>Suredeki Tüm Konuların Tefsiri</a:t>
            </a:r>
          </a:p>
          <a:p>
            <a:pPr>
              <a:buFont typeface="Wingdings" pitchFamily="2" charset="2"/>
              <a:buChar char="v"/>
            </a:pPr>
            <a:r>
              <a:rPr lang="tr-TR" sz="12000" dirty="0" smtClean="0">
                <a:solidFill>
                  <a:srgbClr val="FF0000"/>
                </a:solidFill>
              </a:rPr>
              <a:t>Ayet Merkezli Konulu Tefsir</a:t>
            </a:r>
          </a:p>
          <a:p>
            <a:pPr lvl="0" algn="just">
              <a:buFont typeface="Wingdings" pitchFamily="2" charset="2"/>
              <a:buChar char="v"/>
              <a:defRPr/>
            </a:pPr>
            <a:endParaRPr lang="tr-TR" sz="12000" dirty="0" smtClean="0">
              <a:solidFill>
                <a:srgbClr val="C00000"/>
              </a:solidFill>
            </a:endParaRPr>
          </a:p>
          <a:p>
            <a:pPr lvl="0" algn="just">
              <a:buNone/>
              <a:defRPr/>
            </a:pPr>
            <a:r>
              <a:rPr lang="tr-TR" sz="9600" dirty="0" smtClean="0">
                <a:solidFill>
                  <a:srgbClr val="FF0000"/>
                </a:solidFill>
              </a:rPr>
              <a:t>Konu tefsiri ve tahlilî tefsirde en faydalı yöntem olarak görülür.</a:t>
            </a:r>
          </a:p>
          <a:p>
            <a:pPr lvl="0" algn="ctr">
              <a:buNone/>
              <a:defRPr/>
            </a:pP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A- Tanımı ve Amacı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1484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Hz. Peygamber Dönemi</a:t>
            </a:r>
          </a:p>
          <a:p>
            <a:pPr algn="just">
              <a:buNone/>
            </a:pP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Allah resulü ihtiyaç anında bu yöntemi kullanırdı. Mesela: 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“İnanıp da imanlarına herhangi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bir zulmü 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karıştırmayanlar </a:t>
            </a:r>
            <a:r>
              <a:rPr lang="tr-TR" sz="11200" i="1" dirty="0" err="1" smtClean="0">
                <a:solidFill>
                  <a:schemeClr val="tx2">
                    <a:lumMod val="50000"/>
                  </a:schemeClr>
                </a:solidFill>
              </a:rPr>
              <a:t>varya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, işte güven onlarındır ve onlar doğru yolu bulanlardır.” (</a:t>
            </a:r>
            <a:r>
              <a:rPr lang="tr-TR" sz="11200" i="1" dirty="0" err="1" smtClean="0">
                <a:solidFill>
                  <a:schemeClr val="tx2">
                    <a:lumMod val="50000"/>
                  </a:schemeClr>
                </a:solidFill>
              </a:rPr>
              <a:t>En’am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:82) </a:t>
            </a: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ayeti indiğinde</a:t>
            </a:r>
          </a:p>
          <a:p>
            <a:pPr algn="just">
              <a:buNone/>
            </a:pP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11200" dirty="0" err="1" smtClean="0">
                <a:solidFill>
                  <a:schemeClr val="tx2">
                    <a:lumMod val="50000"/>
                  </a:schemeClr>
                </a:solidFill>
              </a:rPr>
              <a:t>Sahâbe</a:t>
            </a: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“Hangimiz kendine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zulm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etmez ki?” </a:t>
            </a: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diyince</a:t>
            </a:r>
          </a:p>
          <a:p>
            <a:pPr algn="just">
              <a:buNone/>
            </a:pPr>
            <a:r>
              <a:rPr lang="tr-TR" sz="11200" dirty="0" smtClean="0">
                <a:solidFill>
                  <a:schemeClr val="tx2">
                    <a:lumMod val="50000"/>
                  </a:schemeClr>
                </a:solidFill>
              </a:rPr>
              <a:t>-Hz. Peygamber, 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“Ayetteki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zulüm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 kelimesi sizin anladığınız manada değildir. Lokman’ın “…doğrusu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şirk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 büyük bir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zulüm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dür…” (Lokman:13) dediğini duymadınız mı? Şunu bilin ki, sözünü ettiğiniz </a:t>
            </a:r>
            <a:r>
              <a:rPr lang="tr-TR" sz="11200" b="1" i="1" dirty="0" smtClean="0">
                <a:solidFill>
                  <a:schemeClr val="tx2">
                    <a:lumMod val="50000"/>
                  </a:schemeClr>
                </a:solidFill>
              </a:rPr>
              <a:t>ayetteki zulümden maksat şirktir</a:t>
            </a:r>
            <a:r>
              <a:rPr lang="tr-TR" sz="11200" i="1" dirty="0" smtClean="0">
                <a:solidFill>
                  <a:schemeClr val="tx2">
                    <a:lumMod val="50000"/>
                  </a:schemeClr>
                </a:solidFill>
              </a:rPr>
              <a:t>.” demiştir.</a:t>
            </a:r>
          </a:p>
          <a:p>
            <a:pPr algn="ctr">
              <a:buNone/>
            </a:pPr>
            <a:endParaRPr lang="tr-TR" sz="8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Tarihi Seyri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1484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r-TR" sz="11200" b="1" dirty="0" err="1" smtClean="0">
                <a:solidFill>
                  <a:schemeClr val="tx2">
                    <a:lumMod val="50000"/>
                  </a:schemeClr>
                </a:solidFill>
              </a:rPr>
              <a:t>Sahâbe</a:t>
            </a: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 Dönemi</a:t>
            </a:r>
          </a:p>
          <a:p>
            <a:pPr algn="just">
              <a:buNone/>
            </a:pPr>
            <a:r>
              <a:rPr lang="tr-TR" sz="9600" dirty="0" smtClean="0">
                <a:solidFill>
                  <a:schemeClr val="tx2">
                    <a:lumMod val="50000"/>
                  </a:schemeClr>
                </a:solidFill>
              </a:rPr>
              <a:t>Hz. Ömer, evlilikten 6 ay sonra doğum yapan kadına zina cezası uygulamak istediğinde </a:t>
            </a:r>
          </a:p>
          <a:p>
            <a:pPr algn="just">
              <a:buNone/>
            </a:pPr>
            <a:r>
              <a:rPr lang="tr-TR" sz="9600" dirty="0" smtClean="0">
                <a:solidFill>
                  <a:schemeClr val="tx2">
                    <a:lumMod val="50000"/>
                  </a:schemeClr>
                </a:solidFill>
              </a:rPr>
              <a:t>Hz. Ali ona,</a:t>
            </a:r>
          </a:p>
          <a:p>
            <a:pPr algn="just">
              <a:buNone/>
            </a:pPr>
            <a:r>
              <a:rPr lang="tr-TR" sz="9600" i="1" dirty="0" smtClean="0">
                <a:solidFill>
                  <a:schemeClr val="tx2">
                    <a:lumMod val="50000"/>
                  </a:schemeClr>
                </a:solidFill>
              </a:rPr>
              <a:t>“Biz insana ana-babasına iyilik etmesini tavsiye ettik. Annesi onu zahmetle taşıdı ve zahmetle doğurdu. Taşıması ve sütten kesilmesi 30 ay sürer…” (</a:t>
            </a:r>
            <a:r>
              <a:rPr lang="tr-TR" sz="9600" i="1" dirty="0" err="1" smtClean="0">
                <a:solidFill>
                  <a:schemeClr val="tx2">
                    <a:lumMod val="50000"/>
                  </a:schemeClr>
                </a:solidFill>
              </a:rPr>
              <a:t>Ahkâf</a:t>
            </a:r>
            <a:r>
              <a:rPr lang="tr-TR" sz="9600" i="1" dirty="0" smtClean="0">
                <a:solidFill>
                  <a:schemeClr val="tx2">
                    <a:lumMod val="50000"/>
                  </a:schemeClr>
                </a:solidFill>
              </a:rPr>
              <a:t>:15)</a:t>
            </a:r>
          </a:p>
          <a:p>
            <a:pPr algn="just">
              <a:buNone/>
            </a:pPr>
            <a:r>
              <a:rPr lang="tr-TR" sz="9600" i="1" dirty="0" smtClean="0">
                <a:solidFill>
                  <a:schemeClr val="tx2">
                    <a:lumMod val="50000"/>
                  </a:schemeClr>
                </a:solidFill>
              </a:rPr>
              <a:t>“Emzirmeyi tamamlatmak isteyen (baba) için anneler, çocuklarını iki tam yıl emzirirler…” (Bakara: 233) </a:t>
            </a:r>
            <a:r>
              <a:rPr lang="tr-TR" sz="9600" dirty="0" smtClean="0">
                <a:solidFill>
                  <a:schemeClr val="tx2">
                    <a:lumMod val="50000"/>
                  </a:schemeClr>
                </a:solidFill>
              </a:rPr>
              <a:t>ayetlerini okumuş ve 6 ay üzerine doğum yapana zina cezası uygulanamayacağını göstermiştir.</a:t>
            </a:r>
          </a:p>
          <a:p>
            <a:pPr algn="just">
              <a:buNone/>
            </a:pPr>
            <a:r>
              <a:rPr lang="tr-TR" sz="9600" dirty="0" smtClean="0">
                <a:solidFill>
                  <a:schemeClr val="tx2">
                    <a:lumMod val="50000"/>
                  </a:schemeClr>
                </a:solidFill>
              </a:rPr>
              <a:t>(Hz. Peygamber: “Hadleri şüphelerle bertaraf ediniz.”)</a:t>
            </a: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Tarihi Seyri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1484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r-TR" sz="11200" b="1" dirty="0" err="1" smtClean="0">
                <a:solidFill>
                  <a:schemeClr val="tx2">
                    <a:lumMod val="50000"/>
                  </a:schemeClr>
                </a:solidFill>
              </a:rPr>
              <a:t>Tâbiûn</a:t>
            </a: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 Dönemi</a:t>
            </a:r>
          </a:p>
          <a:p>
            <a:pPr algn="just">
              <a:buFont typeface="Wingdings" pitchFamily="2" charset="2"/>
              <a:buChar char="v"/>
            </a:pP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Hz. Peygamber ve 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sahâbe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 dönemindeki </a:t>
            </a:r>
            <a:r>
              <a:rPr lang="tr-TR" sz="12000" dirty="0" smtClean="0">
                <a:solidFill>
                  <a:srgbClr val="C00000"/>
                </a:solidFill>
              </a:rPr>
              <a:t>bütüncül anlayış 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bu dönemde de devam etmiştir.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Günümüz konulu tefsir anlayışının </a:t>
            </a:r>
            <a:r>
              <a:rPr lang="tr-TR" sz="12000" dirty="0" smtClean="0">
                <a:solidFill>
                  <a:srgbClr val="C00000"/>
                </a:solidFill>
              </a:rPr>
              <a:t>ilk nüvesi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 bu dönemde oluşturulmuştur.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Bu dönemde konulu tefsir yöntemi daha çok 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fıkhî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 alanda ortaya çıkmıştır. </a:t>
            </a:r>
            <a:r>
              <a:rPr lang="tr-TR" sz="12000" dirty="0" smtClean="0">
                <a:solidFill>
                  <a:srgbClr val="C00000"/>
                </a:solidFill>
              </a:rPr>
              <a:t>(Ahkâm Tefsirleri)</a:t>
            </a:r>
          </a:p>
          <a:p>
            <a:pPr algn="just">
              <a:buFont typeface="Wingdings" pitchFamily="2" charset="2"/>
              <a:buChar char="v"/>
            </a:pP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Kitabu’t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-taharet”, “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Kitabu’s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-salat”, “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Kitabu’n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-nikah”, “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Kitabu’t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-talak”, “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Kitabu’l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sz="12000" dirty="0" err="1" smtClean="0">
                <a:solidFill>
                  <a:schemeClr val="tx2">
                    <a:lumMod val="50000"/>
                  </a:schemeClr>
                </a:solidFill>
              </a:rPr>
              <a:t>büyû</a:t>
            </a:r>
            <a:r>
              <a:rPr lang="tr-TR" sz="12000" dirty="0" smtClean="0">
                <a:solidFill>
                  <a:schemeClr val="tx2">
                    <a:lumMod val="50000"/>
                  </a:schemeClr>
                </a:solidFill>
              </a:rPr>
              <a:t>” vb.</a:t>
            </a: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tr-TR" sz="9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Tarihi Seyri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8628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Sonraki Dönemler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Müslümanlarda bir uyanış ve kıyam hareketi başlatma düşünceleri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ihtiva ettiği konularda ihtisaslaşmayı beraberinde getirmiştir.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Yaşanan sorunlara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ve sünnet eksenli çözüm üretmeye çalışılmıştır.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Cemaleddin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Efgânî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(ö.1315/1897), Muhammed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Abduh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(ö.1323/1905), Reşit Rıza (ö.1354/1935), Mustafa el-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Merağî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(ö.1365/1945), </a:t>
            </a:r>
            <a:r>
              <a:rPr lang="tr-TR" sz="8800" b="1" dirty="0" smtClean="0">
                <a:solidFill>
                  <a:schemeClr val="tx2">
                    <a:lumMod val="50000"/>
                  </a:schemeClr>
                </a:solidFill>
              </a:rPr>
              <a:t>Mehmet Akif Ersoy 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(ö.1355/1936) vb. isimler,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ve sünnet eksenli çözümler üretmek için eserler yazarak halkı irşada çalışmışlar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Said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Halim Paşa’nın </a:t>
            </a:r>
            <a:r>
              <a:rPr lang="tr-TR" sz="8800" b="1" i="1" dirty="0" smtClean="0">
                <a:solidFill>
                  <a:schemeClr val="tx2">
                    <a:lumMod val="50000"/>
                  </a:schemeClr>
                </a:solidFill>
              </a:rPr>
              <a:t>“İslamlaşmak ve </a:t>
            </a:r>
            <a:r>
              <a:rPr lang="tr-TR" sz="8800" b="1" i="1" dirty="0" err="1" smtClean="0">
                <a:solidFill>
                  <a:schemeClr val="tx2">
                    <a:lumMod val="50000"/>
                  </a:schemeClr>
                </a:solidFill>
              </a:rPr>
              <a:t>Taassub</a:t>
            </a:r>
            <a:r>
              <a:rPr lang="tr-TR" sz="8800" b="1" i="1" dirty="0" smtClean="0">
                <a:solidFill>
                  <a:schemeClr val="tx2">
                    <a:lumMod val="50000"/>
                  </a:schemeClr>
                </a:solidFill>
              </a:rPr>
              <a:t>”, “</a:t>
            </a:r>
            <a:r>
              <a:rPr lang="tr-TR" sz="8800" b="1" i="1" dirty="0" err="1" smtClean="0">
                <a:solidFill>
                  <a:schemeClr val="tx2">
                    <a:lumMod val="50000"/>
                  </a:schemeClr>
                </a:solidFill>
              </a:rPr>
              <a:t>Mukallidliklerimiz</a:t>
            </a:r>
            <a:r>
              <a:rPr lang="tr-TR" sz="8800" b="1" i="1" dirty="0" smtClean="0">
                <a:solidFill>
                  <a:schemeClr val="tx2">
                    <a:lumMod val="50000"/>
                  </a:schemeClr>
                </a:solidFill>
              </a:rPr>
              <a:t>”, “Buhran-ı </a:t>
            </a:r>
            <a:r>
              <a:rPr lang="tr-TR" sz="8800" b="1" i="1" dirty="0" err="1" smtClean="0">
                <a:solidFill>
                  <a:schemeClr val="tx2">
                    <a:lumMod val="50000"/>
                  </a:schemeClr>
                </a:solidFill>
              </a:rPr>
              <a:t>İctimâimiz</a:t>
            </a:r>
            <a:r>
              <a:rPr lang="tr-TR" sz="8800" b="1" i="1" dirty="0" smtClean="0">
                <a:solidFill>
                  <a:schemeClr val="tx2">
                    <a:lumMod val="50000"/>
                  </a:schemeClr>
                </a:solidFill>
              </a:rPr>
              <a:t>” 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adlı eserleri bu türün en iyi örneklerindendir.</a:t>
            </a:r>
          </a:p>
          <a:p>
            <a:pPr algn="just">
              <a:buNone/>
            </a:pPr>
            <a:endParaRPr lang="tr-TR" sz="1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Tarihi Seyri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571612"/>
            <a:ext cx="8143932" cy="5097748"/>
          </a:xfrm>
          <a:ln w="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>
              <a:buNone/>
            </a:pPr>
            <a:r>
              <a:rPr lang="tr-TR" sz="2800" dirty="0" smtClean="0"/>
              <a:t>Hz. Peygamber vahyi tebliğ etmek ve onu açıklamakla görevliydi. Bu yüzden </a:t>
            </a:r>
            <a:r>
              <a:rPr lang="tr-TR" sz="2800" dirty="0" err="1" smtClean="0"/>
              <a:t>Kur'ân'ı</a:t>
            </a:r>
            <a:r>
              <a:rPr lang="tr-TR" sz="2800" dirty="0" smtClean="0"/>
              <a:t> açıklamada Sünnetin önemli bir yeri vardı. Sahabe anlamakta güçlük çektikleri </a:t>
            </a:r>
            <a:r>
              <a:rPr lang="tr-TR" sz="2800" dirty="0" smtClean="0"/>
              <a:t>konuları </a:t>
            </a:r>
            <a:r>
              <a:rPr lang="tr-TR" sz="2800" dirty="0" smtClean="0"/>
              <a:t>Hz. Peygamber'e sormuşlar, </a:t>
            </a:r>
            <a:r>
              <a:rPr lang="tr-TR" sz="2800" dirty="0" smtClean="0"/>
              <a:t>Hz.  Peygamber </a:t>
            </a:r>
            <a:r>
              <a:rPr lang="tr-TR" sz="2800" dirty="0" smtClean="0"/>
              <a:t>de cevaplamıştı. </a:t>
            </a:r>
          </a:p>
          <a:p>
            <a:pPr algn="just"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Dolayısıyla Sünnet </a:t>
            </a:r>
            <a:r>
              <a:rPr lang="tr-TR" sz="2800" dirty="0" err="1" smtClean="0">
                <a:solidFill>
                  <a:srgbClr val="FF0000"/>
                </a:solidFill>
              </a:rPr>
              <a:t>Kur'ân'ın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umûmunu</a:t>
            </a:r>
            <a:r>
              <a:rPr lang="tr-TR" sz="2800" dirty="0" smtClean="0">
                <a:solidFill>
                  <a:srgbClr val="FF0000"/>
                </a:solidFill>
              </a:rPr>
              <a:t>, hususunu, mutlak ve </a:t>
            </a:r>
            <a:r>
              <a:rPr lang="tr-TR" sz="2800" dirty="0" err="1" smtClean="0">
                <a:solidFill>
                  <a:srgbClr val="FF0000"/>
                </a:solidFill>
              </a:rPr>
              <a:t>mukayyedini</a:t>
            </a:r>
            <a:r>
              <a:rPr lang="tr-TR" sz="2800" dirty="0" smtClean="0">
                <a:solidFill>
                  <a:srgbClr val="FF0000"/>
                </a:solidFill>
              </a:rPr>
              <a:t>, </a:t>
            </a:r>
            <a:r>
              <a:rPr lang="tr-TR" sz="2800" dirty="0" err="1" smtClean="0">
                <a:solidFill>
                  <a:srgbClr val="FF0000"/>
                </a:solidFill>
              </a:rPr>
              <a:t>nâsih</a:t>
            </a:r>
            <a:r>
              <a:rPr lang="tr-TR" sz="2800" dirty="0" smtClean="0">
                <a:solidFill>
                  <a:srgbClr val="FF0000"/>
                </a:solidFill>
              </a:rPr>
              <a:t> ve </a:t>
            </a:r>
            <a:r>
              <a:rPr lang="tr-TR" sz="2800" dirty="0" err="1" smtClean="0">
                <a:solidFill>
                  <a:srgbClr val="FF0000"/>
                </a:solidFill>
              </a:rPr>
              <a:t>mensûhunu</a:t>
            </a:r>
            <a:r>
              <a:rPr lang="tr-TR" sz="2800" dirty="0" smtClean="0">
                <a:solidFill>
                  <a:srgbClr val="FF0000"/>
                </a:solidFill>
              </a:rPr>
              <a:t> açıklamıştır. </a:t>
            </a:r>
            <a:r>
              <a:rPr lang="tr-TR" sz="2800" b="1" dirty="0" err="1" smtClean="0">
                <a:solidFill>
                  <a:srgbClr val="FF0000"/>
                </a:solidFill>
              </a:rPr>
              <a:t>Tebyin</a:t>
            </a:r>
            <a:r>
              <a:rPr lang="tr-TR" sz="2800" b="1" dirty="0" smtClean="0">
                <a:solidFill>
                  <a:srgbClr val="FF0000"/>
                </a:solidFill>
              </a:rPr>
              <a:t>, tebliğ, teşri,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smtClean="0">
                <a:solidFill>
                  <a:schemeClr val="bg1"/>
                </a:solidFill>
              </a:rPr>
              <a:t>Hz. Peygamber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8628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tr-TR" sz="11200" b="1" dirty="0" smtClean="0">
                <a:solidFill>
                  <a:schemeClr val="tx2">
                    <a:lumMod val="50000"/>
                  </a:schemeClr>
                </a:solidFill>
              </a:rPr>
              <a:t>Günümüz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Özellikle akademide yüksek lisans ve doktora çalışmalarında bu tarz yaklaşım son derece yaygınlaşmıştır.</a:t>
            </a:r>
          </a:p>
          <a:p>
            <a:pPr algn="just">
              <a:buNone/>
            </a:pPr>
            <a:endParaRPr lang="tr-TR" sz="8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Kur’an’da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Günah Kavramı”,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Kur’an’da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Şirk kavramı”,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Kur’an’an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Göre Ebedilik”, “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Kur’an’da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 Kadın” vb çalışmalar bu husustaki örneklerdendir.</a:t>
            </a:r>
          </a:p>
          <a:p>
            <a:pPr algn="just">
              <a:buNone/>
            </a:pPr>
            <a:endParaRPr lang="tr-TR" sz="1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B- Tarihi Seyri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rmAutofit fontScale="3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Önce araştırma yapılacak konunun sınırları ve hedefi belirlenir.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Konuyla ilgili değişik surelerdeki ayetler bir araya getirilir.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Sadece ilgili kavramın ve türevlerinin değil, aynı manaya delalet eden diğer kavramların geçtiği ayetler de dikkate alınır.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Ayetlerin tarihi bağlamı (nüzul ortamı) dikkate alınıp nüzulüne göre sıralanır. (Ancak her zaman sadece </a:t>
            </a:r>
            <a:r>
              <a:rPr lang="tr-TR" sz="8800" dirty="0" err="1" smtClean="0">
                <a:solidFill>
                  <a:schemeClr val="tx2">
                    <a:lumMod val="50000"/>
                  </a:schemeClr>
                </a:solidFill>
              </a:rPr>
              <a:t>esbâb</a:t>
            </a:r>
            <a:r>
              <a:rPr lang="tr-TR" sz="8800" dirty="0" smtClean="0">
                <a:solidFill>
                  <a:schemeClr val="tx2">
                    <a:lumMod val="50000"/>
                  </a:schemeClr>
                </a:solidFill>
              </a:rPr>
              <a:t>-ı nüzule bağlı kalınmaz)</a:t>
            </a:r>
          </a:p>
          <a:p>
            <a:pPr algn="just">
              <a:buNone/>
            </a:pPr>
            <a:endParaRPr lang="tr-TR" sz="8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tr-TR" sz="8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C- Yöntemi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Ayetlerin siyak-sibak ilişkileri göz önünde bulundurulur. Çünkü ayetler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</a:rPr>
              <a:t>tevkifîdir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. (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</a:rPr>
              <a:t>Münasebetü’l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-Kuran- ayet ve sure ilişkisi)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Hz. Peygamberin sünnetinden ve geçmiş kültürel birikimden (gelenekten) istifade edilir. (Çünkü sünnetin beyan ve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</a:rPr>
              <a:t>teşrî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 fonksiyonu vardır.)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Sahabe ve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</a:rPr>
              <a:t>tâbiûn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 bilginleriniz söz ve tercihlerine başvurulur.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Tarih ve siyer ilminde de faydalanılır.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</a:rPr>
              <a:t>Sonuçları tespit etmek için ayetlerin ayrıntılı hükümlerine ulaşılır sonra da bu hükümlerden hareketle küllî (tümel) maksatlar ortaya çıkarılır. 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C- Yöntemi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Zahiren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</a:rPr>
              <a:t>müşkil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 gibi görünen ayetleri, bir arada yorumlamak konunun incelenmesine bilimsel (nesnel) bir atmosfer katmaktadır.</a:t>
            </a:r>
          </a:p>
          <a:p>
            <a:pPr algn="just">
              <a:buNone/>
            </a:pPr>
            <a:endParaRPr lang="tr-T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Yenilenen sosyal ihtiyaçlar ve değişen düşüncelere karşı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</a:rPr>
              <a:t>Kur’an’dan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 bütüncül cevap bulma imkanı sunmaktadır.</a:t>
            </a:r>
          </a:p>
          <a:p>
            <a:pPr algn="just">
              <a:buNone/>
            </a:pPr>
            <a:endParaRPr lang="tr-T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Belli bir konu için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</a:rPr>
              <a:t>Kur’an’ı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 baştan sona en az bir mealden okumanın güçlüğü ortadadır.  Konulu tefsir, hem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 hidayetine doğrudan ulaştırmakta, hem de problemlerin çözümünü kolaylaştırmaktadır.</a:t>
            </a:r>
          </a:p>
          <a:p>
            <a:pPr algn="just">
              <a:buNone/>
            </a:pPr>
            <a:endParaRPr lang="tr-T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Çağımızda ihtisaslaşma çok yaygın olduğundan, bu çağın insanlarına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</a:rPr>
              <a:t>Kur’an’ın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</a:rPr>
              <a:t> mesajını ulaştırmanın en etkili yoludur.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bg1"/>
                </a:solidFill>
              </a:rPr>
              <a:t>Mevzuî</a:t>
            </a:r>
            <a:r>
              <a:rPr lang="tr-TR" sz="4800" b="1" dirty="0" smtClean="0">
                <a:solidFill>
                  <a:schemeClr val="bg1"/>
                </a:solidFill>
              </a:rPr>
              <a:t> Tefsir (Konulu Tefsir)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1428736"/>
            <a:ext cx="8143932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prstMaterial="plastic">
            <a:bevelT/>
            <a:bevelB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D- Faydaları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plastic">
            <a:bevelT/>
            <a:bevelB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chemeClr val="bg1"/>
                </a:solidFill>
                <a:effectLst/>
              </a:rPr>
              <a:t>Tarihten Günümüze Tefsir Ekolleri</a:t>
            </a:r>
            <a:endParaRPr lang="tr-TR" sz="4000" dirty="0">
              <a:solidFill>
                <a:schemeClr val="bg1"/>
              </a:solidFill>
              <a:effectLst/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771800" y="1700808"/>
            <a:ext cx="3096344" cy="14401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TEFSİR EKOLLERİ</a:t>
            </a:r>
            <a:endParaRPr lang="tr-TR" sz="2400" b="1" dirty="0"/>
          </a:p>
        </p:txBody>
      </p:sp>
      <p:sp>
        <p:nvSpPr>
          <p:cNvPr id="6" name="5 Oval"/>
          <p:cNvSpPr/>
          <p:nvPr/>
        </p:nvSpPr>
        <p:spPr>
          <a:xfrm>
            <a:off x="285720" y="4143380"/>
            <a:ext cx="2317936" cy="9909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MEZHEBİ TEFSİR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2857488" y="4214818"/>
            <a:ext cx="1935666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FIKHİ TEFSİR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6929454" y="4005064"/>
            <a:ext cx="1963026" cy="100811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İCTİMAÎ TEFSİR</a:t>
            </a:r>
            <a:endParaRPr lang="tr-TR" dirty="0"/>
          </a:p>
        </p:txBody>
      </p:sp>
      <p:cxnSp>
        <p:nvCxnSpPr>
          <p:cNvPr id="10" name="9 Düz Ok Bağlayıcısı"/>
          <p:cNvCxnSpPr/>
          <p:nvPr/>
        </p:nvCxnSpPr>
        <p:spPr>
          <a:xfrm flipH="1">
            <a:off x="2987824" y="3212976"/>
            <a:ext cx="12961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rot="16200000" flipH="1">
            <a:off x="3998216" y="3502718"/>
            <a:ext cx="864666" cy="288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4283968" y="3212976"/>
            <a:ext cx="2502610" cy="930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Oval"/>
          <p:cNvSpPr/>
          <p:nvPr/>
        </p:nvSpPr>
        <p:spPr>
          <a:xfrm>
            <a:off x="251520" y="5517232"/>
            <a:ext cx="1368152" cy="914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Mutezile</a:t>
            </a:r>
            <a:endParaRPr lang="tr-TR" sz="1600" dirty="0"/>
          </a:p>
        </p:txBody>
      </p:sp>
      <p:sp>
        <p:nvSpPr>
          <p:cNvPr id="17" name="16 Oval"/>
          <p:cNvSpPr/>
          <p:nvPr/>
        </p:nvSpPr>
        <p:spPr>
          <a:xfrm>
            <a:off x="1714480" y="5517232"/>
            <a:ext cx="1285884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Şia</a:t>
            </a:r>
            <a:endParaRPr lang="tr-TR" dirty="0"/>
          </a:p>
        </p:txBody>
      </p:sp>
      <p:sp>
        <p:nvSpPr>
          <p:cNvPr id="18" name="17 Oval"/>
          <p:cNvSpPr/>
          <p:nvPr/>
        </p:nvSpPr>
        <p:spPr>
          <a:xfrm>
            <a:off x="3071802" y="5500702"/>
            <a:ext cx="1152128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Harici</a:t>
            </a:r>
            <a:endParaRPr lang="tr-TR" dirty="0"/>
          </a:p>
        </p:txBody>
      </p:sp>
      <p:cxnSp>
        <p:nvCxnSpPr>
          <p:cNvPr id="20" name="19 Düz Ok Bağlayıcısı"/>
          <p:cNvCxnSpPr/>
          <p:nvPr/>
        </p:nvCxnSpPr>
        <p:spPr>
          <a:xfrm>
            <a:off x="2051720" y="5013176"/>
            <a:ext cx="1162958" cy="558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 rot="10800000" flipV="1">
            <a:off x="1214414" y="5000636"/>
            <a:ext cx="90124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 rot="16200000" flipH="1">
            <a:off x="1875405" y="5196901"/>
            <a:ext cx="588604" cy="196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Oval"/>
          <p:cNvSpPr/>
          <p:nvPr/>
        </p:nvSpPr>
        <p:spPr>
          <a:xfrm>
            <a:off x="6715140" y="2786058"/>
            <a:ext cx="2160240" cy="1008112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MODERNİST  TEFSİR</a:t>
            </a:r>
            <a:endParaRPr lang="tr-TR" dirty="0"/>
          </a:p>
        </p:txBody>
      </p:sp>
      <p:cxnSp>
        <p:nvCxnSpPr>
          <p:cNvPr id="21" name="20 Düz Ok Bağlayıcısı"/>
          <p:cNvCxnSpPr/>
          <p:nvPr/>
        </p:nvCxnSpPr>
        <p:spPr>
          <a:xfrm>
            <a:off x="4286248" y="3214686"/>
            <a:ext cx="235745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 rot="10800000" flipV="1">
            <a:off x="2500298" y="3214686"/>
            <a:ext cx="178595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Oval"/>
          <p:cNvSpPr/>
          <p:nvPr/>
        </p:nvSpPr>
        <p:spPr>
          <a:xfrm>
            <a:off x="214282" y="2857496"/>
            <a:ext cx="2160240" cy="100811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İLMÎ TEFSİR</a:t>
            </a:r>
            <a:endParaRPr lang="tr-TR" dirty="0"/>
          </a:p>
        </p:txBody>
      </p:sp>
      <p:sp>
        <p:nvSpPr>
          <p:cNvPr id="38" name="37 Oval"/>
          <p:cNvSpPr/>
          <p:nvPr/>
        </p:nvSpPr>
        <p:spPr>
          <a:xfrm>
            <a:off x="5000628" y="4214818"/>
            <a:ext cx="1935666" cy="9144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İŞARÎ TEFSİR</a:t>
            </a:r>
            <a:endParaRPr lang="tr-TR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u="sng" dirty="0" err="1" smtClean="0"/>
              <a:t>Mezhebî</a:t>
            </a:r>
            <a:r>
              <a:rPr lang="tr-TR" sz="4800" b="1" u="sng" dirty="0" smtClean="0"/>
              <a:t> Tefsir Ekolü – </a:t>
            </a:r>
            <a:r>
              <a:rPr lang="tr-TR" sz="4800" b="1" u="sng" dirty="0" err="1" smtClean="0"/>
              <a:t>Mu’tezile</a:t>
            </a: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tr-TR" sz="2400" dirty="0" err="1" smtClean="0"/>
              <a:t>Vâsıl</a:t>
            </a:r>
            <a:r>
              <a:rPr lang="tr-TR" sz="2400" dirty="0" smtClean="0"/>
              <a:t> b. Ata kurmuştur. Tamamen </a:t>
            </a:r>
            <a:r>
              <a:rPr lang="tr-TR" sz="2400" dirty="0" err="1" smtClean="0"/>
              <a:t>rastyonalist</a:t>
            </a:r>
            <a:r>
              <a:rPr lang="tr-TR" sz="2400" dirty="0" smtClean="0"/>
              <a:t> bir anlayıştan hareket eder. Akılla nakille çeliştiğinde akıl tercih edilir. Beş esas üzerinde dururlar; </a:t>
            </a:r>
            <a:r>
              <a:rPr lang="tr-TR" sz="2400" dirty="0" err="1" smtClean="0"/>
              <a:t>tevhid</a:t>
            </a:r>
            <a:r>
              <a:rPr lang="tr-TR" sz="2400" dirty="0" smtClean="0"/>
              <a:t>, </a:t>
            </a:r>
            <a:r>
              <a:rPr lang="tr-TR" sz="2400" dirty="0" err="1" smtClean="0"/>
              <a:t>adl</a:t>
            </a:r>
            <a:r>
              <a:rPr lang="tr-TR" sz="2400" dirty="0" smtClean="0"/>
              <a:t>, </a:t>
            </a:r>
            <a:r>
              <a:rPr lang="tr-TR" sz="2400" dirty="0" err="1" smtClean="0"/>
              <a:t>vaad</a:t>
            </a:r>
            <a:r>
              <a:rPr lang="tr-TR" sz="2400" dirty="0" smtClean="0"/>
              <a:t>-</a:t>
            </a:r>
            <a:r>
              <a:rPr lang="tr-TR" sz="2400" dirty="0" err="1" smtClean="0"/>
              <a:t>vaid</a:t>
            </a:r>
            <a:r>
              <a:rPr lang="tr-TR" sz="2400" dirty="0" smtClean="0"/>
              <a:t>, menzile-</a:t>
            </a:r>
            <a:r>
              <a:rPr lang="tr-TR" sz="2400" dirty="0" err="1" smtClean="0"/>
              <a:t>beynel</a:t>
            </a:r>
            <a:r>
              <a:rPr lang="tr-TR" sz="2400" dirty="0" smtClean="0"/>
              <a:t> </a:t>
            </a:r>
            <a:r>
              <a:rPr lang="tr-TR" sz="2400" dirty="0" err="1" smtClean="0"/>
              <a:t>menzileteyn</a:t>
            </a:r>
            <a:r>
              <a:rPr lang="tr-TR" sz="2400" dirty="0" smtClean="0"/>
              <a:t>, </a:t>
            </a:r>
            <a:r>
              <a:rPr lang="tr-TR" sz="2400" dirty="0" err="1" smtClean="0"/>
              <a:t>emr</a:t>
            </a:r>
            <a:r>
              <a:rPr lang="tr-TR" sz="2400" dirty="0" smtClean="0"/>
              <a:t>-i </a:t>
            </a:r>
            <a:r>
              <a:rPr lang="tr-TR" sz="2400" dirty="0" err="1" smtClean="0"/>
              <a:t>bi’l</a:t>
            </a:r>
            <a:r>
              <a:rPr lang="tr-TR" sz="2400" dirty="0" smtClean="0"/>
              <a:t> maruf </a:t>
            </a:r>
            <a:r>
              <a:rPr lang="tr-TR" sz="2400" dirty="0" err="1" smtClean="0"/>
              <a:t>nehy</a:t>
            </a:r>
            <a:r>
              <a:rPr lang="tr-TR" sz="2400" dirty="0" smtClean="0"/>
              <a:t>-i </a:t>
            </a:r>
            <a:r>
              <a:rPr lang="tr-TR" sz="2400" dirty="0" err="1" smtClean="0"/>
              <a:t>ani’l</a:t>
            </a:r>
            <a:r>
              <a:rPr lang="tr-TR" sz="2400" dirty="0" smtClean="0"/>
              <a:t> </a:t>
            </a:r>
            <a:r>
              <a:rPr lang="tr-TR" sz="2400" dirty="0" err="1" smtClean="0"/>
              <a:t>münker</a:t>
            </a:r>
            <a:r>
              <a:rPr lang="tr-TR" sz="2400" dirty="0" smtClean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tr-TR" sz="2400" b="1" dirty="0" smtClean="0"/>
              <a:t>ez-</a:t>
            </a:r>
            <a:r>
              <a:rPr lang="tr-TR" sz="2400" b="1" dirty="0" err="1" smtClean="0"/>
              <a:t>Zemahşerî</a:t>
            </a:r>
            <a:r>
              <a:rPr lang="tr-TR" sz="2400" dirty="0" smtClean="0"/>
              <a:t> (Öİ.538/1144), </a:t>
            </a:r>
            <a:r>
              <a:rPr lang="tr-TR" sz="2400" b="1" dirty="0" smtClean="0">
                <a:solidFill>
                  <a:srgbClr val="FF0000"/>
                </a:solidFill>
              </a:rPr>
              <a:t>el-</a:t>
            </a:r>
            <a:r>
              <a:rPr lang="tr-TR" sz="2400" b="1" dirty="0" err="1" smtClean="0">
                <a:solidFill>
                  <a:srgbClr val="FF0000"/>
                </a:solidFill>
              </a:rPr>
              <a:t>Keşşâf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	</a:t>
            </a:r>
            <a:r>
              <a:rPr lang="tr-TR" sz="1800" dirty="0" smtClean="0"/>
              <a:t>(</a:t>
            </a:r>
            <a:r>
              <a:rPr lang="tr-TR" sz="1800" dirty="0" err="1" smtClean="0"/>
              <a:t>Kur’an’ın</a:t>
            </a:r>
            <a:r>
              <a:rPr lang="tr-TR" sz="1800" dirty="0" smtClean="0"/>
              <a:t> </a:t>
            </a:r>
            <a:r>
              <a:rPr lang="tr-TR" sz="1800" dirty="0" err="1" smtClean="0"/>
              <a:t>belagi</a:t>
            </a:r>
            <a:r>
              <a:rPr lang="tr-TR" sz="1800" dirty="0" smtClean="0"/>
              <a:t> ve mucizevi yönünü ortaya koyması açısından otorite kabul edilmiştir, </a:t>
            </a:r>
            <a:r>
              <a:rPr lang="tr-TR" sz="1800" dirty="0" err="1" smtClean="0"/>
              <a:t>israiliyat</a:t>
            </a:r>
            <a:r>
              <a:rPr lang="tr-TR" sz="1800" dirty="0" smtClean="0"/>
              <a:t> konusundaki titizliği, ahkamda mezhep taassubunun içine girmeyişi olumludur.)</a:t>
            </a:r>
            <a:endParaRPr lang="tr-TR" sz="1800" b="1" u="sng" baseline="30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Ebû</a:t>
            </a:r>
            <a:r>
              <a:rPr lang="tr-TR" sz="2400" dirty="0" smtClean="0"/>
              <a:t> Müslim  el-</a:t>
            </a:r>
            <a:r>
              <a:rPr lang="tr-TR" sz="2400" dirty="0" err="1" smtClean="0"/>
              <a:t>İsfahânî</a:t>
            </a:r>
            <a:r>
              <a:rPr lang="tr-TR" sz="2400" dirty="0" smtClean="0"/>
              <a:t> (Öİ.322/934), </a:t>
            </a:r>
            <a:r>
              <a:rPr lang="tr-TR" sz="2400" b="1" dirty="0" err="1" smtClean="0">
                <a:solidFill>
                  <a:srgbClr val="FF0000"/>
                </a:solidFill>
              </a:rPr>
              <a:t>Câmiu't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te'vîl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li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muhkemi't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tenzîî</a:t>
            </a:r>
            <a:r>
              <a:rPr lang="tr-TR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Kâdî</a:t>
            </a:r>
            <a:r>
              <a:rPr lang="tr-TR" sz="2400" dirty="0" smtClean="0"/>
              <a:t> </a:t>
            </a:r>
            <a:r>
              <a:rPr lang="tr-TR" sz="2400" dirty="0" err="1" smtClean="0"/>
              <a:t>Abdulcebbâr</a:t>
            </a:r>
            <a:r>
              <a:rPr lang="tr-TR" sz="2400" dirty="0" smtClean="0"/>
              <a:t> (01.415/1024), </a:t>
            </a:r>
            <a:r>
              <a:rPr lang="tr-TR" sz="2400" b="1" dirty="0" err="1" smtClean="0">
                <a:solidFill>
                  <a:srgbClr val="FF0000"/>
                </a:solidFill>
              </a:rPr>
              <a:t>Tenzîhu'l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Kur'ân</a:t>
            </a:r>
            <a:r>
              <a:rPr lang="tr-TR" sz="2400" b="1" dirty="0" smtClean="0">
                <a:solidFill>
                  <a:srgbClr val="FF0000"/>
                </a:solidFill>
              </a:rPr>
              <a:t>  </a:t>
            </a:r>
            <a:r>
              <a:rPr lang="tr-TR" sz="2400" b="1" dirty="0" err="1" smtClean="0">
                <a:solidFill>
                  <a:srgbClr val="FF0000"/>
                </a:solidFill>
              </a:rPr>
              <a:t>ani'l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metâîn</a:t>
            </a:r>
            <a:r>
              <a:rPr lang="tr-TR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Ebu'l</a:t>
            </a:r>
            <a:r>
              <a:rPr lang="tr-TR" sz="2400" dirty="0" smtClean="0"/>
              <a:t>-</a:t>
            </a:r>
            <a:r>
              <a:rPr lang="tr-TR" sz="2400" dirty="0" err="1" smtClean="0"/>
              <a:t>Kâsım</a:t>
            </a:r>
            <a:r>
              <a:rPr lang="tr-TR" sz="2400" dirty="0" smtClean="0"/>
              <a:t>, Ali b. et-</a:t>
            </a:r>
            <a:r>
              <a:rPr lang="tr-TR" sz="2400" dirty="0" err="1" smtClean="0"/>
              <a:t>Tâhir</a:t>
            </a:r>
            <a:r>
              <a:rPr lang="tr-TR" sz="2400" dirty="0" smtClean="0"/>
              <a:t> eş-</a:t>
            </a:r>
            <a:r>
              <a:rPr lang="tr-TR" sz="2400" dirty="0" err="1" smtClean="0"/>
              <a:t>Şerîf</a:t>
            </a:r>
            <a:r>
              <a:rPr lang="tr-TR" sz="2400" dirty="0" smtClean="0"/>
              <a:t> el-</a:t>
            </a:r>
            <a:r>
              <a:rPr lang="tr-TR" sz="2400" dirty="0" err="1" smtClean="0"/>
              <a:t>Murtadâ</a:t>
            </a:r>
            <a:r>
              <a:rPr lang="tr-TR" sz="2400" dirty="0" smtClean="0"/>
              <a:t> (Öİ.436/1044), </a:t>
            </a:r>
            <a:r>
              <a:rPr lang="tr-TR" sz="2400" b="1" dirty="0" err="1" smtClean="0">
                <a:solidFill>
                  <a:srgbClr val="FF0000"/>
                </a:solidFill>
              </a:rPr>
              <a:t>Ğureru'l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fevâid</a:t>
            </a:r>
            <a:r>
              <a:rPr lang="tr-TR" sz="2400" b="1" dirty="0" smtClean="0">
                <a:solidFill>
                  <a:srgbClr val="FF0000"/>
                </a:solidFill>
              </a:rPr>
              <a:t>  ve  </a:t>
            </a:r>
            <a:r>
              <a:rPr lang="tr-TR" sz="2400" b="1" dirty="0" err="1" smtClean="0">
                <a:solidFill>
                  <a:srgbClr val="FF0000"/>
                </a:solidFill>
              </a:rPr>
              <a:t>düreru'l</a:t>
            </a:r>
            <a:r>
              <a:rPr lang="tr-TR" sz="2400" b="1" dirty="0" smtClean="0">
                <a:solidFill>
                  <a:srgbClr val="FF0000"/>
                </a:solidFill>
              </a:rPr>
              <a:t>-</a:t>
            </a:r>
            <a:r>
              <a:rPr lang="tr-TR" sz="2400" b="1" dirty="0" err="1" smtClean="0">
                <a:solidFill>
                  <a:srgbClr val="FF0000"/>
                </a:solidFill>
              </a:rPr>
              <a:t>kalâid</a:t>
            </a:r>
            <a:r>
              <a:rPr lang="tr-TR" sz="2800" b="1" dirty="0" smtClean="0">
                <a:solidFill>
                  <a:srgbClr val="FF0000"/>
                </a:solidFill>
              </a:rPr>
              <a:t>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u="sng" dirty="0" err="1" smtClean="0"/>
              <a:t>Mezhebî</a:t>
            </a:r>
            <a:r>
              <a:rPr lang="tr-TR" sz="4800" b="1" u="sng" dirty="0" smtClean="0"/>
              <a:t> Tefsir Ekolü – Şia</a:t>
            </a: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28736"/>
            <a:ext cx="8784976" cy="52406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 algn="just">
              <a:buNone/>
            </a:pPr>
            <a:endParaRPr lang="tr-TR" sz="1000" dirty="0" smtClean="0"/>
          </a:p>
          <a:p>
            <a:pPr algn="just">
              <a:buNone/>
            </a:pPr>
            <a:r>
              <a:rPr lang="tr-TR" sz="2800" dirty="0" smtClean="0"/>
              <a:t>Hz. Peygamberden sonra Hz. Ali’yi ve soyunu halifeliğe layık görenler topluluğudur. Ele alınan </a:t>
            </a:r>
            <a:r>
              <a:rPr lang="tr-TR" sz="2800" dirty="0" err="1" smtClean="0"/>
              <a:t>İmamiyye</a:t>
            </a:r>
            <a:r>
              <a:rPr lang="tr-TR" sz="2800" dirty="0" smtClean="0"/>
              <a:t>/</a:t>
            </a:r>
            <a:r>
              <a:rPr lang="tr-TR" sz="2800" dirty="0" err="1" smtClean="0"/>
              <a:t>Caferiyye’dir</a:t>
            </a:r>
            <a:r>
              <a:rPr lang="tr-TR" sz="2800" dirty="0" smtClean="0"/>
              <a:t>. </a:t>
            </a:r>
          </a:p>
          <a:p>
            <a:pPr algn="just">
              <a:buNone/>
            </a:pPr>
            <a:r>
              <a:rPr lang="tr-TR" sz="2800" dirty="0" smtClean="0"/>
              <a:t>Mezhebin inanç esaslarının başında gelen imamet anlayışı vahiy kurumunun devamı niteliğindedir.</a:t>
            </a:r>
          </a:p>
          <a:p>
            <a:pPr algn="just">
              <a:buNone/>
            </a:pPr>
            <a:r>
              <a:rPr lang="tr-TR" sz="2800" dirty="0" smtClean="0"/>
              <a:t>İmama da peygamber gibi Allah’ın bildirmesi ve onun da ismet sıfatına sahip olması söz konusudur. Böyle olunca da tefsirde de sadece imamların rivayetleri sahihtir. </a:t>
            </a:r>
          </a:p>
          <a:p>
            <a:pPr algn="just">
              <a:buNone/>
            </a:pPr>
            <a:r>
              <a:rPr lang="tr-TR" sz="2800" dirty="0" smtClean="0"/>
              <a:t>Görüşlerini </a:t>
            </a:r>
            <a:r>
              <a:rPr lang="tr-TR" sz="2800" dirty="0" err="1" smtClean="0"/>
              <a:t>Kur’an’a</a:t>
            </a:r>
            <a:r>
              <a:rPr lang="tr-TR" sz="2800" dirty="0" smtClean="0"/>
              <a:t> dayandırmak için Batıni </a:t>
            </a:r>
            <a:r>
              <a:rPr lang="tr-TR" sz="2800" dirty="0" err="1" smtClean="0"/>
              <a:t>te’villere</a:t>
            </a:r>
            <a:r>
              <a:rPr lang="tr-TR" sz="2800" dirty="0" smtClean="0"/>
              <a:t> çok yer vermişlerdir.</a:t>
            </a:r>
            <a:endParaRPr lang="tr-TR" sz="2800" b="1" dirty="0" smtClean="0"/>
          </a:p>
          <a:p>
            <a:pPr>
              <a:buFont typeface="Wingdings" pitchFamily="2" charset="2"/>
              <a:buChar char="v"/>
            </a:pPr>
            <a:r>
              <a:rPr lang="tr-TR" sz="2800" dirty="0" smtClean="0"/>
              <a:t>el-</a:t>
            </a:r>
            <a:r>
              <a:rPr lang="tr-TR" sz="2800" dirty="0" err="1" smtClean="0"/>
              <a:t>Kummî</a:t>
            </a:r>
            <a:r>
              <a:rPr lang="tr-TR" sz="2800" dirty="0" smtClean="0"/>
              <a:t>, </a:t>
            </a:r>
            <a:r>
              <a:rPr lang="tr-TR" sz="2800" dirty="0" err="1" smtClean="0">
                <a:solidFill>
                  <a:srgbClr val="FF0000"/>
                </a:solidFill>
              </a:rPr>
              <a:t>Tefsîru'l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Kummî</a:t>
            </a:r>
            <a:r>
              <a:rPr lang="tr-TR" sz="2800" dirty="0" smtClean="0">
                <a:solidFill>
                  <a:srgbClr val="FF0000"/>
                </a:solidFill>
              </a:rPr>
              <a:t>,</a:t>
            </a:r>
            <a:r>
              <a:rPr lang="tr-TR" sz="28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/>
                </a:solidFill>
              </a:rPr>
              <a:t>et-</a:t>
            </a:r>
            <a:r>
              <a:rPr lang="tr-TR" sz="2800" dirty="0" err="1" smtClean="0">
                <a:solidFill>
                  <a:schemeClr val="tx1"/>
                </a:solidFill>
              </a:rPr>
              <a:t>Tûsî</a:t>
            </a:r>
            <a:r>
              <a:rPr lang="tr-TR" sz="2800" dirty="0" smtClean="0">
                <a:solidFill>
                  <a:schemeClr val="tx1"/>
                </a:solidFill>
              </a:rPr>
              <a:t>,  </a:t>
            </a:r>
            <a:r>
              <a:rPr lang="tr-TR" sz="2800" b="1" dirty="0" smtClean="0">
                <a:solidFill>
                  <a:srgbClr val="FF0000"/>
                </a:solidFill>
              </a:rPr>
              <a:t>et-</a:t>
            </a:r>
            <a:r>
              <a:rPr lang="tr-TR" sz="2800" b="1" dirty="0" err="1" smtClean="0">
                <a:solidFill>
                  <a:srgbClr val="FF0000"/>
                </a:solidFill>
              </a:rPr>
              <a:t>Tibyân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/>
                </a:solidFill>
              </a:rPr>
              <a:t>et-</a:t>
            </a:r>
            <a:r>
              <a:rPr lang="tr-TR" sz="2800" dirty="0" err="1" smtClean="0">
                <a:solidFill>
                  <a:schemeClr val="tx1"/>
                </a:solidFill>
              </a:rPr>
              <a:t>Tabersî</a:t>
            </a:r>
            <a:r>
              <a:rPr lang="tr-TR" sz="2800" dirty="0" smtClean="0">
                <a:solidFill>
                  <a:schemeClr val="tx1"/>
                </a:solidFill>
              </a:rPr>
              <a:t>, </a:t>
            </a:r>
            <a:r>
              <a:rPr lang="tr-TR" sz="2800" dirty="0" err="1" smtClean="0">
                <a:solidFill>
                  <a:srgbClr val="FF0000"/>
                </a:solidFill>
              </a:rPr>
              <a:t>Mecmeu'l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beyân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fî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tefsiri'l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Kur'ân</a:t>
            </a:r>
            <a:r>
              <a:rPr lang="tr-TR" sz="2800" dirty="0" smtClean="0"/>
              <a:t>,  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/>
              <a:t>el-</a:t>
            </a:r>
            <a:r>
              <a:rPr lang="tr-TR" sz="2800" dirty="0" err="1" smtClean="0"/>
              <a:t>Becahtî</a:t>
            </a:r>
            <a:r>
              <a:rPr lang="tr-TR" sz="2800" dirty="0" smtClean="0"/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Beyânu's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sa'âde</a:t>
            </a:r>
            <a:r>
              <a:rPr lang="tr-TR" sz="2800" dirty="0" smtClean="0">
                <a:solidFill>
                  <a:srgbClr val="FF0000"/>
                </a:solidFill>
              </a:rPr>
              <a:t>  </a:t>
            </a:r>
            <a:r>
              <a:rPr lang="tr-TR" sz="2800" dirty="0" err="1" smtClean="0">
                <a:solidFill>
                  <a:srgbClr val="FF0000"/>
                </a:solidFill>
              </a:rPr>
              <a:t>fî</a:t>
            </a:r>
            <a:r>
              <a:rPr lang="tr-TR" sz="2800" dirty="0" smtClean="0">
                <a:solidFill>
                  <a:srgbClr val="FF0000"/>
                </a:solidFill>
              </a:rPr>
              <a:t>  </a:t>
            </a:r>
            <a:r>
              <a:rPr lang="tr-TR" sz="2800" dirty="0" err="1" smtClean="0">
                <a:solidFill>
                  <a:srgbClr val="FF0000"/>
                </a:solidFill>
              </a:rPr>
              <a:t>makâmâti'l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ibâde</a:t>
            </a:r>
            <a:endParaRPr lang="tr-TR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/>
                </a:solidFill>
              </a:rPr>
              <a:t>et-</a:t>
            </a:r>
            <a:r>
              <a:rPr lang="tr-TR" sz="2800" dirty="0" err="1" smtClean="0">
                <a:solidFill>
                  <a:schemeClr val="tx1"/>
                </a:solidFill>
              </a:rPr>
              <a:t>Tabatabâî</a:t>
            </a:r>
            <a:r>
              <a:rPr lang="tr-TR" sz="2800" dirty="0" smtClean="0">
                <a:solidFill>
                  <a:schemeClr val="tx1"/>
                </a:solidFill>
              </a:rPr>
              <a:t>,  </a:t>
            </a:r>
            <a:r>
              <a:rPr lang="tr-TR" sz="2800" b="1" dirty="0" smtClean="0">
                <a:solidFill>
                  <a:srgbClr val="FF0000"/>
                </a:solidFill>
              </a:rPr>
              <a:t>el-</a:t>
            </a:r>
            <a:r>
              <a:rPr lang="tr-TR" sz="2800" b="1" dirty="0" err="1" smtClean="0">
                <a:solidFill>
                  <a:srgbClr val="FF0000"/>
                </a:solidFill>
              </a:rPr>
              <a:t>Mîzân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fî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tefsiri'l</a:t>
            </a:r>
            <a:r>
              <a:rPr lang="tr-TR" sz="2800" b="1" dirty="0" smtClean="0">
                <a:solidFill>
                  <a:srgbClr val="FF0000"/>
                </a:solidFill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</a:rPr>
              <a:t>Kur'ân</a:t>
            </a:r>
            <a:r>
              <a:rPr lang="tr-TR" sz="2800" dirty="0" smtClean="0"/>
              <a:t>, </a:t>
            </a:r>
            <a:r>
              <a:rPr lang="tr-TR" sz="1900" dirty="0" smtClean="0"/>
              <a:t>(20 cilt olarak Beyrut'ta 1973 senesinde basılmıştır).</a:t>
            </a:r>
            <a:r>
              <a:rPr lang="tr-TR" sz="1900" baseline="30000" dirty="0" smtClean="0"/>
              <a:t> </a:t>
            </a:r>
            <a:endParaRPr lang="tr-TR" sz="19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u="sng" dirty="0" err="1" smtClean="0"/>
              <a:t>Mezhebî</a:t>
            </a:r>
            <a:r>
              <a:rPr lang="tr-TR" sz="4800" b="1" u="sng" dirty="0" smtClean="0"/>
              <a:t> Tefsir Ekolü – Haricî</a:t>
            </a: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800" dirty="0" smtClean="0"/>
              <a:t>Şia’ya karşı bir tepki olarak ortaya çıktığını söylemek mümkündür. </a:t>
            </a:r>
            <a:r>
              <a:rPr lang="tr-TR" sz="2800" dirty="0" err="1" smtClean="0"/>
              <a:t>Kur’an’ın</a:t>
            </a:r>
            <a:r>
              <a:rPr lang="tr-TR" sz="2800" dirty="0" smtClean="0"/>
              <a:t> lafzına sıkı sıkıya sarılırlar. </a:t>
            </a:r>
            <a:endParaRPr lang="tr-TR" sz="28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800" dirty="0" smtClean="0">
                <a:latin typeface="Calibri" pitchFamily="34" charset="0"/>
              </a:rPr>
              <a:t>Bu mezhebin çoğunluğunu, medeni yaşantıdan uzak olan insanlar oluşturduğu için, fikrî seviyeleri Mutezile ve Şia gibi kapasiteli tefsirler yazmaya yeterli olmamıştır. Esasen fazla sayıda tefsirleri de mevcut değildir. Haricîlere </a:t>
            </a:r>
            <a:r>
              <a:rPr lang="tr-TR" sz="2800" dirty="0" err="1" smtClean="0">
                <a:latin typeface="Calibri" pitchFamily="34" charset="0"/>
              </a:rPr>
              <a:t>isnâd</a:t>
            </a:r>
            <a:r>
              <a:rPr lang="tr-TR" sz="2800" dirty="0" smtClean="0">
                <a:latin typeface="Calibri" pitchFamily="34" charset="0"/>
              </a:rPr>
              <a:t> edilen en önemli tefsir, 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 smtClean="0"/>
              <a:t>En meşhur tefsirci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</a:rPr>
              <a:t>Muhammed b. </a:t>
            </a:r>
            <a:r>
              <a:rPr lang="tr-TR" sz="2800" dirty="0" err="1" smtClean="0">
                <a:solidFill>
                  <a:srgbClr val="FF0000"/>
                </a:solidFill>
                <a:latin typeface="Calibri" pitchFamily="34" charset="0"/>
              </a:rPr>
              <a:t>Yûsuf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alibri" pitchFamily="34" charset="0"/>
              </a:rPr>
              <a:t>Itfiyyiş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</a:rPr>
              <a:t> (ö!.1332/1914)'in kaleme almış olduğu 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"</a:t>
            </a:r>
            <a:r>
              <a:rPr lang="tr-TR" sz="2800" b="1" dirty="0" err="1" smtClean="0">
                <a:solidFill>
                  <a:srgbClr val="FF0000"/>
                </a:solidFill>
                <a:latin typeface="Calibri" pitchFamily="34" charset="0"/>
              </a:rPr>
              <a:t>Himyânu'z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  <a:latin typeface="Calibri" pitchFamily="34" charset="0"/>
              </a:rPr>
              <a:t>zâd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 ilâ </a:t>
            </a:r>
            <a:r>
              <a:rPr lang="tr-TR" sz="2800" b="1" dirty="0" err="1" smtClean="0">
                <a:solidFill>
                  <a:srgbClr val="FF0000"/>
                </a:solidFill>
                <a:latin typeface="Calibri" pitchFamily="34" charset="0"/>
              </a:rPr>
              <a:t>dâri'l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  <a:latin typeface="Calibri" pitchFamily="34" charset="0"/>
              </a:rPr>
              <a:t>meâd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"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</a:rPr>
              <a:t>adlı tefsirdir. 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 smtClean="0">
                <a:latin typeface="Calibri" pitchFamily="34" charset="0"/>
              </a:rPr>
              <a:t>Bu tefsir 13 </a:t>
            </a:r>
            <a:r>
              <a:rPr lang="tr-TR" sz="2800" dirty="0" err="1" smtClean="0">
                <a:latin typeface="Calibri" pitchFamily="34" charset="0"/>
              </a:rPr>
              <a:t>cildden</a:t>
            </a:r>
            <a:r>
              <a:rPr lang="tr-TR" sz="2800" dirty="0" smtClean="0">
                <a:latin typeface="Calibri" pitchFamily="34" charset="0"/>
              </a:rPr>
              <a:t> ibarettir, 1300-1314 yılları arasında </a:t>
            </a:r>
            <a:r>
              <a:rPr lang="tr-TR" sz="2800" dirty="0" err="1" smtClean="0">
                <a:latin typeface="Calibri" pitchFamily="34" charset="0"/>
              </a:rPr>
              <a:t>Zengibard'da</a:t>
            </a:r>
            <a:r>
              <a:rPr lang="tr-TR" sz="2800" dirty="0" smtClean="0">
                <a:latin typeface="Calibri" pitchFamily="34" charset="0"/>
              </a:rPr>
              <a:t> basılmıştır.</a:t>
            </a:r>
            <a:r>
              <a:rPr lang="tr-TR" sz="2800" baseline="30000" dirty="0" smtClean="0">
                <a:latin typeface="Calibri" pitchFamily="34" charset="0"/>
              </a:rPr>
              <a:t> </a:t>
            </a:r>
            <a:endParaRPr lang="tr-TR" sz="2800" dirty="0">
              <a:latin typeface="Calibri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u="sng" dirty="0" smtClean="0"/>
              <a:t>Ahkâm Tefsirleri</a:t>
            </a: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800" dirty="0" err="1" smtClean="0"/>
              <a:t>Fıkhi</a:t>
            </a:r>
            <a:r>
              <a:rPr lang="tr-TR" sz="2800" dirty="0" smtClean="0"/>
              <a:t> Tefsir Ekolü; </a:t>
            </a:r>
            <a:r>
              <a:rPr lang="tr-TR" sz="2800" dirty="0" err="1" smtClean="0"/>
              <a:t>ibadat</a:t>
            </a:r>
            <a:r>
              <a:rPr lang="tr-TR" sz="2800" dirty="0" smtClean="0"/>
              <a:t>, muamelat ve </a:t>
            </a:r>
            <a:r>
              <a:rPr lang="tr-TR" sz="2800" dirty="0" err="1" smtClean="0"/>
              <a:t>ukubatla</a:t>
            </a:r>
            <a:r>
              <a:rPr lang="tr-TR" sz="2800" dirty="0" smtClean="0"/>
              <a:t> ilgili ayetlerin izahları ve hükümleriyle ilgilenir. </a:t>
            </a:r>
          </a:p>
          <a:p>
            <a:pPr marL="0" indent="0">
              <a:buNone/>
            </a:pPr>
            <a:r>
              <a:rPr lang="tr-TR" sz="2800" dirty="0" smtClean="0"/>
              <a:t>Meşhurları;</a:t>
            </a:r>
            <a:endParaRPr lang="tr-TR" sz="2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Mukatil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 b. Süleyman (150) 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Tefsir hamsi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mie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aye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0" indent="0"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İmam Şafi (H.204)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Ahkamu’l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Kur’an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tr-TR" sz="2800" b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Tahavi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( 321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)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Ahkamu’l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Kur’an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tr-TR" sz="2800" b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Cessas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(370)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Ahkamu’l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Kur’an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tr-TR" sz="2800" b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Ebu Bekir İ. Arabi (468)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Ahkamu’l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Kur’an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tr-TR" sz="2800" b="1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Kurtubi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(671) 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el-Cami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Li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Ahkamil</a:t>
            </a:r>
            <a:r>
              <a:rPr lang="tr-TR" sz="2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cs typeface="Times New Roman" pitchFamily="18" charset="0"/>
              </a:rPr>
              <a:t>Kur’an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3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u="sng" dirty="0" err="1" smtClean="0"/>
              <a:t>İşârî</a:t>
            </a:r>
            <a:r>
              <a:rPr lang="tr-TR" sz="4800" b="1" u="sng" dirty="0" smtClean="0"/>
              <a:t> (Tasavvufi) Tefsir Ekolü</a:t>
            </a: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2800" dirty="0" smtClean="0"/>
              <a:t>Yalnız tasavvuf erbabına açılan birtakım gizli anlamlar ve işaretler yoluyla </a:t>
            </a:r>
            <a:r>
              <a:rPr lang="tr-TR" sz="2800" dirty="0" err="1" smtClean="0"/>
              <a:t>Kur’an’ı</a:t>
            </a:r>
            <a:r>
              <a:rPr lang="tr-TR" sz="2800" dirty="0" smtClean="0"/>
              <a:t> açıklamaktır. </a:t>
            </a:r>
          </a:p>
          <a:p>
            <a:pPr marL="0" indent="0" algn="just">
              <a:buNone/>
            </a:pPr>
            <a:endParaRPr lang="tr-TR" sz="2800" dirty="0" smtClean="0"/>
          </a:p>
          <a:p>
            <a:pPr marL="0" indent="0" algn="just">
              <a:buNone/>
            </a:pPr>
            <a:r>
              <a:rPr lang="tr-TR" sz="2800" dirty="0" smtClean="0"/>
              <a:t>Onlara göre </a:t>
            </a:r>
            <a:r>
              <a:rPr lang="tr-TR" sz="2800" dirty="0" err="1" smtClean="0"/>
              <a:t>Kur’an’ın</a:t>
            </a:r>
            <a:r>
              <a:rPr lang="tr-TR" sz="2800" dirty="0" smtClean="0"/>
              <a:t> zahiri anlamının yanında Batıni bir anlamı da var.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smtClean="0"/>
              <a:t>et-</a:t>
            </a:r>
            <a:r>
              <a:rPr lang="tr-TR" sz="2800" dirty="0" err="1" smtClean="0"/>
              <a:t>Tüsterî</a:t>
            </a:r>
            <a:r>
              <a:rPr lang="tr-TR" sz="2800" dirty="0" smtClean="0"/>
              <a:t> (51.283/896) </a:t>
            </a:r>
            <a:r>
              <a:rPr lang="tr-TR" sz="2800" b="1" dirty="0" err="1" smtClean="0">
                <a:solidFill>
                  <a:srgbClr val="FF0000"/>
                </a:solidFill>
              </a:rPr>
              <a:t>Tefsîru’l</a:t>
            </a:r>
            <a:r>
              <a:rPr lang="tr-TR" sz="2800" b="1" dirty="0" smtClean="0">
                <a:solidFill>
                  <a:srgbClr val="FF0000"/>
                </a:solidFill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</a:rPr>
              <a:t>Kur’âni’l</a:t>
            </a:r>
            <a:r>
              <a:rPr lang="tr-TR" sz="2800" b="1" dirty="0" smtClean="0">
                <a:solidFill>
                  <a:srgbClr val="FF0000"/>
                </a:solidFill>
              </a:rPr>
              <a:t>-‘</a:t>
            </a:r>
            <a:r>
              <a:rPr lang="tr-TR" sz="2800" b="1" dirty="0" err="1" smtClean="0">
                <a:solidFill>
                  <a:srgbClr val="FF0000"/>
                </a:solidFill>
              </a:rPr>
              <a:t>Azîm</a:t>
            </a:r>
            <a:endParaRPr lang="tr-TR" sz="2800" dirty="0" smtClean="0">
              <a:solidFill>
                <a:srgbClr val="FF0000"/>
              </a:solidFill>
            </a:endParaRP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smtClean="0"/>
              <a:t>es-</a:t>
            </a:r>
            <a:r>
              <a:rPr lang="tr-TR" sz="2800" dirty="0" err="1" smtClean="0"/>
              <a:t>Sülemî</a:t>
            </a:r>
            <a:r>
              <a:rPr lang="tr-TR" sz="2800" dirty="0" smtClean="0"/>
              <a:t> (61.412/1021), </a:t>
            </a:r>
            <a:r>
              <a:rPr lang="tr-TR" sz="2800" dirty="0" smtClean="0">
                <a:solidFill>
                  <a:srgbClr val="FF0000"/>
                </a:solidFill>
              </a:rPr>
              <a:t>"</a:t>
            </a:r>
            <a:r>
              <a:rPr lang="tr-TR" sz="2800" dirty="0" err="1" smtClean="0">
                <a:solidFill>
                  <a:srgbClr val="FF0000"/>
                </a:solidFill>
              </a:rPr>
              <a:t>Hakâiku't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tr-TR" sz="2800" dirty="0" err="1" smtClean="0">
                <a:solidFill>
                  <a:srgbClr val="FF0000"/>
                </a:solidFill>
              </a:rPr>
              <a:t>tefsîr</a:t>
            </a:r>
            <a:r>
              <a:rPr lang="tr-TR" sz="2800" dirty="0" smtClean="0">
                <a:solidFill>
                  <a:srgbClr val="FF0000"/>
                </a:solidFill>
              </a:rPr>
              <a:t>“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err="1" smtClean="0"/>
              <a:t>Abdülkerîm</a:t>
            </a:r>
            <a:r>
              <a:rPr lang="tr-TR" sz="2800" dirty="0" smtClean="0"/>
              <a:t> el-</a:t>
            </a:r>
            <a:r>
              <a:rPr lang="tr-TR" sz="2800" dirty="0" err="1" smtClean="0"/>
              <a:t>Kuşeyrî</a:t>
            </a:r>
            <a:r>
              <a:rPr lang="tr-TR" sz="2800" b="1" dirty="0" smtClean="0"/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Letaifü'l</a:t>
            </a:r>
            <a:r>
              <a:rPr lang="tr-TR" sz="2800" b="1" dirty="0" smtClean="0">
                <a:solidFill>
                  <a:srgbClr val="FF0000"/>
                </a:solidFill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</a:rPr>
              <a:t>İşârât</a:t>
            </a:r>
            <a:r>
              <a:rPr lang="tr-TR" sz="2800" dirty="0" smtClean="0">
                <a:solidFill>
                  <a:srgbClr val="FF0000"/>
                </a:solidFill>
              </a:rPr>
              <a:t>,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err="1" smtClean="0"/>
              <a:t>Necmeddîn</a:t>
            </a:r>
            <a:r>
              <a:rPr lang="tr-TR" sz="2800" dirty="0" smtClean="0"/>
              <a:t>-i </a:t>
            </a:r>
            <a:r>
              <a:rPr lang="tr-TR" sz="2800" dirty="0" err="1" smtClean="0"/>
              <a:t>Dâye</a:t>
            </a:r>
            <a:r>
              <a:rPr lang="tr-TR" sz="2800" b="1" dirty="0" smtClean="0"/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Bahrü'l</a:t>
            </a:r>
            <a:r>
              <a:rPr lang="tr-TR" sz="2800" b="1" dirty="0" smtClean="0">
                <a:solidFill>
                  <a:srgbClr val="FF0000"/>
                </a:solidFill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</a:rPr>
              <a:t>Hakâ'ik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smtClean="0"/>
              <a:t>İsmail Hakkı </a:t>
            </a:r>
            <a:r>
              <a:rPr lang="tr-TR" sz="2800" dirty="0" err="1" smtClean="0"/>
              <a:t>Bursevî</a:t>
            </a:r>
            <a:r>
              <a:rPr lang="tr-TR" sz="2800" dirty="0" smtClean="0"/>
              <a:t>,</a:t>
            </a:r>
            <a:r>
              <a:rPr lang="tr-TR" sz="2800" b="1" dirty="0" smtClean="0"/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Ruhu’l</a:t>
            </a:r>
            <a:r>
              <a:rPr lang="tr-TR" sz="2800" b="1" dirty="0" smtClean="0">
                <a:solidFill>
                  <a:srgbClr val="FF0000"/>
                </a:solidFill>
              </a:rPr>
              <a:t>-Beyan</a:t>
            </a:r>
            <a:r>
              <a:rPr lang="tr-TR" sz="2800" dirty="0" smtClean="0">
                <a:solidFill>
                  <a:srgbClr val="FF0000"/>
                </a:solidFill>
              </a:rPr>
              <a:t>,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tr-TR" sz="2800" dirty="0" err="1" smtClean="0"/>
              <a:t>Abdurrezzak</a:t>
            </a:r>
            <a:r>
              <a:rPr lang="tr-TR" sz="2800" dirty="0" smtClean="0"/>
              <a:t> el-</a:t>
            </a:r>
            <a:r>
              <a:rPr lang="tr-TR" sz="2800" dirty="0" err="1" smtClean="0"/>
              <a:t>Kaşanî</a:t>
            </a:r>
            <a:r>
              <a:rPr lang="tr-TR" sz="2800" b="1" dirty="0" smtClean="0"/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Te’vilatu’l</a:t>
            </a:r>
            <a:r>
              <a:rPr lang="tr-TR" sz="2800" b="1" dirty="0" smtClean="0">
                <a:solidFill>
                  <a:srgbClr val="FF0000"/>
                </a:solidFill>
              </a:rPr>
              <a:t>-</a:t>
            </a:r>
            <a:r>
              <a:rPr lang="tr-TR" sz="2800" b="1" dirty="0" err="1" smtClean="0">
                <a:solidFill>
                  <a:srgbClr val="FF0000"/>
                </a:solidFill>
              </a:rPr>
              <a:t>Kur’an</a:t>
            </a:r>
            <a:r>
              <a:rPr lang="tr-TR" sz="2800" dirty="0" smtClean="0">
                <a:solidFill>
                  <a:srgbClr val="FF0000"/>
                </a:solidFill>
              </a:rPr>
              <a:t>, </a:t>
            </a:r>
          </a:p>
          <a:p>
            <a:pPr marL="0" indent="0" algn="just">
              <a:buNone/>
            </a:pPr>
            <a:endParaRPr lang="tr-TR" sz="2800" dirty="0" smtClean="0"/>
          </a:p>
          <a:p>
            <a:pPr marL="0" indent="0" algn="just">
              <a:buNone/>
            </a:pPr>
            <a:r>
              <a:rPr lang="tr-TR" sz="2800" dirty="0" err="1" smtClean="0"/>
              <a:t>İşârî</a:t>
            </a:r>
            <a:r>
              <a:rPr lang="tr-TR" sz="2800" dirty="0" smtClean="0"/>
              <a:t> tefsir hareketi </a:t>
            </a:r>
            <a:r>
              <a:rPr lang="tr-TR" sz="2800" dirty="0" err="1" smtClean="0"/>
              <a:t>Muhyiddîn</a:t>
            </a:r>
            <a:r>
              <a:rPr lang="tr-TR" sz="2800" dirty="0" smtClean="0"/>
              <a:t> </a:t>
            </a:r>
            <a:r>
              <a:rPr lang="tr-TR" sz="2800" dirty="0" err="1" smtClean="0"/>
              <a:t>İbn</a:t>
            </a:r>
            <a:r>
              <a:rPr lang="tr-TR" sz="2800" dirty="0" smtClean="0"/>
              <a:t> Arabî (61.638/1240) ile de "vahdet-i </a:t>
            </a:r>
            <a:r>
              <a:rPr lang="tr-TR" sz="2800" dirty="0" err="1" smtClean="0"/>
              <a:t>vücûd</a:t>
            </a:r>
            <a:r>
              <a:rPr lang="tr-TR" sz="2800" dirty="0" smtClean="0"/>
              <a:t>" un etkisi altına girerek zirveye ulaşmıştır.</a:t>
            </a:r>
            <a:endParaRPr lang="tr-TR" sz="28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28802"/>
            <a:ext cx="8143932" cy="474055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sz="2800" b="1" dirty="0" smtClean="0"/>
              <a:t>Mücmelin </a:t>
            </a:r>
            <a:r>
              <a:rPr lang="tr-TR" sz="2800" b="1" dirty="0" err="1" smtClean="0"/>
              <a:t>tebyini</a:t>
            </a:r>
            <a:endParaRPr lang="tr-TR" sz="2800" b="1" dirty="0" smtClean="0"/>
          </a:p>
          <a:p>
            <a:pPr algn="just">
              <a:buNone/>
            </a:pPr>
            <a:r>
              <a:rPr lang="tr-TR" sz="2800" dirty="0" smtClean="0"/>
              <a:t>"Haklı olmadıkça Allah'ın haram kıldığı cana kıymayın ..." </a:t>
            </a:r>
            <a:r>
              <a:rPr lang="tr-TR" sz="2800" dirty="0" err="1" smtClean="0"/>
              <a:t>âyetindeki</a:t>
            </a:r>
            <a:r>
              <a:rPr lang="tr-TR" sz="2800" dirty="0" smtClean="0"/>
              <a:t> mücmelliği Hz. Peygamber (sav)'in: "Allah'tan başka tanrı olmadığına ve benim Allah'ın Resulü olduğuma </a:t>
            </a:r>
            <a:r>
              <a:rPr lang="tr-TR" sz="2800" dirty="0" err="1" smtClean="0"/>
              <a:t>imân</a:t>
            </a:r>
            <a:r>
              <a:rPr lang="tr-TR" sz="2800" dirty="0" smtClean="0"/>
              <a:t> eden hiçbir </a:t>
            </a:r>
            <a:r>
              <a:rPr lang="tr-TR" sz="2800" dirty="0" err="1" smtClean="0"/>
              <a:t>müslüman</a:t>
            </a:r>
            <a:r>
              <a:rPr lang="tr-TR" sz="2800" dirty="0" smtClean="0"/>
              <a:t> kişinin kanı helal olmaz. Ancak şu üç şeyden birini yaparsa (o zaman helal olur): </a:t>
            </a:r>
            <a:r>
              <a:rPr lang="tr-TR" sz="2800" dirty="0" smtClean="0">
                <a:solidFill>
                  <a:srgbClr val="FF0000"/>
                </a:solidFill>
              </a:rPr>
              <a:t>Adam öldürmek, evli iken zina etmek ve dinden çıkıp (</a:t>
            </a:r>
            <a:r>
              <a:rPr lang="tr-TR" sz="2800" dirty="0" err="1" smtClean="0">
                <a:solidFill>
                  <a:srgbClr val="FF0000"/>
                </a:solidFill>
              </a:rPr>
              <a:t>irtidât</a:t>
            </a:r>
            <a:r>
              <a:rPr lang="tr-TR" sz="2800" dirty="0" smtClean="0">
                <a:solidFill>
                  <a:srgbClr val="FF0000"/>
                </a:solidFill>
              </a:rPr>
              <a:t>) </a:t>
            </a:r>
            <a:r>
              <a:rPr lang="tr-TR" sz="2800" dirty="0" err="1" smtClean="0">
                <a:solidFill>
                  <a:srgbClr val="FF0000"/>
                </a:solidFill>
              </a:rPr>
              <a:t>müslümanlardan</a:t>
            </a:r>
            <a:r>
              <a:rPr lang="tr-TR" sz="2800" dirty="0" smtClean="0">
                <a:solidFill>
                  <a:srgbClr val="FF0000"/>
                </a:solidFill>
              </a:rPr>
              <a:t> ayrılmak</a:t>
            </a:r>
            <a:r>
              <a:rPr lang="tr-TR" sz="2800" dirty="0" smtClean="0"/>
              <a:t>" şeklindeki hadisi açıklamıştır. </a:t>
            </a: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KISAS-MÜRTED-RECM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smtClean="0">
                <a:solidFill>
                  <a:schemeClr val="bg1"/>
                </a:solidFill>
              </a:rPr>
              <a:t>Hz. Peygamber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sz="4800" b="1" u="sng" dirty="0" smtClean="0"/>
              <a:t/>
            </a:r>
            <a:br>
              <a:rPr lang="tr-TR" sz="4800" b="1" u="sng" dirty="0" smtClean="0"/>
            </a:br>
            <a:r>
              <a:rPr lang="tr-TR" sz="4800" b="1" u="sng" dirty="0" smtClean="0"/>
              <a:t/>
            </a:r>
            <a:br>
              <a:rPr lang="tr-TR" sz="4800" b="1" u="sng" dirty="0" smtClean="0"/>
            </a:br>
            <a:r>
              <a:rPr lang="tr-TR" sz="4800" b="1" u="sng" dirty="0" smtClean="0"/>
              <a:t>İçtimaî Tefsir Ekolü</a:t>
            </a:r>
            <a:r>
              <a:rPr lang="tr-TR" sz="4800" b="1" dirty="0" smtClean="0"/>
              <a:t/>
            </a:r>
            <a:br>
              <a:rPr lang="tr-TR" sz="4800" b="1" dirty="0" smtClean="0"/>
            </a:br>
            <a:r>
              <a:rPr lang="tr-TR" sz="4800" dirty="0" smtClean="0"/>
              <a:t> </a:t>
            </a:r>
            <a:br>
              <a:rPr lang="tr-TR" sz="4800" dirty="0" smtClean="0"/>
            </a:br>
            <a:endParaRPr lang="tr-TR" sz="4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tr-TR" sz="1600" dirty="0" smtClean="0">
                <a:latin typeface="+mj-lt"/>
              </a:rPr>
              <a:t>Çağın toplumsal sorunlarını </a:t>
            </a:r>
            <a:r>
              <a:rPr lang="tr-TR" sz="1600" dirty="0" err="1" smtClean="0">
                <a:latin typeface="+mj-lt"/>
              </a:rPr>
              <a:t>nassların</a:t>
            </a:r>
            <a:r>
              <a:rPr lang="tr-TR" sz="1600" dirty="0" smtClean="0">
                <a:latin typeface="+mj-lt"/>
              </a:rPr>
              <a:t> ışığı altında çözümlemektir.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600" dirty="0" smtClean="0">
                <a:latin typeface="+mj-lt"/>
              </a:rPr>
              <a:t>Kurucusu Muhammed </a:t>
            </a:r>
            <a:r>
              <a:rPr lang="tr-TR" sz="1600" dirty="0" err="1" smtClean="0">
                <a:latin typeface="+mj-lt"/>
              </a:rPr>
              <a:t>Abduh’tur</a:t>
            </a:r>
            <a:r>
              <a:rPr lang="tr-TR" sz="1600" dirty="0" smtClean="0">
                <a:latin typeface="+mj-lt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600" dirty="0" smtClean="0">
                <a:latin typeface="+mj-lt"/>
              </a:rPr>
              <a:t>Yöntemi </a:t>
            </a:r>
            <a:r>
              <a:rPr lang="tr-TR" sz="1600" dirty="0" err="1" smtClean="0">
                <a:latin typeface="+mj-lt"/>
              </a:rPr>
              <a:t>mushaftan</a:t>
            </a:r>
            <a:r>
              <a:rPr lang="tr-TR" sz="1600" dirty="0" smtClean="0">
                <a:latin typeface="+mj-lt"/>
              </a:rPr>
              <a:t> ayetleri okuyup açıklamaktan ibaretti. Yaşadığı dönemin akılla bilimin özdeşleştiği bir dönem olması hasebiyle </a:t>
            </a:r>
            <a:r>
              <a:rPr lang="tr-TR" sz="1600" dirty="0" err="1" smtClean="0">
                <a:latin typeface="+mj-lt"/>
              </a:rPr>
              <a:t>Kur’an’ın</a:t>
            </a:r>
            <a:r>
              <a:rPr lang="tr-TR" sz="1600" dirty="0" smtClean="0">
                <a:latin typeface="+mj-lt"/>
              </a:rPr>
              <a:t> da akla çok önem verdiği savunmasını yapmak zorunda kalmıştır.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600" dirty="0" smtClean="0">
                <a:latin typeface="+mj-lt"/>
              </a:rPr>
              <a:t>Akla verdiği önemle Modern Mutezile diye de adlandırabiliriz. Taklidi şiddetle eleştirip batıl saymasıyla, </a:t>
            </a:r>
            <a:r>
              <a:rPr lang="tr-TR" sz="1600" dirty="0" err="1" smtClean="0">
                <a:latin typeface="+mj-lt"/>
              </a:rPr>
              <a:t>israiliyata</a:t>
            </a:r>
            <a:r>
              <a:rPr lang="tr-TR" sz="1600" dirty="0" smtClean="0">
                <a:latin typeface="+mj-lt"/>
              </a:rPr>
              <a:t> karşı adeta savaş açmasıyla, mezhepçiliğe yer vermemesiyle olumlu karşılanmışlardır.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600" dirty="0" smtClean="0">
                <a:latin typeface="+mj-lt"/>
              </a:rPr>
              <a:t>Aklı nakle tercih etmeleriyle, </a:t>
            </a:r>
            <a:r>
              <a:rPr lang="tr-TR" sz="1600" dirty="0" err="1" smtClean="0">
                <a:latin typeface="+mj-lt"/>
              </a:rPr>
              <a:t>Buhari</a:t>
            </a:r>
            <a:r>
              <a:rPr lang="tr-TR" sz="1600" dirty="0" smtClean="0">
                <a:latin typeface="+mj-lt"/>
              </a:rPr>
              <a:t> ve Müslim’de rivayet edilen bir kısım hadisleri zayıf ve mevzu olarak nitelendirmeleriyle, aşırı </a:t>
            </a:r>
            <a:r>
              <a:rPr lang="tr-TR" sz="1600" dirty="0" err="1" smtClean="0">
                <a:latin typeface="+mj-lt"/>
              </a:rPr>
              <a:t>te’vile</a:t>
            </a:r>
            <a:r>
              <a:rPr lang="tr-TR" sz="1600" dirty="0" smtClean="0">
                <a:latin typeface="+mj-lt"/>
              </a:rPr>
              <a:t> giderek </a:t>
            </a:r>
            <a:r>
              <a:rPr lang="tr-TR" sz="1600" dirty="0" err="1" smtClean="0">
                <a:latin typeface="+mj-lt"/>
              </a:rPr>
              <a:t>Kur’an</a:t>
            </a:r>
            <a:r>
              <a:rPr lang="tr-TR" sz="1600" dirty="0" smtClean="0">
                <a:latin typeface="+mj-lt"/>
              </a:rPr>
              <a:t> bütünlüğüne zarar vermeleriyle eleştirilmişlerdir.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600" b="1" dirty="0" smtClean="0">
                <a:latin typeface="+mj-lt"/>
              </a:rPr>
              <a:t>Meşhurları</a:t>
            </a:r>
          </a:p>
          <a:p>
            <a:pPr marL="0" indent="0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tr-TR" sz="1600" dirty="0" smtClean="0">
                <a:latin typeface="+mj-lt"/>
              </a:rPr>
              <a:t>Muhammed </a:t>
            </a:r>
            <a:r>
              <a:rPr lang="tr-TR" sz="1600" dirty="0" err="1" smtClean="0">
                <a:latin typeface="+mj-lt"/>
              </a:rPr>
              <a:t>Abduh</a:t>
            </a:r>
            <a:r>
              <a:rPr lang="tr-TR" sz="1600" dirty="0" smtClean="0">
                <a:latin typeface="+mj-lt"/>
              </a:rPr>
              <a:t> (öl. 1323/1905),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Tefsîru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cüz'i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 amme.</a:t>
            </a:r>
          </a:p>
          <a:p>
            <a:pPr marL="0" indent="0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tr-TR" sz="1600" dirty="0" err="1" smtClean="0">
                <a:latin typeface="+mj-lt"/>
              </a:rPr>
              <a:t>Reşid</a:t>
            </a:r>
            <a:r>
              <a:rPr lang="tr-TR" sz="1600" dirty="0" smtClean="0">
                <a:latin typeface="+mj-lt"/>
              </a:rPr>
              <a:t> </a:t>
            </a:r>
            <a:r>
              <a:rPr lang="tr-TR" sz="1600" dirty="0" err="1" smtClean="0">
                <a:latin typeface="+mj-lt"/>
              </a:rPr>
              <a:t>Rızâ</a:t>
            </a:r>
            <a:r>
              <a:rPr lang="tr-TR" sz="1600" dirty="0" smtClean="0">
                <a:latin typeface="+mj-lt"/>
              </a:rPr>
              <a:t> (01.1354/1935),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Tefsîru'l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Kur'âni'l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-hakîm.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1200" dirty="0" smtClean="0">
                <a:latin typeface="+mj-lt"/>
              </a:rPr>
              <a:t>Bir ismi de </a:t>
            </a:r>
            <a:r>
              <a:rPr lang="tr-TR" sz="1200" dirty="0" smtClean="0">
                <a:solidFill>
                  <a:srgbClr val="FF0000"/>
                </a:solidFill>
                <a:latin typeface="+mj-lt"/>
              </a:rPr>
              <a:t>"</a:t>
            </a:r>
            <a:r>
              <a:rPr lang="tr-TR" sz="1200" dirty="0" err="1" smtClean="0">
                <a:solidFill>
                  <a:srgbClr val="FF0000"/>
                </a:solidFill>
                <a:latin typeface="+mj-lt"/>
              </a:rPr>
              <a:t>Tefsiru'l</a:t>
            </a:r>
            <a:r>
              <a:rPr lang="tr-TR" sz="1200" dirty="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tr-TR" sz="1200" dirty="0" err="1" smtClean="0">
                <a:solidFill>
                  <a:srgbClr val="FF0000"/>
                </a:solidFill>
                <a:latin typeface="+mj-lt"/>
              </a:rPr>
              <a:t>menâr</a:t>
            </a:r>
            <a:r>
              <a:rPr lang="tr-TR" sz="1200" dirty="0" smtClean="0">
                <a:latin typeface="+mj-lt"/>
              </a:rPr>
              <a:t>" dır. </a:t>
            </a:r>
            <a:r>
              <a:rPr lang="tr-TR" sz="1200" dirty="0" err="1" smtClean="0">
                <a:latin typeface="+mj-lt"/>
              </a:rPr>
              <a:t>Reşid</a:t>
            </a:r>
            <a:r>
              <a:rPr lang="tr-TR" sz="1200" dirty="0" smtClean="0">
                <a:latin typeface="+mj-lt"/>
              </a:rPr>
              <a:t> </a:t>
            </a:r>
            <a:r>
              <a:rPr lang="tr-TR" sz="1200" dirty="0" err="1" smtClean="0">
                <a:latin typeface="+mj-lt"/>
              </a:rPr>
              <a:t>Rızâ</a:t>
            </a:r>
            <a:r>
              <a:rPr lang="tr-TR" sz="1200" dirty="0" smtClean="0">
                <a:latin typeface="+mj-lt"/>
              </a:rPr>
              <a:t> bu tefsiri, Nisa </a:t>
            </a:r>
            <a:r>
              <a:rPr lang="tr-TR" sz="1200" dirty="0" err="1" smtClean="0">
                <a:latin typeface="+mj-lt"/>
              </a:rPr>
              <a:t>Sûresi'nin</a:t>
            </a:r>
            <a:r>
              <a:rPr lang="tr-TR" sz="1200" dirty="0" smtClean="0">
                <a:latin typeface="+mj-lt"/>
              </a:rPr>
              <a:t> 145. </a:t>
            </a:r>
            <a:r>
              <a:rPr lang="tr-TR" sz="1200" dirty="0" err="1" smtClean="0">
                <a:latin typeface="+mj-lt"/>
              </a:rPr>
              <a:t>âyetine</a:t>
            </a:r>
            <a:r>
              <a:rPr lang="tr-TR" sz="1200" dirty="0" smtClean="0">
                <a:latin typeface="+mj-lt"/>
              </a:rPr>
              <a:t> kadar Muhammed </a:t>
            </a:r>
            <a:r>
              <a:rPr lang="tr-TR" sz="1200" dirty="0" err="1" smtClean="0">
                <a:latin typeface="+mj-lt"/>
              </a:rPr>
              <a:t>Abduh'un</a:t>
            </a:r>
            <a:r>
              <a:rPr lang="tr-TR" sz="1200" dirty="0" smtClean="0">
                <a:latin typeface="+mj-lt"/>
              </a:rPr>
              <a:t> açıklamaları doğrultusunda kaleme almış, </a:t>
            </a:r>
            <a:r>
              <a:rPr lang="tr-TR" sz="1200" dirty="0" err="1" smtClean="0">
                <a:latin typeface="+mj-lt"/>
              </a:rPr>
              <a:t>Abduh'un</a:t>
            </a:r>
            <a:r>
              <a:rPr lang="tr-TR" sz="1200" dirty="0" smtClean="0">
                <a:latin typeface="+mj-lt"/>
              </a:rPr>
              <a:t> ölümünden sonra ise, söz konusu tefsiri kendi anlayışına göre devam ettirmiştir. Ancak bu tefsir, </a:t>
            </a:r>
            <a:r>
              <a:rPr lang="tr-TR" sz="1200" dirty="0" err="1" smtClean="0">
                <a:latin typeface="+mj-lt"/>
              </a:rPr>
              <a:t>Reşid</a:t>
            </a:r>
            <a:r>
              <a:rPr lang="tr-TR" sz="1200" dirty="0" smtClean="0">
                <a:latin typeface="+mj-lt"/>
              </a:rPr>
              <a:t> </a:t>
            </a:r>
            <a:r>
              <a:rPr lang="tr-TR" sz="1200" dirty="0" err="1" smtClean="0">
                <a:latin typeface="+mj-lt"/>
              </a:rPr>
              <a:t>Rızâ'nın</a:t>
            </a:r>
            <a:r>
              <a:rPr lang="tr-TR" sz="1200" dirty="0" smtClean="0">
                <a:latin typeface="+mj-lt"/>
              </a:rPr>
              <a:t> ölümü sebebiyle tamamlanamamıştır. </a:t>
            </a:r>
            <a:r>
              <a:rPr lang="tr-TR" sz="1200" dirty="0" err="1" smtClean="0">
                <a:latin typeface="+mj-lt"/>
              </a:rPr>
              <a:t>Kur'ân</a:t>
            </a:r>
            <a:r>
              <a:rPr lang="tr-TR" sz="1200" dirty="0" smtClean="0">
                <a:latin typeface="+mj-lt"/>
              </a:rPr>
              <a:t>‘</a:t>
            </a:r>
            <a:r>
              <a:rPr lang="tr-TR" sz="1200" dirty="0" err="1" smtClean="0">
                <a:latin typeface="+mj-lt"/>
              </a:rPr>
              <a:t>ın</a:t>
            </a:r>
            <a:r>
              <a:rPr lang="tr-TR" sz="1200" dirty="0" smtClean="0">
                <a:latin typeface="+mj-lt"/>
              </a:rPr>
              <a:t> on iki </a:t>
            </a:r>
            <a:r>
              <a:rPr lang="tr-TR" sz="1200" dirty="0" err="1" smtClean="0">
                <a:latin typeface="+mj-lt"/>
              </a:rPr>
              <a:t>sûresini</a:t>
            </a:r>
            <a:r>
              <a:rPr lang="tr-TR" sz="1200" dirty="0" smtClean="0">
                <a:latin typeface="+mj-lt"/>
              </a:rPr>
              <a:t> ihtiva eden on iki ciltlik bir tefsirdir.</a:t>
            </a:r>
          </a:p>
          <a:p>
            <a:pPr marL="0" indent="0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tr-TR" sz="1600" dirty="0" smtClean="0">
                <a:latin typeface="+mj-lt"/>
              </a:rPr>
              <a:t>el-</a:t>
            </a:r>
            <a:r>
              <a:rPr lang="tr-TR" sz="1600" dirty="0" err="1" smtClean="0">
                <a:latin typeface="+mj-lt"/>
              </a:rPr>
              <a:t>Merâğî</a:t>
            </a:r>
            <a:r>
              <a:rPr lang="tr-TR" sz="1600" dirty="0" smtClean="0">
                <a:latin typeface="+mj-lt"/>
              </a:rPr>
              <a:t> (Öİ.1364/1945),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Tefsîru'l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Merâğî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0" indent="0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tr-TR" sz="1600" dirty="0" err="1" smtClean="0">
                <a:latin typeface="+mj-lt"/>
              </a:rPr>
              <a:t>Seyyid</a:t>
            </a:r>
            <a:r>
              <a:rPr lang="tr-TR" sz="1600" dirty="0" smtClean="0">
                <a:latin typeface="+mj-lt"/>
              </a:rPr>
              <a:t> </a:t>
            </a:r>
            <a:r>
              <a:rPr lang="tr-TR" sz="1600" dirty="0" err="1" smtClean="0">
                <a:latin typeface="+mj-lt"/>
              </a:rPr>
              <a:t>Kutub</a:t>
            </a:r>
            <a:r>
              <a:rPr lang="tr-TR" sz="1600" dirty="0" smtClean="0">
                <a:latin typeface="+mj-lt"/>
              </a:rPr>
              <a:t> (Öİ.1906/1966),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Fî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zilâli'l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tr-TR" sz="1600" dirty="0" err="1" smtClean="0">
                <a:solidFill>
                  <a:srgbClr val="FF0000"/>
                </a:solidFill>
                <a:latin typeface="+mj-lt"/>
              </a:rPr>
              <a:t>Kur'ân</a:t>
            </a:r>
            <a:r>
              <a:rPr lang="tr-TR" sz="1600" dirty="0" smtClean="0">
                <a:solidFill>
                  <a:srgbClr val="FF0000"/>
                </a:solidFill>
                <a:latin typeface="+mj-lt"/>
              </a:rPr>
              <a:t>.</a:t>
            </a:r>
            <a:endParaRPr lang="tr-TR" sz="16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accent6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Bilimsel/İlmî Tefsir Ekolü</a:t>
            </a:r>
            <a:endParaRPr lang="tr-TR" sz="48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tr-TR" sz="2400" dirty="0" smtClean="0"/>
              <a:t>Bu ekole göre </a:t>
            </a:r>
            <a:r>
              <a:rPr lang="tr-TR" sz="2400" dirty="0" err="1" smtClean="0"/>
              <a:t>Kur’an</a:t>
            </a:r>
            <a:r>
              <a:rPr lang="tr-TR" sz="2400" dirty="0" smtClean="0"/>
              <a:t>, aklın ilim yolunda kullanılmasını öğütler ve çağın telakkisine göre açıklanmalıdır. el-</a:t>
            </a:r>
            <a:r>
              <a:rPr lang="tr-TR" sz="2400" dirty="0" err="1" smtClean="0"/>
              <a:t>Gazzali</a:t>
            </a:r>
            <a:r>
              <a:rPr lang="tr-TR" sz="2400" dirty="0" smtClean="0"/>
              <a:t> ile sistemleşmiştir. </a:t>
            </a:r>
          </a:p>
          <a:p>
            <a:pPr>
              <a:buNone/>
            </a:pPr>
            <a:r>
              <a:rPr lang="tr-TR" sz="2400" dirty="0" smtClean="0"/>
              <a:t>Öne çıkan isimler: </a:t>
            </a:r>
            <a:r>
              <a:rPr lang="tr-TR" sz="2400" dirty="0" err="1" smtClean="0"/>
              <a:t>Fahruddin</a:t>
            </a:r>
            <a:r>
              <a:rPr lang="tr-TR" sz="2400" dirty="0" smtClean="0"/>
              <a:t> er-</a:t>
            </a:r>
            <a:r>
              <a:rPr lang="tr-TR" sz="2400" dirty="0" err="1" smtClean="0"/>
              <a:t>Razi</a:t>
            </a:r>
            <a:r>
              <a:rPr lang="tr-TR" sz="2400" dirty="0" smtClean="0"/>
              <a:t>, el-</a:t>
            </a:r>
            <a:r>
              <a:rPr lang="tr-TR" sz="2400" dirty="0" err="1" smtClean="0"/>
              <a:t>Mürsi</a:t>
            </a:r>
            <a:r>
              <a:rPr lang="tr-TR" sz="2400" dirty="0" smtClean="0"/>
              <a:t>, ez-</a:t>
            </a:r>
            <a:r>
              <a:rPr lang="tr-TR" sz="2400" dirty="0" err="1" smtClean="0"/>
              <a:t>Zerkeşi</a:t>
            </a:r>
            <a:r>
              <a:rPr lang="tr-TR" sz="2400" dirty="0" smtClean="0"/>
              <a:t>, es-</a:t>
            </a:r>
            <a:r>
              <a:rPr lang="tr-TR" sz="2400" dirty="0" err="1" smtClean="0"/>
              <a:t>Suyuti</a:t>
            </a:r>
            <a:r>
              <a:rPr lang="tr-TR" sz="2400" dirty="0" smtClean="0"/>
              <a:t>, Katip Çelebi ve Erzurumlu İbrahim Hakkı sonraki dönem isimlerdir. </a:t>
            </a:r>
            <a:r>
              <a:rPr lang="tr-TR" sz="2400" dirty="0" err="1" smtClean="0"/>
              <a:t>Tantavi</a:t>
            </a:r>
            <a:r>
              <a:rPr lang="tr-TR" sz="2400" dirty="0" smtClean="0"/>
              <a:t> Cevheri ile doruk noktasına ulaşmıştır. </a:t>
            </a:r>
          </a:p>
          <a:p>
            <a:pPr>
              <a:buNone/>
            </a:pPr>
            <a:r>
              <a:rPr lang="tr-TR" sz="2400" dirty="0" smtClean="0"/>
              <a:t>Emin el-</a:t>
            </a:r>
            <a:r>
              <a:rPr lang="tr-TR" sz="2400" dirty="0" err="1" smtClean="0"/>
              <a:t>Huli</a:t>
            </a:r>
            <a:r>
              <a:rPr lang="tr-TR" sz="2400" dirty="0" smtClean="0"/>
              <a:t> ve diğerlerine göre bilimsel verilerin sürekli değişikliğe uğradığından </a:t>
            </a:r>
            <a:r>
              <a:rPr lang="tr-TR" sz="2400" dirty="0" err="1" smtClean="0"/>
              <a:t>Kur’an’da</a:t>
            </a:r>
            <a:r>
              <a:rPr lang="tr-TR" sz="2400" dirty="0" smtClean="0"/>
              <a:t> var oldukları söylenemez. Böyle bir tefsir </a:t>
            </a:r>
            <a:r>
              <a:rPr lang="tr-TR" sz="2400" dirty="0" err="1" smtClean="0"/>
              <a:t>Kur’an’ın</a:t>
            </a:r>
            <a:r>
              <a:rPr lang="tr-TR" sz="2400" dirty="0" smtClean="0"/>
              <a:t> </a:t>
            </a:r>
            <a:r>
              <a:rPr lang="tr-TR" sz="2400" dirty="0" err="1" smtClean="0"/>
              <a:t>lugat</a:t>
            </a:r>
            <a:r>
              <a:rPr lang="tr-TR" sz="2400" dirty="0" smtClean="0"/>
              <a:t> ve belagatine de zarar verir.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Tantavî</a:t>
            </a:r>
            <a:r>
              <a:rPr lang="tr-TR" sz="2400" dirty="0" smtClean="0"/>
              <a:t> </a:t>
            </a:r>
            <a:r>
              <a:rPr lang="tr-TR" sz="2400" dirty="0" err="1" smtClean="0"/>
              <a:t>Cevherî</a:t>
            </a:r>
            <a:r>
              <a:rPr lang="tr-TR" sz="2400" dirty="0" smtClean="0"/>
              <a:t> (61.1359/1940) </a:t>
            </a:r>
            <a:r>
              <a:rPr lang="tr-TR" sz="2400" dirty="0" smtClean="0">
                <a:solidFill>
                  <a:srgbClr val="FF0000"/>
                </a:solidFill>
              </a:rPr>
              <a:t>"el-</a:t>
            </a:r>
            <a:r>
              <a:rPr lang="tr-TR" sz="2400" dirty="0" err="1" smtClean="0">
                <a:solidFill>
                  <a:srgbClr val="FF0000"/>
                </a:solidFill>
              </a:rPr>
              <a:t>Cevâhir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fî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tefsiri'Î</a:t>
            </a:r>
            <a:r>
              <a:rPr lang="tr-TR" sz="2400" dirty="0" smtClean="0">
                <a:solidFill>
                  <a:srgbClr val="FF0000"/>
                </a:solidFill>
              </a:rPr>
              <a:t>-Kur''</a:t>
            </a:r>
            <a:r>
              <a:rPr lang="tr-TR" sz="2400" dirty="0" err="1" smtClean="0">
                <a:solidFill>
                  <a:srgbClr val="FF0000"/>
                </a:solidFill>
              </a:rPr>
              <a:t>ân</a:t>
            </a:r>
            <a:r>
              <a:rPr lang="tr-TR" sz="2400" dirty="0" smtClean="0">
                <a:solidFill>
                  <a:srgbClr val="FF0000"/>
                </a:solidFill>
              </a:rPr>
              <a:t>“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Ahmed</a:t>
            </a:r>
            <a:r>
              <a:rPr lang="tr-TR" sz="2400" dirty="0" smtClean="0"/>
              <a:t> el-</a:t>
            </a:r>
            <a:r>
              <a:rPr lang="tr-TR" sz="2400" dirty="0" err="1" smtClean="0"/>
              <a:t>İskenderânî</a:t>
            </a:r>
            <a:r>
              <a:rPr lang="tr-TR" sz="2400" dirty="0" smtClean="0"/>
              <a:t> (Öl.1306/1888</a:t>
            </a:r>
            <a:r>
              <a:rPr lang="tr-TR" sz="2400" dirty="0" smtClean="0">
                <a:solidFill>
                  <a:srgbClr val="FF0000"/>
                </a:solidFill>
              </a:rPr>
              <a:t>) "</a:t>
            </a:r>
            <a:r>
              <a:rPr lang="tr-TR" sz="2400" dirty="0" err="1" smtClean="0">
                <a:solidFill>
                  <a:srgbClr val="FF0000"/>
                </a:solidFill>
              </a:rPr>
              <a:t>Keşfu'l</a:t>
            </a:r>
            <a:r>
              <a:rPr lang="tr-TR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</a:rPr>
              <a:t>esrâri'n</a:t>
            </a:r>
            <a:r>
              <a:rPr lang="tr-TR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</a:rPr>
              <a:t>nûrâniyyeti'l</a:t>
            </a:r>
            <a:r>
              <a:rPr lang="tr-TR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</a:rPr>
              <a:t>Kur'âniyye</a:t>
            </a:r>
            <a:endParaRPr lang="tr-TR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/>
              <a:t>Gazi Ahmet Muhtar Paşa (öl.1337/1918) </a:t>
            </a:r>
            <a:r>
              <a:rPr lang="tr-TR" sz="2400" dirty="0" smtClean="0">
                <a:solidFill>
                  <a:srgbClr val="FF0000"/>
                </a:solidFill>
              </a:rPr>
              <a:t>"</a:t>
            </a:r>
            <a:r>
              <a:rPr lang="tr-TR" sz="2400" dirty="0" err="1" smtClean="0">
                <a:solidFill>
                  <a:srgbClr val="FF0000"/>
                </a:solidFill>
              </a:rPr>
              <a:t>Serairul</a:t>
            </a:r>
            <a:r>
              <a:rPr lang="tr-TR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</a:rPr>
              <a:t>Kur'ân</a:t>
            </a:r>
            <a:r>
              <a:rPr lang="tr-TR" sz="2400" dirty="0" smtClean="0">
                <a:solidFill>
                  <a:srgbClr val="FF0000"/>
                </a:solidFill>
              </a:rPr>
              <a:t>"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solidFill>
            <a:schemeClr val="bg2">
              <a:lumMod val="10000"/>
            </a:schemeClr>
          </a:solidFill>
          <a:ln>
            <a:noFill/>
          </a:ln>
          <a:effectLst/>
          <a:scene3d>
            <a:camera prst="perspectiveAbove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4800" b="1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Modernist</a:t>
            </a:r>
            <a:r>
              <a:rPr lang="tr-TR" sz="4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 Tefsir Ekolü</a:t>
            </a:r>
            <a:endParaRPr lang="tr-TR" sz="48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 err="1" smtClean="0"/>
              <a:t>Vahyedilmiş</a:t>
            </a:r>
            <a:r>
              <a:rPr lang="tr-TR" sz="2400" dirty="0" smtClean="0"/>
              <a:t> bir inanç ve ameller pratiği olan </a:t>
            </a:r>
            <a:r>
              <a:rPr lang="tr-TR" sz="2400" dirty="0" err="1" smtClean="0"/>
              <a:t>Kur’an’ın</a:t>
            </a:r>
            <a:r>
              <a:rPr lang="tr-TR" sz="2400" dirty="0" smtClean="0"/>
              <a:t> bütün zamanlarda geçerli olduğunu iddia ederek onu yaşanılan dönemde uygun yöntemlerle açıklamaktır. Taklide karşı bir tavır söz konusudur. Bu ekol klasik </a:t>
            </a:r>
            <a:r>
              <a:rPr lang="tr-TR" sz="2400" dirty="0" err="1" smtClean="0"/>
              <a:t>modernist</a:t>
            </a:r>
            <a:r>
              <a:rPr lang="tr-TR" sz="2400" dirty="0" smtClean="0"/>
              <a:t> olarak başlamıştır. Kurucuları Hintli olan Seyit Ahmet Han ve Emir Ali, Mısırlı </a:t>
            </a:r>
            <a:r>
              <a:rPr lang="tr-TR" sz="2400" dirty="0" err="1" smtClean="0"/>
              <a:t>Cemaleddin</a:t>
            </a:r>
            <a:r>
              <a:rPr lang="tr-TR" sz="2400" dirty="0" smtClean="0"/>
              <a:t> </a:t>
            </a:r>
            <a:r>
              <a:rPr lang="tr-TR" sz="2400" dirty="0" err="1" smtClean="0"/>
              <a:t>Afgani</a:t>
            </a:r>
            <a:r>
              <a:rPr lang="tr-TR" sz="2400" dirty="0" smtClean="0"/>
              <a:t> ve Muhammed </a:t>
            </a:r>
            <a:r>
              <a:rPr lang="tr-TR" sz="2400" dirty="0" err="1" smtClean="0"/>
              <a:t>Abduh’tur</a:t>
            </a:r>
            <a:r>
              <a:rPr lang="tr-TR" sz="2400" dirty="0" smtClean="0"/>
              <a:t>. </a:t>
            </a:r>
          </a:p>
          <a:p>
            <a:pPr>
              <a:buNone/>
            </a:pPr>
            <a:endParaRPr lang="tr-TR" sz="2400" dirty="0" smtClean="0"/>
          </a:p>
          <a:p>
            <a:pPr>
              <a:buFont typeface="Wingdings" pitchFamily="2" charset="2"/>
              <a:buChar char="v"/>
            </a:pPr>
            <a:r>
              <a:rPr lang="tr-TR" sz="2400" dirty="0" smtClean="0"/>
              <a:t>Çağdaş </a:t>
            </a:r>
            <a:r>
              <a:rPr lang="tr-TR" sz="2400" dirty="0" err="1" smtClean="0"/>
              <a:t>modernist</a:t>
            </a:r>
            <a:r>
              <a:rPr lang="tr-TR" sz="2400" dirty="0" smtClean="0"/>
              <a:t> (tarihselci) tefsirin ilk temsilcisi Pakistanlı </a:t>
            </a:r>
            <a:r>
              <a:rPr lang="tr-TR" sz="2400" dirty="0" err="1" smtClean="0"/>
              <a:t>Fazlur</a:t>
            </a:r>
            <a:r>
              <a:rPr lang="tr-TR" sz="2400" dirty="0" smtClean="0"/>
              <a:t>-Rahman’dır. Bir diğeri ise Fransız </a:t>
            </a:r>
            <a:r>
              <a:rPr lang="tr-TR" sz="2400" dirty="0" err="1" smtClean="0"/>
              <a:t>Garaudy’dır</a:t>
            </a:r>
            <a:r>
              <a:rPr lang="tr-TR" sz="2400" dirty="0" smtClean="0"/>
              <a:t>. </a:t>
            </a:r>
            <a:r>
              <a:rPr lang="tr-TR" sz="2400" dirty="0" err="1" smtClean="0"/>
              <a:t>Garaudy</a:t>
            </a:r>
            <a:r>
              <a:rPr lang="tr-TR" sz="2400" dirty="0" smtClean="0"/>
              <a:t> </a:t>
            </a:r>
            <a:r>
              <a:rPr lang="tr-TR" sz="2400" dirty="0" err="1" smtClean="0"/>
              <a:t>Kur’an</a:t>
            </a:r>
            <a:r>
              <a:rPr lang="tr-TR" sz="2400" dirty="0" smtClean="0"/>
              <a:t> evrenselleştirilemez demektedir. En radikal söyleme sahip olan Hasan Hanefi’dir. O, tarihselliği sadece </a:t>
            </a:r>
            <a:r>
              <a:rPr lang="tr-TR" sz="2400" dirty="0" err="1" smtClean="0"/>
              <a:t>vahyedilmiş</a:t>
            </a:r>
            <a:r>
              <a:rPr lang="tr-TR" sz="2400" dirty="0" smtClean="0"/>
              <a:t> metinlerin değil Allah hakkındaki tasavvurların da bir özelliği olarak görmektedir.</a:t>
            </a:r>
          </a:p>
          <a:p>
            <a:pPr>
              <a:buNone/>
            </a:pP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motivasy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15816" y="4941168"/>
            <a:ext cx="3240360" cy="151216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tr-TR" altLang="tr-TR" sz="24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Abdurrahman</a:t>
            </a: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AKBAŞ</a:t>
            </a:r>
            <a:b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</a:b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a.akbas25@</a:t>
            </a:r>
            <a:r>
              <a:rPr lang="tr-TR" altLang="tr-TR" sz="24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hotmail</a:t>
            </a: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.com</a:t>
            </a:r>
            <a:b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</a:b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www.</a:t>
            </a:r>
            <a:r>
              <a:rPr lang="tr-TR" altLang="tr-TR" sz="24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insanveislam</a:t>
            </a: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.org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55776" y="1700808"/>
            <a:ext cx="4248472" cy="1086391"/>
          </a:xfrm>
          <a:effectLst>
            <a:innerShdw blurRad="63500" dist="50800" dir="5400000">
              <a:schemeClr val="bg1">
                <a:alpha val="50000"/>
              </a:schemeClr>
            </a:innerShdw>
          </a:effectLst>
        </p:spPr>
        <p:txBody>
          <a:bodyPr>
            <a:normAutofit fontScale="850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  <a:buNone/>
            </a:pPr>
            <a:r>
              <a:rPr lang="tr-TR" altLang="tr-TR" sz="6000" b="1" dirty="0" smtClean="0">
                <a:solidFill>
                  <a:schemeClr val="bg1"/>
                </a:solidFill>
                <a:latin typeface="+mj-lt"/>
              </a:rPr>
              <a:t>…BAŞARILAR…</a:t>
            </a:r>
          </a:p>
          <a:p>
            <a:pPr algn="ctr">
              <a:spcBef>
                <a:spcPct val="0"/>
              </a:spcBef>
              <a:buNone/>
            </a:pPr>
            <a:endParaRPr lang="tr-TR" altLang="tr-TR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tr-TR" altLang="tr-TR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tr-TR" altLang="tr-TR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tr-TR" alt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  <p:pic>
        <p:nvPicPr>
          <p:cNvPr id="5" name="4 Resim" descr="6158729503596005842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679783"/>
            <a:ext cx="3203848" cy="3178217"/>
          </a:xfrm>
          <a:prstGeom prst="rect">
            <a:avLst/>
          </a:prstGeom>
        </p:spPr>
      </p:pic>
      <p:pic>
        <p:nvPicPr>
          <p:cNvPr id="6" name="5 Resim" descr="61587295035960058429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32524" y="3573016"/>
            <a:ext cx="3311476" cy="3284984"/>
          </a:xfrm>
          <a:prstGeom prst="rect">
            <a:avLst/>
          </a:prstGeom>
        </p:spPr>
      </p:pic>
      <p:pic>
        <p:nvPicPr>
          <p:cNvPr id="7" name="6 Resim" descr="61587295035960058429dg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3203847" cy="3178216"/>
          </a:xfrm>
          <a:prstGeom prst="rect">
            <a:avLst/>
          </a:prstGeom>
        </p:spPr>
      </p:pic>
      <p:pic>
        <p:nvPicPr>
          <p:cNvPr id="8" name="7 Resim" descr="61587295035960058429d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32524" y="0"/>
            <a:ext cx="3311476" cy="3284984"/>
          </a:xfrm>
          <a:prstGeom prst="rect">
            <a:avLst/>
          </a:prstGeom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28802"/>
            <a:ext cx="8143932" cy="474055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sz="2800" b="1" dirty="0" err="1" smtClean="0"/>
              <a:t>Mübhemin</a:t>
            </a:r>
            <a:r>
              <a:rPr lang="tr-TR" sz="2800" b="1" dirty="0" smtClean="0"/>
              <a:t> tafsili</a:t>
            </a:r>
          </a:p>
          <a:p>
            <a:pPr algn="just">
              <a:buNone/>
            </a:pPr>
            <a:r>
              <a:rPr lang="tr-TR" sz="2800" dirty="0" smtClean="0"/>
              <a:t>Namazlara (özellikle) </a:t>
            </a:r>
            <a:r>
              <a:rPr lang="tr-TR" sz="2800" dirty="0" smtClean="0">
                <a:solidFill>
                  <a:srgbClr val="FF0000"/>
                </a:solidFill>
              </a:rPr>
              <a:t>Orta namaza </a:t>
            </a:r>
            <a:r>
              <a:rPr lang="tr-TR" sz="2800" dirty="0" smtClean="0"/>
              <a:t>devam edin ..." </a:t>
            </a:r>
            <a:r>
              <a:rPr lang="tr-TR" sz="2800" dirty="0" err="1" smtClean="0"/>
              <a:t>âyetindeki</a:t>
            </a:r>
            <a:r>
              <a:rPr lang="tr-TR" sz="2800" dirty="0" smtClean="0"/>
              <a:t> orta namazdan maksadın ne olduğu açık değildir. Yani cins bir isim olan "namaz" ve onu sıfatlayan "</a:t>
            </a:r>
            <a:r>
              <a:rPr lang="tr-TR" sz="2800" dirty="0" err="1" smtClean="0"/>
              <a:t>vustâ</a:t>
            </a:r>
            <a:r>
              <a:rPr lang="tr-TR" sz="2800" dirty="0" smtClean="0"/>
              <a:t>" lafzından dolayı </a:t>
            </a:r>
            <a:r>
              <a:rPr lang="tr-TR" sz="2800" dirty="0" err="1" smtClean="0"/>
              <a:t>âyette</a:t>
            </a:r>
            <a:r>
              <a:rPr lang="tr-TR" sz="2800" dirty="0" smtClean="0"/>
              <a:t> anlam yönüyle bir kapalılık söz konusudur. Ancak </a:t>
            </a:r>
            <a:r>
              <a:rPr lang="tr-TR" sz="2800" dirty="0" err="1" smtClean="0"/>
              <a:t>Resûlullah</a:t>
            </a:r>
            <a:r>
              <a:rPr lang="tr-TR" sz="2800" dirty="0" smtClean="0"/>
              <a:t> (sav)'</a:t>
            </a:r>
            <a:r>
              <a:rPr lang="tr-TR" sz="2800" dirty="0" err="1" smtClean="0"/>
              <a:t>ın</a:t>
            </a:r>
            <a:r>
              <a:rPr lang="tr-TR" sz="2800" dirty="0" smtClean="0"/>
              <a:t>: "Orta </a:t>
            </a:r>
            <a:r>
              <a:rPr lang="tr-TR" sz="2800" dirty="0" smtClean="0">
                <a:solidFill>
                  <a:srgbClr val="FF0000"/>
                </a:solidFill>
              </a:rPr>
              <a:t>namaz ikindi namazıdır</a:t>
            </a:r>
            <a:r>
              <a:rPr lang="tr-TR" sz="2800" dirty="0" smtClean="0"/>
              <a:t>" sözü, bu durumu ortadan kaldırıp </a:t>
            </a:r>
            <a:r>
              <a:rPr lang="tr-TR" sz="2800" dirty="0" err="1" smtClean="0"/>
              <a:t>âyeti</a:t>
            </a:r>
            <a:r>
              <a:rPr lang="tr-TR" sz="2800" dirty="0" smtClean="0"/>
              <a:t> anlaşılır hale getirmektedir.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smtClean="0">
                <a:solidFill>
                  <a:schemeClr val="bg1"/>
                </a:solidFill>
              </a:rPr>
              <a:t>Hz. Peygamber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28802"/>
            <a:ext cx="8143932" cy="474055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sz="2800" b="1" dirty="0" err="1" smtClean="0"/>
              <a:t>Mutlakın</a:t>
            </a:r>
            <a:r>
              <a:rPr lang="tr-TR" sz="2800" b="1" dirty="0" smtClean="0"/>
              <a:t> takyidi</a:t>
            </a:r>
          </a:p>
          <a:p>
            <a:pPr algn="just">
              <a:buNone/>
            </a:pPr>
            <a:r>
              <a:rPr lang="tr-TR" sz="2800" dirty="0" smtClean="0"/>
              <a:t>Sünnet bazen de, </a:t>
            </a:r>
            <a:r>
              <a:rPr lang="tr-TR" sz="2800" dirty="0" err="1" smtClean="0"/>
              <a:t>Kur'ân'ın</a:t>
            </a:r>
            <a:r>
              <a:rPr lang="tr-TR" sz="2800" dirty="0" smtClean="0"/>
              <a:t> mutlak olarak zikrettiği bir hükmü </a:t>
            </a:r>
            <a:r>
              <a:rPr lang="tr-TR" sz="2800" dirty="0" err="1" smtClean="0"/>
              <a:t>takyid</a:t>
            </a:r>
            <a:r>
              <a:rPr lang="tr-TR" sz="2800" dirty="0" smtClean="0"/>
              <a:t> etme yani sınırlarını belirleme cihetine gitmiştir. Meselâ, </a:t>
            </a:r>
            <a:r>
              <a:rPr lang="tr-TR" sz="2800" dirty="0" smtClean="0">
                <a:solidFill>
                  <a:srgbClr val="FF0000"/>
                </a:solidFill>
              </a:rPr>
              <a:t>"Hırsızlık yapan erkek ve hırsızlık yapan kadının, yaptıklarına karşılık Allah'tan bir ceza olarak ellerini kesin Allah izzet ve hikmet sahibidir" </a:t>
            </a:r>
            <a:r>
              <a:rPr lang="tr-TR" sz="2800" dirty="0" smtClean="0"/>
              <a:t>şeklinde mutlak bir hüküm ortaya koyan </a:t>
            </a:r>
            <a:r>
              <a:rPr lang="tr-TR" sz="2800" dirty="0" err="1" smtClean="0"/>
              <a:t>Kur'ân</a:t>
            </a:r>
            <a:r>
              <a:rPr lang="tr-TR" sz="2800" dirty="0" smtClean="0"/>
              <a:t> </a:t>
            </a:r>
            <a:r>
              <a:rPr lang="tr-TR" sz="2800" dirty="0" err="1" smtClean="0"/>
              <a:t>âyetini</a:t>
            </a:r>
            <a:r>
              <a:rPr lang="tr-TR" sz="2800" dirty="0" smtClean="0"/>
              <a:t>, Hz. Peygamber: </a:t>
            </a:r>
            <a:r>
              <a:rPr lang="tr-TR" sz="2800" dirty="0" smtClean="0">
                <a:solidFill>
                  <a:srgbClr val="FF0000"/>
                </a:solidFill>
              </a:rPr>
              <a:t>"Elin bilekten kesileceğini"</a:t>
            </a:r>
            <a:r>
              <a:rPr lang="tr-TR" sz="2800" dirty="0" smtClean="0"/>
              <a:t> zikretmek suretiyle kayıt­lamış olmaktadır.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smtClean="0">
                <a:solidFill>
                  <a:schemeClr val="bg1"/>
                </a:solidFill>
              </a:rPr>
              <a:t>Hz. Peygamber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28802"/>
            <a:ext cx="8143932" cy="474055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sz="2800" dirty="0" err="1" smtClean="0"/>
              <a:t>Kur'ân</a:t>
            </a:r>
            <a:r>
              <a:rPr lang="tr-TR" sz="2800" dirty="0" smtClean="0"/>
              <a:t> tefsirinin doğuşunda sahabe tefsirinin de önemli bir yeri vardır. Çünkü </a:t>
            </a:r>
            <a:r>
              <a:rPr lang="tr-TR" sz="2800" dirty="0" err="1" smtClean="0"/>
              <a:t>sahâbiler</a:t>
            </a:r>
            <a:r>
              <a:rPr lang="tr-TR" sz="2800" dirty="0" smtClean="0"/>
              <a:t> </a:t>
            </a:r>
            <a:r>
              <a:rPr lang="tr-TR" sz="2800" dirty="0" err="1" smtClean="0"/>
              <a:t>Kur’anın</a:t>
            </a:r>
            <a:r>
              <a:rPr lang="tr-TR" sz="2800" dirty="0" smtClean="0"/>
              <a:t> ilk muhatapları oldukları için Arap dilinin üslup ve incelik­lini, Arap örf ve âdetlerini iyi bilen insanlardı</a:t>
            </a:r>
            <a:r>
              <a:rPr lang="tr-TR" sz="2800" dirty="0" smtClean="0">
                <a:solidFill>
                  <a:srgbClr val="FF0000"/>
                </a:solidFill>
              </a:rPr>
              <a:t>, zihinleri berrak ve dilleri </a:t>
            </a:r>
            <a:r>
              <a:rPr lang="tr-TR" sz="2800" dirty="0" err="1" smtClean="0">
                <a:solidFill>
                  <a:srgbClr val="FF0000"/>
                </a:solidFill>
              </a:rPr>
              <a:t>fasihdi</a:t>
            </a:r>
            <a:r>
              <a:rPr lang="tr-TR" sz="2800" dirty="0" smtClean="0">
                <a:solidFill>
                  <a:srgbClr val="FF0000"/>
                </a:solidFill>
              </a:rPr>
              <a:t>.</a:t>
            </a:r>
            <a:r>
              <a:rPr lang="tr-TR" sz="2800" dirty="0" smtClean="0"/>
              <a:t> Bundan dolayıdır ki, onlar, </a:t>
            </a:r>
            <a:r>
              <a:rPr lang="tr-TR" sz="2800" dirty="0" err="1" smtClean="0"/>
              <a:t>Kur'ân'ın</a:t>
            </a:r>
            <a:r>
              <a:rPr lang="tr-TR" sz="2800" dirty="0" smtClean="0"/>
              <a:t> maksat ve gayesini kavrayabiliyorlardı. Ancak </a:t>
            </a:r>
            <a:r>
              <a:rPr lang="tr-TR" sz="2800" dirty="0" smtClean="0"/>
              <a:t>anlayamadıkları </a:t>
            </a:r>
            <a:r>
              <a:rPr lang="tr-TR" sz="2800" dirty="0" smtClean="0"/>
              <a:t>ve açıklama ihtiyacı duydukları zaman da </a:t>
            </a:r>
            <a:r>
              <a:rPr lang="tr-TR" sz="2800" dirty="0" err="1" smtClean="0">
                <a:solidFill>
                  <a:srgbClr val="FF0000"/>
                </a:solidFill>
              </a:rPr>
              <a:t>Resûlullah’a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tr-TR" sz="2800" dirty="0" smtClean="0">
                <a:solidFill>
                  <a:srgbClr val="FF0000"/>
                </a:solidFill>
              </a:rPr>
              <a:t>sav) </a:t>
            </a:r>
            <a:r>
              <a:rPr lang="tr-TR" sz="2800" dirty="0" smtClean="0">
                <a:solidFill>
                  <a:srgbClr val="FF0000"/>
                </a:solidFill>
              </a:rPr>
              <a:t>soruyor ve ondan doyurucu bilgiler </a:t>
            </a:r>
            <a:r>
              <a:rPr lang="tr-TR" sz="2800" dirty="0" smtClean="0">
                <a:solidFill>
                  <a:srgbClr val="FF0000"/>
                </a:solidFill>
              </a:rPr>
              <a:t>alıyorlardı.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Sahâbe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643050"/>
            <a:ext cx="8143932" cy="502631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tr-TR" sz="5800" b="1" dirty="0" smtClean="0"/>
              <a:t>Genel Özellikleri</a:t>
            </a: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smtClean="0"/>
              <a:t>En önemli </a:t>
            </a:r>
            <a:r>
              <a:rPr lang="tr-TR" sz="4600" dirty="0" smtClean="0"/>
              <a:t>özellikleri</a:t>
            </a:r>
            <a:r>
              <a:rPr lang="tr-TR" sz="4600" dirty="0" smtClean="0">
                <a:solidFill>
                  <a:srgbClr val="FF0000"/>
                </a:solidFill>
              </a:rPr>
              <a:t>, </a:t>
            </a:r>
            <a:r>
              <a:rPr lang="tr-TR" sz="4600" dirty="0" err="1" smtClean="0">
                <a:solidFill>
                  <a:srgbClr val="FF0000"/>
                </a:solidFill>
              </a:rPr>
              <a:t>âyeti</a:t>
            </a:r>
            <a:r>
              <a:rPr lang="tr-TR" sz="4600" dirty="0" smtClean="0">
                <a:solidFill>
                  <a:srgbClr val="FF0000"/>
                </a:solidFill>
              </a:rPr>
              <a:t> </a:t>
            </a:r>
            <a:r>
              <a:rPr lang="tr-TR" sz="4600" dirty="0" err="1" smtClean="0">
                <a:solidFill>
                  <a:srgbClr val="FF0000"/>
                </a:solidFill>
              </a:rPr>
              <a:t>âyetle</a:t>
            </a:r>
            <a:r>
              <a:rPr lang="tr-TR" sz="4600" dirty="0" smtClean="0">
                <a:solidFill>
                  <a:srgbClr val="FF0000"/>
                </a:solidFill>
              </a:rPr>
              <a:t>, nüzul sebepleri ve Hz. Peygamber'den işitmiş oldukları açıklamalarla </a:t>
            </a:r>
            <a:r>
              <a:rPr lang="tr-TR" sz="4600" dirty="0" smtClean="0"/>
              <a:t>tefsir etmeleridir.</a:t>
            </a: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err="1" smtClean="0">
                <a:solidFill>
                  <a:srgbClr val="FF0000"/>
                </a:solidFill>
              </a:rPr>
              <a:t>Sahâbîler</a:t>
            </a:r>
            <a:r>
              <a:rPr lang="tr-TR" sz="4600" dirty="0" smtClean="0">
                <a:solidFill>
                  <a:srgbClr val="FF0000"/>
                </a:solidFill>
              </a:rPr>
              <a:t> </a:t>
            </a:r>
            <a:r>
              <a:rPr lang="tr-TR" sz="4600" dirty="0" err="1" smtClean="0">
                <a:solidFill>
                  <a:srgbClr val="FF0000"/>
                </a:solidFill>
              </a:rPr>
              <a:t>Kur'ân'ı</a:t>
            </a:r>
            <a:r>
              <a:rPr lang="tr-TR" sz="4600" dirty="0" smtClean="0">
                <a:solidFill>
                  <a:srgbClr val="FF0000"/>
                </a:solidFill>
              </a:rPr>
              <a:t> </a:t>
            </a:r>
            <a:r>
              <a:rPr lang="tr-TR" sz="4600" dirty="0" err="1" smtClean="0">
                <a:solidFill>
                  <a:srgbClr val="FF0000"/>
                </a:solidFill>
              </a:rPr>
              <a:t>âyet</a:t>
            </a:r>
            <a:r>
              <a:rPr lang="tr-TR" sz="4600" dirty="0" smtClean="0">
                <a:solidFill>
                  <a:srgbClr val="FF0000"/>
                </a:solidFill>
              </a:rPr>
              <a:t> </a:t>
            </a:r>
            <a:r>
              <a:rPr lang="tr-TR" sz="4600" dirty="0" err="1" smtClean="0">
                <a:solidFill>
                  <a:srgbClr val="FF0000"/>
                </a:solidFill>
              </a:rPr>
              <a:t>âyet</a:t>
            </a:r>
            <a:r>
              <a:rPr lang="tr-TR" sz="4600" dirty="0" smtClean="0">
                <a:solidFill>
                  <a:srgbClr val="FF0000"/>
                </a:solidFill>
              </a:rPr>
              <a:t> baştan sona tefsir etmiş değillerdir. </a:t>
            </a:r>
            <a:r>
              <a:rPr lang="tr-TR" sz="4600" dirty="0" smtClean="0"/>
              <a:t>Yaptıkları </a:t>
            </a:r>
            <a:r>
              <a:rPr lang="tr-TR" sz="4600" dirty="0" smtClean="0"/>
              <a:t>açıklamalar, manası kapalı ve zor anlaşılan lafızlarla sınırlı idi.</a:t>
            </a: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err="1" smtClean="0"/>
              <a:t>Kur'ân'ı</a:t>
            </a:r>
            <a:r>
              <a:rPr lang="tr-TR" sz="4600" dirty="0" smtClean="0"/>
              <a:t> </a:t>
            </a:r>
            <a:r>
              <a:rPr lang="tr-TR" sz="4600" dirty="0" smtClean="0"/>
              <a:t>açıklarken sahabenin yaptığı tefsir </a:t>
            </a:r>
            <a:r>
              <a:rPr lang="tr-TR" sz="4600" dirty="0" smtClean="0">
                <a:solidFill>
                  <a:srgbClr val="FF0000"/>
                </a:solidFill>
              </a:rPr>
              <a:t>daha çok garip lafızlarla ilgili kısa açıklamalardan ibaretti</a:t>
            </a:r>
            <a:r>
              <a:rPr lang="tr-TR" sz="4600" dirty="0" smtClean="0">
                <a:solidFill>
                  <a:srgbClr val="FF0000"/>
                </a:solidFill>
              </a:rPr>
              <a:t>.</a:t>
            </a:r>
            <a:endParaRPr lang="tr-TR" sz="4600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smtClean="0"/>
              <a:t>Zaman </a:t>
            </a:r>
            <a:r>
              <a:rPr lang="tr-TR" sz="4600" dirty="0" smtClean="0"/>
              <a:t>zaman </a:t>
            </a:r>
            <a:r>
              <a:rPr lang="tr-TR" sz="4600" dirty="0" err="1" smtClean="0"/>
              <a:t>sahâbîler</a:t>
            </a:r>
            <a:r>
              <a:rPr lang="tr-TR" sz="4600" dirty="0" smtClean="0"/>
              <a:t> arasında bir kısım ihtilâflar ortaya çıkmıştır. Ancak bu ihtilâflar tezat ihtilâfı olmaktan ziyade tenevvü/çeşitlilik ihtilâfı idi. Kılıç için, "</a:t>
            </a:r>
            <a:r>
              <a:rPr lang="tr-TR" sz="4600" dirty="0" err="1" smtClean="0"/>
              <a:t>mühenned</a:t>
            </a:r>
            <a:r>
              <a:rPr lang="tr-TR" sz="4600" dirty="0" smtClean="0"/>
              <a:t>", "</a:t>
            </a:r>
            <a:r>
              <a:rPr lang="tr-TR" sz="4600" dirty="0" err="1" smtClean="0"/>
              <a:t>seyf</a:t>
            </a:r>
            <a:r>
              <a:rPr lang="tr-TR" sz="4600" dirty="0" smtClean="0"/>
              <a:t>" ve "sârim" denilmesi gibi.</a:t>
            </a: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smtClean="0">
                <a:solidFill>
                  <a:srgbClr val="FF0000"/>
                </a:solidFill>
              </a:rPr>
              <a:t>Ahkâm </a:t>
            </a:r>
            <a:r>
              <a:rPr lang="tr-TR" sz="4600" dirty="0" err="1" smtClean="0">
                <a:solidFill>
                  <a:srgbClr val="FF0000"/>
                </a:solidFill>
              </a:rPr>
              <a:t>âyetlerini</a:t>
            </a:r>
            <a:r>
              <a:rPr lang="tr-TR" sz="4600" dirty="0" smtClean="0">
                <a:solidFill>
                  <a:srgbClr val="FF0000"/>
                </a:solidFill>
              </a:rPr>
              <a:t> geniş bir tahlile tâbi tutarak hüküm </a:t>
            </a:r>
            <a:r>
              <a:rPr lang="tr-TR" sz="4600" dirty="0" err="1" smtClean="0">
                <a:solidFill>
                  <a:srgbClr val="FF0000"/>
                </a:solidFill>
              </a:rPr>
              <a:t>istinbatında</a:t>
            </a:r>
            <a:r>
              <a:rPr lang="tr-TR" sz="4600" dirty="0" smtClean="0">
                <a:solidFill>
                  <a:srgbClr val="FF0000"/>
                </a:solidFill>
              </a:rPr>
              <a:t> </a:t>
            </a:r>
            <a:r>
              <a:rPr lang="tr-TR" sz="4600" dirty="0" smtClean="0">
                <a:solidFill>
                  <a:srgbClr val="FF0000"/>
                </a:solidFill>
              </a:rPr>
              <a:t>bulunmuş değillerdir.</a:t>
            </a:r>
          </a:p>
          <a:p>
            <a:pPr marL="0" indent="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tr-TR" sz="4600" dirty="0" smtClean="0"/>
              <a:t>Onların tefsirleri</a:t>
            </a:r>
            <a:r>
              <a:rPr lang="tr-TR" sz="4600" dirty="0" smtClean="0"/>
              <a:t>, </a:t>
            </a:r>
            <a:r>
              <a:rPr lang="tr-TR" sz="4600" dirty="0" smtClean="0"/>
              <a:t>genellikle sonraki </a:t>
            </a:r>
            <a:r>
              <a:rPr lang="tr-TR" sz="4600" dirty="0" smtClean="0"/>
              <a:t>dönemlerde </a:t>
            </a:r>
            <a:r>
              <a:rPr lang="tr-TR" sz="4600" dirty="0" smtClean="0"/>
              <a:t>tedvin edilmiştir.</a:t>
            </a:r>
            <a:r>
              <a:rPr lang="tr-TR" sz="4600" baseline="30000" dirty="0" smtClean="0"/>
              <a:t> </a:t>
            </a:r>
            <a:endParaRPr lang="tr-TR" sz="4600" dirty="0" smtClean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642910" y="428605"/>
            <a:ext cx="8001056" cy="1143007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200" dirty="0" err="1" smtClean="0">
                <a:solidFill>
                  <a:schemeClr val="bg1"/>
                </a:solidFill>
              </a:rPr>
              <a:t>Sahâbe</a:t>
            </a:r>
            <a:r>
              <a:rPr lang="tr-TR" sz="4200" dirty="0" smtClean="0">
                <a:solidFill>
                  <a:schemeClr val="bg1"/>
                </a:solidFill>
              </a:rPr>
              <a:t> Dönemi</a:t>
            </a:r>
            <a:endParaRPr lang="tr-TR" sz="6000" b="1" dirty="0">
              <a:solidFill>
                <a:schemeClr val="bg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3636</Words>
  <Application>Microsoft Office PowerPoint</Application>
  <PresentationFormat>Ekran Gösterisi (4:3)</PresentationFormat>
  <Paragraphs>483</Paragraphs>
  <Slides>53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4" baseType="lpstr">
      <vt:lpstr>Ofis Teması</vt:lpstr>
      <vt:lpstr>KAYNAK VE YÖNTEM BAKIMINDAN KUR’AN TEFSİRLERİ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Meşhur Müfessirler  Mekke Ekolü (Abdullah İbn Abbas) (H.68) 1-Mücahid b.Cebr(103), 2-İkrime (104), 3-Said b.Cübeyr(95), 4-Tavus b.Keysan(106), 5-Ata b.Ebi Rebah (114)  Medine Ekolü (Übeyy bin Ka’b) (H.30) 1-Ebu’l Aliye(90), 2-el- Kurazi(118), 3-Zeyd bin Eslem(136)  3-Irak Ekolü (Abdullah ibn Mesud) (H.32) 1-Alkame b. Kays( 61), 2-Mesruk b. Ecda (63), 3-Esved b .Yezid (74), 4-Hasan el-Basri (110), 5-Katade    (117)</vt:lpstr>
      <vt:lpstr>Slayt 14</vt:lpstr>
      <vt:lpstr>Slayt 15</vt:lpstr>
      <vt:lpstr>Slayt 16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Mevziî Tefsir (Parçacı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Mevzuî Tefsir (Konulu Tefsir)</vt:lpstr>
      <vt:lpstr>Tarihten Günümüze Tefsir Ekolleri</vt:lpstr>
      <vt:lpstr>Mezhebî Tefsir Ekolü – Mu’tezile</vt:lpstr>
      <vt:lpstr>Mezhebî Tefsir Ekolü – Şia</vt:lpstr>
      <vt:lpstr>Mezhebî Tefsir Ekolü – Haricî</vt:lpstr>
      <vt:lpstr>Ahkâm Tefsirleri</vt:lpstr>
      <vt:lpstr>İşârî (Tasavvufi) Tefsir Ekolü</vt:lpstr>
      <vt:lpstr>  İçtimaî Tefsir Ekolü   </vt:lpstr>
      <vt:lpstr>Bilimsel/İlmî Tefsir Ekolü</vt:lpstr>
      <vt:lpstr>Modernist Tefsir Ekolü</vt:lpstr>
      <vt:lpstr>Abdurrahman AKBAŞ a.akbas25@hotmail.com www.insanveislam.org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KAYNAK VE YÖNTEM BAKIMINDAN TEFSİR ÇEŞİTLERİ</dc:title>
  <dc:creator>Vaiz a.R.a</dc:creator>
  <cp:lastModifiedBy>Casper</cp:lastModifiedBy>
  <cp:revision>125</cp:revision>
  <dcterms:created xsi:type="dcterms:W3CDTF">2016-12-05T06:25:24Z</dcterms:created>
  <dcterms:modified xsi:type="dcterms:W3CDTF">2016-12-07T12:26:05Z</dcterms:modified>
</cp:coreProperties>
</file>