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80" r:id="rId2"/>
    <p:sldId id="308" r:id="rId3"/>
    <p:sldId id="398" r:id="rId4"/>
    <p:sldId id="321" r:id="rId5"/>
    <p:sldId id="389" r:id="rId6"/>
    <p:sldId id="391" r:id="rId7"/>
    <p:sldId id="403" r:id="rId8"/>
    <p:sldId id="404" r:id="rId9"/>
    <p:sldId id="405" r:id="rId10"/>
    <p:sldId id="406" r:id="rId11"/>
    <p:sldId id="407" r:id="rId12"/>
    <p:sldId id="359" r:id="rId13"/>
    <p:sldId id="400" r:id="rId14"/>
    <p:sldId id="364" r:id="rId15"/>
    <p:sldId id="365" r:id="rId16"/>
    <p:sldId id="363" r:id="rId17"/>
    <p:sldId id="401" r:id="rId18"/>
    <p:sldId id="366" r:id="rId19"/>
    <p:sldId id="360" r:id="rId20"/>
    <p:sldId id="380" r:id="rId21"/>
    <p:sldId id="372" r:id="rId22"/>
    <p:sldId id="408" r:id="rId23"/>
    <p:sldId id="371" r:id="rId24"/>
    <p:sldId id="402" r:id="rId25"/>
    <p:sldId id="381" r:id="rId26"/>
    <p:sldId id="384" r:id="rId27"/>
    <p:sldId id="386" r:id="rId28"/>
    <p:sldId id="410" r:id="rId29"/>
    <p:sldId id="390" r:id="rId30"/>
    <p:sldId id="394" r:id="rId31"/>
    <p:sldId id="409" r:id="rId32"/>
    <p:sldId id="356" r:id="rId33"/>
    <p:sldId id="395" r:id="rId34"/>
    <p:sldId id="397" r:id="rId35"/>
    <p:sldId id="309" r:id="rId36"/>
    <p:sldId id="310" r:id="rId37"/>
    <p:sldId id="311" r:id="rId38"/>
    <p:sldId id="392" r:id="rId39"/>
    <p:sldId id="396" r:id="rId40"/>
    <p:sldId id="393" r:id="rId41"/>
    <p:sldId id="303"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CA8"/>
    <a:srgbClr val="47330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8315" autoAdjust="0"/>
  </p:normalViewPr>
  <p:slideViewPr>
    <p:cSldViewPr>
      <p:cViewPr varScale="1">
        <p:scale>
          <a:sx n="56" d="100"/>
          <a:sy n="56" d="100"/>
        </p:scale>
        <p:origin x="-17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A3EFD-0CF9-465A-B7E5-FD444E6E1B14}" type="datetimeFigureOut">
              <a:rPr lang="tr-TR" smtClean="0"/>
              <a:pPr/>
              <a:t>18.12.2018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F6FB7-236E-4D67-8A4E-7C8BD523ED50}" type="slidenum">
              <a:rPr lang="tr-TR" smtClean="0"/>
              <a:pPr/>
              <a:t>‹#›</a:t>
            </a:fld>
            <a:endParaRPr lang="tr-TR"/>
          </a:p>
        </p:txBody>
      </p:sp>
    </p:spTree>
    <p:extLst>
      <p:ext uri="{BB962C8B-B14F-4D97-AF65-F5344CB8AC3E}">
        <p14:creationId xmlns="" xmlns:p14="http://schemas.microsoft.com/office/powerpoint/2010/main" val="63869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spcBef>
                <a:spcPct val="20000"/>
              </a:spcBef>
              <a:buClr>
                <a:schemeClr val="accent2"/>
              </a:buClr>
              <a:buSzPct val="85000"/>
            </a:pPr>
            <a:r>
              <a:rPr lang="tr-TR" sz="1200" dirty="0" smtClean="0">
                <a:latin typeface="Calibri" pitchFamily="34" charset="0"/>
                <a:cs typeface="Calibri" pitchFamily="34" charset="0"/>
              </a:rPr>
              <a:t>Bir olmanın, birlik olmanın, birlikte özgür olmanın sembolüdür. </a:t>
            </a:r>
          </a:p>
          <a:p>
            <a:pPr lvl="0" algn="just">
              <a:spcBef>
                <a:spcPct val="20000"/>
              </a:spcBef>
              <a:buClr>
                <a:schemeClr val="accent2"/>
              </a:buClr>
              <a:buSzPct val="85000"/>
            </a:pPr>
            <a:r>
              <a:rPr lang="tr-TR" sz="1200" dirty="0" smtClean="0">
                <a:latin typeface="Calibri" pitchFamily="34" charset="0"/>
                <a:cs typeface="Calibri" pitchFamily="34" charset="0"/>
              </a:rPr>
              <a:t>Aile kurmakla insan farklı roller edinir, hakları ve sorumlulukları değişir, yeni ufuklarla tanışır, kısacası hayata başka bir pencereden bakmaya başlar ki, bunu doğal olarak eşine borçludur. </a:t>
            </a:r>
          </a:p>
          <a:p>
            <a:pPr lvl="0" algn="just">
              <a:spcBef>
                <a:spcPct val="20000"/>
              </a:spcBef>
              <a:buClr>
                <a:schemeClr val="accent2"/>
              </a:buClr>
              <a:buSzPct val="85000"/>
            </a:pPr>
            <a:r>
              <a:rPr lang="tr-TR" sz="1200" dirty="0" smtClean="0">
                <a:latin typeface="Calibri" pitchFamily="34" charset="0"/>
                <a:cs typeface="Calibri" pitchFamily="34" charset="0"/>
              </a:rPr>
              <a:t>Eş olmak, fiziksel olduğu kadar zihinsel ve duygusal bir tamamlanma ve beslenmeye işaret eder. Bu gerçeğe paralel olarak, İslâm’da aile kurumu salt hukukî hükümlerden ziyade, dinî ve ahlâkî bir zemine oturur ve İslâm aile hukuku da bu zemini sağlamlaştırmayı hedef alır.</a:t>
            </a:r>
            <a:endParaRPr lang="tr-TR" sz="1200" b="1" dirty="0" smtClean="0">
              <a:latin typeface="Calibri" pitchFamily="34" charset="0"/>
              <a:cs typeface="Calibri" pitchFamily="34" charset="0"/>
            </a:endParaRPr>
          </a:p>
        </p:txBody>
      </p:sp>
      <p:sp>
        <p:nvSpPr>
          <p:cNvPr id="4" name="3 Slayt Numarası Yer Tutucusu"/>
          <p:cNvSpPr>
            <a:spLocks noGrp="1"/>
          </p:cNvSpPr>
          <p:nvPr>
            <p:ph type="sldNum" sz="quarter" idx="10"/>
          </p:nvPr>
        </p:nvSpPr>
        <p:spPr/>
        <p:txBody>
          <a:bodyPr/>
          <a:lstStyle/>
          <a:p>
            <a:fld id="{350F6FB7-236E-4D67-8A4E-7C8BD523ED50}" type="slidenum">
              <a:rPr lang="tr-TR" smtClean="0"/>
              <a:pPr/>
              <a:t>8</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spcBef>
                <a:spcPct val="20000"/>
              </a:spcBef>
              <a:buClr>
                <a:schemeClr val="accent2"/>
              </a:buClr>
              <a:buSzPct val="85000"/>
            </a:pPr>
            <a:r>
              <a:rPr lang="tr-TR" dirty="0" smtClean="0"/>
              <a:t>Yıllar geçtikçe önceliklerimiz değişir, zevklerimiz gelişir, tecrübelerimiz derinleşir. Yakın çevremizden başlayarak küresel ölçeğe ulaşan bir etki alanı içinde bazı kanaatlerimiz farklılaşır, düşünce kalıplarımız yenileriyle yer değiştirir, duygularımız silikleşir ya da belirginleşir. Bütün bunlar doğal olarak aile yaşantımızı etkiler, aile içi ilişkilerimizin rengine yansır. Ailede rol dağılımlarımız, sorumluluk alanlarımız, fırsat paylaşımlarımız önceki kuşaklarda görülmemiş biçimde değişebilir. İşte tam bu noktada gerek kendi dünümüzle, gerekse Hz. Peygamber’den bize uzanan gelenekle bugünü karşılaştırmak durumunda kalırız. </a:t>
            </a:r>
          </a:p>
          <a:p>
            <a:pPr lvl="0" algn="just">
              <a:spcBef>
                <a:spcPct val="20000"/>
              </a:spcBef>
              <a:buClr>
                <a:schemeClr val="accent2"/>
              </a:buClr>
              <a:buSzPct val="85000"/>
            </a:pPr>
            <a:r>
              <a:rPr lang="tr-TR" dirty="0" smtClean="0"/>
              <a:t>Değişim ve dönüşüm süreçlerini, dinin aile konusundaki köşe taşlarını sarsmadan kontrol edebilmek gayret, bilinç ve tabir caizse ustalık ister. Bir Müslüman’ın, modern ile kutsal arasında sıkışıp kalmamak için temel değerlerle çatışma alanlarını azaltıcı anlayış ve yaklaşımlara ihtiyacı vardır. Elbette zamanın dışında kalmamalıdır ama “zamanın ruhu” adıyla hayatına hükmetmek isteyen değişim rüzgârı dinin sabiteleriyle çatışıyorsa, sınırı aşmasına da müsaade etmemelidir. O halde neler sabitedir? Kuran ve Sünnet perspektifinden aileye bakarak sabitelere dair bir bilinç geliştirme çabası, aşağıdaki esasları zorlanmadan sıralayabilecektir.</a:t>
            </a:r>
            <a:endParaRPr lang="tr-TR" sz="1600" b="1" dirty="0" smtClean="0">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350F6FB7-236E-4D67-8A4E-7C8BD523ED50}" type="slidenum">
              <a:rPr lang="tr-TR" smtClean="0"/>
              <a:pPr/>
              <a:t>22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Arial" pitchFamily="34" charset="0"/>
                <a:cs typeface="Arial" pitchFamily="34" charset="0"/>
              </a:rPr>
              <a:t>Dolayısıyla bir toplumda örfün çizdiği aile tablosu, bir diğer toplum için anlamlı veya uygulanmaya müsait olmayabilir. Hz. Peygamber’in aile yaşantısını incelediğimizde, giyim kuşam tarzı, yeme içme adabı, kullanılan ev eşyası ve eğlence anlayışı gibi, Arap toplumunun kültürel kodları ile şekillenen ayrıntılara rastlarız. Bu ayrıntıların en önemli özelliği ise İslam’ın temel prensipleriyle yani “sabitelerle” çatışmamalarıdır. Çünkü Allah </a:t>
            </a:r>
            <a:r>
              <a:rPr lang="tr-TR" sz="1200" dirty="0" err="1" smtClean="0">
                <a:latin typeface="Arial" pitchFamily="34" charset="0"/>
                <a:cs typeface="Arial" pitchFamily="34" charset="0"/>
              </a:rPr>
              <a:t>Resûlü</a:t>
            </a:r>
            <a:r>
              <a:rPr lang="tr-TR" sz="1200" dirty="0" smtClean="0">
                <a:latin typeface="Arial" pitchFamily="34" charset="0"/>
                <a:cs typeface="Arial" pitchFamily="34" charset="0"/>
              </a:rPr>
              <a:t> (s.a.v) </a:t>
            </a:r>
            <a:r>
              <a:rPr lang="tr-TR" sz="1200" dirty="0" err="1" smtClean="0">
                <a:latin typeface="Arial" pitchFamily="34" charset="0"/>
                <a:cs typeface="Arial" pitchFamily="34" charset="0"/>
              </a:rPr>
              <a:t>risaletle</a:t>
            </a:r>
            <a:r>
              <a:rPr lang="tr-TR" sz="1200" dirty="0" smtClean="0">
                <a:latin typeface="Arial" pitchFamily="34" charset="0"/>
                <a:cs typeface="Arial" pitchFamily="34" charset="0"/>
              </a:rPr>
              <a:t> görevlendirildiği andan itibaren içinde bulunduğu toplumun alışkanlıklarını vahyin süzgecinden geçirmiş, İslâm’ın ahlâk ve hukuk esaslarına aykırı olmayanları aynen devam ettirirken, çatışanları toplum hayatından çıkarmıştır.</a:t>
            </a:r>
            <a:endParaRPr lang="tr-TR" sz="1200" b="1" dirty="0" smtClean="0">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350F6FB7-236E-4D67-8A4E-7C8BD523ED50}" type="slidenum">
              <a:rPr lang="tr-TR" smtClean="0"/>
              <a:pPr/>
              <a:t>23</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Calibri" pitchFamily="34" charset="0"/>
                <a:cs typeface="Calibri" pitchFamily="34" charset="0"/>
              </a:rPr>
              <a:t>“İnsanı en güzel biçimde yaratıp” (Kur’an-ı Kerim Meali, 2013, </a:t>
            </a:r>
            <a:r>
              <a:rPr lang="tr-TR" sz="1200" dirty="0" err="1" smtClean="0">
                <a:latin typeface="Calibri" pitchFamily="34" charset="0"/>
                <a:cs typeface="Calibri" pitchFamily="34" charset="0"/>
              </a:rPr>
              <a:t>Tîn</a:t>
            </a:r>
            <a:r>
              <a:rPr lang="tr-TR" sz="1200" dirty="0" smtClean="0">
                <a:latin typeface="Calibri" pitchFamily="34" charset="0"/>
                <a:cs typeface="Calibri" pitchFamily="34" charset="0"/>
              </a:rPr>
              <a:t>, 95/4), “</a:t>
            </a:r>
            <a:r>
              <a:rPr lang="tr-TR" sz="1200" dirty="0" err="1" smtClean="0">
                <a:latin typeface="Calibri" pitchFamily="34" charset="0"/>
                <a:cs typeface="Calibri" pitchFamily="34" charset="0"/>
              </a:rPr>
              <a:t>mükerrem</a:t>
            </a:r>
            <a:r>
              <a:rPr lang="tr-TR" sz="1200" dirty="0" smtClean="0">
                <a:latin typeface="Calibri" pitchFamily="34" charset="0"/>
                <a:cs typeface="Calibri" pitchFamily="34" charset="0"/>
              </a:rPr>
              <a:t>” bir varlık olarak (Kur’an-ı Kerim Meali, 2013, </a:t>
            </a:r>
            <a:r>
              <a:rPr lang="tr-TR" sz="1200" dirty="0" err="1" smtClean="0">
                <a:latin typeface="Calibri" pitchFamily="34" charset="0"/>
                <a:cs typeface="Calibri" pitchFamily="34" charset="0"/>
              </a:rPr>
              <a:t>İsrâ</a:t>
            </a:r>
            <a:r>
              <a:rPr lang="tr-TR" sz="1200" dirty="0" smtClean="0">
                <a:latin typeface="Calibri" pitchFamily="34" charset="0"/>
                <a:cs typeface="Calibri" pitchFamily="34" charset="0"/>
              </a:rPr>
              <a:t>, 17/70) “yeryüzünün halifesi” kılan (Kur’an-ı Kerim Meali, 2013, Bakara, 2/30) Allah, ondan, yaratılışındaki bu niteliklere uygun adaletli bir yaşam ortaya koymasını beklemektedir: “Şüphesiz Allah, adaleti, iyilik yapmayı, yakınlara yardım etmeyi emreder; hayâsızlığı, fenalık ve azgınlığı da yasaklar. O, düşünüp tutasınız diye size öğüt veriyor.” (Kur’an-ı Kerim Meali, 2013, </a:t>
            </a:r>
            <a:r>
              <a:rPr lang="tr-TR" sz="1200" dirty="0" err="1" smtClean="0">
                <a:latin typeface="Calibri" pitchFamily="34" charset="0"/>
                <a:cs typeface="Calibri" pitchFamily="34" charset="0"/>
              </a:rPr>
              <a:t>Nahl</a:t>
            </a:r>
            <a:r>
              <a:rPr lang="tr-TR" sz="1200" dirty="0" smtClean="0">
                <a:latin typeface="Calibri" pitchFamily="34" charset="0"/>
                <a:cs typeface="Calibri" pitchFamily="34" charset="0"/>
              </a:rPr>
              <a:t>, 16/90). Hayatın her alanında yansıma bulabilen adalet kavramı, hak dağıtımında ve sorumluluk paylaşımında insaflı bir yolun izlenmesi, zulmün bertaraf edilmesi (</a:t>
            </a:r>
            <a:r>
              <a:rPr lang="tr-TR" sz="1200" dirty="0" err="1" smtClean="0">
                <a:latin typeface="Calibri" pitchFamily="34" charset="0"/>
                <a:cs typeface="Calibri" pitchFamily="34" charset="0"/>
              </a:rPr>
              <a:t>İbn</a:t>
            </a:r>
            <a:r>
              <a:rPr lang="tr-TR" sz="1200" dirty="0" smtClean="0">
                <a:latin typeface="Calibri" pitchFamily="34" charset="0"/>
                <a:cs typeface="Calibri" pitchFamily="34" charset="0"/>
              </a:rPr>
              <a:t> </a:t>
            </a:r>
            <a:r>
              <a:rPr lang="tr-TR" sz="1200" dirty="0" err="1" smtClean="0">
                <a:latin typeface="Calibri" pitchFamily="34" charset="0"/>
                <a:cs typeface="Calibri" pitchFamily="34" charset="0"/>
              </a:rPr>
              <a:t>Manzûr</a:t>
            </a:r>
            <a:r>
              <a:rPr lang="tr-TR" sz="1200" dirty="0" smtClean="0">
                <a:latin typeface="Calibri" pitchFamily="34" charset="0"/>
                <a:cs typeface="Calibri" pitchFamily="34" charset="0"/>
              </a:rPr>
              <a:t>, </a:t>
            </a:r>
            <a:r>
              <a:rPr lang="tr-TR" sz="1200" dirty="0" err="1" smtClean="0">
                <a:latin typeface="Calibri" pitchFamily="34" charset="0"/>
                <a:cs typeface="Calibri" pitchFamily="34" charset="0"/>
              </a:rPr>
              <a:t>trs</a:t>
            </a:r>
            <a:r>
              <a:rPr lang="tr-TR" sz="1200" dirty="0" smtClean="0">
                <a:latin typeface="Calibri" pitchFamily="34" charset="0"/>
                <a:cs typeface="Calibri" pitchFamily="34" charset="0"/>
              </a:rPr>
              <a:t>., “</a:t>
            </a:r>
            <a:r>
              <a:rPr lang="tr-TR" sz="1200" dirty="0" err="1" smtClean="0">
                <a:latin typeface="Calibri" pitchFamily="34" charset="0"/>
                <a:cs typeface="Calibri" pitchFamily="34" charset="0"/>
              </a:rPr>
              <a:t>adl</a:t>
            </a:r>
            <a:r>
              <a:rPr lang="tr-TR" sz="1200" dirty="0" smtClean="0">
                <a:latin typeface="Calibri" pitchFamily="34" charset="0"/>
                <a:cs typeface="Calibri" pitchFamily="34" charset="0"/>
              </a:rPr>
              <a:t>” md.), insan ilişkilerinde karşılıklı saygı ve sevginin gözetilmesi demektir. Buna göre, devlet yöneticisinin vatandaşa, </a:t>
            </a:r>
            <a:r>
              <a:rPr lang="tr-TR" sz="1200" dirty="0" err="1" smtClean="0">
                <a:latin typeface="Calibri" pitchFamily="34" charset="0"/>
                <a:cs typeface="Calibri" pitchFamily="34" charset="0"/>
              </a:rPr>
              <a:t>anababanın</a:t>
            </a:r>
            <a:r>
              <a:rPr lang="tr-TR" sz="1200" dirty="0" smtClean="0">
                <a:latin typeface="Calibri" pitchFamily="34" charset="0"/>
                <a:cs typeface="Calibri" pitchFamily="34" charset="0"/>
              </a:rPr>
              <a:t> çocuğuna, öğretmenin öğrencisine, eşlerin birbirlerine, bir kimsenin arkadaş, dost ve akrabasına gereken ilgiyi, sevgiyi, saygıyı göstermesi adalet, bunların aksi ise zulümdür (</a:t>
            </a:r>
            <a:r>
              <a:rPr lang="tr-TR" sz="1200" dirty="0" err="1" smtClean="0">
                <a:latin typeface="Calibri" pitchFamily="34" charset="0"/>
                <a:cs typeface="Calibri" pitchFamily="34" charset="0"/>
              </a:rPr>
              <a:t>Açıkel</a:t>
            </a:r>
            <a:r>
              <a:rPr lang="tr-TR" sz="1200" dirty="0" smtClean="0">
                <a:latin typeface="Calibri" pitchFamily="34" charset="0"/>
                <a:cs typeface="Calibri" pitchFamily="34" charset="0"/>
              </a:rPr>
              <a:t>, 2006, s. 76). Bir diğer deyişle yaş, cinsiyet, renk, kimlik, statü farkı gözetmeksizin muhatabına fıtratı gereği sahip olduğu özellikleri dikkate alarak davranmak adalet; fıtrata aykırı davranmak ise zulümdür.</a:t>
            </a:r>
          </a:p>
          <a:p>
            <a:pPr lvl="0" algn="just">
              <a:spcBef>
                <a:spcPct val="20000"/>
              </a:spcBef>
              <a:buClr>
                <a:schemeClr val="accent2"/>
              </a:buClr>
              <a:buSzPct val="85000"/>
            </a:pPr>
            <a:r>
              <a:rPr lang="tr-TR" sz="1200" dirty="0" smtClean="0">
                <a:latin typeface="Arial" pitchFamily="34" charset="0"/>
                <a:cs typeface="Arial" pitchFamily="34" charset="0"/>
              </a:rPr>
              <a:t>Takdir edilir ki, bütün canlılar gibi insanlar da kalıtım ve çevre faktörleri sebebiyle eşit değillerdir. Aile bireyleri arasında adalet, maddi planda bir eşitlikten öte, Allah tarafından herkese verilmiş olan niteliklere/ayrıcalıklara saygıyı yani manevi anlamda bir eşitliği ifade eder. Adalet, güç değil hak eşitliğine, kuvvetlerin değil saygınlıkların eşitliğine dayanır.</a:t>
            </a:r>
          </a:p>
          <a:p>
            <a:pPr lvl="0" algn="just">
              <a:spcBef>
                <a:spcPct val="20000"/>
              </a:spcBef>
              <a:buClr>
                <a:schemeClr val="accent2"/>
              </a:buClr>
              <a:buSzPct val="85000"/>
            </a:pPr>
            <a:endParaRPr kumimoji="0" lang="tr-TR" sz="1200" b="0" i="0" u="none" strike="noStrike" kern="1200" cap="none" spc="0" normalizeH="0" baseline="0" noProof="0" dirty="0" smtClean="0">
              <a:ln>
                <a:noFill/>
              </a:ln>
              <a:solidFill>
                <a:schemeClr val="tx2"/>
              </a:solidFill>
              <a:effectLst/>
              <a:uLnTx/>
              <a:uFillTx/>
              <a:latin typeface="Arial" pitchFamily="34" charset="0"/>
              <a:cs typeface="Arial" pitchFamily="34" charset="0"/>
            </a:endParaRPr>
          </a:p>
          <a:p>
            <a:pPr lvl="0" algn="just">
              <a:spcBef>
                <a:spcPct val="20000"/>
              </a:spcBef>
              <a:buClr>
                <a:schemeClr val="accent2"/>
              </a:buClr>
              <a:buSzPct val="85000"/>
            </a:pPr>
            <a:r>
              <a:rPr lang="tr-TR" sz="1200" dirty="0" smtClean="0">
                <a:latin typeface="Arial" pitchFamily="34" charset="0"/>
                <a:cs typeface="Arial" pitchFamily="34" charset="0"/>
              </a:rPr>
              <a:t>“Kadınlar, erkeklerle birlikte bir bütünü tamamlayan diğer yarıdır.” (</a:t>
            </a:r>
            <a:r>
              <a:rPr lang="tr-TR" sz="1200" dirty="0" err="1" smtClean="0">
                <a:latin typeface="Arial" pitchFamily="34" charset="0"/>
                <a:cs typeface="Arial" pitchFamily="34" charset="0"/>
              </a:rPr>
              <a:t>Ebû</a:t>
            </a:r>
            <a:r>
              <a:rPr lang="tr-TR" sz="1200" dirty="0" smtClean="0">
                <a:latin typeface="Arial" pitchFamily="34" charset="0"/>
                <a:cs typeface="Arial" pitchFamily="34" charset="0"/>
              </a:rPr>
              <a:t> </a:t>
            </a:r>
            <a:r>
              <a:rPr lang="tr-TR" sz="1200" dirty="0" err="1" smtClean="0">
                <a:latin typeface="Arial" pitchFamily="34" charset="0"/>
                <a:cs typeface="Arial" pitchFamily="34" charset="0"/>
              </a:rPr>
              <a:t>Dâvûd</a:t>
            </a:r>
            <a:r>
              <a:rPr lang="tr-TR" sz="1200" dirty="0" smtClean="0">
                <a:latin typeface="Arial" pitchFamily="34" charset="0"/>
                <a:cs typeface="Arial" pitchFamily="34" charset="0"/>
              </a:rPr>
              <a:t>, </a:t>
            </a:r>
            <a:r>
              <a:rPr lang="tr-TR" sz="1200" dirty="0" err="1" smtClean="0">
                <a:latin typeface="Arial" pitchFamily="34" charset="0"/>
                <a:cs typeface="Arial" pitchFamily="34" charset="0"/>
              </a:rPr>
              <a:t>Tahâret</a:t>
            </a:r>
            <a:r>
              <a:rPr lang="tr-TR" sz="1200" dirty="0" smtClean="0">
                <a:latin typeface="Arial" pitchFamily="34" charset="0"/>
                <a:cs typeface="Arial" pitchFamily="34" charset="0"/>
              </a:rPr>
              <a:t>, 94)</a:t>
            </a:r>
          </a:p>
          <a:p>
            <a:pPr lvl="0" algn="just">
              <a:spcBef>
                <a:spcPct val="20000"/>
              </a:spcBef>
              <a:buClr>
                <a:schemeClr val="accent2"/>
              </a:buClr>
              <a:buSzPct val="85000"/>
            </a:pPr>
            <a:r>
              <a:rPr lang="tr-TR" sz="1200" dirty="0" smtClean="0">
                <a:latin typeface="Arial" pitchFamily="34" charset="0"/>
                <a:cs typeface="Arial" pitchFamily="34" charset="0"/>
              </a:rPr>
              <a:t>“Onlar (hanımlarınız) size örtüdürler, siz de onlara örtüsünüz.” (Kur’an-ı Kerim Meali, 2013, Bakara, 2/187), “Erkeklerin kadınlar üzerindeki hakları gibi, kadınların da erkekler üzerinde belli hakları vardır.” (Kur’an-ı Kerim Meali, 2013, Bakara, 2/228)</a:t>
            </a:r>
            <a:endParaRPr kumimoji="0" lang="tr-TR" sz="1200" b="0" i="0" u="none" strike="noStrike" kern="1200" cap="none" spc="0" normalizeH="0" baseline="0" noProof="0" dirty="0" smtClean="0">
              <a:ln>
                <a:noFill/>
              </a:ln>
              <a:solidFill>
                <a:schemeClr val="tx2"/>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schemeClr val="tx2"/>
              </a:solidFill>
              <a:effectLst/>
              <a:uLnTx/>
              <a:uFillTx/>
              <a:latin typeface="Calibri" pitchFamily="34" charset="0"/>
              <a:cs typeface="Calibri" pitchFamily="34" charset="0"/>
            </a:endParaRPr>
          </a:p>
          <a:p>
            <a:pPr lvl="0" algn="just">
              <a:spcBef>
                <a:spcPct val="20000"/>
              </a:spcBef>
              <a:buClr>
                <a:schemeClr val="accent2"/>
              </a:buClr>
              <a:buSzPct val="85000"/>
            </a:pPr>
            <a:r>
              <a:rPr lang="tr-TR" sz="1200" dirty="0" smtClean="0">
                <a:latin typeface="Arial" pitchFamily="34" charset="0"/>
                <a:cs typeface="Arial" pitchFamily="34" charset="0"/>
              </a:rPr>
              <a:t>Kur’an, erkekleri </a:t>
            </a:r>
            <a:r>
              <a:rPr lang="tr-TR" sz="1200" dirty="0" err="1" smtClean="0">
                <a:latin typeface="Arial" pitchFamily="34" charset="0"/>
                <a:cs typeface="Arial" pitchFamily="34" charset="0"/>
              </a:rPr>
              <a:t>kayyûm</a:t>
            </a:r>
            <a:r>
              <a:rPr lang="tr-TR" sz="1200" dirty="0" smtClean="0">
                <a:latin typeface="Arial" pitchFamily="34" charset="0"/>
                <a:cs typeface="Arial" pitchFamily="34" charset="0"/>
              </a:rPr>
              <a:t>, </a:t>
            </a:r>
            <a:r>
              <a:rPr lang="tr-TR" sz="1200" dirty="0" err="1" smtClean="0">
                <a:latin typeface="Arial" pitchFamily="34" charset="0"/>
                <a:cs typeface="Arial" pitchFamily="34" charset="0"/>
              </a:rPr>
              <a:t>hâmi</a:t>
            </a:r>
            <a:r>
              <a:rPr lang="tr-TR" sz="1200" dirty="0" smtClean="0">
                <a:latin typeface="Arial" pitchFamily="34" charset="0"/>
                <a:cs typeface="Arial" pitchFamily="34" charset="0"/>
              </a:rPr>
              <a:t>, yani kadınları gözetip kollayan ve işlerini takip eden olarak nitelendirmiştir: “Allah’ın insanlardan bir kısmını diğerlerinden üstün kılmasına bağlı olarak ve mallarından harcama yapmaları sebebiyle erkekler, kadınları koruyup, gözetirler.” (Kur’an-ı Kerim Meali, 2013, </a:t>
            </a:r>
            <a:r>
              <a:rPr lang="tr-TR" sz="1200" dirty="0" err="1" smtClean="0">
                <a:latin typeface="Arial" pitchFamily="34" charset="0"/>
                <a:cs typeface="Arial" pitchFamily="34" charset="0"/>
              </a:rPr>
              <a:t>Nisâ</a:t>
            </a:r>
            <a:r>
              <a:rPr lang="tr-TR" sz="1200" dirty="0" smtClean="0">
                <a:latin typeface="Arial" pitchFamily="34" charset="0"/>
                <a:cs typeface="Arial" pitchFamily="34" charset="0"/>
              </a:rPr>
              <a:t>, 4/34). Erkeğin </a:t>
            </a:r>
            <a:r>
              <a:rPr lang="tr-TR" sz="1200" dirty="0" err="1" smtClean="0">
                <a:latin typeface="Arial" pitchFamily="34" charset="0"/>
                <a:cs typeface="Arial" pitchFamily="34" charset="0"/>
              </a:rPr>
              <a:t>kavvâmlık</a:t>
            </a:r>
            <a:r>
              <a:rPr lang="tr-TR" sz="1200" dirty="0" smtClean="0">
                <a:latin typeface="Arial" pitchFamily="34" charset="0"/>
                <a:cs typeface="Arial" pitchFamily="34" charset="0"/>
              </a:rPr>
              <a:t> vasfı, “haktan” ziyade “sorumluluğu” çağrıştırmaktadır ve bu kavramı adaleti ortadan kaldırıcı bir yorumla “üstünlük” şeklinde anlamak, </a:t>
            </a:r>
            <a:r>
              <a:rPr lang="tr-TR" sz="1200" dirty="0" err="1" smtClean="0">
                <a:latin typeface="Arial" pitchFamily="34" charset="0"/>
                <a:cs typeface="Arial" pitchFamily="34" charset="0"/>
              </a:rPr>
              <a:t>âyetin</a:t>
            </a:r>
            <a:r>
              <a:rPr lang="tr-TR" sz="1200" dirty="0" smtClean="0">
                <a:latin typeface="Arial" pitchFamily="34" charset="0"/>
                <a:cs typeface="Arial" pitchFamily="34" charset="0"/>
              </a:rPr>
              <a:t> metni ve bağlamıyla örtüşmemektedir (Görgülü, 2013, </a:t>
            </a:r>
            <a:r>
              <a:rPr lang="tr-TR" sz="1200" dirty="0" err="1" smtClean="0">
                <a:latin typeface="Arial" pitchFamily="34" charset="0"/>
                <a:cs typeface="Arial" pitchFamily="34" charset="0"/>
              </a:rPr>
              <a:t>ss</a:t>
            </a:r>
            <a:r>
              <a:rPr lang="tr-TR" sz="1200" dirty="0" smtClean="0">
                <a:latin typeface="Arial" pitchFamily="34" charset="0"/>
                <a:cs typeface="Arial" pitchFamily="34" charset="0"/>
              </a:rPr>
              <a:t>. 383-394).</a:t>
            </a:r>
          </a:p>
          <a:p>
            <a:pPr lvl="0" algn="just">
              <a:spcBef>
                <a:spcPct val="20000"/>
              </a:spcBef>
              <a:buClr>
                <a:schemeClr val="accent2"/>
              </a:buClr>
              <a:buSzPct val="85000"/>
            </a:pPr>
            <a:r>
              <a:rPr lang="tr-TR" sz="1200" dirty="0" smtClean="0">
                <a:latin typeface="Arial" pitchFamily="34" charset="0"/>
                <a:cs typeface="Arial" pitchFamily="34" charset="0"/>
              </a:rPr>
              <a:t>Çocuklar söz konusu olduğunda da ailede adalet vazgeçilmezdir. Adaletin hâkim olduğu aile yapısında çocuklar, cahiliye zihniyetinde olduğu gibi (Kur’an-ı Kerim Meali, 2013, </a:t>
            </a:r>
            <a:r>
              <a:rPr lang="tr-TR" sz="1200" dirty="0" err="1" smtClean="0">
                <a:latin typeface="Arial" pitchFamily="34" charset="0"/>
                <a:cs typeface="Arial" pitchFamily="34" charset="0"/>
              </a:rPr>
              <a:t>Nahl</a:t>
            </a:r>
            <a:r>
              <a:rPr lang="tr-TR" sz="1200" dirty="0" smtClean="0">
                <a:latin typeface="Arial" pitchFamily="34" charset="0"/>
                <a:cs typeface="Arial" pitchFamily="34" charset="0"/>
              </a:rPr>
              <a:t>, 16/58) cinsiyet ayrımına tabi tutulmazlar. Hassasiyetleri, yetenekleri, karakterleri dikkate alınarak yetiştirilirler. Başarıda aynı ölçüde ödüllendirilir, hatada aynı oranda cezalandırılırlar. Cinsiyet, yaş, zekâ, sosyal beceriler ya da hastalık gibi herhangi bir sebepten dolayı çocuklar arasında ayrım yapmak adaleti yıkarak aile birliğini sarsmak demektir. “Allah’tan korkun ve çocuklarınız arasında adil davranın.” (</a:t>
            </a:r>
            <a:r>
              <a:rPr lang="tr-TR" sz="1200" dirty="0" err="1" smtClean="0">
                <a:latin typeface="Arial" pitchFamily="34" charset="0"/>
                <a:cs typeface="Arial" pitchFamily="34" charset="0"/>
              </a:rPr>
              <a:t>Buhârî</a:t>
            </a:r>
            <a:r>
              <a:rPr lang="tr-TR" sz="1200" dirty="0" smtClean="0">
                <a:latin typeface="Arial" pitchFamily="34" charset="0"/>
                <a:cs typeface="Arial" pitchFamily="34" charset="0"/>
              </a:rPr>
              <a:t>, Hibe, 13)</a:t>
            </a:r>
          </a:p>
          <a:p>
            <a:pPr lvl="0" algn="just">
              <a:spcBef>
                <a:spcPct val="20000"/>
              </a:spcBef>
              <a:buClr>
                <a:schemeClr val="accent2"/>
              </a:buClr>
              <a:buSzPct val="85000"/>
            </a:pPr>
            <a:r>
              <a:rPr lang="tr-TR" sz="1200" dirty="0" smtClean="0">
                <a:latin typeface="Arial" pitchFamily="34" charset="0"/>
                <a:cs typeface="Arial" pitchFamily="34" charset="0"/>
              </a:rPr>
              <a:t>Allah </a:t>
            </a:r>
            <a:r>
              <a:rPr lang="tr-TR" sz="1200" dirty="0" err="1" smtClean="0">
                <a:latin typeface="Arial" pitchFamily="34" charset="0"/>
                <a:cs typeface="Arial" pitchFamily="34" charset="0"/>
              </a:rPr>
              <a:t>Resûlü</a:t>
            </a:r>
            <a:r>
              <a:rPr lang="tr-TR" sz="1200" dirty="0" smtClean="0">
                <a:latin typeface="Arial" pitchFamily="34" charset="0"/>
                <a:cs typeface="Arial" pitchFamily="34" charset="0"/>
              </a:rPr>
              <a:t> aile içinde adil davrananları büyük bir mükâfatla müjdelemiştir: “Yönettikleri insanlara, ailelerine ve sorumlu oldukları kişilere karşı adaletli davrananlar, Allah katında, sınırsız merhamet sahibi Rahman’ın yanında nurdan minberler üzerinde ağırlanacaklardır.” (</a:t>
            </a:r>
            <a:r>
              <a:rPr lang="tr-TR" sz="1200" dirty="0" err="1" smtClean="0">
                <a:latin typeface="Arial" pitchFamily="34" charset="0"/>
                <a:cs typeface="Arial" pitchFamily="34" charset="0"/>
              </a:rPr>
              <a:t>Nesâî</a:t>
            </a:r>
            <a:r>
              <a:rPr lang="tr-TR" sz="1200" dirty="0" smtClean="0">
                <a:latin typeface="Arial" pitchFamily="34" charset="0"/>
                <a:cs typeface="Arial" pitchFamily="34" charset="0"/>
              </a:rPr>
              <a:t>, </a:t>
            </a:r>
            <a:r>
              <a:rPr lang="tr-TR" sz="1200" dirty="0" err="1" smtClean="0">
                <a:latin typeface="Arial" pitchFamily="34" charset="0"/>
                <a:cs typeface="Arial" pitchFamily="34" charset="0"/>
              </a:rPr>
              <a:t>Âdâbü’l</a:t>
            </a:r>
            <a:r>
              <a:rPr lang="tr-TR" sz="1200" dirty="0" smtClean="0">
                <a:latin typeface="Arial" pitchFamily="34" charset="0"/>
                <a:cs typeface="Arial" pitchFamily="34" charset="0"/>
              </a:rPr>
              <a:t>-</a:t>
            </a:r>
            <a:r>
              <a:rPr lang="tr-TR" sz="1200" dirty="0" err="1" smtClean="0">
                <a:latin typeface="Arial" pitchFamily="34" charset="0"/>
                <a:cs typeface="Arial" pitchFamily="34" charset="0"/>
              </a:rPr>
              <a:t>kudât</a:t>
            </a:r>
            <a:r>
              <a:rPr lang="tr-TR" sz="1200" dirty="0" smtClean="0">
                <a:latin typeface="Arial" pitchFamily="34" charset="0"/>
                <a:cs typeface="Arial" pitchFamily="34" charset="0"/>
              </a:rPr>
              <a:t>, 1)</a:t>
            </a:r>
          </a:p>
          <a:p>
            <a:pPr lvl="0" algn="just">
              <a:spcBef>
                <a:spcPct val="20000"/>
              </a:spcBef>
              <a:buClr>
                <a:schemeClr val="accent2"/>
              </a:buClr>
              <a:buSzPct val="85000"/>
            </a:pPr>
            <a:r>
              <a:rPr lang="tr-TR" sz="1200" dirty="0" smtClean="0">
                <a:latin typeface="Arial" pitchFamily="34" charset="0"/>
                <a:cs typeface="Arial" pitchFamily="34" charset="0"/>
              </a:rPr>
              <a:t>Toplumun nüvesini oluşturan aile kurumu ancak bu değişmez anlayışla sağlam temeller üzerine inşa edilebilir. Sünnetin sabitelerini göz ardı etmeyen bir aile, bireylerinin “halife” olmakla taşıdıkları öz değere layık biçimde yaşadıkları, hak ve sorumlulukların adilce paylaşıldığı, farklılıkların zenginlik ve saygı ürettiği ortamdır.</a:t>
            </a:r>
            <a:endParaRPr kumimoji="0" lang="tr-TR" sz="1200" b="0" i="0" u="none" strike="noStrike" kern="1200" cap="none" spc="0" normalizeH="0" baseline="0" noProof="0" dirty="0" smtClean="0">
              <a:ln>
                <a:noFill/>
              </a:ln>
              <a:solidFill>
                <a:schemeClr val="tx2"/>
              </a:solidFill>
              <a:effectLst/>
              <a:uLnTx/>
              <a:uFillTx/>
              <a:latin typeface="Arial" pitchFamily="34" charset="0"/>
              <a:cs typeface="Arial" pitchFamily="34" charset="0"/>
            </a:endParaRPr>
          </a:p>
          <a:p>
            <a:endParaRPr lang="tr-TR" dirty="0"/>
          </a:p>
        </p:txBody>
      </p:sp>
      <p:sp>
        <p:nvSpPr>
          <p:cNvPr id="4" name="3 Slayt Numarası Yer Tutucusu"/>
          <p:cNvSpPr>
            <a:spLocks noGrp="1"/>
          </p:cNvSpPr>
          <p:nvPr>
            <p:ph type="sldNum" sz="quarter" idx="10"/>
          </p:nvPr>
        </p:nvSpPr>
        <p:spPr/>
        <p:txBody>
          <a:bodyPr/>
          <a:lstStyle/>
          <a:p>
            <a:fld id="{350F6FB7-236E-4D67-8A4E-7C8BD523ED50}" type="slidenum">
              <a:rPr lang="tr-TR" smtClean="0"/>
              <a:pPr/>
              <a:t>24</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pPr lvl="0" algn="just">
              <a:spcBef>
                <a:spcPct val="20000"/>
              </a:spcBef>
              <a:buClr>
                <a:schemeClr val="accent2"/>
              </a:buClr>
              <a:buSzPct val="85000"/>
            </a:pPr>
            <a:r>
              <a:rPr lang="tr-TR" sz="1200" dirty="0" smtClean="0"/>
              <a:t>“Kendileri ile huzur bulasınız diye sizin için türünüzden eşler yaratması ve aranızda bir sevgi ve merhamet var etmesi de Allah’ın (varlığının ve kudretinin) delillerindendir.” (</a:t>
            </a:r>
            <a:r>
              <a:rPr lang="tr-TR" sz="1200" dirty="0" err="1" smtClean="0"/>
              <a:t>Rûm</a:t>
            </a:r>
            <a:r>
              <a:rPr lang="tr-TR" sz="1200" dirty="0" smtClean="0"/>
              <a:t>, 30/21)</a:t>
            </a:r>
          </a:p>
          <a:p>
            <a:pPr lvl="0" algn="just">
              <a:spcBef>
                <a:spcPct val="20000"/>
              </a:spcBef>
              <a:buClr>
                <a:schemeClr val="accent2"/>
              </a:buClr>
              <a:buSzPct val="85000"/>
            </a:pPr>
            <a:r>
              <a:rPr lang="tr-TR" sz="1200" dirty="0" smtClean="0"/>
              <a:t>Hz. Peygamber (s.a.v) “Küçüklerimize merhamet etmeyen, büyüklerimize saygı göstermeyen bizden değildir.” (</a:t>
            </a:r>
            <a:r>
              <a:rPr lang="tr-TR" sz="1200" dirty="0" err="1" smtClean="0"/>
              <a:t>Tirmizî</a:t>
            </a:r>
            <a:r>
              <a:rPr lang="tr-TR" sz="1200" dirty="0" smtClean="0"/>
              <a:t>, </a:t>
            </a:r>
            <a:r>
              <a:rPr lang="tr-TR" sz="1200" dirty="0" err="1" smtClean="0"/>
              <a:t>Birr</a:t>
            </a:r>
            <a:r>
              <a:rPr lang="tr-TR" sz="1200" dirty="0" smtClean="0"/>
              <a:t> ve Sıla, 15) </a:t>
            </a:r>
          </a:p>
          <a:p>
            <a:pPr lvl="0" algn="just">
              <a:spcBef>
                <a:spcPct val="20000"/>
              </a:spcBef>
              <a:buClr>
                <a:schemeClr val="accent2"/>
              </a:buClr>
              <a:buSzPct val="85000"/>
            </a:pPr>
            <a:r>
              <a:rPr lang="tr-TR" sz="1200" dirty="0" smtClean="0"/>
              <a:t>merhametin, kendisinden türetildiği “rahmet” kavramı; yardım, lütuf, acıma, mağfiret, esirgeme, rikkat sahibi olma, yardımcı olma gibi anlamlara gelmektedir. </a:t>
            </a:r>
          </a:p>
          <a:p>
            <a:pPr lvl="0" algn="just">
              <a:spcBef>
                <a:spcPct val="20000"/>
              </a:spcBef>
              <a:buClr>
                <a:schemeClr val="accent2"/>
              </a:buClr>
              <a:buSzPct val="85000"/>
            </a:pPr>
            <a:r>
              <a:rPr lang="tr-TR" sz="1200" dirty="0" smtClean="0"/>
              <a:t>Merhamet, aile içinde buyurgan tavrı, güce dayalı iktidarı, duygusal bencilliği ortadan kaldıran bir işlev görür. İlişkilerin yatay biçimde seyretmesini sağlar. Fedakârlığı güçlendirir ve başkasını kendisine tercih etme anlamına gelen </a:t>
            </a:r>
            <a:r>
              <a:rPr lang="tr-TR" sz="1200" dirty="0" err="1" smtClean="0"/>
              <a:t>îsar</a:t>
            </a:r>
            <a:r>
              <a:rPr lang="tr-TR" sz="1200" dirty="0" smtClean="0"/>
              <a:t> ahlakını pekiştirir.</a:t>
            </a:r>
          </a:p>
          <a:p>
            <a:pPr lvl="0" algn="just">
              <a:spcBef>
                <a:spcPct val="20000"/>
              </a:spcBef>
              <a:buClr>
                <a:schemeClr val="accent2"/>
              </a:buClr>
              <a:buSzPct val="85000"/>
            </a:pPr>
            <a:r>
              <a:rPr lang="tr-TR" sz="1200" dirty="0" smtClean="0"/>
              <a:t>“En hayırlınız, ailesine hayırlı davranandır. Ben de sizin aranızda ailesine karşı en hayırlı davrananım.” sözleri (</a:t>
            </a:r>
            <a:r>
              <a:rPr lang="tr-TR" sz="1200" dirty="0" err="1" smtClean="0"/>
              <a:t>İbn</a:t>
            </a:r>
            <a:r>
              <a:rPr lang="tr-TR" sz="1200" dirty="0" smtClean="0"/>
              <a:t> </a:t>
            </a:r>
            <a:r>
              <a:rPr lang="tr-TR" sz="1200" dirty="0" err="1" smtClean="0"/>
              <a:t>Mâce</a:t>
            </a:r>
            <a:r>
              <a:rPr lang="tr-TR" sz="1200" dirty="0" smtClean="0"/>
              <a:t>, Nikâh, 50)</a:t>
            </a:r>
            <a:endParaRPr lang="tr-TR" sz="1200" dirty="0" smtClean="0">
              <a:latin typeface="Arial" pitchFamily="34" charset="0"/>
              <a:cs typeface="Arial" pitchFamily="34" charset="0"/>
            </a:endParaRPr>
          </a:p>
          <a:p>
            <a:pPr lvl="0" algn="just">
              <a:spcBef>
                <a:spcPct val="20000"/>
              </a:spcBef>
              <a:buClr>
                <a:schemeClr val="accent2"/>
              </a:buClr>
              <a:buSzPct val="85000"/>
            </a:pPr>
            <a:r>
              <a:rPr lang="tr-TR" dirty="0" smtClean="0"/>
              <a:t>Onun eşlerine karşı takındığı en sert tutum, daha </a:t>
            </a:r>
            <a:r>
              <a:rPr lang="tr-TR" dirty="0" err="1" smtClean="0"/>
              <a:t>mürefeh</a:t>
            </a:r>
            <a:r>
              <a:rPr lang="tr-TR" dirty="0" smtClean="0"/>
              <a:t> bir hayat talep etmeleri ve bu taleplerinden ısrarcı olmaları sebebiyle kendilerine dargın durduğu bir aylık dönemdir ki (Müslim, Talâk, 30), bu dönemde bile merhametsizliğin, ökenin, şiddetin izine rastlanmaz. </a:t>
            </a:r>
          </a:p>
          <a:p>
            <a:pPr lvl="0" algn="just">
              <a:spcBef>
                <a:spcPct val="20000"/>
              </a:spcBef>
              <a:buClr>
                <a:schemeClr val="accent2"/>
              </a:buClr>
              <a:buSzPct val="85000"/>
            </a:pPr>
            <a:r>
              <a:rPr lang="tr-TR" sz="1200" dirty="0" smtClean="0"/>
              <a:t>Eşlerinin kimi zaman kıskançlıklarını, kimi zaman tartışma ve itirazlarını, kimi zaman küslüklerini anlayışla karşılayan (</a:t>
            </a:r>
            <a:r>
              <a:rPr lang="tr-TR" sz="1200" dirty="0" err="1" smtClean="0"/>
              <a:t>Buhârî</a:t>
            </a:r>
            <a:r>
              <a:rPr lang="tr-TR" sz="1200" dirty="0" smtClean="0"/>
              <a:t>, Nikâh, 108; </a:t>
            </a:r>
            <a:r>
              <a:rPr lang="tr-TR" sz="1200" dirty="0" err="1" smtClean="0"/>
              <a:t>Tirmizî</a:t>
            </a:r>
            <a:r>
              <a:rPr lang="tr-TR" sz="1200" dirty="0" smtClean="0"/>
              <a:t>, </a:t>
            </a:r>
            <a:r>
              <a:rPr lang="tr-TR" sz="1200" dirty="0" err="1" smtClean="0"/>
              <a:t>Menâkıb</a:t>
            </a:r>
            <a:r>
              <a:rPr lang="tr-TR" sz="1200" dirty="0" smtClean="0"/>
              <a:t>, 63) ve asla “onları ıslah etme” gibi bir gerekçeyle şiddete başvurmayan </a:t>
            </a:r>
            <a:r>
              <a:rPr lang="tr-TR" sz="1200" dirty="0" err="1" smtClean="0"/>
              <a:t>Resûl</a:t>
            </a:r>
            <a:r>
              <a:rPr lang="tr-TR" sz="1200" dirty="0" smtClean="0"/>
              <a:t>-i Ekrem’in, “aile içi ilişkilerde olumluya odaklanma” konusundaki tavsiyesi son derece dikkat çekicidir: “Mümin bir kimse, eşine nefret beslemesin. Çünkü onun bir huyunu beğenmese de hoşlanacağı başka bir huyu mutlaka vardır.” (Müslim, </a:t>
            </a:r>
            <a:r>
              <a:rPr lang="tr-TR" sz="1200" dirty="0" err="1" smtClean="0"/>
              <a:t>Radâ</a:t>
            </a:r>
            <a:r>
              <a:rPr lang="tr-TR" sz="1200" dirty="0" smtClean="0"/>
              <a:t>’, 61).</a:t>
            </a:r>
            <a:endParaRPr lang="tr-TR" sz="1200" dirty="0" smtClean="0">
              <a:latin typeface="Arial" pitchFamily="34" charset="0"/>
              <a:cs typeface="Arial" pitchFamily="34" charset="0"/>
            </a:endParaRPr>
          </a:p>
          <a:p>
            <a:endParaRPr lang="tr-TR" dirty="0" smtClean="0"/>
          </a:p>
          <a:p>
            <a:pPr lvl="0" algn="just">
              <a:spcBef>
                <a:spcPct val="20000"/>
              </a:spcBef>
              <a:buClr>
                <a:schemeClr val="accent2"/>
              </a:buClr>
              <a:buSzPct val="85000"/>
            </a:pPr>
            <a:r>
              <a:rPr lang="tr-TR" dirty="0" smtClean="0"/>
              <a:t>Merhametin aile hayatına aksetmemesi, zulmün kök salması için fırsat doğuracaktır. Evlilik hayatında psikolojik, ekonomik ya da sosyal nedenlerle şiddete başvurmanın, yaşanan problemleri şiddetle çözmeye çalışmanın “merhametsizlik” olduğu açıktır. Aile içinde kadına ya da çocuğa yönelen şiddete İslam dininin temel argümanlarını kullanarak kılıf bulmak imkânsızdır. </a:t>
            </a:r>
          </a:p>
          <a:p>
            <a:pPr lvl="0" algn="just">
              <a:spcBef>
                <a:spcPct val="20000"/>
              </a:spcBef>
              <a:buClr>
                <a:schemeClr val="accent2"/>
              </a:buClr>
              <a:buSzPct val="85000"/>
            </a:pPr>
            <a:r>
              <a:rPr lang="tr-TR" sz="1200" dirty="0" smtClean="0"/>
              <a:t>Allah </a:t>
            </a:r>
            <a:r>
              <a:rPr lang="tr-TR" sz="1200" dirty="0" err="1" smtClean="0"/>
              <a:t>Resûlü</a:t>
            </a:r>
            <a:r>
              <a:rPr lang="tr-TR" sz="1200" dirty="0" smtClean="0"/>
              <a:t>(s.a.v), Hz. </a:t>
            </a:r>
            <a:r>
              <a:rPr lang="tr-TR" sz="1200" dirty="0" err="1" smtClean="0"/>
              <a:t>Âişe’nin</a:t>
            </a:r>
            <a:r>
              <a:rPr lang="tr-TR" sz="1200" dirty="0" smtClean="0"/>
              <a:t> ifadesiyle “bir kadına ya da bir hizmetçiye bir tek tokat bile atmamıştır.” (Müslim, </a:t>
            </a:r>
            <a:r>
              <a:rPr lang="tr-TR" sz="1200" dirty="0" err="1" smtClean="0"/>
              <a:t>Fedâil</a:t>
            </a:r>
            <a:r>
              <a:rPr lang="tr-TR" sz="1200" dirty="0" smtClean="0"/>
              <a:t>. 79).</a:t>
            </a:r>
          </a:p>
          <a:p>
            <a:pPr lvl="0" algn="just">
              <a:spcBef>
                <a:spcPct val="20000"/>
              </a:spcBef>
              <a:buClr>
                <a:schemeClr val="accent2"/>
              </a:buClr>
              <a:buSzPct val="85000"/>
            </a:pPr>
            <a:r>
              <a:rPr lang="tr-TR" sz="1200" dirty="0" smtClean="0"/>
              <a:t>Kendisine gelerek, başkasına olmadığı hâlde ailesine karşı kırıcı konuştuğunu söyleyen ve bu konuda ne yapması gerektiğini soran </a:t>
            </a:r>
            <a:r>
              <a:rPr lang="tr-TR" sz="1200" dirty="0" err="1" smtClean="0"/>
              <a:t>Ebû</a:t>
            </a:r>
            <a:r>
              <a:rPr lang="tr-TR" sz="1200" dirty="0" smtClean="0"/>
              <a:t> Huzeyfe’ye, bunun için günde defalarca Allah’tan af dilemesi gerektiğini söylemiştir (</a:t>
            </a:r>
            <a:r>
              <a:rPr lang="tr-TR" sz="1200" dirty="0" err="1" smtClean="0"/>
              <a:t>İbn</a:t>
            </a:r>
            <a:r>
              <a:rPr lang="tr-TR" sz="1200" dirty="0" smtClean="0"/>
              <a:t> </a:t>
            </a:r>
            <a:r>
              <a:rPr lang="tr-TR" sz="1200" dirty="0" err="1" smtClean="0"/>
              <a:t>Mâce</a:t>
            </a:r>
            <a:r>
              <a:rPr lang="tr-TR" sz="1200" dirty="0" smtClean="0"/>
              <a:t>, </a:t>
            </a:r>
            <a:r>
              <a:rPr lang="tr-TR" sz="1200" dirty="0" err="1" smtClean="0"/>
              <a:t>Edeb</a:t>
            </a:r>
            <a:r>
              <a:rPr lang="tr-TR" sz="1200" dirty="0" smtClean="0"/>
              <a:t>, 57). </a:t>
            </a:r>
            <a:r>
              <a:rPr lang="tr-TR" sz="1200" dirty="0" err="1" smtClean="0"/>
              <a:t>Câhiliye</a:t>
            </a:r>
            <a:r>
              <a:rPr lang="tr-TR" sz="1200" dirty="0" smtClean="0"/>
              <a:t> Dönemi’nden intikal eden kadına karşı şiddet kullanma alışkanlığını sürdürme eğiliminde olanları uyararak, “Allah’ın hanım kullarına vurmayın!” (</a:t>
            </a:r>
            <a:r>
              <a:rPr lang="tr-TR" sz="1200" dirty="0" err="1" smtClean="0"/>
              <a:t>Ebû</a:t>
            </a:r>
            <a:r>
              <a:rPr lang="tr-TR" sz="1200" dirty="0" smtClean="0"/>
              <a:t> </a:t>
            </a:r>
            <a:r>
              <a:rPr lang="tr-TR" sz="1200" dirty="0" err="1" smtClean="0"/>
              <a:t>Dâvûd</a:t>
            </a:r>
            <a:r>
              <a:rPr lang="tr-TR" sz="1200" dirty="0" smtClean="0"/>
              <a:t>, Nikâh, 41-42), “Kadınlar konusunda Allah’tan korkun! Çünkü siz kadınları Allah’ın emaneti olarak aldınız ve Allah’ın adıyla (nikâh kıyarak) onları kendinize helâl kıldınız.” (Müslim, Hac, 147) buyurmuştur.</a:t>
            </a:r>
            <a:endParaRPr lang="tr-TR" sz="1200" dirty="0" smtClean="0">
              <a:latin typeface="Arial" pitchFamily="34" charset="0"/>
              <a:cs typeface="Arial" pitchFamily="34" charset="0"/>
            </a:endParaRPr>
          </a:p>
          <a:p>
            <a:endParaRPr lang="tr-TR" dirty="0"/>
          </a:p>
        </p:txBody>
      </p:sp>
      <p:sp>
        <p:nvSpPr>
          <p:cNvPr id="4" name="3 Slayt Numarası Yer Tutucusu"/>
          <p:cNvSpPr>
            <a:spLocks noGrp="1"/>
          </p:cNvSpPr>
          <p:nvPr>
            <p:ph type="sldNum" sz="quarter" idx="10"/>
          </p:nvPr>
        </p:nvSpPr>
        <p:spPr/>
        <p:txBody>
          <a:bodyPr/>
          <a:lstStyle/>
          <a:p>
            <a:fld id="{350F6FB7-236E-4D67-8A4E-7C8BD523ED50}" type="slidenum">
              <a:rPr lang="tr-TR" smtClean="0"/>
              <a:pPr/>
              <a:t>25</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spcBef>
                <a:spcPct val="20000"/>
              </a:spcBef>
              <a:buClr>
                <a:schemeClr val="accent2"/>
              </a:buClr>
              <a:buSzPct val="85000"/>
            </a:pPr>
            <a:r>
              <a:rPr lang="tr-TR" dirty="0" smtClean="0"/>
              <a:t>Sünnet penceresinden aileye bakıldığında, zaman ve mekân sınırı olmaksızın geçerliğini koruyan bir diğer sabite ise sevgidir. Dinî literatürde sevgi anlamında kullanılan “muhabbet” kelimesi sebat, salık ve berraklık manalarını da kuşatmakta ve dostluğu ifade etmektedir. Sevmek ve istemek anlamına gelen “</a:t>
            </a:r>
            <a:r>
              <a:rPr lang="tr-TR" dirty="0" err="1" smtClean="0"/>
              <a:t>vüd</a:t>
            </a:r>
            <a:r>
              <a:rPr lang="tr-TR" dirty="0" smtClean="0"/>
              <a:t>” kelimesi ise, </a:t>
            </a:r>
            <a:r>
              <a:rPr lang="tr-TR" dirty="0" err="1" smtClean="0"/>
              <a:t>meveddeti</a:t>
            </a:r>
            <a:r>
              <a:rPr lang="tr-TR" dirty="0" smtClean="0"/>
              <a:t> yani koşulsuz ve karşılık beklemeden sevgiyi anlatmaktadır (Küçük, 2007, s. 73). </a:t>
            </a:r>
            <a:r>
              <a:rPr lang="tr-TR" dirty="0" err="1" smtClean="0"/>
              <a:t>Kur’an’da</a:t>
            </a:r>
            <a:r>
              <a:rPr lang="tr-TR" dirty="0" smtClean="0"/>
              <a:t> sevgi, “</a:t>
            </a:r>
            <a:r>
              <a:rPr lang="tr-TR" dirty="0" err="1" smtClean="0"/>
              <a:t>Vedûd</a:t>
            </a:r>
            <a:r>
              <a:rPr lang="tr-TR" dirty="0" smtClean="0"/>
              <a:t>” olan (Kur’an-ı Kerim Meali, 2013, </a:t>
            </a:r>
            <a:r>
              <a:rPr lang="tr-TR" dirty="0" err="1" smtClean="0"/>
              <a:t>Bürûc</a:t>
            </a:r>
            <a:r>
              <a:rPr lang="tr-TR" dirty="0" smtClean="0"/>
              <a:t>, 85/14), sevgiyi var eden ve sevilmeyi en çok hak eden Allah’ın varlığının delillerinden biri olarak sunulur (Kur’an-ı Kerim Meali, 2013, </a:t>
            </a:r>
            <a:r>
              <a:rPr lang="tr-TR" dirty="0" err="1" smtClean="0"/>
              <a:t>Rûm</a:t>
            </a:r>
            <a:r>
              <a:rPr lang="tr-TR" dirty="0" smtClean="0"/>
              <a:t>, 30/21).</a:t>
            </a:r>
          </a:p>
          <a:p>
            <a:pPr lvl="0" algn="just">
              <a:spcBef>
                <a:spcPct val="20000"/>
              </a:spcBef>
              <a:buClr>
                <a:schemeClr val="accent2"/>
              </a:buClr>
              <a:buSzPct val="85000"/>
            </a:pPr>
            <a:r>
              <a:rPr lang="tr-TR" sz="1400" dirty="0" err="1" smtClean="0"/>
              <a:t>Resûlullah</a:t>
            </a:r>
            <a:r>
              <a:rPr lang="tr-TR" sz="1400" dirty="0" smtClean="0"/>
              <a:t>, Hz. Hatice’ye olan sevgisini ve vefasını her ortamda dile getirmiş, eşinin vefatından sonra dahi hatırasına hürmeten onun sevdiği insanlarla ilişkisini devam ettirmiştir (Müslim, </a:t>
            </a:r>
            <a:r>
              <a:rPr lang="tr-TR" sz="1400" dirty="0" err="1" smtClean="0"/>
              <a:t>Fedâilü’s</a:t>
            </a:r>
            <a:r>
              <a:rPr lang="tr-TR" sz="1400" dirty="0" smtClean="0"/>
              <a:t>-</a:t>
            </a:r>
            <a:r>
              <a:rPr lang="tr-TR" sz="1400" dirty="0" err="1" smtClean="0"/>
              <a:t>sahâbe</a:t>
            </a:r>
            <a:r>
              <a:rPr lang="tr-TR" sz="1400" dirty="0" smtClean="0"/>
              <a:t>, 75).</a:t>
            </a:r>
            <a:endParaRPr lang="tr-TR" sz="140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Kızı Hz. </a:t>
            </a:r>
            <a:r>
              <a:rPr lang="tr-TR" dirty="0" err="1" smtClean="0"/>
              <a:t>Fâtıma</a:t>
            </a:r>
            <a:r>
              <a:rPr lang="tr-TR" dirty="0" smtClean="0"/>
              <a:t> yanına geldiğinde onun için ayağa kalkan, elini tutan ve kendi yerine oturtan bir Peygamberimiz vardır (</a:t>
            </a:r>
            <a:r>
              <a:rPr lang="tr-TR" dirty="0" err="1" smtClean="0"/>
              <a:t>Ebû</a:t>
            </a:r>
            <a:r>
              <a:rPr lang="tr-TR" dirty="0" smtClean="0"/>
              <a:t> </a:t>
            </a:r>
            <a:r>
              <a:rPr lang="tr-TR" dirty="0" err="1" smtClean="0"/>
              <a:t>Dâvûd</a:t>
            </a:r>
            <a:r>
              <a:rPr lang="tr-TR" dirty="0" smtClean="0"/>
              <a:t>, </a:t>
            </a:r>
            <a:r>
              <a:rPr lang="tr-TR" dirty="0" err="1" smtClean="0"/>
              <a:t>Edeb</a:t>
            </a:r>
            <a:r>
              <a:rPr lang="tr-TR" dirty="0" smtClean="0"/>
              <a:t>, 143, 144). Dizine oturtup bağrına bastığı torunu Hasan ve evlâtlığı </a:t>
            </a:r>
            <a:r>
              <a:rPr lang="tr-TR" dirty="0" err="1" smtClean="0"/>
              <a:t>Zeyd’in</a:t>
            </a:r>
            <a:r>
              <a:rPr lang="tr-TR" dirty="0" smtClean="0"/>
              <a:t> oğlu </a:t>
            </a:r>
            <a:r>
              <a:rPr lang="tr-TR" dirty="0" err="1" smtClean="0"/>
              <a:t>Üsâme</a:t>
            </a:r>
            <a:r>
              <a:rPr lang="tr-TR" dirty="0" smtClean="0"/>
              <a:t> içinse, dudaklarından şu sözler dökülür: “Allah’ım! Bu ikisine rahmet eyle! Çünkü ben bunlara derin bir şefkat besliyorum.” (</a:t>
            </a:r>
            <a:r>
              <a:rPr lang="tr-TR" dirty="0" err="1" smtClean="0"/>
              <a:t>Buhârî</a:t>
            </a:r>
            <a:r>
              <a:rPr lang="tr-TR" dirty="0" smtClean="0"/>
              <a:t>, </a:t>
            </a:r>
            <a:r>
              <a:rPr lang="tr-TR" dirty="0" err="1" smtClean="0"/>
              <a:t>Edeb</a:t>
            </a:r>
            <a:r>
              <a:rPr lang="tr-TR" dirty="0" smtClean="0"/>
              <a:t>, 22).</a:t>
            </a:r>
            <a:endParaRPr lang="tr-TR" sz="1400" dirty="0" smtClean="0">
              <a:latin typeface="Arial" pitchFamily="34" charset="0"/>
              <a:cs typeface="Arial" pitchFamily="34" charset="0"/>
            </a:endParaRPr>
          </a:p>
          <a:p>
            <a:endParaRPr lang="tr-TR" dirty="0"/>
          </a:p>
        </p:txBody>
      </p:sp>
      <p:sp>
        <p:nvSpPr>
          <p:cNvPr id="4" name="3 Slayt Numarası Yer Tutucusu"/>
          <p:cNvSpPr>
            <a:spLocks noGrp="1"/>
          </p:cNvSpPr>
          <p:nvPr>
            <p:ph type="sldNum" sz="quarter" idx="10"/>
          </p:nvPr>
        </p:nvSpPr>
        <p:spPr/>
        <p:txBody>
          <a:bodyPr/>
          <a:lstStyle/>
          <a:p>
            <a:fld id="{350F6FB7-236E-4D67-8A4E-7C8BD523ED50}" type="slidenum">
              <a:rPr lang="tr-TR" smtClean="0"/>
              <a:pPr/>
              <a:t>26</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7500" lnSpcReduction="20000"/>
          </a:bodyPr>
          <a:lstStyle/>
          <a:p>
            <a:pPr lvl="0" algn="just">
              <a:spcBef>
                <a:spcPct val="20000"/>
              </a:spcBef>
              <a:buClr>
                <a:schemeClr val="accent2"/>
              </a:buClr>
              <a:buSzPct val="85000"/>
            </a:pPr>
            <a:r>
              <a:rPr lang="tr-TR" dirty="0" smtClean="0"/>
              <a:t>Sadakat; doğruluk, dürüstlük ve bağlılık demektir. Söz, sözleşme, adak ve yemin anlamlarını da kapsayan bu kelime (</a:t>
            </a:r>
            <a:r>
              <a:rPr lang="tr-TR" dirty="0" err="1" smtClean="0"/>
              <a:t>İbn</a:t>
            </a:r>
            <a:r>
              <a:rPr lang="tr-TR" dirty="0" smtClean="0"/>
              <a:t> </a:t>
            </a:r>
            <a:r>
              <a:rPr lang="tr-TR" dirty="0" err="1" smtClean="0"/>
              <a:t>Manzûr</a:t>
            </a:r>
            <a:r>
              <a:rPr lang="tr-TR" dirty="0" smtClean="0"/>
              <a:t>, </a:t>
            </a:r>
            <a:r>
              <a:rPr lang="tr-TR" dirty="0" err="1" smtClean="0"/>
              <a:t>trs</a:t>
            </a:r>
            <a:r>
              <a:rPr lang="tr-TR" dirty="0" smtClean="0"/>
              <a:t>., “</a:t>
            </a:r>
            <a:r>
              <a:rPr lang="tr-TR" dirty="0" err="1" smtClean="0"/>
              <a:t>sdk</a:t>
            </a:r>
            <a:r>
              <a:rPr lang="tr-TR" dirty="0" smtClean="0"/>
              <a:t>” md.); sözde, düşüncede, niyette, inançta ve davranışta doğruluğu içerebilen bir anlam genişliğine sahiptir.</a:t>
            </a:r>
          </a:p>
          <a:p>
            <a:pPr>
              <a:buNone/>
            </a:pPr>
            <a:r>
              <a:rPr lang="tr-TR" dirty="0" smtClean="0">
                <a:latin typeface="Arial" pitchFamily="34" charset="0"/>
                <a:cs typeface="Arial" pitchFamily="34" charset="0"/>
              </a:rPr>
              <a:t>Evliliği eşlerin birbirlerine özellikle kocanın karısına verdiği “</a:t>
            </a:r>
            <a:r>
              <a:rPr lang="tr-TR" dirty="0" smtClean="0">
                <a:solidFill>
                  <a:srgbClr val="C00000"/>
                </a:solidFill>
                <a:latin typeface="Arial" pitchFamily="34" charset="0"/>
                <a:cs typeface="Arial" pitchFamily="34" charset="0"/>
              </a:rPr>
              <a:t>sağlam bir teminat</a:t>
            </a:r>
            <a:r>
              <a:rPr lang="tr-TR" dirty="0" smtClean="0">
                <a:latin typeface="Arial" pitchFamily="34" charset="0"/>
                <a:cs typeface="Arial" pitchFamily="34" charset="0"/>
              </a:rPr>
              <a:t>” olarak nitelendirir.</a:t>
            </a:r>
          </a:p>
          <a:p>
            <a:pPr>
              <a:buNone/>
            </a:pPr>
            <a:endParaRPr lang="tr-TR" dirty="0" smtClean="0">
              <a:latin typeface="Arial" pitchFamily="34" charset="0"/>
              <a:cs typeface="Arial" pitchFamily="34" charset="0"/>
            </a:endParaRPr>
          </a:p>
          <a:p>
            <a:pPr>
              <a:buNone/>
            </a:pPr>
            <a:r>
              <a:rPr lang="ar-AE" dirty="0" smtClean="0">
                <a:latin typeface="Arial" pitchFamily="34" charset="0"/>
                <a:cs typeface="Arial" pitchFamily="34" charset="0"/>
              </a:rPr>
              <a:t>وَكَيْفَ تَأْخُذُونَهُ وَقَدْ اَفْضٰى بَعْضُكُمْ اِلٰى بَعْضٍ </a:t>
            </a:r>
            <a:r>
              <a:rPr lang="ar-AE" dirty="0" smtClean="0">
                <a:solidFill>
                  <a:srgbClr val="C00000"/>
                </a:solidFill>
                <a:latin typeface="Arial" pitchFamily="34" charset="0"/>
                <a:cs typeface="Arial" pitchFamily="34" charset="0"/>
              </a:rPr>
              <a:t>وَاَخَذْنَ مِنْكُمْ م۪يثَاقاً غَل۪يظاً</a:t>
            </a:r>
            <a:endParaRPr lang="tr-TR" dirty="0" smtClean="0">
              <a:solidFill>
                <a:srgbClr val="C00000"/>
              </a:solidFill>
              <a:latin typeface="Arial" pitchFamily="34" charset="0"/>
              <a:cs typeface="Arial" pitchFamily="34" charset="0"/>
            </a:endParaRPr>
          </a:p>
          <a:p>
            <a:pPr>
              <a:buNone/>
            </a:pPr>
            <a:r>
              <a:rPr lang="tr-TR" dirty="0" smtClean="0">
                <a:latin typeface="Arial" pitchFamily="34" charset="0"/>
                <a:cs typeface="Arial" pitchFamily="34" charset="0"/>
              </a:rPr>
              <a:t>	</a:t>
            </a:r>
          </a:p>
          <a:p>
            <a:pPr>
              <a:buNone/>
            </a:pPr>
            <a:r>
              <a:rPr lang="tr-TR" dirty="0" smtClean="0">
                <a:latin typeface="Arial" pitchFamily="34" charset="0"/>
                <a:cs typeface="Arial" pitchFamily="34" charset="0"/>
              </a:rPr>
              <a:t>	Hem, siz eşlerinizle birleşmiş </a:t>
            </a:r>
            <a:r>
              <a:rPr lang="tr-TR" dirty="0" smtClean="0">
                <a:solidFill>
                  <a:srgbClr val="C00000"/>
                </a:solidFill>
                <a:latin typeface="Arial" pitchFamily="34" charset="0"/>
                <a:cs typeface="Arial" pitchFamily="34" charset="0"/>
              </a:rPr>
              <a:t>ve onlar da sizden sağlam bir söz almış iken</a:t>
            </a:r>
            <a:r>
              <a:rPr lang="tr-TR" dirty="0" smtClean="0">
                <a:latin typeface="Arial" pitchFamily="34" charset="0"/>
                <a:cs typeface="Arial" pitchFamily="34" charset="0"/>
              </a:rPr>
              <a:t>, onu nasıl (geri) alırsınız?</a:t>
            </a:r>
            <a:endParaRPr lang="tr-TR" dirty="0" smtClean="0"/>
          </a:p>
          <a:p>
            <a:pPr lvl="0" algn="just">
              <a:spcBef>
                <a:spcPct val="20000"/>
              </a:spcBef>
              <a:buClr>
                <a:schemeClr val="accent2"/>
              </a:buClr>
              <a:buSzPct val="85000"/>
            </a:pPr>
            <a:r>
              <a:rPr lang="tr-TR" sz="1400" dirty="0" smtClean="0"/>
              <a:t>Nikâh, taraflara karşılıklı haklar sağlayan, vazifeler yükleyen bir akit yani “bağlılık </a:t>
            </a:r>
            <a:r>
              <a:rPr lang="tr-TR" sz="1400" dirty="0" err="1" smtClean="0"/>
              <a:t>sözü”dür</a:t>
            </a:r>
            <a:r>
              <a:rPr lang="tr-TR" sz="1400" dirty="0" smtClean="0"/>
              <a:t>. Kur’an, erkeklerin nikâhla hanımlarına “sağlam bir teminat” verdiğinden bahseder (Kur’an-ı Kerim Meali, 2013, </a:t>
            </a:r>
            <a:r>
              <a:rPr lang="tr-TR" sz="1400" dirty="0" err="1" smtClean="0"/>
              <a:t>Nisâ</a:t>
            </a:r>
            <a:r>
              <a:rPr lang="tr-TR" sz="1400" dirty="0" smtClean="0"/>
              <a:t>, 4/19) ve aslında her iki eşin de birbirlerinin </a:t>
            </a:r>
            <a:r>
              <a:rPr lang="tr-TR" sz="1400" dirty="0" err="1" smtClean="0"/>
              <a:t>ifet</a:t>
            </a:r>
            <a:r>
              <a:rPr lang="tr-TR" sz="1400" dirty="0" smtClean="0"/>
              <a:t> örtüsü ve koruyucusu olduğunu vurgular (Kur’an-ı Kerim Meali, 2013, Bakara, 2/187). Evli bir insan için iffet, özelini korumak, kendini eşine saklamak ve bir başkasıyla gayri meşru ilişkiye girmemek anlamına gelir.</a:t>
            </a:r>
          </a:p>
          <a:p>
            <a:pPr lvl="0" algn="just">
              <a:spcBef>
                <a:spcPct val="20000"/>
              </a:spcBef>
              <a:buClr>
                <a:schemeClr val="accent2"/>
              </a:buClr>
              <a:buSzPct val="85000"/>
            </a:pPr>
            <a:r>
              <a:rPr lang="tr-TR" sz="1400" dirty="0" smtClean="0"/>
              <a:t>Allah </a:t>
            </a:r>
            <a:r>
              <a:rPr lang="tr-TR" sz="1400" dirty="0" err="1" smtClean="0"/>
              <a:t>Resûlü</a:t>
            </a:r>
            <a:r>
              <a:rPr lang="tr-TR" sz="1400" dirty="0" smtClean="0"/>
              <a:t> (s.a.v) Veda Hutbesi’nde bu hususu şöyle dile getirmiştir: “Dikkat edin! Sizin, hanımlarınızın üzerinde hakkınız olduğu gibi, hanımlarınızın da sizin üzerinizde hakkı vardır. Sizin hanımlarınız üzerindeki hakkınız, namuslarını muhafaza etmeleri ve hoşlanmadığınız kimselerin evinize girmesine izin vermemeleridir. Dikkat edin! Hanımlarınızın sizin üzerinizdeki hakkı ise onların giyim ve gıda ihtiyaçlarını güzelce karşılamanızdır.” (</a:t>
            </a:r>
            <a:r>
              <a:rPr lang="tr-TR" sz="1400" dirty="0" err="1" smtClean="0"/>
              <a:t>Tirmizî</a:t>
            </a:r>
            <a:r>
              <a:rPr lang="tr-TR" sz="1400" dirty="0" smtClean="0"/>
              <a:t>, </a:t>
            </a:r>
            <a:r>
              <a:rPr lang="tr-TR" sz="1400" dirty="0" err="1" smtClean="0"/>
              <a:t>Radâ</a:t>
            </a:r>
            <a:r>
              <a:rPr lang="tr-TR" sz="1400" dirty="0" smtClean="0"/>
              <a:t>’, 11).</a:t>
            </a:r>
          </a:p>
          <a:p>
            <a:pPr lvl="0" algn="just">
              <a:spcBef>
                <a:spcPct val="20000"/>
              </a:spcBef>
              <a:buClr>
                <a:schemeClr val="accent2"/>
              </a:buClr>
              <a:buSzPct val="85000"/>
            </a:pPr>
            <a:r>
              <a:rPr lang="tr-TR" sz="1400" dirty="0" smtClean="0"/>
              <a:t>Çünkü nikâhla eşler sadece birbirlerine söz vermez ve yalnızca bir antlaşma imzalamış olmazlar. Aynı zamanda meleklerin </a:t>
            </a:r>
            <a:r>
              <a:rPr lang="tr-TR" sz="1400" dirty="0" err="1" smtClean="0"/>
              <a:t>şehadetinde</a:t>
            </a:r>
            <a:r>
              <a:rPr lang="tr-TR" sz="1400" dirty="0" smtClean="0"/>
              <a:t> Yüce Allah’a da söz vermiş olurlar.</a:t>
            </a:r>
          </a:p>
          <a:p>
            <a:pPr lvl="0" algn="just">
              <a:spcBef>
                <a:spcPct val="20000"/>
              </a:spcBef>
              <a:buClr>
                <a:schemeClr val="accent2"/>
              </a:buClr>
              <a:buSzPct val="85000"/>
            </a:pPr>
            <a:r>
              <a:rPr lang="tr-TR" sz="1600" dirty="0" smtClean="0"/>
              <a:t>Eşlerin birbirlerine karşı sadakatinin, ailede yetişen ve ebeveynlerini model alan küçük bireylerin iffet ve dürüstlük algısını şekillendirdiği ayrıca dikkatten kaçırılmamalıdır. Çocukta güven ve bağlılık duygularının geliştiği ilk ortam olan aile, gölgeli değil dürüst ve samimi bir ilişki tarzına muhtaçtır. </a:t>
            </a:r>
            <a:endParaRPr lang="tr-TR" sz="1400" dirty="0" smtClean="0">
              <a:latin typeface="Arial" pitchFamily="34" charset="0"/>
              <a:cs typeface="Arial" pitchFamily="34" charset="0"/>
            </a:endParaRPr>
          </a:p>
          <a:p>
            <a:endParaRPr lang="tr-TR" dirty="0"/>
          </a:p>
        </p:txBody>
      </p:sp>
      <p:sp>
        <p:nvSpPr>
          <p:cNvPr id="4" name="3 Slayt Numarası Yer Tutucusu"/>
          <p:cNvSpPr>
            <a:spLocks noGrp="1"/>
          </p:cNvSpPr>
          <p:nvPr>
            <p:ph type="sldNum" sz="quarter" idx="10"/>
          </p:nvPr>
        </p:nvSpPr>
        <p:spPr/>
        <p:txBody>
          <a:bodyPr/>
          <a:lstStyle/>
          <a:p>
            <a:fld id="{350F6FB7-236E-4D67-8A4E-7C8BD523ED50}" type="slidenum">
              <a:rPr lang="tr-TR" smtClean="0"/>
              <a:pPr/>
              <a:t>27</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50F6FB7-236E-4D67-8A4E-7C8BD523ED50}" type="slidenum">
              <a:rPr lang="tr-TR" smtClean="0"/>
              <a:pPr/>
              <a:t>28</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spcBef>
                <a:spcPct val="20000"/>
              </a:spcBef>
              <a:buClr>
                <a:schemeClr val="accent2"/>
              </a:buClr>
              <a:buSzPct val="85000"/>
            </a:pPr>
            <a:r>
              <a:rPr lang="tr-TR" sz="1200" dirty="0" smtClean="0">
                <a:latin typeface="Calibri" pitchFamily="34" charset="0"/>
                <a:cs typeface="Calibri" pitchFamily="34" charset="0"/>
              </a:rPr>
              <a:t>“Hanımlarınız sizin için birer elbise, siz de onlar için birer elbisesiniz.” (Bakara, 187)</a:t>
            </a:r>
          </a:p>
          <a:p>
            <a:pPr lvl="0" algn="just">
              <a:spcBef>
                <a:spcPct val="20000"/>
              </a:spcBef>
              <a:buClr>
                <a:schemeClr val="accent2"/>
              </a:buClr>
              <a:buSzPct val="85000"/>
            </a:pPr>
            <a:r>
              <a:rPr lang="tr-TR" sz="1200" dirty="0" smtClean="0">
                <a:latin typeface="Calibri" pitchFamily="34" charset="0"/>
                <a:cs typeface="Calibri" pitchFamily="34" charset="0"/>
              </a:rPr>
              <a:t>“Arsızlık nerede ve kimde olursa olsun çirkinleştirir; hayâ ise nerede ve kimde olursa olsun zarifleştirir.” (</a:t>
            </a:r>
            <a:r>
              <a:rPr lang="tr-TR" sz="1200" dirty="0" err="1" smtClean="0">
                <a:latin typeface="Calibri" pitchFamily="34" charset="0"/>
                <a:cs typeface="Calibri" pitchFamily="34" charset="0"/>
              </a:rPr>
              <a:t>Tirmizî</a:t>
            </a:r>
            <a:r>
              <a:rPr lang="tr-TR" sz="1200" dirty="0" smtClean="0">
                <a:latin typeface="Calibri" pitchFamily="34" charset="0"/>
                <a:cs typeface="Calibri" pitchFamily="34" charset="0"/>
              </a:rPr>
              <a:t>, </a:t>
            </a:r>
            <a:r>
              <a:rPr lang="tr-TR" sz="1200" dirty="0" err="1" smtClean="0">
                <a:latin typeface="Calibri" pitchFamily="34" charset="0"/>
                <a:cs typeface="Calibri" pitchFamily="34" charset="0"/>
              </a:rPr>
              <a:t>Birr</a:t>
            </a:r>
            <a:r>
              <a:rPr lang="tr-TR" sz="1200" dirty="0" smtClean="0">
                <a:latin typeface="Calibri" pitchFamily="34" charset="0"/>
                <a:cs typeface="Calibri" pitchFamily="34" charset="0"/>
              </a:rPr>
              <a:t>, 47.)</a:t>
            </a:r>
          </a:p>
          <a:p>
            <a:endParaRPr lang="tr-TR" dirty="0"/>
          </a:p>
        </p:txBody>
      </p:sp>
      <p:sp>
        <p:nvSpPr>
          <p:cNvPr id="4" name="3 Slayt Numarası Yer Tutucusu"/>
          <p:cNvSpPr>
            <a:spLocks noGrp="1"/>
          </p:cNvSpPr>
          <p:nvPr>
            <p:ph type="sldNum" sz="quarter" idx="10"/>
          </p:nvPr>
        </p:nvSpPr>
        <p:spPr/>
        <p:txBody>
          <a:bodyPr/>
          <a:lstStyle/>
          <a:p>
            <a:fld id="{350F6FB7-236E-4D67-8A4E-7C8BD523ED50}" type="slidenum">
              <a:rPr lang="tr-TR" smtClean="0"/>
              <a:pPr/>
              <a:t>29</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50F6FB7-236E-4D67-8A4E-7C8BD523ED50}" type="slidenum">
              <a:rPr lang="tr-TR" smtClean="0"/>
              <a:pPr/>
              <a:t>41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spcBef>
                <a:spcPct val="20000"/>
              </a:spcBef>
              <a:buClr>
                <a:schemeClr val="accent2"/>
              </a:buClr>
              <a:buSzPct val="85000"/>
            </a:pPr>
            <a:r>
              <a:rPr lang="tr-TR" dirty="0" err="1" smtClean="0"/>
              <a:t>Kur’an’ın</a:t>
            </a:r>
            <a:r>
              <a:rPr lang="tr-TR" dirty="0" smtClean="0"/>
              <a:t> anlatımları, dünyadaki birlikteliğini iyilik üzerine kuran bir ailenin </a:t>
            </a:r>
            <a:r>
              <a:rPr lang="tr-TR" dirty="0" err="1" smtClean="0"/>
              <a:t>Adn</a:t>
            </a:r>
            <a:r>
              <a:rPr lang="tr-TR" dirty="0" smtClean="0"/>
              <a:t> cennetlerinde hep birlikte ağırlanacağı, kötülükte işbirliği yapan bir ailenin ise </a:t>
            </a:r>
            <a:r>
              <a:rPr lang="tr-TR" dirty="0" err="1" smtClean="0"/>
              <a:t>Ebû</a:t>
            </a:r>
            <a:r>
              <a:rPr lang="tr-TR" dirty="0" smtClean="0"/>
              <a:t> </a:t>
            </a:r>
            <a:r>
              <a:rPr lang="tr-TR" dirty="0" err="1" smtClean="0"/>
              <a:t>Leheb</a:t>
            </a:r>
            <a:r>
              <a:rPr lang="tr-TR" dirty="0" smtClean="0"/>
              <a:t> ailesi gibi cehennemde topluca cezalandırılacağı yönündedir.</a:t>
            </a:r>
          </a:p>
          <a:p>
            <a:pPr lvl="0" algn="just">
              <a:spcBef>
                <a:spcPct val="20000"/>
              </a:spcBef>
              <a:buClr>
                <a:schemeClr val="accent2"/>
              </a:buClr>
              <a:buSzPct val="85000"/>
            </a:pPr>
            <a:r>
              <a:rPr lang="tr-TR" sz="1600" dirty="0" smtClean="0"/>
              <a:t>Aynı çatı altında geceyi geçirmenin ya da aynı soy ağacına kayıtlı olmanın aile kurmaya yetse de aile olmak için yeterli olduğunu söylemek zordur. Zira bir aile, bedenlerin yakınlığı kadar ruhların yakınlığına da muhtaçtır ve bu yakınlık iyide, güzelde, hayırda odaklandığı zaman anlamlıdır.</a:t>
            </a:r>
            <a:endParaRPr kumimoji="0" lang="tr-TR" sz="1600" b="1" i="0" u="none" strike="noStrike" kern="1200" cap="none" spc="0" normalizeH="0" baseline="0" noProof="0" dirty="0" smtClean="0">
              <a:ln>
                <a:noFill/>
              </a:ln>
              <a:effectLst/>
              <a:uLnTx/>
              <a:uFillTx/>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350F6FB7-236E-4D67-8A4E-7C8BD523ED50}" type="slidenum">
              <a:rPr lang="tr-TR" smtClean="0"/>
              <a:pPr/>
              <a:t>9</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smtClean="0">
              <a:ln>
                <a:noFill/>
              </a:ln>
              <a:effectLst/>
              <a:uLnTx/>
              <a:uFillTx/>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350F6FB7-236E-4D67-8A4E-7C8BD523ED50}" type="slidenum">
              <a:rPr lang="tr-TR" smtClean="0"/>
              <a:pPr/>
              <a:t>10</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Aslında aile, her insan için nimet ile külfet arasında gidip gelen bir sarkaç gibidir. Hayatın hem en cazip nimetlerinden, hem de en ciddi imtihan konularından biridir. Nitekim </a:t>
            </a:r>
            <a:r>
              <a:rPr lang="tr-TR" dirty="0" err="1" smtClean="0"/>
              <a:t>Kur’an’da</a:t>
            </a:r>
            <a:r>
              <a:rPr lang="tr-TR" dirty="0" smtClean="0"/>
              <a:t> “Bilin ki mallarınız ve çocuklarınız birer imtihan vesilesidir. Katında büyük mükâfat olan ise ancak Allah’tır.” mealinde birden çok ayet yer alır. Hz. Peygamber de “Kişinin imtihanı ailesi, malı, nefsi, çocuğu ve komşusu iledir.” buyurur. İnsan, eşiyle ve çocuklarıyla kimi zaman sabır ve sağlık, kimi zaman da geçim ve dirlik sınavına tâbi tutulur. Ailenin bazen varlığı bazen de yokluğu sınav olur. </a:t>
            </a:r>
            <a:endParaRPr lang="tr-TR" dirty="0"/>
          </a:p>
        </p:txBody>
      </p:sp>
      <p:sp>
        <p:nvSpPr>
          <p:cNvPr id="4" name="3 Slayt Numarası Yer Tutucusu"/>
          <p:cNvSpPr>
            <a:spLocks noGrp="1"/>
          </p:cNvSpPr>
          <p:nvPr>
            <p:ph type="sldNum" sz="quarter" idx="10"/>
          </p:nvPr>
        </p:nvSpPr>
        <p:spPr/>
        <p:txBody>
          <a:bodyPr/>
          <a:lstStyle/>
          <a:p>
            <a:fld id="{350F6FB7-236E-4D67-8A4E-7C8BD523ED50}" type="slidenum">
              <a:rPr lang="tr-TR" smtClean="0"/>
              <a:pPr/>
              <a:t>11</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fontAlgn="t"/>
            <a:r>
              <a:rPr lang="tr-TR" sz="1200" dirty="0" smtClean="0">
                <a:latin typeface="Calibri" pitchFamily="34" charset="0"/>
                <a:cs typeface="Calibri" pitchFamily="34" charset="0"/>
              </a:rPr>
              <a:t>Allah </a:t>
            </a:r>
            <a:r>
              <a:rPr lang="tr-TR" sz="1200" dirty="0" err="1" smtClean="0">
                <a:latin typeface="Calibri" pitchFamily="34" charset="0"/>
                <a:cs typeface="Calibri" pitchFamily="34" charset="0"/>
              </a:rPr>
              <a:t>Rasulü</a:t>
            </a:r>
            <a:r>
              <a:rPr lang="tr-TR" sz="1200" dirty="0" smtClean="0">
                <a:latin typeface="Calibri" pitchFamily="34" charset="0"/>
                <a:cs typeface="Calibri" pitchFamily="34" charset="0"/>
              </a:rPr>
              <a:t> Efendimiz (</a:t>
            </a:r>
            <a:r>
              <a:rPr lang="tr-TR" sz="1200" dirty="0" err="1" smtClean="0">
                <a:latin typeface="Calibri" pitchFamily="34" charset="0"/>
                <a:cs typeface="Calibri" pitchFamily="34" charset="0"/>
              </a:rPr>
              <a:t>sa</a:t>
            </a:r>
            <a:r>
              <a:rPr lang="tr-TR" sz="1200" dirty="0" smtClean="0">
                <a:latin typeface="Calibri" pitchFamily="34" charset="0"/>
                <a:cs typeface="Calibri" pitchFamily="34" charset="0"/>
              </a:rPr>
              <a:t>) bazı hanımlarını siyasi maksatlarla almıştır. Mesela, bir Yahudi kabilesinden bir hanım almış ve artık o kabile onu kendilerine hısım sayıp toptan </a:t>
            </a:r>
            <a:r>
              <a:rPr lang="tr-TR" sz="1200" dirty="0" err="1" smtClean="0">
                <a:latin typeface="Calibri" pitchFamily="34" charset="0"/>
                <a:cs typeface="Calibri" pitchFamily="34" charset="0"/>
              </a:rPr>
              <a:t>müslüman</a:t>
            </a:r>
            <a:r>
              <a:rPr lang="tr-TR" sz="1200" dirty="0" smtClean="0">
                <a:latin typeface="Calibri" pitchFamily="34" charset="0"/>
                <a:cs typeface="Calibri" pitchFamily="34" charset="0"/>
              </a:rPr>
              <a:t> olmuşlar. Bir başka kabileden bir hanım almış, onlar da artık ona karşı olan düşmanlıklarına son vermişler.</a:t>
            </a:r>
          </a:p>
          <a:p>
            <a:pPr fontAlgn="t"/>
            <a:r>
              <a:rPr lang="tr-TR" sz="1200" dirty="0" smtClean="0">
                <a:latin typeface="Calibri" pitchFamily="34" charset="0"/>
                <a:cs typeface="Calibri" pitchFamily="34" charset="0"/>
              </a:rPr>
              <a:t>Günümüzdeki bir </a:t>
            </a:r>
            <a:r>
              <a:rPr lang="tr-TR" sz="1200" dirty="0" err="1" smtClean="0">
                <a:latin typeface="Calibri" pitchFamily="34" charset="0"/>
                <a:cs typeface="Calibri" pitchFamily="34" charset="0"/>
              </a:rPr>
              <a:t>müslüman</a:t>
            </a:r>
            <a:r>
              <a:rPr lang="tr-TR" sz="1200" dirty="0" smtClean="0">
                <a:latin typeface="Calibri" pitchFamily="34" charset="0"/>
                <a:cs typeface="Calibri" pitchFamily="34" charset="0"/>
              </a:rPr>
              <a:t> da bu örnekleri kullanarak evlenirse elbette yine ibadet yapmış sayılır.</a:t>
            </a:r>
          </a:p>
          <a:p>
            <a:pPr fontAlgn="t"/>
            <a:r>
              <a:rPr lang="tr-TR" sz="1200" dirty="0" smtClean="0">
                <a:latin typeface="Calibri" pitchFamily="34" charset="0"/>
                <a:cs typeface="Calibri" pitchFamily="34" charset="0"/>
              </a:rPr>
              <a:t>Eğer böyle bir akıllılık yapılmış olsaydık ülkemizde Kürt, Türk, Çerkez… ayırımı kalmaz, düşmanlar da bu etnik ayrılıkları, bizi parçalama sebebi olarak sürekli kaşıyamazlardı.</a:t>
            </a:r>
            <a:endParaRPr kumimoji="0" lang="tr-TR" sz="1200" b="1" i="0" u="none" strike="noStrike" kern="1200" cap="none" spc="0" normalizeH="0" baseline="0" noProof="0" dirty="0" smtClean="0">
              <a:ln>
                <a:noFill/>
              </a:ln>
              <a:effectLst/>
              <a:uLnTx/>
              <a:uFillTx/>
              <a:latin typeface="Calibri" pitchFamily="34" charset="0"/>
              <a:cs typeface="Calibri" pitchFamily="34" charset="0"/>
            </a:endParaRPr>
          </a:p>
        </p:txBody>
      </p:sp>
      <p:sp>
        <p:nvSpPr>
          <p:cNvPr id="4" name="3 Slayt Numarası Yer Tutucusu"/>
          <p:cNvSpPr>
            <a:spLocks noGrp="1"/>
          </p:cNvSpPr>
          <p:nvPr>
            <p:ph type="sldNum" sz="quarter" idx="10"/>
          </p:nvPr>
        </p:nvSpPr>
        <p:spPr/>
        <p:txBody>
          <a:bodyPr/>
          <a:lstStyle/>
          <a:p>
            <a:fld id="{350F6FB7-236E-4D67-8A4E-7C8BD523ED50}" type="slidenum">
              <a:rPr lang="tr-TR" smtClean="0"/>
              <a:pPr/>
              <a:t>14</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t>Yani evlilikte zenginlik, güzellik, soy-sop düşünülebilir ama asıl olan dindarlıktır. O olmadıktan sonra öbürleri bir şeye yaramaz. Ama o varsa öbürlerinin olması da güzel olabilir. Olabilir diyoruz, çünkü bunlar her zaman güzel olmayabilirler de. Bazen sıkıntı ve başa bela da olabilirler. Ama dindarlıktan hiç bir zaman zarar gelmez. Ve dindarlık, öncelikle güzel ahlaktır.</a:t>
            </a:r>
          </a:p>
        </p:txBody>
      </p:sp>
      <p:sp>
        <p:nvSpPr>
          <p:cNvPr id="4" name="3 Slayt Numarası Yer Tutucusu"/>
          <p:cNvSpPr>
            <a:spLocks noGrp="1"/>
          </p:cNvSpPr>
          <p:nvPr>
            <p:ph type="sldNum" sz="quarter" idx="10"/>
          </p:nvPr>
        </p:nvSpPr>
        <p:spPr/>
        <p:txBody>
          <a:bodyPr/>
          <a:lstStyle/>
          <a:p>
            <a:fld id="{350F6FB7-236E-4D67-8A4E-7C8BD523ED50}" type="slidenum">
              <a:rPr lang="tr-TR" smtClean="0"/>
              <a:pPr/>
              <a:t>15</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Calibri" pitchFamily="34" charset="0"/>
                <a:cs typeface="Calibri" pitchFamily="34" charset="0"/>
              </a:rPr>
              <a:t>Öyle ki insan eşiyle bulduğu rahatlamayı, hiç bir yakını ve dostuyla bulamaz. Hatta annesiyle ve babasıyla dahi. Bu Allah"ın değişmez bir kanunudur.</a:t>
            </a:r>
          </a:p>
        </p:txBody>
      </p:sp>
      <p:sp>
        <p:nvSpPr>
          <p:cNvPr id="4" name="3 Slayt Numarası Yer Tutucusu"/>
          <p:cNvSpPr>
            <a:spLocks noGrp="1"/>
          </p:cNvSpPr>
          <p:nvPr>
            <p:ph type="sldNum" sz="quarter" idx="10"/>
          </p:nvPr>
        </p:nvSpPr>
        <p:spPr/>
        <p:txBody>
          <a:bodyPr/>
          <a:lstStyle/>
          <a:p>
            <a:fld id="{350F6FB7-236E-4D67-8A4E-7C8BD523ED50}" type="slidenum">
              <a:rPr lang="tr-TR" smtClean="0"/>
              <a:pPr/>
              <a:t>18</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buNone/>
            </a:pPr>
            <a:r>
              <a:rPr lang="tr-TR" dirty="0" smtClean="0"/>
              <a:t>“Ey iman edenler! Kendinizi ve ailenizi yakıtı insanlar ve taşlar olan ateşten koruyun. Onun başında, acımasız, güçlü, Allah’ın kendilerine buyurduğuna karşı gelmeyen ve kendilerine emredileni yerine getiren melekler vardır.”</a:t>
            </a:r>
            <a:endParaRPr lang="tr-TR" b="1"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"Hepiniz çobansınız ve hepiniz sürünüzden </a:t>
            </a:r>
            <a:r>
              <a:rPr lang="tr-TR" dirty="0" err="1" smtClean="0">
                <a:latin typeface="Arial" pitchFamily="34" charset="0"/>
                <a:cs typeface="Arial" pitchFamily="34" charset="0"/>
              </a:rPr>
              <a:t>mes'ulsünüz</a:t>
            </a:r>
            <a:r>
              <a:rPr lang="tr-TR" dirty="0" smtClean="0">
                <a:latin typeface="Arial" pitchFamily="34" charset="0"/>
                <a:cs typeface="Arial" pitchFamily="34" charset="0"/>
              </a:rPr>
              <a:t>. İmam çobandır ve sürüsünden </a:t>
            </a:r>
            <a:r>
              <a:rPr lang="tr-TR" dirty="0" err="1" smtClean="0">
                <a:latin typeface="Arial" pitchFamily="34" charset="0"/>
                <a:cs typeface="Arial" pitchFamily="34" charset="0"/>
              </a:rPr>
              <a:t>mes'ûldür</a:t>
            </a:r>
            <a:r>
              <a:rPr lang="tr-TR" dirty="0" smtClean="0">
                <a:latin typeface="Arial" pitchFamily="34" charset="0"/>
                <a:cs typeface="Arial" pitchFamily="34" charset="0"/>
              </a:rPr>
              <a:t>. Erkek ailesinin çobanıdır ve sürüsünden </a:t>
            </a:r>
            <a:r>
              <a:rPr lang="tr-TR" dirty="0" err="1" smtClean="0">
                <a:latin typeface="Arial" pitchFamily="34" charset="0"/>
                <a:cs typeface="Arial" pitchFamily="34" charset="0"/>
              </a:rPr>
              <a:t>mes'uldür</a:t>
            </a:r>
            <a:r>
              <a:rPr lang="tr-TR" dirty="0" smtClean="0">
                <a:latin typeface="Arial" pitchFamily="34" charset="0"/>
                <a:cs typeface="Arial" pitchFamily="34" charset="0"/>
              </a:rPr>
              <a:t>. Kadın, kocasının evinde çobandır, o da sürüsünden </a:t>
            </a:r>
            <a:r>
              <a:rPr lang="tr-TR" dirty="0" err="1" smtClean="0">
                <a:latin typeface="Arial" pitchFamily="34" charset="0"/>
                <a:cs typeface="Arial" pitchFamily="34" charset="0"/>
              </a:rPr>
              <a:t>mes'ûldür</a:t>
            </a:r>
            <a:r>
              <a:rPr lang="tr-TR" dirty="0" smtClean="0">
                <a:latin typeface="Arial" pitchFamily="34" charset="0"/>
                <a:cs typeface="Arial" pitchFamily="34" charset="0"/>
              </a:rPr>
              <a:t>. Hizmetçi, efendisinin malından sorumludur ve sürüsünden </a:t>
            </a:r>
            <a:r>
              <a:rPr lang="tr-TR" dirty="0" err="1" smtClean="0">
                <a:latin typeface="Arial" pitchFamily="34" charset="0"/>
                <a:cs typeface="Arial" pitchFamily="34" charset="0"/>
              </a:rPr>
              <a:t>mes'ûldür</a:t>
            </a:r>
            <a:r>
              <a:rPr lang="tr-TR" dirty="0" smtClean="0">
                <a:latin typeface="Arial" pitchFamily="34" charset="0"/>
                <a:cs typeface="Arial" pitchFamily="34" charset="0"/>
              </a:rPr>
              <a:t>."</a:t>
            </a:r>
          </a:p>
          <a:p>
            <a:endParaRPr lang="tr-TR" dirty="0"/>
          </a:p>
        </p:txBody>
      </p:sp>
      <p:sp>
        <p:nvSpPr>
          <p:cNvPr id="4" name="3 Slayt Numarası Yer Tutucusu"/>
          <p:cNvSpPr>
            <a:spLocks noGrp="1"/>
          </p:cNvSpPr>
          <p:nvPr>
            <p:ph type="sldNum" sz="quarter" idx="10"/>
          </p:nvPr>
        </p:nvSpPr>
        <p:spPr/>
        <p:txBody>
          <a:bodyPr/>
          <a:lstStyle/>
          <a:p>
            <a:fld id="{350F6FB7-236E-4D67-8A4E-7C8BD523ED50}" type="slidenum">
              <a:rPr lang="tr-TR" smtClean="0"/>
              <a:pPr/>
              <a:t>20</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spcBef>
                <a:spcPct val="20000"/>
              </a:spcBef>
              <a:buClr>
                <a:schemeClr val="accent2"/>
              </a:buClr>
              <a:buSzPct val="85000"/>
            </a:pPr>
            <a:r>
              <a:rPr lang="tr-TR" dirty="0" smtClean="0"/>
              <a:t>Yıllar geçtikçe önceliklerimiz değişir, zevklerimiz gelişir, tecrübelerimiz derinleşir. Yakın çevremizden başlayarak küresel ölçeğe ulaşan bir etki alanı içinde bazı kanaatlerimiz farklılaşır, düşünce kalıplarımız yenileriyle yer değiştirir, duygularımız silikleşir ya da belirginleşir. Bütün bunlar doğal olarak aile yaşantımızı etkiler, aile içi ilişkilerimizin rengine yansır. Ailede rol dağılımlarımız, sorumluluk alanlarımız, fırsat paylaşımlarımız önceki kuşaklarda görülmemiş biçimde değişebilir. İşte tam bu noktada gerek kendi dünümüzle, gerekse Hz. Peygamber’den bize uzanan gelenekle bugünü karşılaştırmak durumunda kalırız. </a:t>
            </a:r>
          </a:p>
          <a:p>
            <a:pPr lvl="0" algn="just">
              <a:spcBef>
                <a:spcPct val="20000"/>
              </a:spcBef>
              <a:buClr>
                <a:schemeClr val="accent2"/>
              </a:buClr>
              <a:buSzPct val="85000"/>
            </a:pPr>
            <a:r>
              <a:rPr lang="tr-TR" dirty="0" smtClean="0"/>
              <a:t>Değişim ve dönüşüm süreçlerini, dinin aile konusundaki köşe taşlarını sarsmadan kontrol edebilmek gayret, bilinç ve tabir caizse ustalık ister. Bir Müslüman’ın, modern ile kutsal arasında sıkışıp kalmamak için temel değerlerle çatışma alanlarını azaltıcı anlayış ve yaklaşımlara ihtiyacı vardır. Elbette zamanın dışında kalmamalıdır ama “zamanın ruhu” adıyla hayatına hükmetmek isteyen değişim rüzgârı dinin sabiteleriyle çatışıyorsa, sınırı aşmasına da müsaade etmemelidir. O halde neler sabitedir? Kuran ve Sünnet perspektifinden aileye bakarak sabitelere dair bir bilinç geliştirme çabası, aşağıdaki esasları zorlanmadan sıralayabilecektir.</a:t>
            </a:r>
            <a:endParaRPr lang="tr-TR" sz="1600" b="1" dirty="0" smtClean="0">
              <a:latin typeface="Arial" pitchFamily="34" charset="0"/>
              <a:cs typeface="Arial" pitchFamily="34" charset="0"/>
            </a:endParaRPr>
          </a:p>
        </p:txBody>
      </p:sp>
      <p:sp>
        <p:nvSpPr>
          <p:cNvPr id="4" name="3 Slayt Numarası Yer Tutucusu"/>
          <p:cNvSpPr>
            <a:spLocks noGrp="1"/>
          </p:cNvSpPr>
          <p:nvPr>
            <p:ph type="sldNum" sz="quarter" idx="10"/>
          </p:nvPr>
        </p:nvSpPr>
        <p:spPr/>
        <p:txBody>
          <a:bodyPr/>
          <a:lstStyle/>
          <a:p>
            <a:fld id="{350F6FB7-236E-4D67-8A4E-7C8BD523ED50}" type="slidenum">
              <a:rPr lang="tr-TR" smtClean="0"/>
              <a:pPr/>
              <a:t>21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23720DD-5B6D-40BF-8493-A6B52D484E6B}" type="datetimeFigureOut">
              <a:rPr lang="tr-TR" smtClean="0"/>
              <a:pPr/>
              <a:t>18.12.2018</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18.12.2018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pPr/>
              <a:t>18.12.2018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18.12.2018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18.12.2018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A23720DD-5B6D-40BF-8493-A6B52D484E6B}" type="datetimeFigureOut">
              <a:rPr lang="tr-TR" smtClean="0"/>
              <a:pPr/>
              <a:t>18.12.2018</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A23720DD-5B6D-40BF-8493-A6B52D484E6B}" type="datetimeFigureOut">
              <a:rPr lang="tr-TR" smtClean="0"/>
              <a:pPr/>
              <a:t>18.12.2018</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23720DD-5B6D-40BF-8493-A6B52D484E6B}" type="datetimeFigureOut">
              <a:rPr lang="tr-TR" smtClean="0"/>
              <a:pPr/>
              <a:t>18.12.2018</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14414" y="1785926"/>
            <a:ext cx="5976664" cy="1969770"/>
          </a:xfrm>
          <a:prstGeom prst="rect">
            <a:avLst/>
          </a:prstGeom>
          <a:noFill/>
        </p:spPr>
        <p:txBody>
          <a:bodyPr wrap="square" rtlCol="0">
            <a:spAutoFit/>
          </a:bodyPr>
          <a:lstStyle/>
          <a:p>
            <a:pPr algn="r"/>
            <a:r>
              <a:rPr lang="tr-TR" sz="2800" b="1" dirty="0" smtClean="0">
                <a:solidFill>
                  <a:schemeClr val="bg2">
                    <a:lumMod val="25000"/>
                  </a:schemeClr>
                </a:solidFill>
                <a:effectLst>
                  <a:outerShdw blurRad="38100" dist="38100" dir="2700000" algn="tl">
                    <a:srgbClr val="000000">
                      <a:alpha val="43137"/>
                    </a:srgbClr>
                  </a:outerShdw>
                </a:effectLst>
                <a:latin typeface="Calibri" pitchFamily="34" charset="0"/>
                <a:cs typeface="Calibri" pitchFamily="34" charset="0"/>
              </a:rPr>
              <a:t>KUR’AN ve SÜNNET PERSPEKTİFİNDE</a:t>
            </a:r>
          </a:p>
          <a:p>
            <a:pPr algn="r"/>
            <a:r>
              <a:rPr lang="tr-TR" sz="48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AİLE OLMAK</a:t>
            </a:r>
          </a:p>
          <a:p>
            <a:pPr algn="r"/>
            <a:r>
              <a:rPr lang="tr-TR" sz="4400" b="1" dirty="0" smtClean="0">
                <a:solidFill>
                  <a:schemeClr val="accent4">
                    <a:lumMod val="75000"/>
                  </a:schemeClr>
                </a:solidFill>
                <a:effectLst>
                  <a:outerShdw blurRad="38100" dist="38100" dir="2700000" algn="tl">
                    <a:srgbClr val="000000">
                      <a:alpha val="43137"/>
                    </a:srgbClr>
                  </a:outerShdw>
                </a:effectLst>
                <a:latin typeface="Calibri" pitchFamily="34" charset="0"/>
                <a:cs typeface="Calibri" pitchFamily="34" charset="0"/>
              </a:rPr>
              <a:t>AİLE KALMAK</a:t>
            </a:r>
            <a:endParaRPr lang="tr-TR" sz="4400" b="1" dirty="0">
              <a:solidFill>
                <a:schemeClr val="accent4">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2 Metin kutusu"/>
          <p:cNvSpPr txBox="1"/>
          <p:nvPr/>
        </p:nvSpPr>
        <p:spPr>
          <a:xfrm>
            <a:off x="3286116" y="4143380"/>
            <a:ext cx="3966710" cy="769441"/>
          </a:xfrm>
          <a:prstGeom prst="rect">
            <a:avLst/>
          </a:prstGeom>
          <a:noFill/>
        </p:spPr>
        <p:txBody>
          <a:bodyPr wrap="square" rtlCol="0">
            <a:spAutoFit/>
          </a:bodyPr>
          <a:lstStyle/>
          <a:p>
            <a:pPr algn="r"/>
            <a:r>
              <a:rPr lang="tr-TR" sz="2200" b="1" dirty="0" err="1" smtClean="0">
                <a:solidFill>
                  <a:schemeClr val="bg1">
                    <a:lumMod val="50000"/>
                  </a:schemeClr>
                </a:solidFill>
                <a:latin typeface="Calibri" pitchFamily="34" charset="0"/>
                <a:cs typeface="Calibri" pitchFamily="34" charset="0"/>
              </a:rPr>
              <a:t>Abdurrahman</a:t>
            </a:r>
            <a:r>
              <a:rPr lang="tr-TR" sz="2200" b="1" dirty="0" smtClean="0">
                <a:solidFill>
                  <a:schemeClr val="bg1">
                    <a:lumMod val="50000"/>
                  </a:schemeClr>
                </a:solidFill>
                <a:latin typeface="Calibri" pitchFamily="34" charset="0"/>
                <a:cs typeface="Calibri" pitchFamily="34" charset="0"/>
              </a:rPr>
              <a:t> AKBAŞ</a:t>
            </a:r>
          </a:p>
          <a:p>
            <a:pPr algn="r"/>
            <a:r>
              <a:rPr lang="tr-TR" sz="2200" b="1" dirty="0" smtClean="0">
                <a:solidFill>
                  <a:schemeClr val="bg1">
                    <a:lumMod val="65000"/>
                  </a:schemeClr>
                </a:solidFill>
                <a:latin typeface="Calibri" pitchFamily="34" charset="0"/>
                <a:cs typeface="Calibri" pitchFamily="34" charset="0"/>
              </a:rPr>
              <a:t>(a.R.a)</a:t>
            </a:r>
          </a:p>
        </p:txBody>
      </p:sp>
      <p:pic>
        <p:nvPicPr>
          <p:cNvPr id="5" name="4 Resim" descr="loggo.png"/>
          <p:cNvPicPr>
            <a:picLocks noChangeAspect="1"/>
          </p:cNvPicPr>
          <p:nvPr/>
        </p:nvPicPr>
        <p:blipFill>
          <a:blip r:embed="rId2" cstate="print">
            <a:lum contrast="-33000"/>
          </a:blip>
          <a:stretch>
            <a:fillRect/>
          </a:stretch>
        </p:blipFill>
        <p:spPr>
          <a:xfrm>
            <a:off x="6426731" y="5214950"/>
            <a:ext cx="717036" cy="714380"/>
          </a:xfrm>
          <a:prstGeom prst="rect">
            <a:avLst/>
          </a:prstGeom>
        </p:spPr>
      </p:pic>
      <p:cxnSp>
        <p:nvCxnSpPr>
          <p:cNvPr id="9" name="8 Düz Bağlayıcı"/>
          <p:cNvCxnSpPr/>
          <p:nvPr/>
        </p:nvCxnSpPr>
        <p:spPr>
          <a:xfrm rot="10800000">
            <a:off x="714348" y="5572140"/>
            <a:ext cx="2928958" cy="158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2" name="11 Düz Bağlayıcı"/>
          <p:cNvCxnSpPr>
            <a:endCxn id="5" idx="3"/>
          </p:cNvCxnSpPr>
          <p:nvPr/>
        </p:nvCxnSpPr>
        <p:spPr>
          <a:xfrm rot="10800000">
            <a:off x="7143768" y="5572140"/>
            <a:ext cx="1285885" cy="158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7" name="16 Düz Bağlayıcı"/>
          <p:cNvCxnSpPr>
            <a:stCxn id="5" idx="1"/>
          </p:cNvCxnSpPr>
          <p:nvPr/>
        </p:nvCxnSpPr>
        <p:spPr>
          <a:xfrm rot="10800000">
            <a:off x="5357819" y="5572140"/>
            <a:ext cx="1068913" cy="1588"/>
          </a:xfrm>
          <a:prstGeom prst="line">
            <a:avLst/>
          </a:prstGeom>
          <a:ln/>
        </p:spPr>
        <p:style>
          <a:lnRef idx="2">
            <a:schemeClr val="accent4"/>
          </a:lnRef>
          <a:fillRef idx="0">
            <a:schemeClr val="accent4"/>
          </a:fillRef>
          <a:effectRef idx="1">
            <a:schemeClr val="accent4"/>
          </a:effectRef>
          <a:fontRef idx="minor">
            <a:schemeClr val="tx1"/>
          </a:fontRef>
        </p:style>
      </p:cxnSp>
      <p:sp>
        <p:nvSpPr>
          <p:cNvPr id="20" name="19 Metin kutusu"/>
          <p:cNvSpPr txBox="1"/>
          <p:nvPr/>
        </p:nvSpPr>
        <p:spPr>
          <a:xfrm>
            <a:off x="3571868" y="5357826"/>
            <a:ext cx="1857388" cy="338554"/>
          </a:xfrm>
          <a:prstGeom prst="rect">
            <a:avLst/>
          </a:prstGeom>
          <a:noFill/>
        </p:spPr>
        <p:txBody>
          <a:bodyPr wrap="square" rtlCol="0">
            <a:spAutoFit/>
          </a:bodyPr>
          <a:lstStyle/>
          <a:p>
            <a:r>
              <a:rPr lang="tr-TR" sz="1600" dirty="0" smtClean="0">
                <a:solidFill>
                  <a:srgbClr val="005CA8"/>
                </a:solidFill>
                <a:latin typeface="Arial Narrow" pitchFamily="34" charset="0"/>
              </a:rPr>
              <a:t>www.</a:t>
            </a:r>
            <a:r>
              <a:rPr lang="tr-TR" sz="1600" dirty="0" err="1" smtClean="0">
                <a:solidFill>
                  <a:srgbClr val="005CA8"/>
                </a:solidFill>
                <a:latin typeface="Arial Narrow" pitchFamily="34" charset="0"/>
              </a:rPr>
              <a:t>insanveislam</a:t>
            </a:r>
            <a:r>
              <a:rPr lang="tr-TR" sz="1600" dirty="0" smtClean="0">
                <a:solidFill>
                  <a:srgbClr val="005CA8"/>
                </a:solidFill>
                <a:latin typeface="Arial Narrow" pitchFamily="34" charset="0"/>
              </a:rPr>
              <a:t>.org</a:t>
            </a:r>
            <a:endParaRPr lang="tr-TR" sz="1600" dirty="0">
              <a:solidFill>
                <a:srgbClr val="005CA8"/>
              </a:solidFill>
              <a:latin typeface="Arial Narrow" pitchFamily="34" charset="0"/>
            </a:endParaRPr>
          </a:p>
        </p:txBody>
      </p:sp>
    </p:spTree>
    <p:extLst>
      <p:ext uri="{BB962C8B-B14F-4D97-AF65-F5344CB8AC3E}">
        <p14:creationId xmlns="" xmlns:p14="http://schemas.microsoft.com/office/powerpoint/2010/main" val="4017931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57290" y="1124744"/>
            <a:ext cx="6671094" cy="661182"/>
          </a:xfrm>
        </p:spPr>
        <p:txBody>
          <a:bodyPr>
            <a:normAutofit/>
          </a:bodyPr>
          <a:lstStyle/>
          <a:p>
            <a:r>
              <a:rPr lang="tr-TR" sz="3200" b="1" dirty="0" smtClean="0">
                <a:solidFill>
                  <a:schemeClr val="bg2">
                    <a:lumMod val="25000"/>
                  </a:schemeClr>
                </a:solidFill>
              </a:rPr>
              <a:t>AİLE OLMAK</a:t>
            </a:r>
            <a:endParaRPr lang="tr-TR" b="1" dirty="0">
              <a:solidFill>
                <a:schemeClr val="bg2">
                  <a:lumMod val="25000"/>
                </a:schemeClr>
              </a:solidFill>
            </a:endParaRPr>
          </a:p>
        </p:txBody>
      </p:sp>
      <p:sp>
        <p:nvSpPr>
          <p:cNvPr id="4" name="2 İçerik Yer Tutucusu"/>
          <p:cNvSpPr txBox="1">
            <a:spLocks/>
          </p:cNvSpPr>
          <p:nvPr/>
        </p:nvSpPr>
        <p:spPr>
          <a:xfrm>
            <a:off x="1000100" y="1714488"/>
            <a:ext cx="7143800" cy="4000528"/>
          </a:xfrm>
          <a:prstGeom prst="rect">
            <a:avLst/>
          </a:prstGeom>
        </p:spPr>
        <p:txBody>
          <a:bodyPr vert="horz" lIns="91440" tIns="45720" rIns="91440" bIns="45720" rtlCol="0" anchor="t">
            <a:noAutofit/>
          </a:bodyPr>
          <a:lstStyle/>
          <a:p>
            <a:pPr algn="just">
              <a:spcBef>
                <a:spcPct val="20000"/>
              </a:spcBef>
              <a:buClr>
                <a:schemeClr val="accent2"/>
              </a:buClr>
              <a:buSzPct val="85000"/>
              <a:buFont typeface="Arial" pitchFamily="34" charset="0"/>
              <a:buChar char="•"/>
            </a:pPr>
            <a:r>
              <a:rPr lang="tr-TR" sz="2000" dirty="0" smtClean="0">
                <a:latin typeface="Arial" pitchFamily="34" charset="0"/>
                <a:cs typeface="Arial" pitchFamily="34" charset="0"/>
              </a:rPr>
              <a:t> Tarih, aile olmanın sayısız örneğine şahittir. </a:t>
            </a:r>
          </a:p>
          <a:p>
            <a:pPr lvl="0" algn="just">
              <a:spcBef>
                <a:spcPct val="20000"/>
              </a:spcBef>
              <a:buClr>
                <a:schemeClr val="accent2"/>
              </a:buClr>
              <a:buSzPct val="85000"/>
              <a:buFont typeface="Arial" pitchFamily="34" charset="0"/>
              <a:buChar char="•"/>
            </a:pPr>
            <a:r>
              <a:rPr lang="tr-TR" sz="2000" dirty="0" smtClean="0">
                <a:latin typeface="Arial" pitchFamily="34" charset="0"/>
                <a:cs typeface="Arial" pitchFamily="34" charset="0"/>
              </a:rPr>
              <a:t>Kan bağından çok öte bir inanç ve sevgi bağıyla hayat imtihanını göğüsleyen ailelerin </a:t>
            </a:r>
            <a:r>
              <a:rPr lang="tr-TR" sz="2000" dirty="0" err="1" smtClean="0">
                <a:latin typeface="Arial" pitchFamily="34" charset="0"/>
                <a:cs typeface="Arial" pitchFamily="34" charset="0"/>
              </a:rPr>
              <a:t>Kur’an’da</a:t>
            </a:r>
            <a:r>
              <a:rPr lang="tr-TR" sz="2000" dirty="0" smtClean="0">
                <a:latin typeface="Arial" pitchFamily="34" charset="0"/>
                <a:cs typeface="Arial" pitchFamily="34" charset="0"/>
              </a:rPr>
              <a:t> zikredilmesi elbette tesadüf olamaz. </a:t>
            </a:r>
          </a:p>
          <a:p>
            <a:pPr lvl="0" algn="just">
              <a:spcBef>
                <a:spcPct val="20000"/>
              </a:spcBef>
              <a:buClr>
                <a:schemeClr val="accent2"/>
              </a:buClr>
              <a:buSzPct val="85000"/>
              <a:buFont typeface="Arial" pitchFamily="34" charset="0"/>
              <a:buChar char="•"/>
            </a:pP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İmrân</a:t>
            </a:r>
            <a:r>
              <a:rPr lang="tr-TR" sz="2000" dirty="0" smtClean="0">
                <a:latin typeface="Arial" pitchFamily="34" charset="0"/>
                <a:cs typeface="Arial" pitchFamily="34" charset="0"/>
              </a:rPr>
              <a:t> ailesi Kur’an-ı Kerim’de hayırla yâd edilir; </a:t>
            </a:r>
          </a:p>
          <a:p>
            <a:pPr lvl="0" algn="just">
              <a:spcBef>
                <a:spcPct val="20000"/>
              </a:spcBef>
              <a:buClr>
                <a:schemeClr val="accent2"/>
              </a:buClr>
              <a:buSzPct val="85000"/>
              <a:buFont typeface="Arial" pitchFamily="34" charset="0"/>
              <a:buChar char="•"/>
            </a:pPr>
            <a:r>
              <a:rPr lang="tr-TR" sz="2000" dirty="0" smtClean="0">
                <a:latin typeface="Arial" pitchFamily="34" charset="0"/>
                <a:cs typeface="Arial" pitchFamily="34" charset="0"/>
              </a:rPr>
              <a:t> Hz. </a:t>
            </a:r>
            <a:r>
              <a:rPr lang="tr-TR" sz="2000" dirty="0" err="1" smtClean="0">
                <a:latin typeface="Arial" pitchFamily="34" charset="0"/>
                <a:cs typeface="Arial" pitchFamily="34" charset="0"/>
              </a:rPr>
              <a:t>Yakub</a:t>
            </a:r>
            <a:r>
              <a:rPr lang="tr-TR" sz="2000" dirty="0" smtClean="0">
                <a:latin typeface="Arial" pitchFamily="34" charset="0"/>
                <a:cs typeface="Arial" pitchFamily="34" charset="0"/>
              </a:rPr>
              <a:t> gibi Yusuf’una düşkün bir babanın özlem ve muhabbet yüklü cümlelerine yer verilir; </a:t>
            </a:r>
          </a:p>
          <a:p>
            <a:pPr lvl="0" algn="just">
              <a:spcBef>
                <a:spcPct val="20000"/>
              </a:spcBef>
              <a:buClr>
                <a:schemeClr val="accent2"/>
              </a:buClr>
              <a:buSzPct val="85000"/>
              <a:buFont typeface="Arial" pitchFamily="34" charset="0"/>
              <a:buChar char="•"/>
            </a:pPr>
            <a:r>
              <a:rPr lang="tr-TR" sz="2000" dirty="0" smtClean="0">
                <a:latin typeface="Arial" pitchFamily="34" charset="0"/>
                <a:cs typeface="Arial" pitchFamily="34" charset="0"/>
              </a:rPr>
              <a:t> Hz. İbrahim, ailesi için ‘</a:t>
            </a:r>
            <a:r>
              <a:rPr lang="tr-TR" sz="2000" dirty="0" err="1" smtClean="0">
                <a:latin typeface="Arial" pitchFamily="34" charset="0"/>
                <a:cs typeface="Arial" pitchFamily="34" charset="0"/>
              </a:rPr>
              <a:t>tevhid</a:t>
            </a:r>
            <a:r>
              <a:rPr lang="tr-TR" sz="2000" dirty="0" smtClean="0">
                <a:latin typeface="Arial" pitchFamily="34" charset="0"/>
                <a:cs typeface="Arial" pitchFamily="34" charset="0"/>
              </a:rPr>
              <a:t>’ gibi güçlü bir buluşma noktası arayarak Allah’a yalvarır: </a:t>
            </a:r>
          </a:p>
          <a:p>
            <a:pPr lvl="0" algn="ctr">
              <a:spcBef>
                <a:spcPct val="20000"/>
              </a:spcBef>
              <a:buClr>
                <a:schemeClr val="accent2"/>
              </a:buClr>
              <a:buSzPct val="85000"/>
            </a:pPr>
            <a:r>
              <a:rPr lang="tr-TR" sz="2000" dirty="0" smtClean="0">
                <a:solidFill>
                  <a:srgbClr val="C00000"/>
                </a:solidFill>
                <a:latin typeface="Arial" pitchFamily="34" charset="0"/>
                <a:cs typeface="Arial" pitchFamily="34" charset="0"/>
              </a:rPr>
              <a:t>“Rabbim! Bu şehri güvenli kıl. Beni ve oğullarımı putlara tapmaktan uzak tut.”</a:t>
            </a:r>
            <a:endParaRPr kumimoji="0" lang="tr-TR" sz="2000" b="1" i="0" u="none" strike="noStrike" kern="1200" cap="none" spc="0" normalizeH="0" baseline="0" noProof="0" dirty="0" smtClean="0">
              <a:ln>
                <a:noFill/>
              </a:ln>
              <a:solidFill>
                <a:srgbClr val="C00000"/>
              </a:solidFill>
              <a:effectLst/>
              <a:uLnTx/>
              <a:uFillTx/>
              <a:latin typeface="Arial" pitchFamily="34" charset="0"/>
              <a:cs typeface="Arial" pitchFamily="34" charset="0"/>
            </a:endParaRP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57290" y="1124744"/>
            <a:ext cx="6671094" cy="661182"/>
          </a:xfrm>
        </p:spPr>
        <p:txBody>
          <a:bodyPr>
            <a:normAutofit/>
          </a:bodyPr>
          <a:lstStyle/>
          <a:p>
            <a:r>
              <a:rPr lang="tr-TR" sz="3200" b="1" dirty="0" smtClean="0">
                <a:solidFill>
                  <a:schemeClr val="bg2">
                    <a:lumMod val="25000"/>
                  </a:schemeClr>
                </a:solidFill>
              </a:rPr>
              <a:t>AİLE OLMAK</a:t>
            </a:r>
            <a:endParaRPr lang="tr-TR" b="1" dirty="0">
              <a:solidFill>
                <a:schemeClr val="bg2">
                  <a:lumMod val="25000"/>
                </a:schemeClr>
              </a:solidFill>
            </a:endParaRPr>
          </a:p>
        </p:txBody>
      </p:sp>
      <p:sp>
        <p:nvSpPr>
          <p:cNvPr id="4" name="2 İçerik Yer Tutucusu"/>
          <p:cNvSpPr txBox="1">
            <a:spLocks/>
          </p:cNvSpPr>
          <p:nvPr/>
        </p:nvSpPr>
        <p:spPr>
          <a:xfrm>
            <a:off x="1357290" y="1857364"/>
            <a:ext cx="6715172" cy="3857652"/>
          </a:xfrm>
          <a:prstGeom prst="rect">
            <a:avLst/>
          </a:prstGeom>
        </p:spPr>
        <p:txBody>
          <a:bodyPr vert="horz" lIns="91440" tIns="45720" rIns="91440" bIns="45720" rtlCol="0" anchor="t">
            <a:normAutofit/>
          </a:bodyPr>
          <a:lstStyle/>
          <a:p>
            <a:pPr lvl="0" algn="just">
              <a:spcBef>
                <a:spcPct val="20000"/>
              </a:spcBef>
              <a:buClr>
                <a:schemeClr val="accent2"/>
              </a:buClr>
              <a:buSzPct val="85000"/>
            </a:pPr>
            <a:endParaRPr kumimoji="0" lang="tr-TR" sz="2400" b="1" i="0" u="none" strike="noStrike" kern="1200" cap="none" spc="0" normalizeH="0" baseline="0" noProof="0" dirty="0" smtClean="0">
              <a:ln>
                <a:noFill/>
              </a:ln>
              <a:effectLst/>
              <a:uLnTx/>
              <a:uFillTx/>
              <a:latin typeface="Arial" pitchFamily="34" charset="0"/>
              <a:cs typeface="Arial" pitchFamily="34" charset="0"/>
            </a:endParaRPr>
          </a:p>
        </p:txBody>
      </p:sp>
      <p:sp>
        <p:nvSpPr>
          <p:cNvPr id="5" name="4 Metin kutusu"/>
          <p:cNvSpPr txBox="1"/>
          <p:nvPr/>
        </p:nvSpPr>
        <p:spPr>
          <a:xfrm>
            <a:off x="1000100" y="1785926"/>
            <a:ext cx="7143800" cy="4093428"/>
          </a:xfrm>
          <a:prstGeom prst="rect">
            <a:avLst/>
          </a:prstGeom>
          <a:noFill/>
        </p:spPr>
        <p:txBody>
          <a:bodyPr wrap="square" rtlCol="0">
            <a:spAutoFit/>
          </a:bodyPr>
          <a:lstStyle/>
          <a:p>
            <a:pPr lvl="0" algn="ctr">
              <a:defRPr/>
            </a:pPr>
            <a:r>
              <a:rPr lang="tr-TR" sz="2000" dirty="0" smtClean="0">
                <a:latin typeface="Calibri" pitchFamily="34" charset="0"/>
                <a:cs typeface="Calibri" pitchFamily="34" charset="0"/>
              </a:rPr>
              <a:t>Aslında </a:t>
            </a:r>
            <a:r>
              <a:rPr lang="tr-TR" sz="2000" b="1" dirty="0" smtClean="0">
                <a:solidFill>
                  <a:srgbClr val="FF0000"/>
                </a:solidFill>
                <a:latin typeface="Calibri" pitchFamily="34" charset="0"/>
                <a:cs typeface="Calibri" pitchFamily="34" charset="0"/>
              </a:rPr>
              <a:t>aile,</a:t>
            </a:r>
            <a:r>
              <a:rPr lang="tr-TR" sz="2000" dirty="0" smtClean="0">
                <a:latin typeface="Calibri" pitchFamily="34" charset="0"/>
                <a:cs typeface="Calibri" pitchFamily="34" charset="0"/>
              </a:rPr>
              <a:t> her insan için </a:t>
            </a:r>
            <a:r>
              <a:rPr lang="tr-TR" sz="2000" b="1" dirty="0" smtClean="0">
                <a:solidFill>
                  <a:srgbClr val="FF0000"/>
                </a:solidFill>
                <a:latin typeface="Calibri" pitchFamily="34" charset="0"/>
                <a:cs typeface="Calibri" pitchFamily="34" charset="0"/>
              </a:rPr>
              <a:t>nimet ile külfet arasında gidip gelen bir sarkaç gibidir.</a:t>
            </a:r>
            <a:r>
              <a:rPr lang="tr-TR" sz="2000" dirty="0" smtClean="0">
                <a:latin typeface="Calibri" pitchFamily="34" charset="0"/>
                <a:cs typeface="Calibri" pitchFamily="34" charset="0"/>
              </a:rPr>
              <a:t> </a:t>
            </a:r>
          </a:p>
          <a:p>
            <a:pPr lvl="0" algn="ctr">
              <a:defRPr/>
            </a:pPr>
            <a:r>
              <a:rPr lang="tr-TR" sz="2000" dirty="0" smtClean="0">
                <a:latin typeface="Calibri" pitchFamily="34" charset="0"/>
                <a:cs typeface="Calibri" pitchFamily="34" charset="0"/>
              </a:rPr>
              <a:t>Aile, hem en cazip nimetlerden, hem de en ciddi imtihanlardan biridir. </a:t>
            </a:r>
          </a:p>
          <a:p>
            <a:pPr lvl="0" algn="ctr">
              <a:defRPr/>
            </a:pPr>
            <a:endParaRPr lang="tr-TR" sz="2000" dirty="0" smtClean="0">
              <a:latin typeface="Calibri" pitchFamily="34" charset="0"/>
              <a:cs typeface="Calibri" pitchFamily="34" charset="0"/>
            </a:endParaRPr>
          </a:p>
          <a:p>
            <a:pPr lvl="0" algn="ctr">
              <a:defRPr/>
            </a:pPr>
            <a:r>
              <a:rPr lang="tr-TR" sz="2000" b="1" dirty="0" smtClean="0">
                <a:latin typeface="Calibri" pitchFamily="34" charset="0"/>
                <a:cs typeface="Calibri" pitchFamily="34" charset="0"/>
              </a:rPr>
              <a:t>“Bilin ki mallarınız ve çocuklarınız birer imtihan vesilesidir. Katında büyük mükâfat olan ise ancak Allah’tır.”</a:t>
            </a:r>
            <a:endParaRPr lang="tr-TR" sz="2000" dirty="0" smtClean="0">
              <a:latin typeface="Calibri" pitchFamily="34" charset="0"/>
              <a:cs typeface="Calibri" pitchFamily="34" charset="0"/>
            </a:endParaRPr>
          </a:p>
          <a:p>
            <a:pPr lvl="0" algn="ctr">
              <a:defRPr/>
            </a:pPr>
            <a:r>
              <a:rPr lang="tr-TR" sz="2000" dirty="0" smtClean="0">
                <a:latin typeface="Calibri" pitchFamily="34" charset="0"/>
                <a:cs typeface="Calibri" pitchFamily="34" charset="0"/>
              </a:rPr>
              <a:t>Hz. Peygamber de </a:t>
            </a:r>
            <a:r>
              <a:rPr lang="tr-TR" sz="2000" b="1" dirty="0" smtClean="0">
                <a:latin typeface="Calibri" pitchFamily="34" charset="0"/>
                <a:cs typeface="Calibri" pitchFamily="34" charset="0"/>
              </a:rPr>
              <a:t>“Kişinin imtihanı ailesi, malı, nefsi, çocuğu ve komşusu iledir.”</a:t>
            </a:r>
            <a:r>
              <a:rPr lang="tr-TR" sz="2000" dirty="0" smtClean="0">
                <a:latin typeface="Calibri" pitchFamily="34" charset="0"/>
                <a:cs typeface="Calibri" pitchFamily="34" charset="0"/>
              </a:rPr>
              <a:t> buyurur. </a:t>
            </a:r>
          </a:p>
          <a:p>
            <a:pPr lvl="0" algn="ctr">
              <a:defRPr/>
            </a:pPr>
            <a:endParaRPr lang="tr-TR" sz="2000" dirty="0" smtClean="0">
              <a:latin typeface="Calibri" pitchFamily="34" charset="0"/>
              <a:cs typeface="Calibri" pitchFamily="34" charset="0"/>
            </a:endParaRPr>
          </a:p>
          <a:p>
            <a:pPr lvl="0" algn="ctr">
              <a:defRPr/>
            </a:pPr>
            <a:r>
              <a:rPr lang="tr-TR" sz="2000" b="1" dirty="0" smtClean="0">
                <a:solidFill>
                  <a:srgbClr val="FF0000"/>
                </a:solidFill>
                <a:latin typeface="Calibri" pitchFamily="34" charset="0"/>
                <a:cs typeface="Calibri" pitchFamily="34" charset="0"/>
              </a:rPr>
              <a:t>İnsan, eşiyle ve çocuklarıyla</a:t>
            </a:r>
            <a:r>
              <a:rPr lang="tr-TR" sz="2000" dirty="0" smtClean="0">
                <a:latin typeface="Calibri" pitchFamily="34" charset="0"/>
                <a:cs typeface="Calibri" pitchFamily="34" charset="0"/>
              </a:rPr>
              <a:t> kimi zaman sabır ve sağlık, kimi zaman da geçim ve dirlik </a:t>
            </a:r>
            <a:r>
              <a:rPr lang="tr-TR" sz="2000" b="1" dirty="0" smtClean="0">
                <a:solidFill>
                  <a:srgbClr val="FF0000"/>
                </a:solidFill>
                <a:latin typeface="Calibri" pitchFamily="34" charset="0"/>
                <a:cs typeface="Calibri" pitchFamily="34" charset="0"/>
              </a:rPr>
              <a:t>sınavına tâbi tutulur.</a:t>
            </a:r>
            <a:r>
              <a:rPr lang="tr-TR" sz="2000" dirty="0" smtClean="0">
                <a:latin typeface="Calibri" pitchFamily="34" charset="0"/>
                <a:cs typeface="Calibri" pitchFamily="34" charset="0"/>
              </a:rPr>
              <a:t> </a:t>
            </a:r>
          </a:p>
          <a:p>
            <a:pPr lvl="0" algn="ctr">
              <a:defRPr/>
            </a:pPr>
            <a:r>
              <a:rPr lang="tr-TR" sz="2000" dirty="0" smtClean="0">
                <a:latin typeface="Calibri" pitchFamily="34" charset="0"/>
                <a:cs typeface="Calibri" pitchFamily="34" charset="0"/>
              </a:rPr>
              <a:t>Ailenin bazen varlığı bazen de yokluğu sınav olur. </a:t>
            </a:r>
            <a:endParaRPr lang="tr-TR" dirty="0"/>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214414" y="4643446"/>
            <a:ext cx="6643734" cy="857256"/>
          </a:xfrm>
          <a:prstGeom prst="rect">
            <a:avLst/>
          </a:prstGeom>
        </p:spPr>
        <p:txBody>
          <a:bodyPr vert="horz" lIns="91440" tIns="45720" rIns="91440" bIns="45720" rtlCol="0" anchor="t">
            <a:normAutofit fontScale="92500" lnSpcReduction="20000"/>
          </a:bodyPr>
          <a:lstStyle/>
          <a:p>
            <a:pPr lvl="0" algn="ctr">
              <a:spcBef>
                <a:spcPct val="20000"/>
              </a:spcBef>
              <a:buClr>
                <a:schemeClr val="accent2"/>
              </a:buClr>
              <a:buSzPct val="85000"/>
              <a:defRPr/>
            </a:pPr>
            <a:r>
              <a:rPr kumimoji="0" lang="tr-TR" sz="3200" b="1" u="none" strike="noStrike" kern="1200" cap="none" spc="0" normalizeH="0" baseline="0" noProof="0" dirty="0" smtClean="0">
                <a:ln>
                  <a:noFill/>
                </a:ln>
                <a:solidFill>
                  <a:schemeClr val="bg2">
                    <a:lumMod val="50000"/>
                  </a:schemeClr>
                </a:solidFill>
                <a:effectLst/>
                <a:uLnTx/>
                <a:uFillTx/>
                <a:latin typeface="Calibri" pitchFamily="34" charset="0"/>
                <a:cs typeface="Calibri" pitchFamily="34" charset="0"/>
              </a:rPr>
              <a:t>Fıtrat..</a:t>
            </a:r>
            <a:r>
              <a:rPr kumimoji="0" lang="tr-TR" sz="3200" b="1" u="none" strike="noStrike" kern="1200" cap="none" spc="0" normalizeH="0" noProof="0" dirty="0" smtClean="0">
                <a:ln>
                  <a:noFill/>
                </a:ln>
                <a:solidFill>
                  <a:schemeClr val="bg2">
                    <a:lumMod val="50000"/>
                  </a:schemeClr>
                </a:solidFill>
                <a:effectLst/>
                <a:uLnTx/>
                <a:uFillTx/>
                <a:latin typeface="Calibri" pitchFamily="34" charset="0"/>
                <a:cs typeface="Calibri" pitchFamily="34" charset="0"/>
              </a:rPr>
              <a:t> </a:t>
            </a:r>
            <a:r>
              <a:rPr lang="tr-TR" sz="3200" b="1" dirty="0" smtClean="0">
                <a:solidFill>
                  <a:schemeClr val="accent1">
                    <a:lumMod val="75000"/>
                  </a:schemeClr>
                </a:solidFill>
                <a:latin typeface="Calibri" pitchFamily="34" charset="0"/>
                <a:cs typeface="Calibri" pitchFamily="34" charset="0"/>
              </a:rPr>
              <a:t>Ülfet.. </a:t>
            </a:r>
            <a:r>
              <a:rPr lang="tr-TR" sz="3200" b="1" dirty="0" smtClean="0">
                <a:solidFill>
                  <a:schemeClr val="accent2">
                    <a:lumMod val="75000"/>
                  </a:schemeClr>
                </a:solidFill>
                <a:latin typeface="Calibri" pitchFamily="34" charset="0"/>
                <a:cs typeface="Calibri" pitchFamily="34" charset="0"/>
              </a:rPr>
              <a:t>Bereket.. </a:t>
            </a:r>
            <a:r>
              <a:rPr lang="tr-TR" sz="3200" b="1" dirty="0" smtClean="0">
                <a:solidFill>
                  <a:schemeClr val="accent6">
                    <a:lumMod val="75000"/>
                  </a:schemeClr>
                </a:solidFill>
                <a:latin typeface="Calibri" pitchFamily="34" charset="0"/>
                <a:cs typeface="Calibri" pitchFamily="34" charset="0"/>
              </a:rPr>
              <a:t>Mukavemet..</a:t>
            </a:r>
            <a:r>
              <a:rPr lang="tr-TR" sz="3200" b="1" dirty="0" smtClean="0">
                <a:solidFill>
                  <a:srgbClr val="FF0000"/>
                </a:solidFill>
                <a:latin typeface="Calibri" pitchFamily="34" charset="0"/>
                <a:cs typeface="Calibri" pitchFamily="34" charset="0"/>
              </a:rPr>
              <a:t> İbadet..</a:t>
            </a:r>
            <a:r>
              <a:rPr lang="tr-TR" sz="3200" b="1" dirty="0" smtClean="0">
                <a:solidFill>
                  <a:schemeClr val="accent6">
                    <a:lumMod val="75000"/>
                  </a:schemeClr>
                </a:solidFill>
                <a:latin typeface="Calibri" pitchFamily="34" charset="0"/>
                <a:cs typeface="Calibri" pitchFamily="34" charset="0"/>
              </a:rPr>
              <a:t> </a:t>
            </a:r>
            <a:r>
              <a:rPr lang="tr-TR" sz="3200" b="1" dirty="0" err="1" smtClean="0">
                <a:solidFill>
                  <a:srgbClr val="C00000"/>
                </a:solidFill>
                <a:latin typeface="Calibri" pitchFamily="34" charset="0"/>
                <a:cs typeface="Calibri" pitchFamily="34" charset="0"/>
              </a:rPr>
              <a:t>Sekînet</a:t>
            </a:r>
            <a:r>
              <a:rPr lang="tr-TR" sz="3200" b="1" dirty="0" smtClean="0">
                <a:solidFill>
                  <a:srgbClr val="C00000"/>
                </a:solidFill>
                <a:latin typeface="Calibri" pitchFamily="34" charset="0"/>
                <a:cs typeface="Calibri" pitchFamily="34" charset="0"/>
              </a:rPr>
              <a:t>.. </a:t>
            </a:r>
            <a:r>
              <a:rPr lang="tr-TR" sz="3200" b="1" dirty="0" smtClean="0">
                <a:solidFill>
                  <a:schemeClr val="accent3">
                    <a:lumMod val="75000"/>
                  </a:schemeClr>
                </a:solidFill>
                <a:latin typeface="Calibri" pitchFamily="34" charset="0"/>
                <a:cs typeface="Calibri" pitchFamily="34" charset="0"/>
              </a:rPr>
              <a:t>Zürriyet..</a:t>
            </a:r>
          </a:p>
          <a:p>
            <a:pPr lvl="0" algn="just">
              <a:spcBef>
                <a:spcPct val="20000"/>
              </a:spcBef>
              <a:buClr>
                <a:schemeClr val="accent2"/>
              </a:buClr>
              <a:buSzPct val="85000"/>
              <a:defRPr/>
            </a:pPr>
            <a:endParaRPr lang="tr-TR" sz="2400" b="1" dirty="0" smtClean="0">
              <a:latin typeface="Arial" pitchFamily="34" charset="0"/>
              <a:cs typeface="Arial" pitchFamily="34" charset="0"/>
            </a:endParaRPr>
          </a:p>
          <a:p>
            <a:pPr algn="just">
              <a:spcBef>
                <a:spcPct val="20000"/>
              </a:spcBef>
              <a:buClr>
                <a:schemeClr val="accent2"/>
              </a:buClr>
              <a:buSzPct val="85000"/>
              <a:defRPr/>
            </a:pPr>
            <a:endParaRPr lang="tr-TR" sz="2400" b="1" dirty="0" smtClean="0">
              <a:latin typeface="Arial" pitchFamily="34" charset="0"/>
              <a:cs typeface="Arial" pitchFamily="34" charset="0"/>
            </a:endParaRPr>
          </a:p>
          <a:p>
            <a:pPr marL="0" marR="0" lvl="0" indent="0" algn="just" defTabSz="914400" rtl="0" eaLnBrk="1" fontAlgn="auto" latinLnBrk="0" hangingPunct="1">
              <a:lnSpc>
                <a:spcPct val="100000"/>
              </a:lnSpc>
              <a:spcBef>
                <a:spcPct val="20000"/>
              </a:spcBef>
              <a:spcAft>
                <a:spcPts val="0"/>
              </a:spcAft>
              <a:buClr>
                <a:schemeClr val="accent2"/>
              </a:buClr>
              <a:buSzPct val="85000"/>
              <a:buFont typeface="Brush Script MT" pitchFamily="66" charset="0"/>
              <a:buNone/>
              <a:tabLst/>
              <a:defRPr/>
            </a:pPr>
            <a:endParaRPr kumimoji="0" lang="tr-TR" sz="2400" b="1" i="0" u="none" strike="noStrike" kern="1200" cap="none" spc="0" normalizeH="0" baseline="0" noProof="0" dirty="0" smtClean="0">
              <a:ln>
                <a:noFill/>
              </a:ln>
              <a:effectLst/>
              <a:uLnTx/>
              <a:uFillTx/>
              <a:latin typeface="Arial" pitchFamily="34" charset="0"/>
              <a:cs typeface="Arial" pitchFamily="34" charset="0"/>
            </a:endParaRPr>
          </a:p>
        </p:txBody>
      </p:sp>
      <p:pic>
        <p:nvPicPr>
          <p:cNvPr id="5" name="4 Resim" descr="neden_evlenmeli1.jpg"/>
          <p:cNvPicPr>
            <a:picLocks noChangeAspect="1"/>
          </p:cNvPicPr>
          <p:nvPr/>
        </p:nvPicPr>
        <p:blipFill>
          <a:blip r:embed="rId2"/>
          <a:stretch>
            <a:fillRect/>
          </a:stretch>
        </p:blipFill>
        <p:spPr>
          <a:xfrm>
            <a:off x="1214414" y="1071546"/>
            <a:ext cx="6678146" cy="3377125"/>
          </a:xfrm>
          <a:prstGeom prst="rect">
            <a:avLst/>
          </a:prstGeom>
        </p:spPr>
      </p:pic>
      <p:sp>
        <p:nvSpPr>
          <p:cNvPr id="6" name="5 Metin kutusu"/>
          <p:cNvSpPr txBox="1"/>
          <p:nvPr/>
        </p:nvSpPr>
        <p:spPr>
          <a:xfrm>
            <a:off x="1714480" y="1071546"/>
            <a:ext cx="2428892" cy="523220"/>
          </a:xfrm>
          <a:prstGeom prst="rect">
            <a:avLst/>
          </a:prstGeom>
          <a:noFill/>
        </p:spPr>
        <p:txBody>
          <a:bodyPr wrap="square" rtlCol="0">
            <a:spAutoFit/>
          </a:bodyPr>
          <a:lstStyle/>
          <a:p>
            <a:r>
              <a:rPr lang="tr-TR" sz="2800" b="1" dirty="0" smtClean="0">
                <a:solidFill>
                  <a:srgbClr val="FFC000"/>
                </a:solidFill>
                <a:latin typeface="Arial Black" pitchFamily="34" charset="0"/>
                <a:cs typeface="Arial" pitchFamily="34" charset="0"/>
              </a:rPr>
              <a:t>O HALDE,</a:t>
            </a:r>
            <a:endParaRPr lang="tr-TR" sz="2800" b="1" dirty="0">
              <a:solidFill>
                <a:srgbClr val="FFC000"/>
              </a:solidFill>
              <a:latin typeface="Arial Black" pitchFamily="34" charset="0"/>
              <a:cs typeface="Arial" pitchFamily="34" charset="0"/>
            </a:endParaRP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142976" y="3571876"/>
            <a:ext cx="6929486" cy="2143140"/>
          </a:xfrm>
          <a:prstGeom prst="rect">
            <a:avLst/>
          </a:prstGeom>
        </p:spPr>
        <p:txBody>
          <a:bodyPr vert="horz" lIns="91440" tIns="45720" rIns="91440" bIns="45720" rtlCol="0" anchor="t">
            <a:normAutofit fontScale="85000" lnSpcReduction="20000"/>
          </a:bodyPr>
          <a:lstStyle/>
          <a:p>
            <a:pPr algn="ctr" fontAlgn="t"/>
            <a:r>
              <a:rPr lang="tr-TR" sz="2400" dirty="0" smtClean="0">
                <a:latin typeface="Arial" pitchFamily="34" charset="0"/>
                <a:cs typeface="Arial" pitchFamily="34" charset="0"/>
              </a:rPr>
              <a:t>İnsan tabii olarak karşı cinse meyil duyar, arzu duyar. </a:t>
            </a:r>
          </a:p>
          <a:p>
            <a:pPr algn="ctr" fontAlgn="t"/>
            <a:r>
              <a:rPr lang="tr-TR" sz="2400" dirty="0" smtClean="0">
                <a:latin typeface="Arial" pitchFamily="34" charset="0"/>
                <a:cs typeface="Arial" pitchFamily="34" charset="0"/>
              </a:rPr>
              <a:t>Bu arzu ve ihtiyaç onu eşi olacak insana doğru çeker, götürür ve bu cazibe evlilikle son bulur.</a:t>
            </a:r>
          </a:p>
          <a:p>
            <a:pPr algn="ctr" fontAlgn="t"/>
            <a:endParaRPr lang="tr-TR" sz="2400" dirty="0" smtClean="0">
              <a:latin typeface="Arial" pitchFamily="34" charset="0"/>
              <a:cs typeface="Arial" pitchFamily="34" charset="0"/>
            </a:endParaRPr>
          </a:p>
          <a:p>
            <a:pPr algn="ctr" fontAlgn="t"/>
            <a:r>
              <a:rPr lang="tr-TR" sz="2400" dirty="0" smtClean="0">
                <a:latin typeface="Arial" pitchFamily="34" charset="0"/>
                <a:cs typeface="Arial" pitchFamily="34" charset="0"/>
              </a:rPr>
              <a:t>Çoğu zaman insan bundan ötesini düşünmez. Bu doğal bir sebeptir ve en azından </a:t>
            </a:r>
            <a:r>
              <a:rPr lang="tr-TR" sz="2400" b="1" dirty="0" smtClean="0">
                <a:solidFill>
                  <a:srgbClr val="FF0000"/>
                </a:solidFill>
                <a:latin typeface="Arial" pitchFamily="34" charset="0"/>
                <a:cs typeface="Arial" pitchFamily="34" charset="0"/>
              </a:rPr>
              <a:t>insanın tabiatının bozulmadığını, Allah’ın yarattığı fıtrat üzere devam etmek arzusunda olduğunu gösterdiği için de güzeldir.</a:t>
            </a:r>
            <a:endParaRPr kumimoji="0" lang="tr-TR" sz="2400" b="1" i="0" u="none" strike="noStrike" kern="1200" cap="none" spc="0" normalizeH="0" baseline="0" noProof="0" dirty="0" smtClean="0">
              <a:ln>
                <a:noFill/>
              </a:ln>
              <a:solidFill>
                <a:srgbClr val="FF0000"/>
              </a:solidFill>
              <a:effectLst/>
              <a:uLnTx/>
              <a:uFillTx/>
              <a:latin typeface="Arial" pitchFamily="34" charset="0"/>
              <a:cs typeface="Arial" pitchFamily="34" charset="0"/>
            </a:endParaRPr>
          </a:p>
        </p:txBody>
      </p:sp>
      <p:pic>
        <p:nvPicPr>
          <p:cNvPr id="5" name="4 Resim" descr="fıtrat-nedir.jpg"/>
          <p:cNvPicPr>
            <a:picLocks noChangeAspect="1"/>
          </p:cNvPicPr>
          <p:nvPr/>
        </p:nvPicPr>
        <p:blipFill>
          <a:blip r:embed="rId2"/>
          <a:stretch>
            <a:fillRect/>
          </a:stretch>
        </p:blipFill>
        <p:spPr>
          <a:xfrm>
            <a:off x="1839117" y="1031050"/>
            <a:ext cx="5304651" cy="2493186"/>
          </a:xfrm>
          <a:prstGeom prst="rect">
            <a:avLst/>
          </a:prstGeom>
        </p:spPr>
      </p:pic>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214414" y="3857628"/>
            <a:ext cx="6643734" cy="2000264"/>
          </a:xfrm>
          <a:prstGeom prst="rect">
            <a:avLst/>
          </a:prstGeom>
        </p:spPr>
        <p:txBody>
          <a:bodyPr vert="horz" lIns="91440" tIns="45720" rIns="91440" bIns="45720" rtlCol="0" anchor="t">
            <a:normAutofit/>
          </a:bodyPr>
          <a:lstStyle/>
          <a:p>
            <a:pPr algn="ctr" fontAlgn="t"/>
            <a:r>
              <a:rPr lang="tr-TR" sz="2400" dirty="0" smtClean="0">
                <a:latin typeface="Calibri" pitchFamily="34" charset="0"/>
                <a:cs typeface="Calibri" pitchFamily="34" charset="0"/>
              </a:rPr>
              <a:t>“Mümin, </a:t>
            </a:r>
            <a:r>
              <a:rPr lang="tr-TR" sz="2400" b="1" dirty="0" smtClean="0">
                <a:solidFill>
                  <a:srgbClr val="FF0000"/>
                </a:solidFill>
                <a:latin typeface="Calibri" pitchFamily="34" charset="0"/>
                <a:cs typeface="Calibri" pitchFamily="34" charset="0"/>
              </a:rPr>
              <a:t>ülfet</a:t>
            </a:r>
            <a:r>
              <a:rPr lang="tr-TR" sz="2400" dirty="0" smtClean="0">
                <a:latin typeface="Calibri" pitchFamily="34" charset="0"/>
                <a:cs typeface="Calibri" pitchFamily="34" charset="0"/>
              </a:rPr>
              <a:t> eden ve kendisiyle ülfet edilen kimsedir. Ülfet edemeyen ve kendisiyle ülfet edilemeyen kimsede hayır namına bir şey yoktur.”</a:t>
            </a:r>
            <a:r>
              <a:rPr lang="da-DK" sz="2400" i="1" dirty="0" smtClean="0">
                <a:latin typeface="Calibri" pitchFamily="34" charset="0"/>
                <a:cs typeface="Calibri" pitchFamily="34" charset="0"/>
              </a:rPr>
              <a:t> </a:t>
            </a:r>
            <a:r>
              <a:rPr lang="tr-TR" sz="2400" i="1" dirty="0" smtClean="0">
                <a:latin typeface="Calibri" pitchFamily="34" charset="0"/>
                <a:cs typeface="Calibri" pitchFamily="34" charset="0"/>
              </a:rPr>
              <a:t> </a:t>
            </a:r>
          </a:p>
          <a:p>
            <a:pPr algn="ctr" fontAlgn="t"/>
            <a:r>
              <a:rPr lang="da-DK" sz="1400" i="1" dirty="0" smtClean="0">
                <a:latin typeface="Calibri" pitchFamily="34" charset="0"/>
                <a:cs typeface="Calibri" pitchFamily="34" charset="0"/>
              </a:rPr>
              <a:t>Ahmed Hanbel, Müsned, II, 400.</a:t>
            </a:r>
            <a:endParaRPr lang="tr-TR" sz="1400" i="1" dirty="0" smtClean="0">
              <a:latin typeface="Calibri" pitchFamily="34" charset="0"/>
              <a:cs typeface="Calibri" pitchFamily="34" charset="0"/>
            </a:endParaRPr>
          </a:p>
          <a:p>
            <a:pPr algn="ctr" fontAlgn="t"/>
            <a:endParaRPr lang="tr-TR" sz="1400" i="1" dirty="0" smtClean="0">
              <a:latin typeface="Calibri" pitchFamily="34" charset="0"/>
              <a:cs typeface="Calibri" pitchFamily="34" charset="0"/>
            </a:endParaRPr>
          </a:p>
          <a:p>
            <a:pPr algn="ctr" fontAlgn="t"/>
            <a:r>
              <a:rPr lang="tr-TR" sz="2400" b="1" dirty="0" smtClean="0">
                <a:solidFill>
                  <a:srgbClr val="C00000"/>
                </a:solidFill>
                <a:latin typeface="Calibri" pitchFamily="34" charset="0"/>
                <a:cs typeface="Calibri" pitchFamily="34" charset="0"/>
              </a:rPr>
              <a:t>Siyasi maksat… Yahudi kabile…  Türk-Kürt-Arap…</a:t>
            </a:r>
          </a:p>
          <a:p>
            <a:pPr fontAlgn="t"/>
            <a:endParaRPr lang="tr-TR" sz="2400" dirty="0" smtClean="0">
              <a:latin typeface="Calibri" pitchFamily="34" charset="0"/>
              <a:cs typeface="Calibri" pitchFamily="34" charset="0"/>
            </a:endParaRPr>
          </a:p>
        </p:txBody>
      </p:sp>
      <p:pic>
        <p:nvPicPr>
          <p:cNvPr id="5" name="4 Resim" descr="131-20-crop.jpg"/>
          <p:cNvPicPr>
            <a:picLocks noChangeAspect="1"/>
          </p:cNvPicPr>
          <p:nvPr/>
        </p:nvPicPr>
        <p:blipFill>
          <a:blip r:embed="rId3"/>
          <a:stretch>
            <a:fillRect/>
          </a:stretch>
        </p:blipFill>
        <p:spPr>
          <a:xfrm>
            <a:off x="1285852" y="1071546"/>
            <a:ext cx="6553200" cy="2714644"/>
          </a:xfrm>
          <a:prstGeom prst="rect">
            <a:avLst/>
          </a:prstGeom>
        </p:spPr>
      </p:pic>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071538" y="4071942"/>
            <a:ext cx="7000924" cy="1643074"/>
          </a:xfrm>
          <a:prstGeom prst="rect">
            <a:avLst/>
          </a:prstGeom>
        </p:spPr>
        <p:txBody>
          <a:bodyPr vert="horz" lIns="91440" tIns="45720" rIns="91440" bIns="45720" rtlCol="0" anchor="t">
            <a:normAutofit/>
          </a:bodyPr>
          <a:lstStyle/>
          <a:p>
            <a:pPr lvl="0" algn="just">
              <a:spcBef>
                <a:spcPct val="20000"/>
              </a:spcBef>
              <a:buClr>
                <a:schemeClr val="accent2"/>
              </a:buClr>
              <a:buSzPct val="85000"/>
            </a:pPr>
            <a:endParaRPr lang="tr-TR" sz="2400" dirty="0"/>
          </a:p>
        </p:txBody>
      </p:sp>
      <p:pic>
        <p:nvPicPr>
          <p:cNvPr id="6" name="5 Resim" descr="nar.jpg"/>
          <p:cNvPicPr>
            <a:picLocks noChangeAspect="1"/>
          </p:cNvPicPr>
          <p:nvPr/>
        </p:nvPicPr>
        <p:blipFill>
          <a:blip r:embed="rId3"/>
          <a:stretch>
            <a:fillRect/>
          </a:stretch>
        </p:blipFill>
        <p:spPr>
          <a:xfrm>
            <a:off x="4572000" y="1285860"/>
            <a:ext cx="3475645" cy="2643206"/>
          </a:xfrm>
          <a:prstGeom prst="rect">
            <a:avLst/>
          </a:prstGeom>
        </p:spPr>
      </p:pic>
      <p:sp>
        <p:nvSpPr>
          <p:cNvPr id="7" name="2 İçerik Yer Tutucusu"/>
          <p:cNvSpPr txBox="1">
            <a:spLocks/>
          </p:cNvSpPr>
          <p:nvPr/>
        </p:nvSpPr>
        <p:spPr>
          <a:xfrm>
            <a:off x="1000100" y="1285860"/>
            <a:ext cx="3500462" cy="4357718"/>
          </a:xfrm>
          <a:prstGeom prst="rect">
            <a:avLst/>
          </a:prstGeom>
        </p:spPr>
        <p:txBody>
          <a:bodyPr vert="horz" lIns="91440" tIns="45720" rIns="91440" bIns="45720" rtlCol="0" anchor="t">
            <a:normAutofit fontScale="55000" lnSpcReduction="20000"/>
          </a:bodyPr>
          <a:lstStyle/>
          <a:p>
            <a:pPr lvl="0" algn="just">
              <a:spcBef>
                <a:spcPct val="20000"/>
              </a:spcBef>
              <a:buClr>
                <a:schemeClr val="accent2"/>
              </a:buClr>
              <a:buSzPct val="85000"/>
            </a:pPr>
            <a:r>
              <a:rPr lang="tr-TR" sz="5800" b="1" dirty="0" smtClean="0">
                <a:solidFill>
                  <a:srgbClr val="C00000"/>
                </a:solidFill>
                <a:latin typeface="Calibri" pitchFamily="34" charset="0"/>
                <a:cs typeface="Calibri" pitchFamily="34" charset="0"/>
              </a:rPr>
              <a:t>BEREKET…</a:t>
            </a:r>
          </a:p>
          <a:p>
            <a:pPr lvl="0" algn="just">
              <a:spcBef>
                <a:spcPct val="20000"/>
              </a:spcBef>
              <a:buClr>
                <a:schemeClr val="accent2"/>
              </a:buClr>
              <a:buSzPct val="85000"/>
            </a:pPr>
            <a:endParaRPr lang="tr-TR" sz="2400" i="1" dirty="0" smtClean="0">
              <a:latin typeface="Calibri" pitchFamily="34" charset="0"/>
              <a:cs typeface="Calibri" pitchFamily="34" charset="0"/>
            </a:endParaRPr>
          </a:p>
          <a:p>
            <a:pPr lvl="0" algn="just">
              <a:spcBef>
                <a:spcPct val="20000"/>
              </a:spcBef>
              <a:buClr>
                <a:schemeClr val="accent2"/>
              </a:buClr>
              <a:buSzPct val="85000"/>
            </a:pPr>
            <a:r>
              <a:rPr lang="tr-TR" sz="3200" i="1" dirty="0" smtClean="0">
                <a:latin typeface="Calibri" pitchFamily="34" charset="0"/>
                <a:cs typeface="Calibri" pitchFamily="34" charset="0"/>
              </a:rPr>
              <a:t>“Sizden bekâr olan kimseleri, köle ve </a:t>
            </a:r>
            <a:r>
              <a:rPr lang="tr-TR" sz="3200" i="1" dirty="0" err="1" smtClean="0">
                <a:latin typeface="Calibri" pitchFamily="34" charset="0"/>
                <a:cs typeface="Calibri" pitchFamily="34" charset="0"/>
              </a:rPr>
              <a:t>câriyelerinizden</a:t>
            </a:r>
            <a:r>
              <a:rPr lang="tr-TR" sz="3200" i="1" dirty="0" smtClean="0">
                <a:latin typeface="Calibri" pitchFamily="34" charset="0"/>
                <a:cs typeface="Calibri" pitchFamily="34" charset="0"/>
              </a:rPr>
              <a:t> uygun olanları evlendiriniz. </a:t>
            </a:r>
            <a:r>
              <a:rPr lang="tr-TR" sz="3200" b="1" i="1" dirty="0" smtClean="0">
                <a:solidFill>
                  <a:srgbClr val="FF0000"/>
                </a:solidFill>
                <a:latin typeface="Calibri" pitchFamily="34" charset="0"/>
                <a:cs typeface="Calibri" pitchFamily="34" charset="0"/>
              </a:rPr>
              <a:t>Eğer onlar fakir iseler Allah fazlından onları zenginleştirecektir.</a:t>
            </a:r>
            <a:r>
              <a:rPr lang="tr-TR" sz="3200" dirty="0" smtClean="0">
                <a:latin typeface="Calibri" pitchFamily="34" charset="0"/>
                <a:cs typeface="Calibri" pitchFamily="34" charset="0"/>
              </a:rPr>
              <a:t> </a:t>
            </a:r>
            <a:r>
              <a:rPr lang="tr-TR" sz="3200" i="1" dirty="0" smtClean="0">
                <a:latin typeface="Calibri" pitchFamily="34" charset="0"/>
                <a:cs typeface="Calibri" pitchFamily="34" charset="0"/>
              </a:rPr>
              <a:t>Allah (imkânları ve rahmeti) geniş ve (her şeyi) bilendir” </a:t>
            </a:r>
            <a:r>
              <a:rPr lang="tr-TR" sz="3200" dirty="0" smtClean="0">
                <a:latin typeface="Calibri" pitchFamily="34" charset="0"/>
                <a:cs typeface="Calibri" pitchFamily="34" charset="0"/>
              </a:rPr>
              <a:t>(en-</a:t>
            </a:r>
            <a:r>
              <a:rPr lang="tr-TR" sz="3200" dirty="0" err="1" smtClean="0">
                <a:latin typeface="Calibri" pitchFamily="34" charset="0"/>
                <a:cs typeface="Calibri" pitchFamily="34" charset="0"/>
              </a:rPr>
              <a:t>Nûr</a:t>
            </a:r>
            <a:r>
              <a:rPr lang="tr-TR" sz="3200" dirty="0" smtClean="0">
                <a:latin typeface="Calibri" pitchFamily="34" charset="0"/>
                <a:cs typeface="Calibri" pitchFamily="34" charset="0"/>
              </a:rPr>
              <a:t> 24/32)</a:t>
            </a:r>
          </a:p>
          <a:p>
            <a:pPr lvl="0" algn="just">
              <a:spcBef>
                <a:spcPct val="20000"/>
              </a:spcBef>
              <a:buClr>
                <a:schemeClr val="accent2"/>
              </a:buClr>
              <a:buSzPct val="85000"/>
            </a:pPr>
            <a:endParaRPr kumimoji="0" lang="tr-TR" sz="3200" b="1" i="0" u="none" strike="noStrike" kern="1200" cap="none" spc="0" normalizeH="0" baseline="0" noProof="0" dirty="0" smtClean="0">
              <a:ln>
                <a:noFill/>
              </a:ln>
              <a:effectLst/>
              <a:uLnTx/>
              <a:uFillTx/>
              <a:latin typeface="Calibri" pitchFamily="34" charset="0"/>
              <a:cs typeface="Calibri" pitchFamily="34" charset="0"/>
            </a:endParaRPr>
          </a:p>
          <a:p>
            <a:pPr fontAlgn="t"/>
            <a:r>
              <a:rPr lang="tr-TR" sz="3200" dirty="0" smtClean="0">
                <a:latin typeface="Calibri" pitchFamily="34" charset="0"/>
                <a:cs typeface="Calibri" pitchFamily="34" charset="0"/>
              </a:rPr>
              <a:t>Allah </a:t>
            </a:r>
            <a:r>
              <a:rPr lang="tr-TR" sz="3200" dirty="0" err="1" smtClean="0">
                <a:latin typeface="Calibri" pitchFamily="34" charset="0"/>
                <a:cs typeface="Calibri" pitchFamily="34" charset="0"/>
              </a:rPr>
              <a:t>Rasulü</a:t>
            </a:r>
            <a:r>
              <a:rPr lang="tr-TR" sz="3200" dirty="0" smtClean="0">
                <a:latin typeface="Calibri" pitchFamily="34" charset="0"/>
                <a:cs typeface="Calibri" pitchFamily="34" charset="0"/>
              </a:rPr>
              <a:t> (</a:t>
            </a:r>
            <a:r>
              <a:rPr lang="tr-TR" sz="3200" dirty="0" err="1" smtClean="0">
                <a:latin typeface="Calibri" pitchFamily="34" charset="0"/>
                <a:cs typeface="Calibri" pitchFamily="34" charset="0"/>
              </a:rPr>
              <a:t>sa</a:t>
            </a:r>
            <a:r>
              <a:rPr lang="tr-TR" sz="3200" dirty="0" smtClean="0">
                <a:latin typeface="Calibri" pitchFamily="34" charset="0"/>
                <a:cs typeface="Calibri" pitchFamily="34" charset="0"/>
              </a:rPr>
              <a:t>) şöyle buyurur: "Bir kadınla dört şey için evlenmek istenebilir: Malı, soyu-</a:t>
            </a:r>
            <a:r>
              <a:rPr lang="tr-TR" sz="3200" dirty="0" err="1" smtClean="0">
                <a:latin typeface="Calibri" pitchFamily="34" charset="0"/>
                <a:cs typeface="Calibri" pitchFamily="34" charset="0"/>
              </a:rPr>
              <a:t>sopu</a:t>
            </a:r>
            <a:r>
              <a:rPr lang="tr-TR" sz="3200" dirty="0" smtClean="0">
                <a:latin typeface="Calibri" pitchFamily="34" charset="0"/>
                <a:cs typeface="Calibri" pitchFamily="34" charset="0"/>
              </a:rPr>
              <a:t>, güzelliği ve dindarlığı. Ama sen dindar olanı seç, </a:t>
            </a:r>
            <a:r>
              <a:rPr lang="tr-TR" sz="3200" b="1" dirty="0" smtClean="0">
                <a:solidFill>
                  <a:srgbClr val="FF0000"/>
                </a:solidFill>
                <a:latin typeface="Calibri" pitchFamily="34" charset="0"/>
                <a:cs typeface="Calibri" pitchFamily="34" charset="0"/>
              </a:rPr>
              <a:t>elin bereketlensin.. </a:t>
            </a:r>
            <a:r>
              <a:rPr lang="tr-TR" sz="3200" dirty="0" smtClean="0">
                <a:latin typeface="Calibri" pitchFamily="34" charset="0"/>
                <a:cs typeface="Calibri" pitchFamily="34" charset="0"/>
              </a:rPr>
              <a:t>(eli kuruyasıca!)”</a:t>
            </a:r>
          </a:p>
        </p:txBody>
      </p:sp>
      <p:pic>
        <p:nvPicPr>
          <p:cNvPr id="5" name="4 Resim" descr="18715-crop.jpg"/>
          <p:cNvPicPr>
            <a:picLocks noChangeAspect="1"/>
          </p:cNvPicPr>
          <p:nvPr/>
        </p:nvPicPr>
        <p:blipFill>
          <a:blip r:embed="rId4"/>
          <a:stretch>
            <a:fillRect/>
          </a:stretch>
        </p:blipFill>
        <p:spPr>
          <a:xfrm>
            <a:off x="4572000" y="4500570"/>
            <a:ext cx="3500462" cy="1112243"/>
          </a:xfrm>
          <a:prstGeom prst="rect">
            <a:avLst/>
          </a:prstGeom>
        </p:spPr>
      </p:pic>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071538" y="3643314"/>
            <a:ext cx="7000924" cy="2071702"/>
          </a:xfrm>
          <a:prstGeom prst="rect">
            <a:avLst/>
          </a:prstGeom>
        </p:spPr>
        <p:txBody>
          <a:bodyPr vert="horz" lIns="91440" tIns="45720" rIns="91440" bIns="45720" rtlCol="0" anchor="t">
            <a:normAutofit/>
          </a:bodyPr>
          <a:lstStyle/>
          <a:p>
            <a:pPr lvl="0" algn="ctr">
              <a:spcBef>
                <a:spcPct val="20000"/>
              </a:spcBef>
              <a:buClr>
                <a:schemeClr val="accent2"/>
              </a:buClr>
              <a:buSzPct val="85000"/>
            </a:pPr>
            <a:r>
              <a:rPr lang="tr-TR" sz="2000" b="1" dirty="0" smtClean="0">
                <a:solidFill>
                  <a:schemeClr val="bg2">
                    <a:lumMod val="25000"/>
                  </a:schemeClr>
                </a:solidFill>
                <a:latin typeface="Calibri" pitchFamily="34" charset="0"/>
                <a:cs typeface="Calibri" pitchFamily="34" charset="0"/>
              </a:rPr>
              <a:t>Nefsin arzularına ve şeytanî tuzaklara karşı koymak..</a:t>
            </a:r>
          </a:p>
          <a:p>
            <a:pPr algn="ctr" fontAlgn="t"/>
            <a:endParaRPr lang="tr-TR" b="1" dirty="0" smtClean="0">
              <a:solidFill>
                <a:schemeClr val="bg2">
                  <a:lumMod val="25000"/>
                </a:schemeClr>
              </a:solidFill>
              <a:latin typeface="Calibri" pitchFamily="34" charset="0"/>
              <a:cs typeface="Calibri" pitchFamily="34" charset="0"/>
            </a:endParaRPr>
          </a:p>
          <a:p>
            <a:pPr lvl="0" algn="ctr">
              <a:spcBef>
                <a:spcPct val="20000"/>
              </a:spcBef>
              <a:buClr>
                <a:schemeClr val="accent2"/>
              </a:buClr>
              <a:buSzPct val="85000"/>
            </a:pPr>
            <a:r>
              <a:rPr lang="tr-TR" b="1" i="1" dirty="0" smtClean="0">
                <a:latin typeface="Calibri" pitchFamily="34" charset="0"/>
                <a:cs typeface="Calibri" pitchFamily="34" charset="0"/>
              </a:rPr>
              <a:t>“Sizden kimin evlenmeye gücü yetiyorsa hemen evlensin, </a:t>
            </a:r>
            <a:r>
              <a:rPr lang="tr-TR" b="1" i="1" dirty="0" smtClean="0">
                <a:solidFill>
                  <a:srgbClr val="FF0000"/>
                </a:solidFill>
                <a:latin typeface="Calibri" pitchFamily="34" charset="0"/>
                <a:cs typeface="Calibri" pitchFamily="34" charset="0"/>
              </a:rPr>
              <a:t>çünkü evlilik, gözü (harama) karşı daha iyi korur, namusu daha çok </a:t>
            </a:r>
            <a:r>
              <a:rPr lang="tr-TR" b="1" i="1" dirty="0" err="1" smtClean="0">
                <a:solidFill>
                  <a:srgbClr val="FF0000"/>
                </a:solidFill>
                <a:latin typeface="Calibri" pitchFamily="34" charset="0"/>
                <a:cs typeface="Calibri" pitchFamily="34" charset="0"/>
              </a:rPr>
              <a:t>muhâfaza</a:t>
            </a:r>
            <a:r>
              <a:rPr lang="tr-TR" b="1" i="1" dirty="0" smtClean="0">
                <a:solidFill>
                  <a:srgbClr val="FF0000"/>
                </a:solidFill>
                <a:latin typeface="Calibri" pitchFamily="34" charset="0"/>
                <a:cs typeface="Calibri" pitchFamily="34" charset="0"/>
              </a:rPr>
              <a:t> eder. </a:t>
            </a:r>
            <a:r>
              <a:rPr lang="tr-TR" b="1" i="1" dirty="0" smtClean="0">
                <a:latin typeface="Calibri" pitchFamily="34" charset="0"/>
                <a:cs typeface="Calibri" pitchFamily="34" charset="0"/>
              </a:rPr>
              <a:t>Kimin de evlenmeye gücü yetmiyorsa o da oruca devam et­sin. Çünkü oruç onun için bir kalkandır.</a:t>
            </a:r>
            <a:r>
              <a:rPr lang="tr-TR" b="1" dirty="0" smtClean="0">
                <a:latin typeface="Calibri" pitchFamily="34" charset="0"/>
                <a:cs typeface="Calibri" pitchFamily="34" charset="0"/>
              </a:rPr>
              <a:t>”</a:t>
            </a:r>
          </a:p>
          <a:p>
            <a:pPr lvl="0" algn="ctr">
              <a:spcBef>
                <a:spcPct val="20000"/>
              </a:spcBef>
              <a:buClr>
                <a:schemeClr val="accent2"/>
              </a:buClr>
              <a:buSzPct val="85000"/>
            </a:pPr>
            <a:r>
              <a:rPr lang="tr-TR" sz="1200" dirty="0" smtClean="0">
                <a:latin typeface="Calibri" pitchFamily="34" charset="0"/>
                <a:cs typeface="Calibri" pitchFamily="34" charset="0"/>
              </a:rPr>
              <a:t>(Bkz. </a:t>
            </a:r>
            <a:r>
              <a:rPr lang="tr-TR" sz="1200" dirty="0" err="1" smtClean="0">
                <a:latin typeface="Calibri" pitchFamily="34" charset="0"/>
                <a:cs typeface="Calibri" pitchFamily="34" charset="0"/>
              </a:rPr>
              <a:t>Buhârî</a:t>
            </a:r>
            <a:r>
              <a:rPr lang="tr-TR" sz="1200" dirty="0" smtClean="0">
                <a:latin typeface="Calibri" pitchFamily="34" charset="0"/>
                <a:cs typeface="Calibri" pitchFamily="34" charset="0"/>
              </a:rPr>
              <a:t>, Nikâh, 2; Müslim, Nikâh, 1; </a:t>
            </a:r>
            <a:r>
              <a:rPr lang="tr-TR" sz="1200" dirty="0" err="1" smtClean="0">
                <a:latin typeface="Calibri" pitchFamily="34" charset="0"/>
                <a:cs typeface="Calibri" pitchFamily="34" charset="0"/>
              </a:rPr>
              <a:t>Ebû</a:t>
            </a:r>
            <a:r>
              <a:rPr lang="tr-TR" sz="1200" dirty="0" smtClean="0">
                <a:latin typeface="Calibri" pitchFamily="34" charset="0"/>
                <a:cs typeface="Calibri" pitchFamily="34" charset="0"/>
              </a:rPr>
              <a:t> </a:t>
            </a:r>
            <a:r>
              <a:rPr lang="tr-TR" sz="1200" dirty="0" err="1" smtClean="0">
                <a:latin typeface="Calibri" pitchFamily="34" charset="0"/>
                <a:cs typeface="Calibri" pitchFamily="34" charset="0"/>
              </a:rPr>
              <a:t>Dâvûd</a:t>
            </a:r>
            <a:r>
              <a:rPr lang="tr-TR" sz="1200" dirty="0" smtClean="0">
                <a:latin typeface="Calibri" pitchFamily="34" charset="0"/>
                <a:cs typeface="Calibri" pitchFamily="34" charset="0"/>
              </a:rPr>
              <a:t>, Nikâh, 1/2046)</a:t>
            </a:r>
            <a:endParaRPr kumimoji="0" lang="tr-TR" sz="1200" b="1" i="0" u="none" strike="noStrike" kern="1200" cap="none" spc="0" normalizeH="0" baseline="0" noProof="0" dirty="0" smtClean="0">
              <a:ln>
                <a:noFill/>
              </a:ln>
              <a:effectLst/>
              <a:uLnTx/>
              <a:uFillTx/>
              <a:latin typeface="Calibri" pitchFamily="34" charset="0"/>
              <a:cs typeface="Calibri" pitchFamily="34" charset="0"/>
            </a:endParaRPr>
          </a:p>
        </p:txBody>
      </p:sp>
      <p:pic>
        <p:nvPicPr>
          <p:cNvPr id="6" name="5 Resim" descr="birlik.jpg"/>
          <p:cNvPicPr>
            <a:picLocks noChangeAspect="1"/>
          </p:cNvPicPr>
          <p:nvPr/>
        </p:nvPicPr>
        <p:blipFill>
          <a:blip r:embed="rId2"/>
          <a:stretch>
            <a:fillRect/>
          </a:stretch>
        </p:blipFill>
        <p:spPr>
          <a:xfrm>
            <a:off x="3071802" y="1142985"/>
            <a:ext cx="4949598" cy="2472626"/>
          </a:xfrm>
          <a:prstGeom prst="rect">
            <a:avLst/>
          </a:prstGeom>
        </p:spPr>
      </p:pic>
      <p:sp>
        <p:nvSpPr>
          <p:cNvPr id="7" name="6 Metin kutusu"/>
          <p:cNvSpPr txBox="1"/>
          <p:nvPr/>
        </p:nvSpPr>
        <p:spPr>
          <a:xfrm rot="18358469">
            <a:off x="623146" y="1873220"/>
            <a:ext cx="3111045" cy="830997"/>
          </a:xfrm>
          <a:prstGeom prst="rect">
            <a:avLst/>
          </a:prstGeom>
          <a:noFill/>
        </p:spPr>
        <p:txBody>
          <a:bodyPr wrap="square" rtlCol="0">
            <a:spAutoFit/>
          </a:bodyPr>
          <a:lstStyle/>
          <a:p>
            <a:r>
              <a:rPr lang="tr-TR" sz="4800" b="1" dirty="0" smtClean="0">
                <a:solidFill>
                  <a:srgbClr val="C00000"/>
                </a:solidFill>
                <a:latin typeface="Agency FB" pitchFamily="34" charset="0"/>
                <a:cs typeface="Calibri" pitchFamily="34" charset="0"/>
              </a:rPr>
              <a:t>MUKAVEMET..</a:t>
            </a:r>
            <a:endParaRPr lang="tr-TR" sz="4800" b="1" dirty="0">
              <a:solidFill>
                <a:srgbClr val="C00000"/>
              </a:solidFill>
              <a:latin typeface="Agency FB" pitchFamily="34" charset="0"/>
              <a:cs typeface="Calibri" pitchFamily="34" charset="0"/>
            </a:endParaRP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000100" y="3571876"/>
            <a:ext cx="7143800" cy="2286016"/>
          </a:xfrm>
          <a:prstGeom prst="rect">
            <a:avLst/>
          </a:prstGeom>
        </p:spPr>
        <p:txBody>
          <a:bodyPr vert="horz" lIns="91440" tIns="45720" rIns="91440" bIns="45720" rtlCol="0" anchor="t">
            <a:noAutofit/>
          </a:bodyPr>
          <a:lstStyle/>
          <a:p>
            <a:pPr algn="ctr" fontAlgn="t"/>
            <a:r>
              <a:rPr lang="tr-TR" sz="2000" b="1" dirty="0" smtClean="0">
                <a:solidFill>
                  <a:srgbClr val="C00000"/>
                </a:solidFill>
                <a:latin typeface="Calibri" pitchFamily="34" charset="0"/>
                <a:cs typeface="Calibri" pitchFamily="34" charset="0"/>
              </a:rPr>
              <a:t>"Evlenme (Nikah) benim yolumdur. </a:t>
            </a:r>
            <a:r>
              <a:rPr lang="tr-TR" sz="2000" dirty="0" smtClean="0">
                <a:latin typeface="Calibri" pitchFamily="34" charset="0"/>
                <a:cs typeface="Calibri" pitchFamily="34" charset="0"/>
              </a:rPr>
              <a:t>Kim benim yolumdan yüz çevirirse benden değildir."</a:t>
            </a:r>
          </a:p>
          <a:p>
            <a:pPr algn="ctr" fontAlgn="t"/>
            <a:r>
              <a:rPr lang="tr-TR" sz="2000" b="1" dirty="0" smtClean="0">
                <a:solidFill>
                  <a:srgbClr val="C00000"/>
                </a:solidFill>
                <a:latin typeface="Calibri" pitchFamily="34" charset="0"/>
                <a:cs typeface="Calibri" pitchFamily="34" charset="0"/>
              </a:rPr>
              <a:t>"Evlenen dinini yarısını tamamlamıştır. </a:t>
            </a:r>
            <a:r>
              <a:rPr lang="tr-TR" sz="2000" dirty="0" smtClean="0">
                <a:latin typeface="Calibri" pitchFamily="34" charset="0"/>
                <a:cs typeface="Calibri" pitchFamily="34" charset="0"/>
              </a:rPr>
              <a:t>Diğer yarısında da Allah’tan korksun"</a:t>
            </a:r>
          </a:p>
          <a:p>
            <a:pPr algn="ctr" fontAlgn="t"/>
            <a:r>
              <a:rPr lang="tr-TR" sz="2000" i="1" dirty="0" smtClean="0">
                <a:latin typeface="Calibri" pitchFamily="34" charset="0"/>
                <a:cs typeface="Calibri" pitchFamily="34" charset="0"/>
              </a:rPr>
              <a:t>Hz. Peygamber, “Peygamberlerin dört sünneti vardır” </a:t>
            </a:r>
            <a:r>
              <a:rPr lang="tr-TR" sz="2000" dirty="0" smtClean="0">
                <a:latin typeface="Calibri" pitchFamily="34" charset="0"/>
                <a:cs typeface="Calibri" pitchFamily="34" charset="0"/>
              </a:rPr>
              <a:t>demiş ve dördüncü olarak evlenmeyi saymıştır.</a:t>
            </a:r>
            <a:r>
              <a:rPr lang="tr-TR" dirty="0" smtClean="0">
                <a:latin typeface="Calibri" pitchFamily="34" charset="0"/>
                <a:cs typeface="Calibri" pitchFamily="34" charset="0"/>
              </a:rPr>
              <a:t> </a:t>
            </a:r>
            <a:r>
              <a:rPr lang="tr-TR" sz="1200" dirty="0" smtClean="0">
                <a:latin typeface="Calibri" pitchFamily="34" charset="0"/>
                <a:cs typeface="Calibri" pitchFamily="34" charset="0"/>
              </a:rPr>
              <a:t> </a:t>
            </a:r>
          </a:p>
          <a:p>
            <a:pPr algn="ctr" fontAlgn="t"/>
            <a:r>
              <a:rPr lang="tr-TR" sz="1200" dirty="0" smtClean="0">
                <a:latin typeface="Calibri" pitchFamily="34" charset="0"/>
                <a:cs typeface="Calibri" pitchFamily="34" charset="0"/>
              </a:rPr>
              <a:t>(</a:t>
            </a:r>
            <a:r>
              <a:rPr lang="tr-TR" sz="1200" dirty="0" err="1" smtClean="0">
                <a:latin typeface="Calibri" pitchFamily="34" charset="0"/>
                <a:cs typeface="Calibri" pitchFamily="34" charset="0"/>
              </a:rPr>
              <a:t>Tirmizî</a:t>
            </a:r>
            <a:r>
              <a:rPr lang="tr-TR" sz="1200" dirty="0" smtClean="0">
                <a:latin typeface="Calibri" pitchFamily="34" charset="0"/>
                <a:cs typeface="Calibri" pitchFamily="34" charset="0"/>
              </a:rPr>
              <a:t>, “Nikâh”, 1; </a:t>
            </a:r>
            <a:r>
              <a:rPr lang="tr-TR" sz="1200" i="1" dirty="0" err="1" smtClean="0">
                <a:latin typeface="Calibri" pitchFamily="34" charset="0"/>
                <a:cs typeface="Calibri" pitchFamily="34" charset="0"/>
              </a:rPr>
              <a:t>Müsned</a:t>
            </a:r>
            <a:r>
              <a:rPr lang="tr-TR" sz="1200" dirty="0" smtClean="0">
                <a:latin typeface="Calibri" pitchFamily="34" charset="0"/>
                <a:cs typeface="Calibri" pitchFamily="34" charset="0"/>
              </a:rPr>
              <a:t>, V, 421).</a:t>
            </a:r>
            <a:endParaRPr kumimoji="0" lang="tr-TR" sz="1200" b="1" i="0" u="none" strike="noStrike" kern="1200" cap="none" spc="0" normalizeH="0" baseline="0" noProof="0" dirty="0" smtClean="0">
              <a:ln>
                <a:noFill/>
              </a:ln>
              <a:effectLst/>
              <a:uLnTx/>
              <a:uFillTx/>
              <a:latin typeface="Calibri" pitchFamily="34" charset="0"/>
              <a:cs typeface="Calibri" pitchFamily="34" charset="0"/>
            </a:endParaRPr>
          </a:p>
        </p:txBody>
      </p:sp>
      <p:pic>
        <p:nvPicPr>
          <p:cNvPr id="9" name="8 Resim" descr="1507445235-8df367.jpg"/>
          <p:cNvPicPr>
            <a:picLocks noChangeAspect="1"/>
          </p:cNvPicPr>
          <p:nvPr/>
        </p:nvPicPr>
        <p:blipFill>
          <a:blip r:embed="rId2"/>
          <a:stretch>
            <a:fillRect/>
          </a:stretch>
        </p:blipFill>
        <p:spPr>
          <a:xfrm>
            <a:off x="2071670" y="1000108"/>
            <a:ext cx="5048264" cy="2528171"/>
          </a:xfrm>
          <a:prstGeom prst="rect">
            <a:avLst/>
          </a:prstGeom>
        </p:spPr>
      </p:pic>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000100" y="1214422"/>
            <a:ext cx="4214842" cy="4572032"/>
          </a:xfrm>
          <a:prstGeom prst="rect">
            <a:avLst/>
          </a:prstGeom>
        </p:spPr>
        <p:txBody>
          <a:bodyPr vert="horz" lIns="91440" tIns="45720" rIns="91440" bIns="45720" rtlCol="0" anchor="t">
            <a:normAutofit fontScale="25000" lnSpcReduction="20000"/>
          </a:bodyPr>
          <a:lstStyle/>
          <a:p>
            <a:pPr lvl="0" algn="ctr">
              <a:spcBef>
                <a:spcPct val="20000"/>
              </a:spcBef>
              <a:buClr>
                <a:schemeClr val="accent2"/>
              </a:buClr>
              <a:buSzPct val="85000"/>
              <a:defRPr/>
            </a:pPr>
            <a:r>
              <a:rPr lang="ar-AE" sz="9600" b="1" dirty="0" smtClean="0">
                <a:latin typeface="Arabic Typesetting" pitchFamily="66" charset="-78"/>
                <a:cs typeface="Arabic Typesetting" pitchFamily="66" charset="-78"/>
              </a:rPr>
              <a:t>وَمِنْ اٰيَاتِه۪ٓ اَنْ خَلَقَ لَكُمْ مِنْ اَنْفُسِكُمْ اَزْوَاجاً لِتَسْكُـنُٓوا اِلَيْهَا وَجَعَلَ </a:t>
            </a:r>
            <a:endParaRPr lang="tr-TR" sz="9600" b="1" dirty="0" smtClean="0">
              <a:latin typeface="Arabic Typesetting" pitchFamily="66" charset="-78"/>
              <a:cs typeface="Arabic Typesetting" pitchFamily="66" charset="-78"/>
            </a:endParaRPr>
          </a:p>
          <a:p>
            <a:pPr lvl="0" algn="ctr">
              <a:spcBef>
                <a:spcPct val="20000"/>
              </a:spcBef>
              <a:buClr>
                <a:schemeClr val="accent2"/>
              </a:buClr>
              <a:buSzPct val="85000"/>
              <a:defRPr/>
            </a:pPr>
            <a:r>
              <a:rPr lang="ar-AE" sz="9600" b="1" dirty="0" smtClean="0">
                <a:latin typeface="Arabic Typesetting" pitchFamily="66" charset="-78"/>
                <a:cs typeface="Arabic Typesetting" pitchFamily="66" charset="-78"/>
              </a:rPr>
              <a:t>بَيْنَكُمْ مَوَدَّةً وَرَحْمَةًۜ اِنَّ ف۪ي ذٰلِكَ لَاٰيَاتٍ لِقَوْمٍ يَتَفَكَّرُونَ </a:t>
            </a:r>
            <a:endParaRPr lang="tr-TR" sz="9600" b="1" dirty="0" smtClean="0">
              <a:latin typeface="Arabic Typesetting" pitchFamily="66" charset="-78"/>
              <a:cs typeface="Arabic Typesetting" pitchFamily="66" charset="-78"/>
            </a:endParaRPr>
          </a:p>
          <a:p>
            <a:pPr fontAlgn="t"/>
            <a:endParaRPr lang="tr-TR" sz="8000" dirty="0" smtClean="0">
              <a:latin typeface="Calibri" pitchFamily="34" charset="0"/>
              <a:cs typeface="Calibri" pitchFamily="34" charset="0"/>
            </a:endParaRPr>
          </a:p>
          <a:p>
            <a:pPr algn="ctr" fontAlgn="t"/>
            <a:r>
              <a:rPr lang="tr-TR" sz="8800" i="1" dirty="0" smtClean="0">
                <a:latin typeface="Calibri" pitchFamily="34" charset="0"/>
                <a:cs typeface="Calibri" pitchFamily="34" charset="0"/>
              </a:rPr>
              <a:t>"Size onlar sayesinde veya onlarla </a:t>
            </a:r>
            <a:r>
              <a:rPr lang="tr-TR" sz="8800" b="1" i="1" dirty="0" smtClean="0">
                <a:solidFill>
                  <a:srgbClr val="C00000"/>
                </a:solidFill>
                <a:latin typeface="Calibri" pitchFamily="34" charset="0"/>
                <a:cs typeface="Calibri" pitchFamily="34" charset="0"/>
              </a:rPr>
              <a:t>huzur ve sükûnete</a:t>
            </a:r>
            <a:r>
              <a:rPr lang="tr-TR" sz="8800" b="1" dirty="0" smtClean="0">
                <a:solidFill>
                  <a:srgbClr val="C00000"/>
                </a:solidFill>
                <a:latin typeface="Calibri" pitchFamily="34" charset="0"/>
                <a:cs typeface="Calibri" pitchFamily="34" charset="0"/>
              </a:rPr>
              <a:t> </a:t>
            </a:r>
            <a:r>
              <a:rPr lang="tr-TR" sz="8800" b="1" i="1" dirty="0" smtClean="0">
                <a:solidFill>
                  <a:srgbClr val="C00000"/>
                </a:solidFill>
                <a:latin typeface="Calibri" pitchFamily="34" charset="0"/>
                <a:cs typeface="Calibri" pitchFamily="34" charset="0"/>
              </a:rPr>
              <a:t>ermeniz için </a:t>
            </a:r>
            <a:r>
              <a:rPr lang="tr-TR" sz="8800" i="1" dirty="0" smtClean="0">
                <a:latin typeface="Calibri" pitchFamily="34" charset="0"/>
                <a:cs typeface="Calibri" pitchFamily="34" charset="0"/>
              </a:rPr>
              <a:t>kendi cinsinizden eşler yaratması ve aranızda sevgi ve merhamet var etmesi O’nun kudretinin alâmetlerindendir. Bunda düşünen bir topluluk için işaretler vardır.” </a:t>
            </a:r>
          </a:p>
          <a:p>
            <a:pPr algn="ctr" fontAlgn="t"/>
            <a:r>
              <a:rPr lang="tr-TR" sz="8000" dirty="0" smtClean="0">
                <a:latin typeface="Calibri" pitchFamily="34" charset="0"/>
                <a:cs typeface="Calibri" pitchFamily="34" charset="0"/>
              </a:rPr>
              <a:t>(</a:t>
            </a:r>
            <a:r>
              <a:rPr lang="tr-TR" sz="8000" dirty="0" err="1" smtClean="0">
                <a:latin typeface="Calibri" pitchFamily="34" charset="0"/>
                <a:cs typeface="Calibri" pitchFamily="34" charset="0"/>
              </a:rPr>
              <a:t>Rûm</a:t>
            </a:r>
            <a:r>
              <a:rPr lang="tr-TR" sz="8000" dirty="0" smtClean="0">
                <a:latin typeface="Calibri" pitchFamily="34" charset="0"/>
                <a:cs typeface="Calibri" pitchFamily="34" charset="0"/>
              </a:rPr>
              <a:t> 30/21</a:t>
            </a:r>
            <a:r>
              <a:rPr lang="tr-TR" sz="7200" dirty="0" smtClean="0">
                <a:latin typeface="Calibri" pitchFamily="34" charset="0"/>
                <a:cs typeface="Calibri" pitchFamily="34" charset="0"/>
              </a:rPr>
              <a:t>)</a:t>
            </a:r>
          </a:p>
          <a:p>
            <a:pPr algn="ctr" fontAlgn="t"/>
            <a:endParaRPr lang="tr-TR" sz="7200" dirty="0" smtClean="0">
              <a:latin typeface="Calibri" pitchFamily="34" charset="0"/>
              <a:cs typeface="Calibri" pitchFamily="34" charset="0"/>
            </a:endParaRPr>
          </a:p>
          <a:p>
            <a:pPr fontAlgn="t"/>
            <a:r>
              <a:rPr lang="tr-TR" sz="7200" b="1" dirty="0" smtClean="0">
                <a:latin typeface="Calibri" pitchFamily="34" charset="0"/>
                <a:cs typeface="Calibri" pitchFamily="34" charset="0"/>
              </a:rPr>
              <a:t>Masal değil onu benden yarattığın Mevla</a:t>
            </a:r>
          </a:p>
          <a:p>
            <a:pPr fontAlgn="t"/>
            <a:r>
              <a:rPr lang="tr-TR" sz="7200" b="1" dirty="0" smtClean="0">
                <a:latin typeface="Calibri" pitchFamily="34" charset="0"/>
                <a:cs typeface="Calibri" pitchFamily="34" charset="0"/>
              </a:rPr>
              <a:t>İçimde koptuğu yer sızlamaktadır hâlâ..</a:t>
            </a:r>
          </a:p>
          <a:p>
            <a:pPr algn="r" fontAlgn="t"/>
            <a:r>
              <a:rPr lang="tr-TR" sz="7200" dirty="0" smtClean="0">
                <a:latin typeface="Calibri" pitchFamily="34" charset="0"/>
                <a:cs typeface="Calibri" pitchFamily="34" charset="0"/>
              </a:rPr>
              <a:t>(Arif Nihat Asya)</a:t>
            </a:r>
          </a:p>
          <a:p>
            <a:pPr fontAlgn="t"/>
            <a:endParaRPr lang="tr-TR" sz="7200" dirty="0" smtClean="0">
              <a:latin typeface="Calibri" pitchFamily="34" charset="0"/>
              <a:cs typeface="Calibri" pitchFamily="34" charset="0"/>
            </a:endParaRPr>
          </a:p>
          <a:p>
            <a:pPr marL="0" marR="0" lvl="0" indent="0" algn="just" defTabSz="914400" rtl="0" eaLnBrk="1" fontAlgn="auto" latinLnBrk="0" hangingPunct="1">
              <a:lnSpc>
                <a:spcPct val="100000"/>
              </a:lnSpc>
              <a:spcBef>
                <a:spcPct val="20000"/>
              </a:spcBef>
              <a:spcAft>
                <a:spcPts val="0"/>
              </a:spcAft>
              <a:buClr>
                <a:schemeClr val="accent2"/>
              </a:buClr>
              <a:buSzPct val="85000"/>
              <a:buFont typeface="Brush Script MT" pitchFamily="66" charset="0"/>
              <a:buNone/>
              <a:tabLst/>
              <a:defRPr/>
            </a:pPr>
            <a:endParaRPr kumimoji="0" lang="tr-TR" sz="2400" b="1" i="0" u="none" strike="noStrike" kern="1200" cap="none" spc="0" normalizeH="0" baseline="0" noProof="0" dirty="0" smtClean="0">
              <a:ln>
                <a:noFill/>
              </a:ln>
              <a:effectLst/>
              <a:uLnTx/>
              <a:uFillTx/>
              <a:latin typeface="Arial" pitchFamily="34" charset="0"/>
              <a:cs typeface="Arial" pitchFamily="34" charset="0"/>
            </a:endParaRPr>
          </a:p>
        </p:txBody>
      </p:sp>
      <p:pic>
        <p:nvPicPr>
          <p:cNvPr id="7" name="6 Resim" descr="aile_mutluluk2-crop.jpg"/>
          <p:cNvPicPr>
            <a:picLocks noChangeAspect="1"/>
          </p:cNvPicPr>
          <p:nvPr/>
        </p:nvPicPr>
        <p:blipFill>
          <a:blip r:embed="rId3"/>
          <a:stretch>
            <a:fillRect/>
          </a:stretch>
        </p:blipFill>
        <p:spPr>
          <a:xfrm>
            <a:off x="5214942" y="1857364"/>
            <a:ext cx="2943226" cy="3553895"/>
          </a:xfrm>
          <a:prstGeom prst="rect">
            <a:avLst/>
          </a:prstGeom>
        </p:spPr>
      </p:pic>
      <p:sp>
        <p:nvSpPr>
          <p:cNvPr id="8" name="2 Alt Başlık"/>
          <p:cNvSpPr>
            <a:spLocks noGrp="1"/>
          </p:cNvSpPr>
          <p:nvPr>
            <p:ph type="subTitle" idx="1"/>
          </p:nvPr>
        </p:nvSpPr>
        <p:spPr>
          <a:xfrm>
            <a:off x="5214942" y="1142984"/>
            <a:ext cx="2857520" cy="732620"/>
          </a:xfrm>
        </p:spPr>
        <p:txBody>
          <a:bodyPr>
            <a:normAutofit/>
          </a:bodyPr>
          <a:lstStyle/>
          <a:p>
            <a:r>
              <a:rPr lang="tr-TR" sz="3200" b="1" dirty="0" smtClean="0">
                <a:solidFill>
                  <a:schemeClr val="bg2">
                    <a:lumMod val="25000"/>
                  </a:schemeClr>
                </a:solidFill>
                <a:latin typeface="Arial" pitchFamily="34" charset="0"/>
                <a:cs typeface="Arial" pitchFamily="34" charset="0"/>
              </a:rPr>
              <a:t>SEKÎNET..</a:t>
            </a:r>
            <a:endParaRPr lang="tr-TR" dirty="0"/>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4414" y="1124744"/>
            <a:ext cx="2857520" cy="732620"/>
          </a:xfrm>
        </p:spPr>
        <p:txBody>
          <a:bodyPr>
            <a:normAutofit/>
          </a:bodyPr>
          <a:lstStyle/>
          <a:p>
            <a:r>
              <a:rPr lang="tr-TR" sz="3200" b="1" dirty="0" smtClean="0">
                <a:solidFill>
                  <a:schemeClr val="bg2">
                    <a:lumMod val="25000"/>
                  </a:schemeClr>
                </a:solidFill>
                <a:latin typeface="Arial" pitchFamily="34" charset="0"/>
                <a:cs typeface="Arial" pitchFamily="34" charset="0"/>
              </a:rPr>
              <a:t>ZÜRRİYYET..</a:t>
            </a:r>
            <a:endParaRPr lang="tr-TR" dirty="0"/>
          </a:p>
        </p:txBody>
      </p:sp>
      <p:sp>
        <p:nvSpPr>
          <p:cNvPr id="4" name="2 İçerik Yer Tutucusu"/>
          <p:cNvSpPr txBox="1">
            <a:spLocks/>
          </p:cNvSpPr>
          <p:nvPr/>
        </p:nvSpPr>
        <p:spPr>
          <a:xfrm>
            <a:off x="4357686" y="1857364"/>
            <a:ext cx="3714776" cy="3857652"/>
          </a:xfrm>
          <a:prstGeom prst="rect">
            <a:avLst/>
          </a:prstGeom>
        </p:spPr>
        <p:txBody>
          <a:bodyPr vert="horz" lIns="91440" tIns="45720" rIns="91440" bIns="45720" rtlCol="0" anchor="t">
            <a:normAutofit/>
          </a:bodyPr>
          <a:lstStyle/>
          <a:p>
            <a:pPr lvl="0" algn="just">
              <a:spcBef>
                <a:spcPct val="20000"/>
              </a:spcBef>
              <a:buClr>
                <a:schemeClr val="accent2"/>
              </a:buClr>
              <a:buSzPct val="85000"/>
            </a:pPr>
            <a:r>
              <a:rPr lang="tr-TR" sz="2400" dirty="0" smtClean="0"/>
              <a:t>Allah </a:t>
            </a:r>
            <a:r>
              <a:rPr lang="tr-TR" sz="2400" dirty="0" err="1" smtClean="0"/>
              <a:t>Rasulü</a:t>
            </a:r>
            <a:r>
              <a:rPr lang="tr-TR" sz="2400" dirty="0" smtClean="0"/>
              <a:t> (</a:t>
            </a:r>
            <a:r>
              <a:rPr lang="tr-TR" sz="2400" dirty="0" err="1" smtClean="0"/>
              <a:t>sa</a:t>
            </a:r>
            <a:r>
              <a:rPr lang="tr-TR" sz="2400" dirty="0" smtClean="0"/>
              <a:t>) </a:t>
            </a:r>
          </a:p>
          <a:p>
            <a:pPr lvl="0" algn="just">
              <a:spcBef>
                <a:spcPct val="20000"/>
              </a:spcBef>
              <a:buClr>
                <a:schemeClr val="accent2"/>
              </a:buClr>
              <a:buSzPct val="85000"/>
            </a:pPr>
            <a:r>
              <a:rPr lang="tr-TR" sz="2400" b="1" dirty="0" smtClean="0"/>
              <a:t>"Evlenin, çoğalın; ben Kıyamet Günü ümmetimin çokluğuyla iftihar edeceğim." </a:t>
            </a:r>
          </a:p>
          <a:p>
            <a:pPr lvl="0" algn="just">
              <a:spcBef>
                <a:spcPct val="20000"/>
              </a:spcBef>
              <a:buClr>
                <a:schemeClr val="accent2"/>
              </a:buClr>
              <a:buSzPct val="85000"/>
            </a:pPr>
            <a:r>
              <a:rPr lang="tr-TR" sz="2400" dirty="0" smtClean="0"/>
              <a:t>buyurmuşlardır.</a:t>
            </a:r>
          </a:p>
          <a:p>
            <a:pPr lvl="0" algn="just">
              <a:spcBef>
                <a:spcPct val="20000"/>
              </a:spcBef>
              <a:buClr>
                <a:schemeClr val="accent2"/>
              </a:buClr>
              <a:buSzPct val="85000"/>
            </a:pPr>
            <a:endParaRPr lang="tr-TR" sz="2400" b="1" dirty="0" smtClean="0">
              <a:latin typeface="Arial" pitchFamily="34" charset="0"/>
              <a:cs typeface="Arial" pitchFamily="34" charset="0"/>
            </a:endParaRPr>
          </a:p>
          <a:p>
            <a:pPr lvl="0" algn="just">
              <a:spcBef>
                <a:spcPct val="20000"/>
              </a:spcBef>
              <a:buClr>
                <a:schemeClr val="accent2"/>
              </a:buClr>
              <a:buSzPct val="85000"/>
            </a:pPr>
            <a:r>
              <a:rPr lang="tr-TR" sz="2400" b="1" dirty="0" smtClean="0">
                <a:latin typeface="Arial" pitchFamily="34" charset="0"/>
                <a:cs typeface="Arial" pitchFamily="34" charset="0"/>
              </a:rPr>
              <a:t>Zaruret-i hamse…</a:t>
            </a:r>
          </a:p>
          <a:p>
            <a:pPr lvl="0" algn="just">
              <a:spcBef>
                <a:spcPct val="20000"/>
              </a:spcBef>
              <a:buClr>
                <a:schemeClr val="accent2"/>
              </a:buClr>
              <a:buSzPct val="85000"/>
            </a:pPr>
            <a:r>
              <a:rPr lang="tr-TR" sz="2400" b="1" dirty="0" smtClean="0">
                <a:latin typeface="Arial" pitchFamily="34" charset="0"/>
                <a:cs typeface="Arial" pitchFamily="34" charset="0"/>
              </a:rPr>
              <a:t>Nesli muhafaza..</a:t>
            </a:r>
          </a:p>
        </p:txBody>
      </p:sp>
      <p:pic>
        <p:nvPicPr>
          <p:cNvPr id="5" name="4 Resim" descr="Çocuğu-Namaza-Nasıl-Alıştırmalı-crop.jpg"/>
          <p:cNvPicPr>
            <a:picLocks noChangeAspect="1"/>
          </p:cNvPicPr>
          <p:nvPr/>
        </p:nvPicPr>
        <p:blipFill>
          <a:blip r:embed="rId2"/>
          <a:stretch>
            <a:fillRect/>
          </a:stretch>
        </p:blipFill>
        <p:spPr>
          <a:xfrm>
            <a:off x="1000100" y="1857364"/>
            <a:ext cx="3332646" cy="3857652"/>
          </a:xfrm>
          <a:prstGeom prst="rect">
            <a:avLst/>
          </a:prstGeom>
        </p:spPr>
      </p:pic>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75656" y="1196752"/>
            <a:ext cx="6120680" cy="4524315"/>
          </a:xfrm>
          <a:prstGeom prst="rect">
            <a:avLst/>
          </a:prstGeom>
        </p:spPr>
        <p:txBody>
          <a:bodyPr wrap="square">
            <a:spAutoFit/>
          </a:bodyPr>
          <a:lstStyle/>
          <a:p>
            <a:pPr algn="ctr"/>
            <a:r>
              <a:rPr lang="tr-TR" sz="3200" b="1" dirty="0">
                <a:solidFill>
                  <a:schemeClr val="bg2">
                    <a:lumMod val="25000"/>
                  </a:schemeClr>
                </a:solidFill>
                <a:latin typeface="Arial" pitchFamily="34" charset="0"/>
                <a:cs typeface="Arial" pitchFamily="34" charset="0"/>
              </a:rPr>
              <a:t>“Ey Rabbimiz! </a:t>
            </a:r>
          </a:p>
          <a:p>
            <a:pPr algn="ctr"/>
            <a:r>
              <a:rPr lang="tr-TR" sz="3200" b="1" dirty="0">
                <a:solidFill>
                  <a:srgbClr val="C00000"/>
                </a:solidFill>
                <a:latin typeface="Arial" pitchFamily="34" charset="0"/>
                <a:cs typeface="Arial" pitchFamily="34" charset="0"/>
              </a:rPr>
              <a:t>Eş</a:t>
            </a:r>
            <a:r>
              <a:rPr lang="tr-TR" sz="3200" b="1" dirty="0">
                <a:solidFill>
                  <a:schemeClr val="bg2">
                    <a:lumMod val="25000"/>
                  </a:schemeClr>
                </a:solidFill>
                <a:latin typeface="Arial" pitchFamily="34" charset="0"/>
                <a:cs typeface="Arial" pitchFamily="34" charset="0"/>
              </a:rPr>
              <a:t>lerimizi ve </a:t>
            </a:r>
            <a:r>
              <a:rPr lang="tr-TR" sz="3200" b="1" dirty="0">
                <a:solidFill>
                  <a:srgbClr val="C00000"/>
                </a:solidFill>
                <a:latin typeface="Arial" pitchFamily="34" charset="0"/>
                <a:cs typeface="Arial" pitchFamily="34" charset="0"/>
              </a:rPr>
              <a:t>çocuk</a:t>
            </a:r>
            <a:r>
              <a:rPr lang="tr-TR" sz="3200" b="1" dirty="0">
                <a:solidFill>
                  <a:schemeClr val="bg2">
                    <a:lumMod val="25000"/>
                  </a:schemeClr>
                </a:solidFill>
                <a:latin typeface="Arial" pitchFamily="34" charset="0"/>
                <a:cs typeface="Arial" pitchFamily="34" charset="0"/>
              </a:rPr>
              <a:t>larımızı </a:t>
            </a:r>
          </a:p>
          <a:p>
            <a:pPr algn="ctr"/>
            <a:r>
              <a:rPr lang="tr-TR" sz="3200" b="1" dirty="0">
                <a:solidFill>
                  <a:schemeClr val="bg2">
                    <a:lumMod val="25000"/>
                  </a:schemeClr>
                </a:solidFill>
                <a:latin typeface="Arial" pitchFamily="34" charset="0"/>
                <a:cs typeface="Arial" pitchFamily="34" charset="0"/>
              </a:rPr>
              <a:t>bize </a:t>
            </a:r>
            <a:r>
              <a:rPr lang="tr-TR" sz="3200" b="1" dirty="0">
                <a:solidFill>
                  <a:srgbClr val="C00000"/>
                </a:solidFill>
                <a:latin typeface="Arial" pitchFamily="34" charset="0"/>
                <a:cs typeface="Arial" pitchFamily="34" charset="0"/>
              </a:rPr>
              <a:t>göz aydınlığı </a:t>
            </a:r>
            <a:r>
              <a:rPr lang="tr-TR" sz="3200" b="1" dirty="0">
                <a:solidFill>
                  <a:schemeClr val="bg2">
                    <a:lumMod val="25000"/>
                  </a:schemeClr>
                </a:solidFill>
                <a:latin typeface="Arial" pitchFamily="34" charset="0"/>
                <a:cs typeface="Arial" pitchFamily="34" charset="0"/>
              </a:rPr>
              <a:t>kıl </a:t>
            </a:r>
          </a:p>
          <a:p>
            <a:pPr algn="ctr"/>
            <a:r>
              <a:rPr lang="tr-TR" sz="3200" b="1" dirty="0">
                <a:solidFill>
                  <a:schemeClr val="bg2">
                    <a:lumMod val="25000"/>
                  </a:schemeClr>
                </a:solidFill>
                <a:latin typeface="Arial" pitchFamily="34" charset="0"/>
                <a:cs typeface="Arial" pitchFamily="34" charset="0"/>
              </a:rPr>
              <a:t>ve </a:t>
            </a:r>
            <a:r>
              <a:rPr lang="tr-TR" sz="3200" b="1" dirty="0">
                <a:solidFill>
                  <a:srgbClr val="C00000"/>
                </a:solidFill>
                <a:latin typeface="Arial" pitchFamily="34" charset="0"/>
                <a:cs typeface="Arial" pitchFamily="34" charset="0"/>
              </a:rPr>
              <a:t>biz</a:t>
            </a:r>
            <a:r>
              <a:rPr lang="tr-TR" sz="3200" b="1" dirty="0">
                <a:solidFill>
                  <a:schemeClr val="bg2">
                    <a:lumMod val="25000"/>
                  </a:schemeClr>
                </a:solidFill>
                <a:latin typeface="Arial" pitchFamily="34" charset="0"/>
                <a:cs typeface="Arial" pitchFamily="34" charset="0"/>
              </a:rPr>
              <a:t>i </a:t>
            </a:r>
          </a:p>
          <a:p>
            <a:pPr algn="ctr"/>
            <a:r>
              <a:rPr lang="tr-TR" sz="3200" b="1" dirty="0">
                <a:solidFill>
                  <a:schemeClr val="bg2">
                    <a:lumMod val="25000"/>
                  </a:schemeClr>
                </a:solidFill>
                <a:latin typeface="Arial" pitchFamily="34" charset="0"/>
                <a:cs typeface="Arial" pitchFamily="34" charset="0"/>
              </a:rPr>
              <a:t>Allah’a karşı gelmekten </a:t>
            </a:r>
            <a:r>
              <a:rPr lang="tr-TR" sz="3200" b="1" dirty="0">
                <a:solidFill>
                  <a:srgbClr val="C00000"/>
                </a:solidFill>
                <a:latin typeface="Arial" pitchFamily="34" charset="0"/>
                <a:cs typeface="Arial" pitchFamily="34" charset="0"/>
              </a:rPr>
              <a:t>sakınanlara</a:t>
            </a:r>
            <a:r>
              <a:rPr lang="tr-TR" sz="3200" b="1" dirty="0">
                <a:solidFill>
                  <a:schemeClr val="bg2">
                    <a:lumMod val="25000"/>
                  </a:schemeClr>
                </a:solidFill>
                <a:latin typeface="Arial" pitchFamily="34" charset="0"/>
                <a:cs typeface="Arial" pitchFamily="34" charset="0"/>
              </a:rPr>
              <a:t> </a:t>
            </a:r>
          </a:p>
          <a:p>
            <a:pPr algn="ctr"/>
            <a:r>
              <a:rPr lang="tr-TR" sz="3200" b="1" dirty="0">
                <a:solidFill>
                  <a:srgbClr val="C00000"/>
                </a:solidFill>
                <a:latin typeface="Arial" pitchFamily="34" charset="0"/>
                <a:cs typeface="Arial" pitchFamily="34" charset="0"/>
              </a:rPr>
              <a:t>önder</a:t>
            </a:r>
            <a:r>
              <a:rPr lang="tr-TR" sz="3200" b="1" dirty="0">
                <a:solidFill>
                  <a:schemeClr val="bg2">
                    <a:lumMod val="25000"/>
                  </a:schemeClr>
                </a:solidFill>
                <a:latin typeface="Arial" pitchFamily="34" charset="0"/>
                <a:cs typeface="Arial" pitchFamily="34" charset="0"/>
              </a:rPr>
              <a:t> eyle.” </a:t>
            </a:r>
          </a:p>
          <a:p>
            <a:pPr algn="ctr"/>
            <a:endParaRPr lang="tr-TR" sz="3200" dirty="0">
              <a:solidFill>
                <a:schemeClr val="bg2">
                  <a:lumMod val="25000"/>
                </a:schemeClr>
              </a:solidFill>
              <a:latin typeface="+mj-lt"/>
            </a:endParaRPr>
          </a:p>
          <a:p>
            <a:pPr algn="ctr"/>
            <a:r>
              <a:rPr lang="tr-TR" sz="3200" dirty="0" smtClean="0">
                <a:solidFill>
                  <a:schemeClr val="bg2">
                    <a:lumMod val="25000"/>
                  </a:schemeClr>
                </a:solidFill>
                <a:latin typeface="+mj-lt"/>
              </a:rPr>
              <a:t>(</a:t>
            </a:r>
            <a:r>
              <a:rPr lang="tr-TR" sz="3200" dirty="0">
                <a:solidFill>
                  <a:schemeClr val="bg2">
                    <a:lumMod val="25000"/>
                  </a:schemeClr>
                </a:solidFill>
                <a:latin typeface="+mj-lt"/>
              </a:rPr>
              <a:t>Furkan, 74)</a:t>
            </a:r>
          </a:p>
        </p:txBody>
      </p:sp>
    </p:spTree>
    <p:extLst>
      <p:ext uri="{BB962C8B-B14F-4D97-AF65-F5344CB8AC3E}">
        <p14:creationId xmlns="" xmlns:p14="http://schemas.microsoft.com/office/powerpoint/2010/main" val="3174184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357290" y="1857364"/>
            <a:ext cx="6715172" cy="3857652"/>
          </a:xfrm>
          <a:prstGeom prst="rect">
            <a:avLst/>
          </a:prstGeom>
        </p:spPr>
        <p:txBody>
          <a:bodyPr vert="horz" lIns="91440" tIns="45720" rIns="91440" bIns="45720" rtlCol="0" anchor="t">
            <a:normAutofit/>
          </a:bodyPr>
          <a:lstStyle/>
          <a:p>
            <a:pPr lvl="0" algn="just">
              <a:spcBef>
                <a:spcPct val="20000"/>
              </a:spcBef>
              <a:buClr>
                <a:schemeClr val="accent2"/>
              </a:buClr>
              <a:buSzPct val="85000"/>
            </a:pPr>
            <a:endParaRPr kumimoji="0" lang="tr-TR" sz="2400" b="1" i="0" u="none" strike="noStrike" kern="1200" cap="none" spc="0" normalizeH="0" baseline="0" noProof="0" dirty="0" smtClean="0">
              <a:ln>
                <a:noFill/>
              </a:ln>
              <a:effectLst/>
              <a:uLnTx/>
              <a:uFillTx/>
              <a:latin typeface="Arial" pitchFamily="34" charset="0"/>
              <a:cs typeface="Arial" pitchFamily="34" charset="0"/>
            </a:endParaRPr>
          </a:p>
        </p:txBody>
      </p:sp>
      <p:pic>
        <p:nvPicPr>
          <p:cNvPr id="6" name="5 Resim" descr="10200901.jpg"/>
          <p:cNvPicPr>
            <a:picLocks noChangeAspect="1"/>
          </p:cNvPicPr>
          <p:nvPr/>
        </p:nvPicPr>
        <p:blipFill>
          <a:blip r:embed="rId3"/>
          <a:stretch>
            <a:fillRect/>
          </a:stretch>
        </p:blipFill>
        <p:spPr>
          <a:xfrm>
            <a:off x="2071670" y="1071546"/>
            <a:ext cx="5048274" cy="4223485"/>
          </a:xfrm>
          <a:prstGeom prst="rect">
            <a:avLst/>
          </a:prstGeom>
        </p:spPr>
      </p:pic>
      <p:sp>
        <p:nvSpPr>
          <p:cNvPr id="5" name="4 Dikdörtgen"/>
          <p:cNvSpPr/>
          <p:nvPr/>
        </p:nvSpPr>
        <p:spPr>
          <a:xfrm>
            <a:off x="1000100" y="5000636"/>
            <a:ext cx="7143800" cy="830997"/>
          </a:xfrm>
          <a:prstGeom prst="rect">
            <a:avLst/>
          </a:prstGeom>
        </p:spPr>
        <p:txBody>
          <a:bodyPr wrap="square">
            <a:spAutoFit/>
          </a:bodyPr>
          <a:lstStyle/>
          <a:p>
            <a:pPr algn="ctr"/>
            <a:r>
              <a:rPr lang="ar-AE" sz="2400" b="1" dirty="0" smtClean="0">
                <a:solidFill>
                  <a:srgbClr val="C00000"/>
                </a:solidFill>
              </a:rPr>
              <a:t>يَٓا اَيُّهَا الَّذ۪ينَ اٰمَنُوا قُٓوا اَنْفُسَكُمْ وَاَهْل۪يكُمْ نَاراً وَقُودُهَا النَّاسُ وَالْحِجَارَةُ عَلَيْهَا مَلٰٓئِكَةٌ غِلَاظٌ شِدَادٌ لَا يَعْصُونَ اللّٰهَ مَٓا اَمَرَهُمْ وَيَفْعَلُونَ مَا يُؤْمَرُونَ</a:t>
            </a:r>
            <a:endParaRPr lang="tr-TR" sz="2400" b="1" dirty="0" smtClean="0">
              <a:solidFill>
                <a:srgbClr val="C00000"/>
              </a:solidFill>
            </a:endParaRPr>
          </a:p>
        </p:txBody>
      </p:sp>
      <p:sp>
        <p:nvSpPr>
          <p:cNvPr id="7" name="6 Dikdörtgen"/>
          <p:cNvSpPr/>
          <p:nvPr/>
        </p:nvSpPr>
        <p:spPr>
          <a:xfrm>
            <a:off x="5857884" y="2214554"/>
            <a:ext cx="2286016" cy="584775"/>
          </a:xfrm>
          <a:prstGeom prst="rect">
            <a:avLst/>
          </a:prstGeom>
        </p:spPr>
        <p:txBody>
          <a:bodyPr wrap="square">
            <a:spAutoFit/>
          </a:bodyPr>
          <a:lstStyle/>
          <a:p>
            <a:r>
              <a:rPr lang="tr-TR" sz="3200" b="1" dirty="0" smtClean="0">
                <a:solidFill>
                  <a:schemeClr val="accent4">
                    <a:lumMod val="40000"/>
                    <a:lumOff val="60000"/>
                  </a:schemeClr>
                </a:solidFill>
                <a:latin typeface="Arial" pitchFamily="34" charset="0"/>
                <a:cs typeface="Arial" pitchFamily="34" charset="0"/>
              </a:rPr>
              <a:t>Mesul</a:t>
            </a:r>
            <a:r>
              <a:rPr lang="tr-TR" sz="3200" b="1" dirty="0" smtClean="0">
                <a:solidFill>
                  <a:schemeClr val="bg2">
                    <a:lumMod val="25000"/>
                  </a:schemeClr>
                </a:solidFill>
                <a:latin typeface="Arial" pitchFamily="34" charset="0"/>
                <a:cs typeface="Arial" pitchFamily="34" charset="0"/>
              </a:rPr>
              <a:t>iyet..</a:t>
            </a:r>
            <a:endParaRPr lang="tr-TR" sz="3200" dirty="0" smtClean="0">
              <a:solidFill>
                <a:schemeClr val="bg2">
                  <a:lumMod val="25000"/>
                </a:schemeClr>
              </a:solidFill>
            </a:endParaRPr>
          </a:p>
        </p:txBody>
      </p:sp>
      <p:sp>
        <p:nvSpPr>
          <p:cNvPr id="3" name="2 Alt Başlık"/>
          <p:cNvSpPr>
            <a:spLocks noGrp="1"/>
          </p:cNvSpPr>
          <p:nvPr>
            <p:ph type="subTitle" idx="1"/>
          </p:nvPr>
        </p:nvSpPr>
        <p:spPr>
          <a:xfrm>
            <a:off x="1071538" y="1357298"/>
            <a:ext cx="2643206" cy="661182"/>
          </a:xfrm>
        </p:spPr>
        <p:txBody>
          <a:bodyPr>
            <a:normAutofit/>
          </a:bodyPr>
          <a:lstStyle/>
          <a:p>
            <a:r>
              <a:rPr lang="tr-TR" sz="3200" b="1" dirty="0" smtClean="0">
                <a:solidFill>
                  <a:schemeClr val="bg2">
                    <a:lumMod val="25000"/>
                  </a:schemeClr>
                </a:solidFill>
                <a:latin typeface="Calibri" pitchFamily="34" charset="0"/>
                <a:cs typeface="Calibri" pitchFamily="34" charset="0"/>
              </a:rPr>
              <a:t>AİLE KALMAK</a:t>
            </a:r>
            <a:endParaRPr lang="tr-TR" b="1" dirty="0">
              <a:solidFill>
                <a:schemeClr val="bg2">
                  <a:lumMod val="25000"/>
                </a:schemeClr>
              </a:solidFill>
              <a:latin typeface="Calibri" pitchFamily="34" charset="0"/>
              <a:cs typeface="Calibri" pitchFamily="34" charset="0"/>
            </a:endParaRP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57290" y="1124744"/>
            <a:ext cx="6357982" cy="732620"/>
          </a:xfrm>
        </p:spPr>
        <p:txBody>
          <a:bodyPr>
            <a:normAutofit/>
          </a:bodyPr>
          <a:lstStyle/>
          <a:p>
            <a:r>
              <a:rPr lang="tr-TR" sz="3200" b="1" dirty="0" smtClean="0">
                <a:solidFill>
                  <a:schemeClr val="bg2">
                    <a:lumMod val="25000"/>
                  </a:schemeClr>
                </a:solidFill>
                <a:latin typeface="Arial" pitchFamily="34" charset="0"/>
                <a:cs typeface="Arial" pitchFamily="34" charset="0"/>
              </a:rPr>
              <a:t>DEĞİŞMEYEN ŞEY: DEĞİŞİM</a:t>
            </a:r>
            <a:endParaRPr lang="tr-TR" sz="3200" b="1" dirty="0">
              <a:solidFill>
                <a:schemeClr val="bg2">
                  <a:lumMod val="25000"/>
                </a:schemeClr>
              </a:solidFill>
              <a:latin typeface="Arial" pitchFamily="34" charset="0"/>
              <a:cs typeface="Arial" pitchFamily="34" charset="0"/>
            </a:endParaRPr>
          </a:p>
          <a:p>
            <a:endParaRPr lang="tr-TR" dirty="0"/>
          </a:p>
        </p:txBody>
      </p:sp>
      <p:sp>
        <p:nvSpPr>
          <p:cNvPr id="4" name="2 İçerik Yer Tutucusu"/>
          <p:cNvSpPr txBox="1">
            <a:spLocks/>
          </p:cNvSpPr>
          <p:nvPr/>
        </p:nvSpPr>
        <p:spPr>
          <a:xfrm>
            <a:off x="1000100" y="1714488"/>
            <a:ext cx="7072362" cy="4071966"/>
          </a:xfrm>
          <a:prstGeom prst="rect">
            <a:avLst/>
          </a:prstGeom>
        </p:spPr>
        <p:txBody>
          <a:bodyPr vert="horz" lIns="91440" tIns="45720" rIns="91440" bIns="45720" rtlCol="0" anchor="t">
            <a:noAutofit/>
          </a:bodyPr>
          <a:lstStyle/>
          <a:p>
            <a:pPr lvl="0" algn="just">
              <a:spcBef>
                <a:spcPct val="20000"/>
              </a:spcBef>
              <a:buClr>
                <a:schemeClr val="accent2"/>
              </a:buClr>
              <a:buSzPct val="85000"/>
              <a:buFont typeface="Wingdings" pitchFamily="2" charset="2"/>
              <a:buChar char="§"/>
            </a:pPr>
            <a:r>
              <a:rPr lang="tr-TR" sz="1700" dirty="0" smtClean="0">
                <a:latin typeface="Calibri" pitchFamily="34" charset="0"/>
                <a:cs typeface="Calibri" pitchFamily="34" charset="0"/>
              </a:rPr>
              <a:t> Zamanla önceliklerimiz değişir, zevklerimiz gelişir, tecrübelerimiz derinleşir. </a:t>
            </a:r>
          </a:p>
          <a:p>
            <a:pPr lvl="0" algn="just">
              <a:spcBef>
                <a:spcPct val="20000"/>
              </a:spcBef>
              <a:buClr>
                <a:schemeClr val="accent2"/>
              </a:buClr>
              <a:buSzPct val="85000"/>
              <a:buFont typeface="Wingdings" pitchFamily="2" charset="2"/>
              <a:buChar char="§"/>
            </a:pPr>
            <a:r>
              <a:rPr lang="tr-TR" sz="1700" dirty="0" smtClean="0">
                <a:latin typeface="Calibri" pitchFamily="34" charset="0"/>
                <a:cs typeface="Calibri" pitchFamily="34" charset="0"/>
              </a:rPr>
              <a:t> Kanaatlerimiz farklılaşır, düşünce kalıplarımız yenileriyle yer değiştirir, duygularımız silikleşir ya da belirginleşir. </a:t>
            </a:r>
          </a:p>
          <a:p>
            <a:pPr lvl="0" algn="just">
              <a:spcBef>
                <a:spcPct val="20000"/>
              </a:spcBef>
              <a:buClr>
                <a:schemeClr val="accent2"/>
              </a:buClr>
              <a:buSzPct val="85000"/>
              <a:buFont typeface="Wingdings" pitchFamily="2" charset="2"/>
              <a:buChar char="§"/>
            </a:pPr>
            <a:r>
              <a:rPr lang="tr-TR" sz="1700" dirty="0" smtClean="0">
                <a:latin typeface="Calibri" pitchFamily="34" charset="0"/>
                <a:cs typeface="Calibri" pitchFamily="34" charset="0"/>
              </a:rPr>
              <a:t>Ailede rol dağılımlarımız, sorumluluk alanlarımız, fırsat paylaşımlarımız önceki kuşaklarda görülmemiş biçimde değişebilir. </a:t>
            </a:r>
          </a:p>
          <a:p>
            <a:pPr lvl="0" algn="just">
              <a:spcBef>
                <a:spcPct val="20000"/>
              </a:spcBef>
              <a:buClr>
                <a:schemeClr val="accent2"/>
              </a:buClr>
              <a:buSzPct val="85000"/>
              <a:buFont typeface="Wingdings" pitchFamily="2" charset="2"/>
              <a:buChar char="§"/>
            </a:pPr>
            <a:r>
              <a:rPr lang="tr-TR" sz="1700" b="1" dirty="0" smtClean="0">
                <a:solidFill>
                  <a:srgbClr val="C00000"/>
                </a:solidFill>
                <a:latin typeface="Calibri" pitchFamily="34" charset="0"/>
                <a:cs typeface="Calibri" pitchFamily="34" charset="0"/>
              </a:rPr>
              <a:t> İşte tam bu noktada gerek kendi dünümüzle, gerekse Hz. Peygamber’den bize uzanan gelenekle bugünü karşılaştırmak durumunda kalırız. </a:t>
            </a:r>
          </a:p>
          <a:p>
            <a:pPr lvl="0" algn="just">
              <a:spcBef>
                <a:spcPct val="20000"/>
              </a:spcBef>
              <a:buClr>
                <a:schemeClr val="accent2"/>
              </a:buClr>
              <a:buSzPct val="85000"/>
              <a:buFont typeface="Wingdings" pitchFamily="2" charset="2"/>
              <a:buChar char="§"/>
            </a:pPr>
            <a:r>
              <a:rPr lang="tr-TR" sz="1700" dirty="0" smtClean="0">
                <a:latin typeface="Calibri" pitchFamily="34" charset="0"/>
                <a:cs typeface="Calibri" pitchFamily="34" charset="0"/>
              </a:rPr>
              <a:t> Modern ile kutsal arasında sıkışıp kalmamak için temel değerlerle </a:t>
            </a:r>
            <a:r>
              <a:rPr lang="tr-TR" sz="1700" b="1" dirty="0" smtClean="0">
                <a:solidFill>
                  <a:srgbClr val="C00000"/>
                </a:solidFill>
                <a:latin typeface="Calibri" pitchFamily="34" charset="0"/>
                <a:cs typeface="Calibri" pitchFamily="34" charset="0"/>
              </a:rPr>
              <a:t>çatışma alanlarını azaltıcı anlayış ve yaklaşımlara ihtiyacı </a:t>
            </a:r>
            <a:r>
              <a:rPr lang="tr-TR" sz="1700" dirty="0" smtClean="0">
                <a:latin typeface="Calibri" pitchFamily="34" charset="0"/>
                <a:cs typeface="Calibri" pitchFamily="34" charset="0"/>
              </a:rPr>
              <a:t>vardır. </a:t>
            </a:r>
          </a:p>
          <a:p>
            <a:pPr lvl="0" algn="just">
              <a:spcBef>
                <a:spcPct val="20000"/>
              </a:spcBef>
              <a:buClr>
                <a:schemeClr val="accent2"/>
              </a:buClr>
              <a:buSzPct val="85000"/>
              <a:buFont typeface="Wingdings" pitchFamily="2" charset="2"/>
              <a:buChar char="§"/>
            </a:pPr>
            <a:r>
              <a:rPr lang="tr-TR" sz="1700" dirty="0" smtClean="0">
                <a:latin typeface="Calibri" pitchFamily="34" charset="0"/>
                <a:cs typeface="Calibri" pitchFamily="34" charset="0"/>
              </a:rPr>
              <a:t> Elbette zamanın dışında kalmamalıdır ama “zamanın ruhu” adıyla hayatına hükmetmek isteyen </a:t>
            </a:r>
            <a:r>
              <a:rPr lang="tr-TR" sz="1700" b="1" dirty="0" smtClean="0">
                <a:solidFill>
                  <a:srgbClr val="C00000"/>
                </a:solidFill>
                <a:latin typeface="Calibri" pitchFamily="34" charset="0"/>
                <a:cs typeface="Calibri" pitchFamily="34" charset="0"/>
              </a:rPr>
              <a:t>değişim rüzgârı dinin sabiteleriyle çatışıyorsa, sınırı aşmasına da müsaade etmemelidir. </a:t>
            </a:r>
            <a:endParaRPr lang="tr-TR" b="1" dirty="0" smtClean="0">
              <a:solidFill>
                <a:srgbClr val="C00000"/>
              </a:solidFill>
              <a:latin typeface="Calibri" pitchFamily="34" charset="0"/>
              <a:cs typeface="Calibri" pitchFamily="34" charset="0"/>
            </a:endParaRP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000100" y="1714488"/>
            <a:ext cx="7072362" cy="4071966"/>
          </a:xfrm>
          <a:prstGeom prst="rect">
            <a:avLst/>
          </a:prstGeom>
        </p:spPr>
        <p:txBody>
          <a:bodyPr vert="horz" lIns="91440" tIns="45720" rIns="91440" bIns="45720" rtlCol="0" anchor="t">
            <a:noAutofit/>
          </a:bodyPr>
          <a:lstStyle/>
          <a:p>
            <a:pPr lvl="0" algn="ctr">
              <a:spcBef>
                <a:spcPct val="20000"/>
              </a:spcBef>
              <a:buClr>
                <a:schemeClr val="accent2"/>
              </a:buClr>
              <a:buSzPct val="85000"/>
            </a:pPr>
            <a:r>
              <a:rPr lang="tr-TR" sz="4000" b="1" dirty="0" smtClean="0">
                <a:solidFill>
                  <a:srgbClr val="C00000"/>
                </a:solidFill>
                <a:latin typeface="Calibri" pitchFamily="34" charset="0"/>
                <a:cs typeface="Calibri" pitchFamily="34" charset="0"/>
              </a:rPr>
              <a:t>Aile kurumunun</a:t>
            </a:r>
          </a:p>
          <a:p>
            <a:pPr lvl="0" algn="ctr">
              <a:spcBef>
                <a:spcPct val="20000"/>
              </a:spcBef>
              <a:buClr>
                <a:schemeClr val="accent2"/>
              </a:buClr>
              <a:buSzPct val="85000"/>
            </a:pPr>
            <a:r>
              <a:rPr lang="tr-TR" sz="4000" b="1" dirty="0" smtClean="0">
                <a:solidFill>
                  <a:srgbClr val="C00000"/>
                </a:solidFill>
                <a:latin typeface="Calibri" pitchFamily="34" charset="0"/>
                <a:cs typeface="Calibri" pitchFamily="34" charset="0"/>
              </a:rPr>
              <a:t>Değişkenleri</a:t>
            </a:r>
          </a:p>
          <a:p>
            <a:pPr lvl="0" algn="ctr">
              <a:spcBef>
                <a:spcPct val="20000"/>
              </a:spcBef>
              <a:buClr>
                <a:schemeClr val="accent2"/>
              </a:buClr>
              <a:buSzPct val="85000"/>
            </a:pPr>
            <a:r>
              <a:rPr lang="tr-TR" sz="4000" b="1" dirty="0" smtClean="0">
                <a:solidFill>
                  <a:srgbClr val="C00000"/>
                </a:solidFill>
                <a:latin typeface="Calibri" pitchFamily="34" charset="0"/>
                <a:cs typeface="Calibri" pitchFamily="34" charset="0"/>
              </a:rPr>
              <a:t>ve</a:t>
            </a:r>
          </a:p>
          <a:p>
            <a:pPr lvl="0" algn="ctr">
              <a:spcBef>
                <a:spcPct val="20000"/>
              </a:spcBef>
              <a:buClr>
                <a:schemeClr val="accent2"/>
              </a:buClr>
              <a:buSzPct val="85000"/>
            </a:pPr>
            <a:r>
              <a:rPr lang="tr-TR" sz="4000" b="1" dirty="0" smtClean="0">
                <a:solidFill>
                  <a:srgbClr val="C00000"/>
                </a:solidFill>
                <a:latin typeface="Calibri" pitchFamily="34" charset="0"/>
                <a:cs typeface="Calibri" pitchFamily="34" charset="0"/>
              </a:rPr>
              <a:t>Sabiteleri</a:t>
            </a: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000100" y="1857364"/>
            <a:ext cx="3357586" cy="1571636"/>
          </a:xfrm>
          <a:prstGeom prst="rect">
            <a:avLst/>
          </a:prstGeom>
        </p:spPr>
        <p:txBody>
          <a:bodyPr vert="horz" lIns="91440" tIns="45720" rIns="91440" bIns="45720" rtlCol="0" anchor="t">
            <a:normAutofit fontScale="92500" lnSpcReduction="10000"/>
          </a:bodyPr>
          <a:lstStyle/>
          <a:p>
            <a:pPr lvl="0" algn="just">
              <a:spcBef>
                <a:spcPct val="20000"/>
              </a:spcBef>
              <a:buClr>
                <a:schemeClr val="accent2"/>
              </a:buClr>
              <a:buSzPct val="85000"/>
            </a:pPr>
            <a:r>
              <a:rPr lang="tr-TR" sz="2400" b="1" dirty="0" smtClean="0">
                <a:solidFill>
                  <a:schemeClr val="bg2">
                    <a:lumMod val="25000"/>
                  </a:schemeClr>
                </a:solidFill>
                <a:latin typeface="Arial" pitchFamily="34" charset="0"/>
                <a:cs typeface="Arial" pitchFamily="34" charset="0"/>
              </a:rPr>
              <a:t>Tarz.. </a:t>
            </a:r>
            <a:r>
              <a:rPr lang="tr-TR" b="1" dirty="0" smtClean="0">
                <a:solidFill>
                  <a:schemeClr val="bg2">
                    <a:lumMod val="25000"/>
                  </a:schemeClr>
                </a:solidFill>
                <a:latin typeface="Arial" pitchFamily="34" charset="0"/>
                <a:cs typeface="Arial" pitchFamily="34" charset="0"/>
              </a:rPr>
              <a:t>(Giyim-kuşam..)</a:t>
            </a:r>
          </a:p>
          <a:p>
            <a:pPr lvl="0" algn="just">
              <a:spcBef>
                <a:spcPct val="20000"/>
              </a:spcBef>
              <a:buClr>
                <a:schemeClr val="accent2"/>
              </a:buClr>
              <a:buSzPct val="85000"/>
            </a:pPr>
            <a:r>
              <a:rPr lang="tr-TR" sz="2400" b="1" dirty="0" err="1" smtClean="0">
                <a:solidFill>
                  <a:schemeClr val="bg2">
                    <a:lumMod val="25000"/>
                  </a:schemeClr>
                </a:solidFill>
                <a:latin typeface="Arial" pitchFamily="34" charset="0"/>
                <a:cs typeface="Arial" pitchFamily="34" charset="0"/>
              </a:rPr>
              <a:t>Adab</a:t>
            </a:r>
            <a:r>
              <a:rPr lang="tr-TR" sz="2400" b="1" dirty="0" smtClean="0">
                <a:solidFill>
                  <a:schemeClr val="bg2">
                    <a:lumMod val="25000"/>
                  </a:schemeClr>
                </a:solidFill>
                <a:latin typeface="Arial" pitchFamily="34" charset="0"/>
                <a:cs typeface="Arial" pitchFamily="34" charset="0"/>
              </a:rPr>
              <a:t>.. </a:t>
            </a:r>
            <a:r>
              <a:rPr lang="tr-TR" b="1" dirty="0" smtClean="0">
                <a:solidFill>
                  <a:schemeClr val="bg2">
                    <a:lumMod val="25000"/>
                  </a:schemeClr>
                </a:solidFill>
                <a:latin typeface="Arial" pitchFamily="34" charset="0"/>
                <a:cs typeface="Arial" pitchFamily="34" charset="0"/>
              </a:rPr>
              <a:t>(Yeme-içme..)</a:t>
            </a:r>
          </a:p>
          <a:p>
            <a:pPr lvl="0" algn="just">
              <a:spcBef>
                <a:spcPct val="20000"/>
              </a:spcBef>
              <a:buClr>
                <a:schemeClr val="accent2"/>
              </a:buClr>
              <a:buSzPct val="85000"/>
            </a:pPr>
            <a:r>
              <a:rPr lang="tr-TR" sz="2400" b="1" dirty="0" smtClean="0">
                <a:solidFill>
                  <a:schemeClr val="bg2">
                    <a:lumMod val="25000"/>
                  </a:schemeClr>
                </a:solidFill>
                <a:latin typeface="Arial" pitchFamily="34" charset="0"/>
                <a:cs typeface="Arial" pitchFamily="34" charset="0"/>
              </a:rPr>
              <a:t>Eşya..</a:t>
            </a:r>
            <a:r>
              <a:rPr lang="tr-TR" sz="1600" b="1" dirty="0" smtClean="0">
                <a:solidFill>
                  <a:schemeClr val="bg2">
                    <a:lumMod val="25000"/>
                  </a:schemeClr>
                </a:solidFill>
                <a:latin typeface="Arial" pitchFamily="34" charset="0"/>
                <a:cs typeface="Arial" pitchFamily="34" charset="0"/>
              </a:rPr>
              <a:t> </a:t>
            </a:r>
            <a:r>
              <a:rPr lang="tr-TR" b="1" dirty="0" smtClean="0">
                <a:solidFill>
                  <a:schemeClr val="bg2">
                    <a:lumMod val="25000"/>
                  </a:schemeClr>
                </a:solidFill>
                <a:latin typeface="Arial" pitchFamily="34" charset="0"/>
                <a:cs typeface="Arial" pitchFamily="34" charset="0"/>
              </a:rPr>
              <a:t>(Ara.-gereç..)</a:t>
            </a:r>
          </a:p>
          <a:p>
            <a:pPr lvl="0" algn="just">
              <a:spcBef>
                <a:spcPct val="20000"/>
              </a:spcBef>
              <a:buClr>
                <a:schemeClr val="accent2"/>
              </a:buClr>
              <a:buSzPct val="85000"/>
            </a:pPr>
            <a:r>
              <a:rPr lang="tr-TR" sz="2400" b="1" dirty="0" smtClean="0">
                <a:solidFill>
                  <a:schemeClr val="bg2">
                    <a:lumMod val="25000"/>
                  </a:schemeClr>
                </a:solidFill>
                <a:latin typeface="Arial" pitchFamily="34" charset="0"/>
                <a:cs typeface="Arial" pitchFamily="34" charset="0"/>
              </a:rPr>
              <a:t>Anlayış.. </a:t>
            </a:r>
            <a:r>
              <a:rPr lang="tr-TR" b="1" dirty="0" smtClean="0">
                <a:solidFill>
                  <a:schemeClr val="bg2">
                    <a:lumMod val="25000"/>
                  </a:schemeClr>
                </a:solidFill>
                <a:latin typeface="Arial" pitchFamily="34" charset="0"/>
                <a:cs typeface="Arial" pitchFamily="34" charset="0"/>
              </a:rPr>
              <a:t>(Eğlence vs.)</a:t>
            </a:r>
            <a:endParaRPr lang="tr-TR" dirty="0" smtClean="0">
              <a:solidFill>
                <a:schemeClr val="bg2">
                  <a:lumMod val="25000"/>
                </a:schemeClr>
              </a:solidFill>
              <a:latin typeface="Arial" pitchFamily="34" charset="0"/>
              <a:cs typeface="Arial" pitchFamily="34" charset="0"/>
            </a:endParaRPr>
          </a:p>
        </p:txBody>
      </p:sp>
      <p:sp>
        <p:nvSpPr>
          <p:cNvPr id="3" name="2 Alt Başlık"/>
          <p:cNvSpPr>
            <a:spLocks noGrp="1"/>
          </p:cNvSpPr>
          <p:nvPr>
            <p:ph type="subTitle" idx="1"/>
          </p:nvPr>
        </p:nvSpPr>
        <p:spPr>
          <a:xfrm>
            <a:off x="4357686" y="1285860"/>
            <a:ext cx="3670698" cy="732620"/>
          </a:xfrm>
        </p:spPr>
        <p:txBody>
          <a:bodyPr>
            <a:normAutofit/>
          </a:bodyPr>
          <a:lstStyle/>
          <a:p>
            <a:r>
              <a:rPr lang="tr-TR" sz="3200" b="1" dirty="0" smtClean="0">
                <a:solidFill>
                  <a:schemeClr val="bg2">
                    <a:lumMod val="25000"/>
                  </a:schemeClr>
                </a:solidFill>
                <a:latin typeface="Arial" pitchFamily="34" charset="0"/>
                <a:cs typeface="Arial" pitchFamily="34" charset="0"/>
              </a:rPr>
              <a:t>DEĞİŞKENLER</a:t>
            </a:r>
            <a:endParaRPr lang="tr-TR" sz="3200" b="1" dirty="0">
              <a:solidFill>
                <a:schemeClr val="bg2">
                  <a:lumMod val="25000"/>
                </a:schemeClr>
              </a:solidFill>
              <a:latin typeface="Arial" pitchFamily="34" charset="0"/>
              <a:cs typeface="Arial" pitchFamily="34" charset="0"/>
            </a:endParaRPr>
          </a:p>
          <a:p>
            <a:endParaRPr lang="tr-TR" dirty="0"/>
          </a:p>
        </p:txBody>
      </p:sp>
      <p:pic>
        <p:nvPicPr>
          <p:cNvPr id="7" name="6 Resim" descr="diversity.jpg"/>
          <p:cNvPicPr>
            <a:picLocks noChangeAspect="1"/>
          </p:cNvPicPr>
          <p:nvPr/>
        </p:nvPicPr>
        <p:blipFill>
          <a:blip r:embed="rId3"/>
          <a:stretch>
            <a:fillRect/>
          </a:stretch>
        </p:blipFill>
        <p:spPr>
          <a:xfrm>
            <a:off x="4357686" y="2143116"/>
            <a:ext cx="3802089" cy="3286148"/>
          </a:xfrm>
          <a:prstGeom prst="rect">
            <a:avLst/>
          </a:prstGeom>
        </p:spPr>
      </p:pic>
      <p:sp>
        <p:nvSpPr>
          <p:cNvPr id="8" name="2 İçerik Yer Tutucusu"/>
          <p:cNvSpPr txBox="1">
            <a:spLocks/>
          </p:cNvSpPr>
          <p:nvPr/>
        </p:nvSpPr>
        <p:spPr>
          <a:xfrm>
            <a:off x="1000100" y="3500438"/>
            <a:ext cx="3357586" cy="2143140"/>
          </a:xfrm>
          <a:prstGeom prst="rect">
            <a:avLst/>
          </a:prstGeom>
        </p:spPr>
        <p:txBody>
          <a:bodyPr vert="horz" lIns="91440" tIns="45720" rIns="91440" bIns="45720" rtlCol="0" anchor="t">
            <a:normAutofit fontScale="92500"/>
          </a:bodyPr>
          <a:lstStyle/>
          <a:p>
            <a:pPr lvl="0" algn="just">
              <a:spcBef>
                <a:spcPct val="20000"/>
              </a:spcBef>
              <a:buClr>
                <a:schemeClr val="accent2"/>
              </a:buClr>
              <a:buSzPct val="85000"/>
            </a:pPr>
            <a:r>
              <a:rPr lang="tr-TR" sz="1900" b="1" dirty="0" smtClean="0">
                <a:solidFill>
                  <a:srgbClr val="C00000"/>
                </a:solidFill>
                <a:latin typeface="Arial" pitchFamily="34" charset="0"/>
                <a:cs typeface="Arial" pitchFamily="34" charset="0"/>
              </a:rPr>
              <a:t>Farklılıklarımız bizi özel kılar..</a:t>
            </a:r>
          </a:p>
          <a:p>
            <a:pPr lvl="0" algn="just">
              <a:spcBef>
                <a:spcPct val="20000"/>
              </a:spcBef>
              <a:buClr>
                <a:schemeClr val="accent2"/>
              </a:buClr>
              <a:buSzPct val="85000"/>
            </a:pPr>
            <a:r>
              <a:rPr lang="tr-TR" sz="1900" dirty="0" smtClean="0">
                <a:latin typeface="Arial" pitchFamily="34" charset="0"/>
                <a:cs typeface="Arial" pitchFamily="34" charset="0"/>
              </a:rPr>
              <a:t>Günlük yaşamın pratikleri çoğu kere örf ve âdetlerle şekillenmekte, </a:t>
            </a:r>
            <a:r>
              <a:rPr lang="tr-TR" sz="1900" b="1" dirty="0" smtClean="0">
                <a:solidFill>
                  <a:srgbClr val="C00000"/>
                </a:solidFill>
                <a:latin typeface="Arial" pitchFamily="34" charset="0"/>
                <a:cs typeface="Arial" pitchFamily="34" charset="0"/>
              </a:rPr>
              <a:t>örf</a:t>
            </a:r>
            <a:r>
              <a:rPr lang="tr-TR" sz="1900" dirty="0" smtClean="0">
                <a:latin typeface="Arial" pitchFamily="34" charset="0"/>
                <a:cs typeface="Arial" pitchFamily="34" charset="0"/>
              </a:rPr>
              <a:t> ise dönemle ve bölgeyle sınırlı, “değişken” bir karakter taşımaktadır</a:t>
            </a:r>
            <a:r>
              <a:rPr lang="tr-TR" dirty="0" smtClean="0">
                <a:latin typeface="Arial" pitchFamily="34" charset="0"/>
                <a:cs typeface="Arial" pitchFamily="34" charset="0"/>
              </a:rPr>
              <a:t>. </a:t>
            </a:r>
            <a:endParaRPr lang="tr-TR" b="1" dirty="0" smtClean="0">
              <a:solidFill>
                <a:srgbClr val="C00000"/>
              </a:solidFill>
              <a:latin typeface="Arial" pitchFamily="34" charset="0"/>
              <a:cs typeface="Arial" pitchFamily="34" charset="0"/>
            </a:endParaRP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57290" y="1124744"/>
            <a:ext cx="6671094" cy="661182"/>
          </a:xfrm>
        </p:spPr>
        <p:txBody>
          <a:bodyPr>
            <a:normAutofit/>
          </a:bodyPr>
          <a:lstStyle/>
          <a:p>
            <a:r>
              <a:rPr lang="tr-TR" sz="3200" b="1" dirty="0" smtClean="0">
                <a:solidFill>
                  <a:schemeClr val="bg2">
                    <a:lumMod val="25000"/>
                  </a:schemeClr>
                </a:solidFill>
              </a:rPr>
              <a:t>SABİTELER</a:t>
            </a:r>
            <a:endParaRPr lang="tr-TR" b="1" dirty="0">
              <a:solidFill>
                <a:schemeClr val="bg2">
                  <a:lumMod val="25000"/>
                </a:schemeClr>
              </a:solidFill>
            </a:endParaRPr>
          </a:p>
        </p:txBody>
      </p:sp>
      <p:sp>
        <p:nvSpPr>
          <p:cNvPr id="4" name="2 İçerik Yer Tutucusu"/>
          <p:cNvSpPr txBox="1">
            <a:spLocks/>
          </p:cNvSpPr>
          <p:nvPr/>
        </p:nvSpPr>
        <p:spPr>
          <a:xfrm>
            <a:off x="1643042" y="1785926"/>
            <a:ext cx="2643206" cy="857256"/>
          </a:xfrm>
          <a:prstGeom prst="rect">
            <a:avLst/>
          </a:prstGeom>
        </p:spPr>
        <p:txBody>
          <a:bodyPr vert="horz" lIns="91440" tIns="45720" rIns="91440" bIns="45720" rtlCol="0" anchor="t">
            <a:normAutofit lnSpcReduction="10000"/>
          </a:bodyPr>
          <a:lstStyle/>
          <a:p>
            <a:pPr lvl="0" algn="just">
              <a:spcBef>
                <a:spcPct val="20000"/>
              </a:spcBef>
              <a:buClr>
                <a:schemeClr val="accent2"/>
              </a:buClr>
              <a:buSzPct val="85000"/>
            </a:pPr>
            <a:r>
              <a:rPr lang="tr-TR" sz="5100" b="1" dirty="0" smtClean="0">
                <a:solidFill>
                  <a:srgbClr val="C00000"/>
                </a:solidFill>
                <a:latin typeface="Calibri" pitchFamily="34" charset="0"/>
                <a:cs typeface="Calibri" pitchFamily="34" charset="0"/>
              </a:rPr>
              <a:t>Adalet…</a:t>
            </a:r>
          </a:p>
          <a:p>
            <a:pPr lvl="0" algn="just">
              <a:spcBef>
                <a:spcPct val="20000"/>
              </a:spcBef>
              <a:buClr>
                <a:schemeClr val="accent2"/>
              </a:buClr>
              <a:buSzPct val="85000"/>
            </a:pPr>
            <a:endParaRPr lang="tr-TR" sz="1400" dirty="0" smtClean="0">
              <a:latin typeface="Calibri" pitchFamily="34" charset="0"/>
              <a:cs typeface="Calibri" pitchFamily="34" charset="0"/>
            </a:endParaRPr>
          </a:p>
        </p:txBody>
      </p:sp>
      <p:pic>
        <p:nvPicPr>
          <p:cNvPr id="8" name="7 Resim" descr="WhatsApp Image 2018-12-18 at 00.19.16 (1).jpeg"/>
          <p:cNvPicPr>
            <a:picLocks noChangeAspect="1"/>
          </p:cNvPicPr>
          <p:nvPr/>
        </p:nvPicPr>
        <p:blipFill>
          <a:blip r:embed="rId3"/>
          <a:stretch>
            <a:fillRect/>
          </a:stretch>
        </p:blipFill>
        <p:spPr>
          <a:xfrm>
            <a:off x="3214678" y="2643182"/>
            <a:ext cx="4942786" cy="3143271"/>
          </a:xfrm>
          <a:prstGeom prst="rect">
            <a:avLst/>
          </a:prstGeom>
        </p:spPr>
      </p:pic>
      <p:sp>
        <p:nvSpPr>
          <p:cNvPr id="7" name="6 Metin kutusu"/>
          <p:cNvSpPr txBox="1"/>
          <p:nvPr/>
        </p:nvSpPr>
        <p:spPr>
          <a:xfrm>
            <a:off x="3286116" y="2643182"/>
            <a:ext cx="2281231" cy="369332"/>
          </a:xfrm>
          <a:prstGeom prst="rect">
            <a:avLst/>
          </a:prstGeom>
          <a:solidFill>
            <a:schemeClr val="bg1"/>
          </a:solidFill>
        </p:spPr>
        <p:txBody>
          <a:bodyPr wrap="square" rtlCol="0">
            <a:spAutoFit/>
          </a:bodyPr>
          <a:lstStyle/>
          <a:p>
            <a:r>
              <a:rPr lang="tr-TR" b="1" dirty="0" smtClean="0">
                <a:solidFill>
                  <a:srgbClr val="C00000"/>
                </a:solidFill>
                <a:latin typeface="Calibri" pitchFamily="34" charset="0"/>
                <a:cs typeface="Calibri" pitchFamily="34" charset="0"/>
              </a:rPr>
              <a:t>Eşitlik mi, eşlik mi?…</a:t>
            </a:r>
            <a:endParaRPr lang="tr-TR" b="1" dirty="0">
              <a:solidFill>
                <a:srgbClr val="C00000"/>
              </a:solidFill>
              <a:latin typeface="Calibri" pitchFamily="34" charset="0"/>
              <a:cs typeface="Calibri" pitchFamily="34" charset="0"/>
            </a:endParaRPr>
          </a:p>
        </p:txBody>
      </p:sp>
      <p:sp>
        <p:nvSpPr>
          <p:cNvPr id="6" name="5 Metin kutusu"/>
          <p:cNvSpPr txBox="1"/>
          <p:nvPr/>
        </p:nvSpPr>
        <p:spPr>
          <a:xfrm>
            <a:off x="1000100" y="2571744"/>
            <a:ext cx="2214578" cy="3139321"/>
          </a:xfrm>
          <a:prstGeom prst="rect">
            <a:avLst/>
          </a:prstGeom>
          <a:noFill/>
        </p:spPr>
        <p:txBody>
          <a:bodyPr wrap="square" rtlCol="0">
            <a:spAutoFit/>
          </a:bodyPr>
          <a:lstStyle/>
          <a:p>
            <a:pPr algn="ctr"/>
            <a:r>
              <a:rPr lang="tr-TR" dirty="0" smtClean="0">
                <a:latin typeface="Calibri" pitchFamily="34" charset="0"/>
                <a:cs typeface="Calibri" pitchFamily="34" charset="0"/>
              </a:rPr>
              <a:t>Yaş, cinsiyet, renk, kimlik, statü farkı gözetmeksizin muhatabına fıtratı gereği sahip olduğu özellikleri dikkate alarak davranmak adalet; </a:t>
            </a:r>
          </a:p>
          <a:p>
            <a:pPr algn="ctr"/>
            <a:r>
              <a:rPr lang="tr-TR" dirty="0" smtClean="0">
                <a:latin typeface="Calibri" pitchFamily="34" charset="0"/>
                <a:cs typeface="Calibri" pitchFamily="34" charset="0"/>
              </a:rPr>
              <a:t>Fıtrata aykırı davranmak ise zulümdür.</a:t>
            </a:r>
            <a:endParaRPr lang="tr-TR" dirty="0"/>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57290" y="1124744"/>
            <a:ext cx="6671094" cy="661182"/>
          </a:xfrm>
        </p:spPr>
        <p:txBody>
          <a:bodyPr>
            <a:normAutofit/>
          </a:bodyPr>
          <a:lstStyle/>
          <a:p>
            <a:r>
              <a:rPr lang="tr-TR" sz="3200" b="1" dirty="0" smtClean="0">
                <a:solidFill>
                  <a:schemeClr val="bg2">
                    <a:lumMod val="25000"/>
                  </a:schemeClr>
                </a:solidFill>
              </a:rPr>
              <a:t>SABİTELER</a:t>
            </a:r>
            <a:endParaRPr lang="tr-TR" b="1" dirty="0">
              <a:solidFill>
                <a:schemeClr val="bg2">
                  <a:lumMod val="25000"/>
                </a:schemeClr>
              </a:solidFill>
            </a:endParaRPr>
          </a:p>
        </p:txBody>
      </p:sp>
      <p:sp>
        <p:nvSpPr>
          <p:cNvPr id="6" name="5 Metin kutusu"/>
          <p:cNvSpPr txBox="1"/>
          <p:nvPr/>
        </p:nvSpPr>
        <p:spPr>
          <a:xfrm>
            <a:off x="4071934" y="2285992"/>
            <a:ext cx="4071966" cy="1200329"/>
          </a:xfrm>
          <a:prstGeom prst="rect">
            <a:avLst/>
          </a:prstGeom>
          <a:noFill/>
        </p:spPr>
        <p:txBody>
          <a:bodyPr wrap="square" rtlCol="0">
            <a:spAutoFit/>
          </a:bodyPr>
          <a:lstStyle/>
          <a:p>
            <a:pPr algn="r"/>
            <a:r>
              <a:rPr lang="tr-TR" b="1" dirty="0" smtClean="0">
                <a:solidFill>
                  <a:schemeClr val="bg2">
                    <a:lumMod val="25000"/>
                  </a:schemeClr>
                </a:solidFill>
                <a:latin typeface="Arial" pitchFamily="34" charset="0"/>
                <a:cs typeface="Arial" pitchFamily="34" charset="0"/>
              </a:rPr>
              <a:t>“Mümin bir kimse, eşine nefret beslemesin. Çünkü onun bir huyunu beğenmese de hoşlanacağı başka bir huyu mutlaka vardır.”</a:t>
            </a:r>
            <a:endParaRPr lang="tr-TR" b="1" dirty="0">
              <a:solidFill>
                <a:schemeClr val="bg2">
                  <a:lumMod val="25000"/>
                </a:schemeClr>
              </a:solidFill>
              <a:latin typeface="Arial" pitchFamily="34" charset="0"/>
              <a:cs typeface="Arial" pitchFamily="34" charset="0"/>
            </a:endParaRPr>
          </a:p>
        </p:txBody>
      </p:sp>
      <p:sp>
        <p:nvSpPr>
          <p:cNvPr id="4" name="2 İçerik Yer Tutucusu"/>
          <p:cNvSpPr txBox="1">
            <a:spLocks/>
          </p:cNvSpPr>
          <p:nvPr/>
        </p:nvSpPr>
        <p:spPr>
          <a:xfrm>
            <a:off x="1214414" y="1785926"/>
            <a:ext cx="2286016" cy="714380"/>
          </a:xfrm>
          <a:prstGeom prst="rect">
            <a:avLst/>
          </a:prstGeom>
        </p:spPr>
        <p:txBody>
          <a:bodyPr vert="horz" lIns="91440" tIns="45720" rIns="91440" bIns="45720" rtlCol="0" anchor="t">
            <a:noAutofit/>
          </a:bodyPr>
          <a:lstStyle/>
          <a:p>
            <a:pPr lvl="0" algn="just">
              <a:spcBef>
                <a:spcPct val="20000"/>
              </a:spcBef>
              <a:buClr>
                <a:schemeClr val="accent2"/>
              </a:buClr>
              <a:buSzPct val="85000"/>
            </a:pPr>
            <a:r>
              <a:rPr lang="tr-TR" sz="2800" b="1" dirty="0" smtClean="0">
                <a:solidFill>
                  <a:schemeClr val="accent1">
                    <a:lumMod val="50000"/>
                  </a:schemeClr>
                </a:solidFill>
                <a:latin typeface="Arial" pitchFamily="34" charset="0"/>
                <a:cs typeface="Arial" pitchFamily="34" charset="0"/>
              </a:rPr>
              <a:t>Merhamet…</a:t>
            </a:r>
          </a:p>
        </p:txBody>
      </p:sp>
      <p:sp>
        <p:nvSpPr>
          <p:cNvPr id="7" name="6 Metin kutusu"/>
          <p:cNvSpPr txBox="1"/>
          <p:nvPr/>
        </p:nvSpPr>
        <p:spPr>
          <a:xfrm>
            <a:off x="1000100" y="2428868"/>
            <a:ext cx="3000396" cy="3293209"/>
          </a:xfrm>
          <a:prstGeom prst="rect">
            <a:avLst/>
          </a:prstGeom>
          <a:noFill/>
        </p:spPr>
        <p:txBody>
          <a:bodyPr wrap="square" rtlCol="0">
            <a:spAutoFit/>
          </a:bodyPr>
          <a:lstStyle/>
          <a:p>
            <a:pPr lvl="0" algn="ctr"/>
            <a:r>
              <a:rPr lang="tr-TR" sz="1600" b="1" dirty="0" smtClean="0">
                <a:solidFill>
                  <a:schemeClr val="bg2">
                    <a:lumMod val="25000"/>
                  </a:schemeClr>
                </a:solidFill>
                <a:latin typeface="Arial" pitchFamily="34" charset="0"/>
                <a:cs typeface="Arial" pitchFamily="34" charset="0"/>
              </a:rPr>
              <a:t>Merhamet, aile içinde buyurgan tavrı, güce dayalı iktidarı, duygusal bencilliği ortadan kaldıran bir işlev görür. </a:t>
            </a:r>
          </a:p>
          <a:p>
            <a:pPr lvl="0" algn="ctr"/>
            <a:endParaRPr lang="tr-TR" sz="1600" b="1" dirty="0" smtClean="0">
              <a:solidFill>
                <a:schemeClr val="bg2">
                  <a:lumMod val="25000"/>
                </a:schemeClr>
              </a:solidFill>
              <a:latin typeface="Arial" pitchFamily="34" charset="0"/>
              <a:cs typeface="Arial" pitchFamily="34" charset="0"/>
            </a:endParaRPr>
          </a:p>
          <a:p>
            <a:pPr lvl="0" algn="ctr"/>
            <a:r>
              <a:rPr lang="tr-TR" sz="1600" b="1" dirty="0" smtClean="0">
                <a:solidFill>
                  <a:schemeClr val="bg2">
                    <a:lumMod val="25000"/>
                  </a:schemeClr>
                </a:solidFill>
                <a:latin typeface="Arial" pitchFamily="34" charset="0"/>
                <a:cs typeface="Arial" pitchFamily="34" charset="0"/>
              </a:rPr>
              <a:t>İlişkilerin yatay biçimde seyretmesini sağlar. </a:t>
            </a:r>
          </a:p>
          <a:p>
            <a:pPr lvl="0" algn="ctr"/>
            <a:endParaRPr lang="tr-TR" sz="1600" b="1" dirty="0" smtClean="0">
              <a:solidFill>
                <a:schemeClr val="bg2">
                  <a:lumMod val="25000"/>
                </a:schemeClr>
              </a:solidFill>
              <a:latin typeface="Arial" pitchFamily="34" charset="0"/>
              <a:cs typeface="Arial" pitchFamily="34" charset="0"/>
            </a:endParaRPr>
          </a:p>
          <a:p>
            <a:pPr lvl="0" algn="ctr"/>
            <a:r>
              <a:rPr lang="tr-TR" sz="1600" b="1" dirty="0" smtClean="0">
                <a:solidFill>
                  <a:schemeClr val="bg2">
                    <a:lumMod val="25000"/>
                  </a:schemeClr>
                </a:solidFill>
                <a:latin typeface="Arial" pitchFamily="34" charset="0"/>
                <a:cs typeface="Arial" pitchFamily="34" charset="0"/>
              </a:rPr>
              <a:t>Fedakârlığı güçlendirir ve başkasını kendisine tercih etme anlamına gelen </a:t>
            </a:r>
            <a:r>
              <a:rPr lang="tr-TR" sz="1600" b="1" dirty="0" err="1" smtClean="0">
                <a:solidFill>
                  <a:schemeClr val="bg2">
                    <a:lumMod val="25000"/>
                  </a:schemeClr>
                </a:solidFill>
                <a:latin typeface="Arial" pitchFamily="34" charset="0"/>
                <a:cs typeface="Arial" pitchFamily="34" charset="0"/>
              </a:rPr>
              <a:t>îsar</a:t>
            </a:r>
            <a:r>
              <a:rPr lang="tr-TR" sz="1600" b="1" dirty="0" smtClean="0">
                <a:solidFill>
                  <a:schemeClr val="bg2">
                    <a:lumMod val="25000"/>
                  </a:schemeClr>
                </a:solidFill>
                <a:latin typeface="Arial" pitchFamily="34" charset="0"/>
                <a:cs typeface="Arial" pitchFamily="34" charset="0"/>
              </a:rPr>
              <a:t> ahlakını pekiştirir.</a:t>
            </a:r>
            <a:endParaRPr lang="tr-TR" sz="1600" dirty="0"/>
          </a:p>
        </p:txBody>
      </p:sp>
      <p:pic>
        <p:nvPicPr>
          <p:cNvPr id="9" name="8 Resim" descr="images-crop.jpg"/>
          <p:cNvPicPr>
            <a:picLocks noChangeAspect="1"/>
          </p:cNvPicPr>
          <p:nvPr/>
        </p:nvPicPr>
        <p:blipFill>
          <a:blip r:embed="rId3"/>
          <a:stretch>
            <a:fillRect/>
          </a:stretch>
        </p:blipFill>
        <p:spPr>
          <a:xfrm>
            <a:off x="3891624" y="3643314"/>
            <a:ext cx="4242732" cy="2071702"/>
          </a:xfrm>
          <a:prstGeom prst="rect">
            <a:avLst/>
          </a:prstGeom>
        </p:spPr>
      </p:pic>
      <p:sp>
        <p:nvSpPr>
          <p:cNvPr id="10" name="9 Metin kutusu"/>
          <p:cNvSpPr txBox="1"/>
          <p:nvPr/>
        </p:nvSpPr>
        <p:spPr>
          <a:xfrm>
            <a:off x="3857620" y="3643314"/>
            <a:ext cx="1357322" cy="1477328"/>
          </a:xfrm>
          <a:prstGeom prst="rect">
            <a:avLst/>
          </a:prstGeom>
          <a:noFill/>
        </p:spPr>
        <p:txBody>
          <a:bodyPr wrap="square" rtlCol="0">
            <a:spAutoFit/>
          </a:bodyPr>
          <a:lstStyle/>
          <a:p>
            <a:r>
              <a:rPr lang="tr-TR" b="1" dirty="0" smtClean="0">
                <a:solidFill>
                  <a:schemeClr val="bg1"/>
                </a:solidFill>
                <a:latin typeface="Calibri" pitchFamily="34" charset="0"/>
                <a:cs typeface="Calibri" pitchFamily="34" charset="0"/>
              </a:rPr>
              <a:t>Erkek mi?</a:t>
            </a:r>
          </a:p>
          <a:p>
            <a:endParaRPr lang="tr-TR" b="1" dirty="0" smtClean="0">
              <a:solidFill>
                <a:schemeClr val="bg1"/>
              </a:solidFill>
              <a:latin typeface="Calibri" pitchFamily="34" charset="0"/>
              <a:cs typeface="Calibri" pitchFamily="34" charset="0"/>
            </a:endParaRPr>
          </a:p>
          <a:p>
            <a:r>
              <a:rPr lang="tr-TR" b="1" dirty="0" smtClean="0">
                <a:solidFill>
                  <a:schemeClr val="bg1"/>
                </a:solidFill>
                <a:latin typeface="Calibri" pitchFamily="34" charset="0"/>
                <a:cs typeface="Calibri" pitchFamily="34" charset="0"/>
              </a:rPr>
              <a:t>Kadın mı?</a:t>
            </a:r>
          </a:p>
          <a:p>
            <a:endParaRPr lang="tr-TR" b="1" dirty="0" smtClean="0">
              <a:solidFill>
                <a:schemeClr val="bg1"/>
              </a:solidFill>
              <a:latin typeface="Calibri" pitchFamily="34" charset="0"/>
              <a:cs typeface="Calibri" pitchFamily="34" charset="0"/>
            </a:endParaRPr>
          </a:p>
          <a:p>
            <a:r>
              <a:rPr lang="tr-TR" b="1" dirty="0" smtClean="0">
                <a:solidFill>
                  <a:schemeClr val="bg1"/>
                </a:solidFill>
                <a:latin typeface="Calibri" pitchFamily="34" charset="0"/>
                <a:cs typeface="Calibri" pitchFamily="34" charset="0"/>
              </a:rPr>
              <a:t>Eş mi?</a:t>
            </a:r>
            <a:endParaRPr lang="tr-TR" b="1" dirty="0">
              <a:solidFill>
                <a:schemeClr val="bg1"/>
              </a:solidFill>
              <a:latin typeface="Calibri" pitchFamily="34" charset="0"/>
              <a:cs typeface="Calibri" pitchFamily="34" charset="0"/>
            </a:endParaRP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57290" y="1124744"/>
            <a:ext cx="6671094" cy="661182"/>
          </a:xfrm>
        </p:spPr>
        <p:txBody>
          <a:bodyPr>
            <a:normAutofit/>
          </a:bodyPr>
          <a:lstStyle/>
          <a:p>
            <a:r>
              <a:rPr lang="tr-TR" sz="3200" b="1" dirty="0" smtClean="0">
                <a:solidFill>
                  <a:schemeClr val="bg2">
                    <a:lumMod val="25000"/>
                  </a:schemeClr>
                </a:solidFill>
              </a:rPr>
              <a:t>SABİTELER</a:t>
            </a:r>
            <a:endParaRPr lang="tr-TR" b="1" dirty="0">
              <a:solidFill>
                <a:schemeClr val="bg2">
                  <a:lumMod val="25000"/>
                </a:schemeClr>
              </a:solidFill>
            </a:endParaRPr>
          </a:p>
        </p:txBody>
      </p:sp>
      <p:pic>
        <p:nvPicPr>
          <p:cNvPr id="5" name="4 Resim" descr="48Vedud-crop.jpg"/>
          <p:cNvPicPr>
            <a:picLocks noChangeAspect="1"/>
          </p:cNvPicPr>
          <p:nvPr/>
        </p:nvPicPr>
        <p:blipFill>
          <a:blip r:embed="rId3"/>
          <a:stretch>
            <a:fillRect/>
          </a:stretch>
        </p:blipFill>
        <p:spPr>
          <a:xfrm>
            <a:off x="1500166" y="1634707"/>
            <a:ext cx="6215106" cy="4211555"/>
          </a:xfrm>
          <a:prstGeom prst="rect">
            <a:avLst/>
          </a:prstGeom>
        </p:spPr>
      </p:pic>
      <p:sp>
        <p:nvSpPr>
          <p:cNvPr id="4" name="2 İçerik Yer Tutucusu"/>
          <p:cNvSpPr txBox="1">
            <a:spLocks/>
          </p:cNvSpPr>
          <p:nvPr/>
        </p:nvSpPr>
        <p:spPr>
          <a:xfrm>
            <a:off x="1500166" y="1714488"/>
            <a:ext cx="2928958" cy="571504"/>
          </a:xfrm>
          <a:prstGeom prst="rect">
            <a:avLst/>
          </a:prstGeom>
        </p:spPr>
        <p:txBody>
          <a:bodyPr vert="horz" lIns="91440" tIns="45720" rIns="91440" bIns="45720" rtlCol="0" anchor="t">
            <a:noAutofit/>
          </a:bodyPr>
          <a:lstStyle/>
          <a:p>
            <a:pPr lvl="0" algn="just">
              <a:spcBef>
                <a:spcPct val="20000"/>
              </a:spcBef>
              <a:buClr>
                <a:schemeClr val="accent2"/>
              </a:buClr>
              <a:buSzPct val="85000"/>
            </a:pPr>
            <a:r>
              <a:rPr lang="tr-TR" sz="3200" b="1" dirty="0" err="1" smtClean="0">
                <a:solidFill>
                  <a:schemeClr val="bg1"/>
                </a:solidFill>
                <a:latin typeface="Arial" pitchFamily="34" charset="0"/>
                <a:cs typeface="Arial" pitchFamily="34" charset="0"/>
              </a:rPr>
              <a:t>Meveddet</a:t>
            </a:r>
            <a:r>
              <a:rPr lang="tr-TR" sz="3200" b="1" dirty="0" smtClean="0">
                <a:solidFill>
                  <a:schemeClr val="bg1"/>
                </a:solidFill>
                <a:latin typeface="Arial" pitchFamily="34" charset="0"/>
                <a:cs typeface="Arial" pitchFamily="34" charset="0"/>
              </a:rPr>
              <a:t>…</a:t>
            </a:r>
          </a:p>
        </p:txBody>
      </p:sp>
      <p:sp>
        <p:nvSpPr>
          <p:cNvPr id="6" name="5 Metin kutusu"/>
          <p:cNvSpPr txBox="1"/>
          <p:nvPr/>
        </p:nvSpPr>
        <p:spPr>
          <a:xfrm>
            <a:off x="1500166" y="4929198"/>
            <a:ext cx="6072230" cy="923330"/>
          </a:xfrm>
          <a:prstGeom prst="rect">
            <a:avLst/>
          </a:prstGeom>
          <a:noFill/>
        </p:spPr>
        <p:txBody>
          <a:bodyPr wrap="square" rtlCol="0">
            <a:spAutoFit/>
          </a:bodyPr>
          <a:lstStyle/>
          <a:p>
            <a:pPr algn="ctr"/>
            <a:r>
              <a:rPr lang="tr-TR" dirty="0" smtClean="0">
                <a:solidFill>
                  <a:schemeClr val="bg1"/>
                </a:solidFill>
                <a:latin typeface="Arial" pitchFamily="34" charset="0"/>
                <a:cs typeface="Arial" pitchFamily="34" charset="0"/>
              </a:rPr>
              <a:t>Sevmek ve istemek anlamına gelen “</a:t>
            </a:r>
            <a:r>
              <a:rPr lang="tr-TR" dirty="0" err="1" smtClean="0">
                <a:solidFill>
                  <a:schemeClr val="bg1"/>
                </a:solidFill>
                <a:latin typeface="Arial" pitchFamily="34" charset="0"/>
                <a:cs typeface="Arial" pitchFamily="34" charset="0"/>
              </a:rPr>
              <a:t>vüd</a:t>
            </a:r>
            <a:r>
              <a:rPr lang="tr-TR" dirty="0" smtClean="0">
                <a:solidFill>
                  <a:schemeClr val="bg1"/>
                </a:solidFill>
                <a:latin typeface="Arial" pitchFamily="34" charset="0"/>
                <a:cs typeface="Arial" pitchFamily="34" charset="0"/>
              </a:rPr>
              <a:t>” kelimesi, </a:t>
            </a:r>
            <a:r>
              <a:rPr lang="tr-TR" dirty="0" err="1" smtClean="0">
                <a:solidFill>
                  <a:schemeClr val="bg1"/>
                </a:solidFill>
                <a:latin typeface="Arial" pitchFamily="34" charset="0"/>
                <a:cs typeface="Arial" pitchFamily="34" charset="0"/>
              </a:rPr>
              <a:t>meveddeti</a:t>
            </a:r>
            <a:r>
              <a:rPr lang="tr-TR" dirty="0" smtClean="0">
                <a:solidFill>
                  <a:schemeClr val="bg1"/>
                </a:solidFill>
                <a:latin typeface="Arial" pitchFamily="34" charset="0"/>
                <a:cs typeface="Arial" pitchFamily="34" charset="0"/>
              </a:rPr>
              <a:t> yani koşulsuz ve karşılık beklemeden sevgiyi anlatır.</a:t>
            </a:r>
            <a:endParaRPr lang="tr-TR"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57290" y="1124744"/>
            <a:ext cx="6671094" cy="661182"/>
          </a:xfrm>
        </p:spPr>
        <p:txBody>
          <a:bodyPr>
            <a:normAutofit/>
          </a:bodyPr>
          <a:lstStyle/>
          <a:p>
            <a:r>
              <a:rPr lang="tr-TR" sz="3200" b="1" dirty="0" smtClean="0">
                <a:solidFill>
                  <a:schemeClr val="bg2">
                    <a:lumMod val="25000"/>
                  </a:schemeClr>
                </a:solidFill>
              </a:rPr>
              <a:t>SABİTELER</a:t>
            </a:r>
            <a:endParaRPr lang="tr-TR" b="1" dirty="0">
              <a:solidFill>
                <a:schemeClr val="bg2">
                  <a:lumMod val="25000"/>
                </a:schemeClr>
              </a:solidFill>
            </a:endParaRPr>
          </a:p>
        </p:txBody>
      </p:sp>
      <p:pic>
        <p:nvPicPr>
          <p:cNvPr id="5" name="4 Resim" descr="117721-22282525102013.jpg"/>
          <p:cNvPicPr>
            <a:picLocks noChangeAspect="1"/>
          </p:cNvPicPr>
          <p:nvPr/>
        </p:nvPicPr>
        <p:blipFill>
          <a:blip r:embed="rId3"/>
          <a:stretch>
            <a:fillRect/>
          </a:stretch>
        </p:blipFill>
        <p:spPr>
          <a:xfrm>
            <a:off x="3643306" y="2643183"/>
            <a:ext cx="4478679" cy="3143272"/>
          </a:xfrm>
          <a:prstGeom prst="rect">
            <a:avLst/>
          </a:prstGeom>
        </p:spPr>
      </p:pic>
      <p:sp>
        <p:nvSpPr>
          <p:cNvPr id="4" name="2 İçerik Yer Tutucusu"/>
          <p:cNvSpPr txBox="1">
            <a:spLocks/>
          </p:cNvSpPr>
          <p:nvPr/>
        </p:nvSpPr>
        <p:spPr>
          <a:xfrm>
            <a:off x="1000100" y="1500174"/>
            <a:ext cx="2500330" cy="571504"/>
          </a:xfrm>
          <a:prstGeom prst="rect">
            <a:avLst/>
          </a:prstGeom>
        </p:spPr>
        <p:txBody>
          <a:bodyPr vert="horz" lIns="91440" tIns="45720" rIns="91440" bIns="45720" rtlCol="0" anchor="t">
            <a:noAutofit/>
          </a:bodyPr>
          <a:lstStyle/>
          <a:p>
            <a:pPr lvl="0" algn="just">
              <a:spcBef>
                <a:spcPct val="20000"/>
              </a:spcBef>
              <a:buClr>
                <a:schemeClr val="accent2"/>
              </a:buClr>
              <a:buSzPct val="85000"/>
            </a:pPr>
            <a:r>
              <a:rPr lang="tr-TR" sz="3200" b="1" dirty="0" err="1" smtClean="0">
                <a:solidFill>
                  <a:srgbClr val="FF0000"/>
                </a:solidFill>
                <a:latin typeface="Arial" pitchFamily="34" charset="0"/>
                <a:cs typeface="Arial" pitchFamily="34" charset="0"/>
              </a:rPr>
              <a:t>Sadâkat</a:t>
            </a:r>
            <a:r>
              <a:rPr lang="tr-TR" sz="3200" b="1" dirty="0" smtClean="0">
                <a:solidFill>
                  <a:srgbClr val="FF0000"/>
                </a:solidFill>
                <a:latin typeface="Arial" pitchFamily="34" charset="0"/>
                <a:cs typeface="Arial" pitchFamily="34" charset="0"/>
              </a:rPr>
              <a:t>…</a:t>
            </a:r>
          </a:p>
        </p:txBody>
      </p:sp>
      <p:sp>
        <p:nvSpPr>
          <p:cNvPr id="6" name="5 Metin kutusu"/>
          <p:cNvSpPr txBox="1"/>
          <p:nvPr/>
        </p:nvSpPr>
        <p:spPr>
          <a:xfrm>
            <a:off x="3643306" y="4786322"/>
            <a:ext cx="4429156" cy="830997"/>
          </a:xfrm>
          <a:prstGeom prst="rect">
            <a:avLst/>
          </a:prstGeom>
          <a:noFill/>
        </p:spPr>
        <p:txBody>
          <a:bodyPr wrap="square" rtlCol="0">
            <a:spAutoFit/>
          </a:bodyPr>
          <a:lstStyle/>
          <a:p>
            <a:pPr algn="r">
              <a:buNone/>
            </a:pPr>
            <a:r>
              <a:rPr lang="ar-AE" sz="2400" dirty="0" smtClean="0">
                <a:solidFill>
                  <a:schemeClr val="bg1"/>
                </a:solidFill>
                <a:latin typeface="Arial" pitchFamily="34" charset="0"/>
                <a:cs typeface="Arial" pitchFamily="34" charset="0"/>
              </a:rPr>
              <a:t>وَكَيْفَ تَأْخُذُونَهُ وَقَدْ اَفْضٰى بَعْضُكُمْ اِلٰى بَعْضٍ وَاَخَذْنَ مِنْكُمْ م۪يثَاقاً غَل۪يظاً</a:t>
            </a:r>
            <a:endParaRPr lang="tr-TR" sz="2400" dirty="0" smtClean="0">
              <a:solidFill>
                <a:schemeClr val="bg1"/>
              </a:solidFill>
              <a:latin typeface="Arial" pitchFamily="34" charset="0"/>
              <a:cs typeface="Arial" pitchFamily="34" charset="0"/>
            </a:endParaRPr>
          </a:p>
        </p:txBody>
      </p:sp>
      <p:sp>
        <p:nvSpPr>
          <p:cNvPr id="7" name="6 Metin kutusu"/>
          <p:cNvSpPr txBox="1"/>
          <p:nvPr/>
        </p:nvSpPr>
        <p:spPr>
          <a:xfrm>
            <a:off x="1000100" y="2000240"/>
            <a:ext cx="7143800" cy="646331"/>
          </a:xfrm>
          <a:prstGeom prst="rect">
            <a:avLst/>
          </a:prstGeom>
          <a:noFill/>
        </p:spPr>
        <p:txBody>
          <a:bodyPr wrap="square" rtlCol="0">
            <a:spAutoFit/>
          </a:bodyPr>
          <a:lstStyle/>
          <a:p>
            <a:pPr algn="ctr"/>
            <a:r>
              <a:rPr lang="tr-TR" dirty="0" smtClean="0">
                <a:solidFill>
                  <a:schemeClr val="bg2">
                    <a:lumMod val="25000"/>
                  </a:schemeClr>
                </a:solidFill>
                <a:latin typeface="Calibri" pitchFamily="34" charset="0"/>
                <a:cs typeface="Calibri" pitchFamily="34" charset="0"/>
              </a:rPr>
              <a:t>Nikâhla eşler yalnızca bir antlaşma imzalamış olmazlar.  Aynı zamanda meleklerin </a:t>
            </a:r>
            <a:r>
              <a:rPr lang="tr-TR" dirty="0" err="1" smtClean="0">
                <a:solidFill>
                  <a:schemeClr val="bg2">
                    <a:lumMod val="25000"/>
                  </a:schemeClr>
                </a:solidFill>
                <a:latin typeface="Calibri" pitchFamily="34" charset="0"/>
                <a:cs typeface="Calibri" pitchFamily="34" charset="0"/>
              </a:rPr>
              <a:t>şehadetinde</a:t>
            </a:r>
            <a:r>
              <a:rPr lang="tr-TR" dirty="0" smtClean="0">
                <a:solidFill>
                  <a:schemeClr val="bg2">
                    <a:lumMod val="25000"/>
                  </a:schemeClr>
                </a:solidFill>
                <a:latin typeface="Calibri" pitchFamily="34" charset="0"/>
                <a:cs typeface="Calibri" pitchFamily="34" charset="0"/>
              </a:rPr>
              <a:t> Yüce Allah’a da söz vermiş olurlar.</a:t>
            </a:r>
            <a:endParaRPr lang="tr-TR" dirty="0">
              <a:solidFill>
                <a:schemeClr val="bg2">
                  <a:lumMod val="25000"/>
                </a:schemeClr>
              </a:solidFill>
              <a:latin typeface="Calibri" pitchFamily="34" charset="0"/>
              <a:cs typeface="Calibri" pitchFamily="34" charset="0"/>
            </a:endParaRPr>
          </a:p>
        </p:txBody>
      </p:sp>
      <p:sp>
        <p:nvSpPr>
          <p:cNvPr id="8" name="7 Metin kutusu"/>
          <p:cNvSpPr txBox="1"/>
          <p:nvPr/>
        </p:nvSpPr>
        <p:spPr>
          <a:xfrm>
            <a:off x="928662" y="2714620"/>
            <a:ext cx="2714644" cy="3093154"/>
          </a:xfrm>
          <a:prstGeom prst="rect">
            <a:avLst/>
          </a:prstGeom>
          <a:noFill/>
        </p:spPr>
        <p:txBody>
          <a:bodyPr wrap="square" rtlCol="0">
            <a:spAutoFit/>
          </a:bodyPr>
          <a:lstStyle/>
          <a:p>
            <a:pPr algn="ctr"/>
            <a:r>
              <a:rPr lang="tr-TR" sz="1500" dirty="0" smtClean="0">
                <a:latin typeface="Calibri" pitchFamily="34" charset="0"/>
                <a:cs typeface="Calibri" pitchFamily="34" charset="0"/>
              </a:rPr>
              <a:t>“Dikkat edin! Sizin, hanımlarınızın üzerinde hakkınız olduğu gibi, hanımlarınızın da sizin üzerinizde hakkı vardır. Sizin hanımlarınız üzerindeki hakkınız, namuslarını muhafaza etmeleri ve hoşlanmadığınız kimselerin evinize girmesine izin vermemeleridir. Dikkat edin! Hanımlarınızın sizin üzerinizdeki hakkı ise onların giyim ve gıda ihtiyaçlarını güzelce karşılamanızdır.” (</a:t>
            </a:r>
            <a:r>
              <a:rPr lang="tr-TR" sz="1000" dirty="0" err="1" smtClean="0">
                <a:latin typeface="Calibri" pitchFamily="34" charset="0"/>
                <a:cs typeface="Calibri" pitchFamily="34" charset="0"/>
              </a:rPr>
              <a:t>Tirmizî</a:t>
            </a:r>
            <a:r>
              <a:rPr lang="tr-TR" sz="1000" dirty="0" smtClean="0">
                <a:latin typeface="Calibri" pitchFamily="34" charset="0"/>
                <a:cs typeface="Calibri" pitchFamily="34" charset="0"/>
              </a:rPr>
              <a:t>, </a:t>
            </a:r>
            <a:r>
              <a:rPr lang="tr-TR" sz="1000" dirty="0" err="1" smtClean="0">
                <a:latin typeface="Calibri" pitchFamily="34" charset="0"/>
                <a:cs typeface="Calibri" pitchFamily="34" charset="0"/>
              </a:rPr>
              <a:t>Radâ</a:t>
            </a:r>
            <a:r>
              <a:rPr lang="tr-TR" sz="1000" dirty="0" smtClean="0">
                <a:latin typeface="Calibri" pitchFamily="34" charset="0"/>
                <a:cs typeface="Calibri" pitchFamily="34" charset="0"/>
              </a:rPr>
              <a:t>’, 11).</a:t>
            </a:r>
            <a:endParaRPr lang="tr-TR" sz="1000" dirty="0">
              <a:solidFill>
                <a:schemeClr val="bg2">
                  <a:lumMod val="25000"/>
                </a:schemeClr>
              </a:solidFill>
              <a:latin typeface="Calibri" pitchFamily="34" charset="0"/>
              <a:cs typeface="Calibri" pitchFamily="34" charset="0"/>
            </a:endParaRP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1031150_620x360.jpg"/>
          <p:cNvPicPr>
            <a:picLocks noChangeAspect="1"/>
          </p:cNvPicPr>
          <p:nvPr/>
        </p:nvPicPr>
        <p:blipFill>
          <a:blip r:embed="rId3"/>
          <a:stretch>
            <a:fillRect/>
          </a:stretch>
        </p:blipFill>
        <p:spPr>
          <a:xfrm>
            <a:off x="3500430" y="2285992"/>
            <a:ext cx="4905367" cy="2848278"/>
          </a:xfrm>
          <a:prstGeom prst="rect">
            <a:avLst/>
          </a:prstGeom>
        </p:spPr>
      </p:pic>
      <p:sp>
        <p:nvSpPr>
          <p:cNvPr id="3" name="2 İçerik Yer Tutucusu"/>
          <p:cNvSpPr>
            <a:spLocks noGrp="1"/>
          </p:cNvSpPr>
          <p:nvPr>
            <p:ph sz="quarter" idx="1"/>
          </p:nvPr>
        </p:nvSpPr>
        <p:spPr>
          <a:xfrm>
            <a:off x="1285852" y="1785926"/>
            <a:ext cx="1714512" cy="642942"/>
          </a:xfrm>
        </p:spPr>
        <p:txBody>
          <a:bodyPr>
            <a:normAutofit/>
          </a:bodyPr>
          <a:lstStyle/>
          <a:p>
            <a:pPr>
              <a:buNone/>
            </a:pPr>
            <a:r>
              <a:rPr lang="tr-TR" sz="3200" b="1" dirty="0" smtClean="0">
                <a:solidFill>
                  <a:srgbClr val="C00000"/>
                </a:solidFill>
                <a:latin typeface="Arial" pitchFamily="34" charset="0"/>
                <a:cs typeface="Arial" pitchFamily="34" charset="0"/>
              </a:rPr>
              <a:t>İtimat..</a:t>
            </a:r>
            <a:endParaRPr lang="tr-TR" sz="3200" dirty="0" smtClean="0">
              <a:latin typeface="Arial" pitchFamily="34" charset="0"/>
              <a:cs typeface="Arial" pitchFamily="34" charset="0"/>
            </a:endParaRPr>
          </a:p>
        </p:txBody>
      </p:sp>
      <p:sp>
        <p:nvSpPr>
          <p:cNvPr id="7" name="6 Metin kutusu"/>
          <p:cNvSpPr txBox="1"/>
          <p:nvPr/>
        </p:nvSpPr>
        <p:spPr>
          <a:xfrm>
            <a:off x="714348" y="2571744"/>
            <a:ext cx="2928958" cy="369332"/>
          </a:xfrm>
          <a:prstGeom prst="rect">
            <a:avLst/>
          </a:prstGeom>
          <a:noFill/>
        </p:spPr>
        <p:txBody>
          <a:bodyPr wrap="square" rtlCol="0">
            <a:spAutoFit/>
          </a:bodyPr>
          <a:lstStyle/>
          <a:p>
            <a:r>
              <a:rPr lang="tr-TR" b="1" dirty="0" smtClean="0">
                <a:latin typeface="Arial" pitchFamily="34" charset="0"/>
                <a:cs typeface="Arial" pitchFamily="34" charset="0"/>
              </a:rPr>
              <a:t>İlk Vahiy ve Hz. Hatice..</a:t>
            </a:r>
            <a:endParaRPr lang="tr-TR" b="1" dirty="0">
              <a:latin typeface="Arial" pitchFamily="34" charset="0"/>
              <a:cs typeface="Arial" pitchFamily="34" charset="0"/>
            </a:endParaRPr>
          </a:p>
        </p:txBody>
      </p:sp>
      <p:sp>
        <p:nvSpPr>
          <p:cNvPr id="8" name="7 Metin kutusu"/>
          <p:cNvSpPr txBox="1"/>
          <p:nvPr/>
        </p:nvSpPr>
        <p:spPr>
          <a:xfrm>
            <a:off x="714348" y="3286124"/>
            <a:ext cx="2786082" cy="2523768"/>
          </a:xfrm>
          <a:prstGeom prst="rect">
            <a:avLst/>
          </a:prstGeom>
          <a:noFill/>
        </p:spPr>
        <p:txBody>
          <a:bodyPr wrap="square" rtlCol="0">
            <a:spAutoFit/>
          </a:bodyPr>
          <a:lstStyle/>
          <a:p>
            <a:pPr algn="ctr"/>
            <a:r>
              <a:rPr lang="tr-TR" sz="2000" i="1" dirty="0" smtClean="0">
                <a:latin typeface="Arial" pitchFamily="34" charset="0"/>
                <a:cs typeface="Arial" pitchFamily="34" charset="0"/>
              </a:rPr>
              <a:t>“Kızlardan biri, ‘Babacığım, onu ücretle tut. Her hâlde ücretle tuttuklarının en hayırlısı, güçlü ve </a:t>
            </a:r>
            <a:r>
              <a:rPr lang="tr-TR" sz="2000" i="1" dirty="0" smtClean="0">
                <a:solidFill>
                  <a:srgbClr val="FF0000"/>
                </a:solidFill>
                <a:latin typeface="Arial" pitchFamily="34" charset="0"/>
                <a:cs typeface="Arial" pitchFamily="34" charset="0"/>
              </a:rPr>
              <a:t>güvenilir</a:t>
            </a:r>
            <a:r>
              <a:rPr lang="tr-TR" sz="2000" i="1" dirty="0" smtClean="0">
                <a:latin typeface="Arial" pitchFamily="34" charset="0"/>
                <a:cs typeface="Arial" pitchFamily="34" charset="0"/>
              </a:rPr>
              <a:t> olan bu adam olacaktır’ dedi.” </a:t>
            </a:r>
          </a:p>
          <a:p>
            <a:pPr algn="ctr"/>
            <a:r>
              <a:rPr lang="tr-TR" dirty="0" smtClean="0">
                <a:latin typeface="Arial" pitchFamily="34" charset="0"/>
                <a:cs typeface="Arial" pitchFamily="34" charset="0"/>
              </a:rPr>
              <a:t>(</a:t>
            </a:r>
            <a:r>
              <a:rPr lang="tr-TR" dirty="0" err="1" smtClean="0">
                <a:latin typeface="Arial" pitchFamily="34" charset="0"/>
                <a:cs typeface="Arial" pitchFamily="34" charset="0"/>
              </a:rPr>
              <a:t>Kasas</a:t>
            </a:r>
            <a:r>
              <a:rPr lang="tr-TR" dirty="0" smtClean="0">
                <a:latin typeface="Arial" pitchFamily="34" charset="0"/>
                <a:cs typeface="Arial" pitchFamily="34" charset="0"/>
              </a:rPr>
              <a:t>, 26.)</a:t>
            </a:r>
            <a:endParaRPr lang="tr-TR" dirty="0">
              <a:latin typeface="Arial" pitchFamily="34" charset="0"/>
              <a:cs typeface="Arial" pitchFamily="34" charset="0"/>
            </a:endParaRPr>
          </a:p>
        </p:txBody>
      </p:sp>
      <p:sp>
        <p:nvSpPr>
          <p:cNvPr id="9" name="2 İçerik Yer Tutucusu"/>
          <p:cNvSpPr txBox="1">
            <a:spLocks/>
          </p:cNvSpPr>
          <p:nvPr/>
        </p:nvSpPr>
        <p:spPr>
          <a:xfrm>
            <a:off x="3929058" y="5429264"/>
            <a:ext cx="3929090" cy="428628"/>
          </a:xfrm>
          <a:prstGeom prst="rect">
            <a:avLst/>
          </a:prstGeom>
        </p:spPr>
        <p:txBody>
          <a:bodyPr vert="horz" lIns="91440" tIns="45720" rIns="91440" bIns="45720" rtlCol="0" anchor="t">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2"/>
              </a:buClr>
              <a:buSzPct val="85000"/>
              <a:buFont typeface="Brush Script MT" pitchFamily="66" charset="0"/>
              <a:buNone/>
              <a:tabLst/>
              <a:defRPr/>
            </a:pPr>
            <a:r>
              <a:rPr kumimoji="0" lang="tr-T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Güven, tek kullanımlıktır..</a:t>
            </a:r>
          </a:p>
        </p:txBody>
      </p:sp>
      <p:sp>
        <p:nvSpPr>
          <p:cNvPr id="10" name="2 Alt Başlık"/>
          <p:cNvSpPr txBox="1">
            <a:spLocks/>
          </p:cNvSpPr>
          <p:nvPr/>
        </p:nvSpPr>
        <p:spPr>
          <a:xfrm>
            <a:off x="1357290" y="1124744"/>
            <a:ext cx="6671094" cy="661182"/>
          </a:xfrm>
          <a:prstGeom prst="rect">
            <a:avLst/>
          </a:prstGeom>
        </p:spPr>
        <p:txBody>
          <a:bodyPr vert="horz" lIns="91440" tIns="45720" rIns="91440" bIns="45720" rtlCol="0" anchor="t">
            <a:normAutofit/>
          </a:bodyPr>
          <a:lstStyle/>
          <a:p>
            <a:pPr marL="274320" marR="0" lvl="0" indent="-274320" algn="ctr" defTabSz="914400" rtl="0" eaLnBrk="1" fontAlgn="auto" latinLnBrk="0" hangingPunct="1">
              <a:lnSpc>
                <a:spcPct val="100000"/>
              </a:lnSpc>
              <a:spcBef>
                <a:spcPct val="20000"/>
              </a:spcBef>
              <a:spcAft>
                <a:spcPts val="0"/>
              </a:spcAft>
              <a:buClr>
                <a:schemeClr val="accent2"/>
              </a:buClr>
              <a:buSzPct val="85000"/>
              <a:tabLst/>
              <a:defRPr/>
            </a:pPr>
            <a:r>
              <a:rPr kumimoji="0" lang="tr-TR" sz="3200" b="1" i="0" u="none" strike="noStrike" kern="1200" cap="none" spc="0" normalizeH="0" baseline="0" noProof="0" dirty="0" smtClean="0">
                <a:ln>
                  <a:noFill/>
                </a:ln>
                <a:solidFill>
                  <a:schemeClr val="bg2">
                    <a:lumMod val="25000"/>
                  </a:schemeClr>
                </a:solidFill>
                <a:effectLst/>
                <a:uLnTx/>
                <a:uFillTx/>
                <a:latin typeface="+mn-lt"/>
                <a:ea typeface="+mn-ea"/>
                <a:cs typeface="+mn-cs"/>
              </a:rPr>
              <a:t>SABİTELER</a:t>
            </a:r>
            <a:endParaRPr kumimoji="0" lang="tr-TR" sz="2400" b="1" i="0" u="none" strike="noStrike" kern="1200" cap="none" spc="0" normalizeH="0" baseline="0" noProof="0" dirty="0">
              <a:ln>
                <a:noFill/>
              </a:ln>
              <a:solidFill>
                <a:schemeClr val="bg2">
                  <a:lumMod val="25000"/>
                </a:schemeClr>
              </a:solidFill>
              <a:effectLst/>
              <a:uLnTx/>
              <a:uFillTx/>
              <a:latin typeface="+mn-lt"/>
              <a:ea typeface="+mn-ea"/>
              <a:cs typeface="+mn-cs"/>
            </a:endParaRPr>
          </a:p>
        </p:txBody>
      </p:sp>
    </p:spTree>
    <p:extLst>
      <p:ext uri="{BB962C8B-B14F-4D97-AF65-F5344CB8AC3E}">
        <p14:creationId xmlns="" xmlns:p14="http://schemas.microsoft.com/office/powerpoint/2010/main" val="2172068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57290" y="1124744"/>
            <a:ext cx="6671094" cy="661182"/>
          </a:xfrm>
        </p:spPr>
        <p:txBody>
          <a:bodyPr>
            <a:normAutofit/>
          </a:bodyPr>
          <a:lstStyle/>
          <a:p>
            <a:r>
              <a:rPr lang="tr-TR" sz="3200" b="1" dirty="0" smtClean="0">
                <a:solidFill>
                  <a:schemeClr val="bg2">
                    <a:lumMod val="25000"/>
                  </a:schemeClr>
                </a:solidFill>
                <a:latin typeface="Calibri" pitchFamily="34" charset="0"/>
                <a:cs typeface="Calibri" pitchFamily="34" charset="0"/>
              </a:rPr>
              <a:t>SABİTELER</a:t>
            </a:r>
            <a:endParaRPr lang="tr-TR" b="1" dirty="0">
              <a:solidFill>
                <a:schemeClr val="bg2">
                  <a:lumMod val="25000"/>
                </a:schemeClr>
              </a:solidFill>
              <a:latin typeface="Calibri" pitchFamily="34" charset="0"/>
              <a:cs typeface="Calibri" pitchFamily="34" charset="0"/>
            </a:endParaRPr>
          </a:p>
        </p:txBody>
      </p:sp>
      <p:pic>
        <p:nvPicPr>
          <p:cNvPr id="5" name="4 Resim" descr="Prof.Dr_.Ali-Çelik-660x302.jpg"/>
          <p:cNvPicPr>
            <a:picLocks noChangeAspect="1"/>
          </p:cNvPicPr>
          <p:nvPr/>
        </p:nvPicPr>
        <p:blipFill>
          <a:blip r:embed="rId3"/>
          <a:stretch>
            <a:fillRect/>
          </a:stretch>
        </p:blipFill>
        <p:spPr>
          <a:xfrm>
            <a:off x="3571868" y="2357430"/>
            <a:ext cx="4610880" cy="2571768"/>
          </a:xfrm>
          <a:prstGeom prst="rect">
            <a:avLst/>
          </a:prstGeom>
        </p:spPr>
      </p:pic>
      <p:sp>
        <p:nvSpPr>
          <p:cNvPr id="4" name="2 İçerik Yer Tutucusu"/>
          <p:cNvSpPr txBox="1">
            <a:spLocks/>
          </p:cNvSpPr>
          <p:nvPr/>
        </p:nvSpPr>
        <p:spPr>
          <a:xfrm>
            <a:off x="1000100" y="1714488"/>
            <a:ext cx="4572032" cy="928694"/>
          </a:xfrm>
          <a:prstGeom prst="rect">
            <a:avLst/>
          </a:prstGeom>
        </p:spPr>
        <p:txBody>
          <a:bodyPr vert="horz" lIns="91440" tIns="45720" rIns="91440" bIns="45720" rtlCol="0" anchor="t">
            <a:normAutofit/>
          </a:bodyPr>
          <a:lstStyle/>
          <a:p>
            <a:pPr lvl="0" algn="just">
              <a:spcBef>
                <a:spcPct val="20000"/>
              </a:spcBef>
              <a:buClr>
                <a:schemeClr val="accent2"/>
              </a:buClr>
              <a:buSzPct val="85000"/>
            </a:pPr>
            <a:r>
              <a:rPr lang="tr-TR" sz="3200" b="1" dirty="0" smtClean="0">
                <a:solidFill>
                  <a:srgbClr val="C00000"/>
                </a:solidFill>
                <a:latin typeface="Calibri" pitchFamily="34" charset="0"/>
                <a:cs typeface="Calibri" pitchFamily="34" charset="0"/>
              </a:rPr>
              <a:t>Mahremiyet… </a:t>
            </a:r>
            <a:r>
              <a:rPr lang="tr-TR" dirty="0" smtClean="0">
                <a:latin typeface="Calibri" pitchFamily="34" charset="0"/>
                <a:cs typeface="Calibri" pitchFamily="34" charset="0"/>
              </a:rPr>
              <a:t>(Nur, 30-31)</a:t>
            </a:r>
          </a:p>
        </p:txBody>
      </p:sp>
      <p:sp>
        <p:nvSpPr>
          <p:cNvPr id="6" name="5 Metin kutusu"/>
          <p:cNvSpPr txBox="1"/>
          <p:nvPr/>
        </p:nvSpPr>
        <p:spPr>
          <a:xfrm>
            <a:off x="1000100" y="2428868"/>
            <a:ext cx="2500330" cy="3305520"/>
          </a:xfrm>
          <a:prstGeom prst="rect">
            <a:avLst/>
          </a:prstGeom>
          <a:noFill/>
        </p:spPr>
        <p:txBody>
          <a:bodyPr wrap="square" rtlCol="0">
            <a:spAutoFit/>
          </a:bodyPr>
          <a:lstStyle/>
          <a:p>
            <a:pPr lvl="0" algn="just">
              <a:spcBef>
                <a:spcPct val="20000"/>
              </a:spcBef>
              <a:buClr>
                <a:schemeClr val="accent2"/>
              </a:buClr>
              <a:buSzPct val="85000"/>
            </a:pPr>
            <a:r>
              <a:rPr lang="tr-TR" b="1" dirty="0" smtClean="0">
                <a:solidFill>
                  <a:srgbClr val="FF0000"/>
                </a:solidFill>
                <a:latin typeface="Calibri" pitchFamily="34" charset="0"/>
                <a:cs typeface="Calibri" pitchFamily="34" charset="0"/>
              </a:rPr>
              <a:t>“Hanımlarınız sizin için birer elbise, siz de onlar için birer elbisesiniz.” </a:t>
            </a:r>
          </a:p>
          <a:p>
            <a:pPr lvl="0" algn="just">
              <a:spcBef>
                <a:spcPct val="20000"/>
              </a:spcBef>
              <a:buClr>
                <a:schemeClr val="accent2"/>
              </a:buClr>
              <a:buSzPct val="85000"/>
            </a:pPr>
            <a:r>
              <a:rPr lang="tr-TR" dirty="0" smtClean="0">
                <a:latin typeface="Calibri" pitchFamily="34" charset="0"/>
                <a:cs typeface="Calibri" pitchFamily="34" charset="0"/>
              </a:rPr>
              <a:t>(Bakara, 187)</a:t>
            </a:r>
          </a:p>
          <a:p>
            <a:pPr lvl="0" algn="just">
              <a:spcBef>
                <a:spcPct val="20000"/>
              </a:spcBef>
              <a:buClr>
                <a:schemeClr val="accent2"/>
              </a:buClr>
              <a:buSzPct val="85000"/>
            </a:pPr>
            <a:endParaRPr lang="tr-TR" dirty="0" smtClean="0">
              <a:latin typeface="Calibri" pitchFamily="34" charset="0"/>
              <a:cs typeface="Calibri" pitchFamily="34" charset="0"/>
            </a:endParaRPr>
          </a:p>
          <a:p>
            <a:pPr lvl="0" algn="just">
              <a:spcBef>
                <a:spcPct val="20000"/>
              </a:spcBef>
              <a:buClr>
                <a:schemeClr val="accent2"/>
              </a:buClr>
              <a:buSzPct val="85000"/>
            </a:pPr>
            <a:r>
              <a:rPr lang="tr-TR" b="1" dirty="0" smtClean="0">
                <a:solidFill>
                  <a:srgbClr val="FF0000"/>
                </a:solidFill>
                <a:latin typeface="Calibri" pitchFamily="34" charset="0"/>
                <a:cs typeface="Calibri" pitchFamily="34" charset="0"/>
              </a:rPr>
              <a:t>“Arsızlık nerede ve kimde olursa olsun çirkinleştirir; hayâ ise nerede ve kimde olursa olsun zarifleştirir.” </a:t>
            </a:r>
            <a:r>
              <a:rPr lang="tr-TR" dirty="0" smtClean="0">
                <a:latin typeface="Calibri" pitchFamily="34" charset="0"/>
                <a:cs typeface="Calibri" pitchFamily="34" charset="0"/>
              </a:rPr>
              <a:t>(</a:t>
            </a:r>
            <a:r>
              <a:rPr lang="tr-TR" dirty="0" err="1" smtClean="0">
                <a:latin typeface="Calibri" pitchFamily="34" charset="0"/>
                <a:cs typeface="Calibri" pitchFamily="34" charset="0"/>
              </a:rPr>
              <a:t>Tirmizî</a:t>
            </a:r>
            <a:r>
              <a:rPr lang="tr-TR" dirty="0" smtClean="0">
                <a:latin typeface="Calibri" pitchFamily="34" charset="0"/>
                <a:cs typeface="Calibri" pitchFamily="34" charset="0"/>
              </a:rPr>
              <a:t>, </a:t>
            </a:r>
            <a:r>
              <a:rPr lang="tr-TR" dirty="0" err="1" smtClean="0">
                <a:latin typeface="Calibri" pitchFamily="34" charset="0"/>
                <a:cs typeface="Calibri" pitchFamily="34" charset="0"/>
              </a:rPr>
              <a:t>Birr</a:t>
            </a:r>
            <a:r>
              <a:rPr lang="tr-TR" dirty="0" smtClean="0">
                <a:latin typeface="Calibri" pitchFamily="34" charset="0"/>
                <a:cs typeface="Calibri" pitchFamily="34" charset="0"/>
              </a:rPr>
              <a:t>, 47.)</a:t>
            </a:r>
            <a:endParaRPr lang="tr-TR" dirty="0"/>
          </a:p>
        </p:txBody>
      </p:sp>
      <p:sp>
        <p:nvSpPr>
          <p:cNvPr id="7" name="2 İçerik Yer Tutucusu"/>
          <p:cNvSpPr txBox="1">
            <a:spLocks/>
          </p:cNvSpPr>
          <p:nvPr/>
        </p:nvSpPr>
        <p:spPr>
          <a:xfrm>
            <a:off x="3714744" y="2000240"/>
            <a:ext cx="4429156" cy="571504"/>
          </a:xfrm>
          <a:prstGeom prst="rect">
            <a:avLst/>
          </a:prstGeom>
        </p:spPr>
        <p:txBody>
          <a:bodyPr vert="horz" lIns="91440" tIns="45720" rIns="91440" bIns="45720" rtlCol="0" anchor="t">
            <a:normAutofit/>
          </a:bodyPr>
          <a:lstStyle/>
          <a:p>
            <a:pPr algn="r">
              <a:spcBef>
                <a:spcPct val="20000"/>
              </a:spcBef>
              <a:buClr>
                <a:schemeClr val="accent2"/>
              </a:buClr>
              <a:buSzPct val="85000"/>
            </a:pPr>
            <a:r>
              <a:rPr lang="tr-TR" sz="2400" b="1" dirty="0" smtClean="0">
                <a:solidFill>
                  <a:srgbClr val="C00000"/>
                </a:solidFill>
                <a:latin typeface="Calibri" pitchFamily="34" charset="0"/>
                <a:cs typeface="Calibri" pitchFamily="34" charset="0"/>
              </a:rPr>
              <a:t>Haya.. İffet… Hıfz.. </a:t>
            </a:r>
          </a:p>
          <a:p>
            <a:pPr lvl="0" algn="just">
              <a:spcBef>
                <a:spcPct val="20000"/>
              </a:spcBef>
              <a:buClr>
                <a:schemeClr val="accent2"/>
              </a:buClr>
              <a:buSzPct val="85000"/>
            </a:pPr>
            <a:endParaRPr lang="tr-TR" dirty="0" smtClean="0"/>
          </a:p>
        </p:txBody>
      </p:sp>
      <p:sp>
        <p:nvSpPr>
          <p:cNvPr id="8" name="7 Metin kutusu"/>
          <p:cNvSpPr txBox="1"/>
          <p:nvPr/>
        </p:nvSpPr>
        <p:spPr>
          <a:xfrm>
            <a:off x="3428992" y="4857760"/>
            <a:ext cx="4857784" cy="1077218"/>
          </a:xfrm>
          <a:prstGeom prst="rect">
            <a:avLst/>
          </a:prstGeom>
          <a:noFill/>
        </p:spPr>
        <p:txBody>
          <a:bodyPr wrap="square" rtlCol="0">
            <a:spAutoFit/>
          </a:bodyPr>
          <a:lstStyle/>
          <a:p>
            <a:r>
              <a:rPr lang="tr-TR" sz="1600" dirty="0" smtClean="0">
                <a:solidFill>
                  <a:srgbClr val="005CA8"/>
                </a:solidFill>
                <a:latin typeface="Calibri" pitchFamily="34" charset="0"/>
                <a:cs typeface="Calibri" pitchFamily="34" charset="0"/>
              </a:rPr>
              <a:t>“…Peygamber’in hanımlarından bir şey istediğiniz zaman perde arkasından isteyin. Bu, hem sizin kalpleriniz, hem de onların kalpleri için daha temiz bir davranıştır…” </a:t>
            </a:r>
            <a:r>
              <a:rPr lang="tr-TR" sz="1600" dirty="0" err="1" smtClean="0">
                <a:solidFill>
                  <a:srgbClr val="005CA8"/>
                </a:solidFill>
                <a:latin typeface="Calibri" pitchFamily="34" charset="0"/>
                <a:cs typeface="Calibri" pitchFamily="34" charset="0"/>
              </a:rPr>
              <a:t>Ahzab</a:t>
            </a:r>
            <a:r>
              <a:rPr lang="tr-TR" sz="1600" dirty="0" smtClean="0">
                <a:solidFill>
                  <a:srgbClr val="005CA8"/>
                </a:solidFill>
                <a:latin typeface="Calibri" pitchFamily="34" charset="0"/>
                <a:cs typeface="Calibri" pitchFamily="34" charset="0"/>
              </a:rPr>
              <a:t>/ 53 </a:t>
            </a:r>
            <a:endParaRPr lang="tr-TR" sz="1600" dirty="0">
              <a:solidFill>
                <a:srgbClr val="005CA8"/>
              </a:solidFill>
              <a:latin typeface="Calibri" pitchFamily="34" charset="0"/>
              <a:cs typeface="Calibri" pitchFamily="34" charset="0"/>
            </a:endParaRP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143504" y="1857364"/>
            <a:ext cx="2953468" cy="4247317"/>
          </a:xfrm>
          <a:prstGeom prst="rect">
            <a:avLst/>
          </a:prstGeom>
        </p:spPr>
        <p:txBody>
          <a:bodyPr wrap="square">
            <a:spAutoFit/>
          </a:bodyPr>
          <a:lstStyle/>
          <a:p>
            <a:pPr>
              <a:buFont typeface="Wingdings" pitchFamily="2" charset="2"/>
              <a:buChar char="§"/>
            </a:pPr>
            <a:r>
              <a:rPr lang="tr-TR" sz="3000" dirty="0" smtClean="0">
                <a:solidFill>
                  <a:schemeClr val="bg2">
                    <a:lumMod val="25000"/>
                  </a:schemeClr>
                </a:solidFill>
                <a:latin typeface="+mj-lt"/>
              </a:rPr>
              <a:t> Aile?</a:t>
            </a:r>
          </a:p>
          <a:p>
            <a:pPr>
              <a:buFont typeface="Wingdings" pitchFamily="2" charset="2"/>
              <a:buChar char="§"/>
            </a:pPr>
            <a:r>
              <a:rPr lang="tr-TR" sz="3000" dirty="0" smtClean="0">
                <a:solidFill>
                  <a:schemeClr val="bg2">
                    <a:lumMod val="25000"/>
                  </a:schemeClr>
                </a:solidFill>
                <a:latin typeface="+mj-lt"/>
              </a:rPr>
              <a:t>Aile Kurmak</a:t>
            </a:r>
          </a:p>
          <a:p>
            <a:pPr>
              <a:buFont typeface="Wingdings" pitchFamily="2" charset="2"/>
              <a:buChar char="§"/>
            </a:pPr>
            <a:r>
              <a:rPr lang="tr-TR" sz="3000" dirty="0" smtClean="0">
                <a:solidFill>
                  <a:schemeClr val="bg2">
                    <a:lumMod val="25000"/>
                  </a:schemeClr>
                </a:solidFill>
                <a:latin typeface="+mj-lt"/>
              </a:rPr>
              <a:t> Aile Olmak</a:t>
            </a:r>
          </a:p>
          <a:p>
            <a:r>
              <a:rPr lang="tr-TR" sz="3000" dirty="0" smtClean="0">
                <a:solidFill>
                  <a:schemeClr val="bg2">
                    <a:lumMod val="25000"/>
                  </a:schemeClr>
                </a:solidFill>
                <a:latin typeface="+mj-lt"/>
              </a:rPr>
              <a:t>     Hedefler</a:t>
            </a:r>
          </a:p>
          <a:p>
            <a:pPr>
              <a:buFont typeface="Wingdings" pitchFamily="2" charset="2"/>
              <a:buChar char="§"/>
            </a:pPr>
            <a:r>
              <a:rPr lang="tr-TR" sz="3000" dirty="0" smtClean="0">
                <a:solidFill>
                  <a:schemeClr val="bg2">
                    <a:lumMod val="25000"/>
                  </a:schemeClr>
                </a:solidFill>
                <a:latin typeface="+mj-lt"/>
              </a:rPr>
              <a:t>Aile Kalmak</a:t>
            </a:r>
          </a:p>
          <a:p>
            <a:r>
              <a:rPr lang="tr-TR" sz="3000" dirty="0" smtClean="0">
                <a:solidFill>
                  <a:schemeClr val="bg2">
                    <a:lumMod val="25000"/>
                  </a:schemeClr>
                </a:solidFill>
                <a:latin typeface="+mj-lt"/>
              </a:rPr>
              <a:t>     Değişkenler</a:t>
            </a:r>
          </a:p>
          <a:p>
            <a:r>
              <a:rPr lang="tr-TR" sz="3000" dirty="0" smtClean="0">
                <a:solidFill>
                  <a:schemeClr val="bg2">
                    <a:lumMod val="25000"/>
                  </a:schemeClr>
                </a:solidFill>
                <a:latin typeface="+mj-lt"/>
              </a:rPr>
              <a:t>     Sabiteler</a:t>
            </a:r>
          </a:p>
          <a:p>
            <a:r>
              <a:rPr lang="tr-TR" sz="3000" dirty="0" smtClean="0">
                <a:solidFill>
                  <a:schemeClr val="bg2">
                    <a:lumMod val="25000"/>
                  </a:schemeClr>
                </a:solidFill>
                <a:latin typeface="+mj-lt"/>
              </a:rPr>
              <a:t>     Engeller</a:t>
            </a:r>
          </a:p>
          <a:p>
            <a:r>
              <a:rPr lang="tr-TR" sz="3000" dirty="0" smtClean="0">
                <a:solidFill>
                  <a:schemeClr val="bg2">
                    <a:lumMod val="25000"/>
                  </a:schemeClr>
                </a:solidFill>
                <a:latin typeface="+mj-lt"/>
              </a:rPr>
              <a:t>     Anahtarlar</a:t>
            </a:r>
          </a:p>
        </p:txBody>
      </p:sp>
      <p:sp>
        <p:nvSpPr>
          <p:cNvPr id="3" name="2 Alt Başlık"/>
          <p:cNvSpPr txBox="1">
            <a:spLocks/>
          </p:cNvSpPr>
          <p:nvPr/>
        </p:nvSpPr>
        <p:spPr>
          <a:xfrm>
            <a:off x="928662" y="1214422"/>
            <a:ext cx="4143404" cy="661182"/>
          </a:xfrm>
          <a:prstGeom prst="rect">
            <a:avLst/>
          </a:prstGeom>
        </p:spPr>
        <p:txBody>
          <a:bodyPr vert="horz" lIns="91440" tIns="45720" rIns="91440" bIns="45720" rtlCol="0" anchor="t">
            <a:normAutofit/>
          </a:bodyPr>
          <a:lstStyle/>
          <a:p>
            <a:pPr marL="274320" marR="0" lvl="0" indent="-274320" algn="ctr" defTabSz="914400" rtl="0" eaLnBrk="1" fontAlgn="auto" latinLnBrk="0" hangingPunct="1">
              <a:lnSpc>
                <a:spcPct val="100000"/>
              </a:lnSpc>
              <a:spcBef>
                <a:spcPct val="20000"/>
              </a:spcBef>
              <a:spcAft>
                <a:spcPts val="0"/>
              </a:spcAft>
              <a:buClr>
                <a:schemeClr val="accent2"/>
              </a:buClr>
              <a:buSzPct val="85000"/>
              <a:tabLst/>
              <a:defRPr/>
            </a:pPr>
            <a:r>
              <a:rPr kumimoji="0" lang="tr-TR" sz="32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Neler Var?</a:t>
            </a:r>
          </a:p>
          <a:p>
            <a:pPr marL="274320" marR="0" lvl="0" indent="-274320" algn="l" defTabSz="914400" rtl="0"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4 Resim" descr="images.jpg"/>
          <p:cNvPicPr>
            <a:picLocks noChangeAspect="1"/>
          </p:cNvPicPr>
          <p:nvPr/>
        </p:nvPicPr>
        <p:blipFill>
          <a:blip r:embed="rId2"/>
          <a:stretch>
            <a:fillRect/>
          </a:stretch>
        </p:blipFill>
        <p:spPr>
          <a:xfrm>
            <a:off x="1000100" y="1928802"/>
            <a:ext cx="4018387" cy="4000528"/>
          </a:xfrm>
          <a:prstGeom prst="rect">
            <a:avLst/>
          </a:prstGeom>
        </p:spPr>
      </p:pic>
    </p:spTree>
    <p:extLst>
      <p:ext uri="{BB962C8B-B14F-4D97-AF65-F5344CB8AC3E}">
        <p14:creationId xmlns="" xmlns:p14="http://schemas.microsoft.com/office/powerpoint/2010/main" val="3174184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285852" y="2500306"/>
            <a:ext cx="6643734" cy="2500330"/>
          </a:xfrm>
          <a:prstGeom prst="rect">
            <a:avLst/>
          </a:prstGeom>
        </p:spPr>
        <p:txBody>
          <a:bodyPr vert="horz" lIns="91440" tIns="45720" rIns="91440" bIns="45720" rtlCol="0" anchor="t">
            <a:normAutofit/>
          </a:bodyPr>
          <a:lstStyle/>
          <a:p>
            <a:pPr lvl="0" algn="ctr">
              <a:spcBef>
                <a:spcPct val="20000"/>
              </a:spcBef>
              <a:buClr>
                <a:schemeClr val="accent2"/>
              </a:buClr>
              <a:buSzPct val="85000"/>
            </a:pPr>
            <a:r>
              <a:rPr lang="tr-TR" sz="3200" b="1" dirty="0" smtClean="0">
                <a:solidFill>
                  <a:srgbClr val="C00000"/>
                </a:solidFill>
                <a:latin typeface="Arial" pitchFamily="34" charset="0"/>
                <a:cs typeface="Arial" pitchFamily="34" charset="0"/>
              </a:rPr>
              <a:t>ENGELLER</a:t>
            </a:r>
          </a:p>
          <a:p>
            <a:pPr lvl="0" algn="ctr">
              <a:spcBef>
                <a:spcPct val="20000"/>
              </a:spcBef>
              <a:buClr>
                <a:schemeClr val="accent2"/>
              </a:buClr>
              <a:buSzPct val="85000"/>
            </a:pPr>
            <a:r>
              <a:rPr lang="tr-TR" sz="3200" b="1" dirty="0" smtClean="0">
                <a:solidFill>
                  <a:srgbClr val="C00000"/>
                </a:solidFill>
                <a:latin typeface="Arial" pitchFamily="34" charset="0"/>
                <a:cs typeface="Arial" pitchFamily="34" charset="0"/>
              </a:rPr>
              <a:t>ve</a:t>
            </a:r>
          </a:p>
          <a:p>
            <a:pPr lvl="0" algn="ctr">
              <a:spcBef>
                <a:spcPct val="20000"/>
              </a:spcBef>
              <a:buClr>
                <a:schemeClr val="accent2"/>
              </a:buClr>
              <a:buSzPct val="85000"/>
            </a:pPr>
            <a:r>
              <a:rPr lang="tr-TR" sz="3200" b="1" dirty="0" smtClean="0">
                <a:solidFill>
                  <a:srgbClr val="C00000"/>
                </a:solidFill>
                <a:latin typeface="Arial" pitchFamily="34" charset="0"/>
                <a:cs typeface="Arial" pitchFamily="34" charset="0"/>
              </a:rPr>
              <a:t>ANAHTARLAR</a:t>
            </a: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57290" y="1124744"/>
            <a:ext cx="6671094" cy="661182"/>
          </a:xfrm>
        </p:spPr>
        <p:txBody>
          <a:bodyPr>
            <a:normAutofit/>
          </a:bodyPr>
          <a:lstStyle/>
          <a:p>
            <a:r>
              <a:rPr lang="tr-TR" sz="3200" b="1" dirty="0" smtClean="0">
                <a:solidFill>
                  <a:schemeClr val="bg2">
                    <a:lumMod val="25000"/>
                  </a:schemeClr>
                </a:solidFill>
                <a:latin typeface="Calibri" pitchFamily="34" charset="0"/>
                <a:cs typeface="Calibri" pitchFamily="34" charset="0"/>
              </a:rPr>
              <a:t>ENGELLER</a:t>
            </a:r>
            <a:endParaRPr lang="tr-TR" b="1" dirty="0">
              <a:solidFill>
                <a:schemeClr val="bg2">
                  <a:lumMod val="25000"/>
                </a:schemeClr>
              </a:solidFill>
              <a:latin typeface="Calibri" pitchFamily="34" charset="0"/>
              <a:cs typeface="Calibri" pitchFamily="34" charset="0"/>
            </a:endParaRPr>
          </a:p>
        </p:txBody>
      </p:sp>
      <p:sp>
        <p:nvSpPr>
          <p:cNvPr id="4" name="2 İçerik Yer Tutucusu"/>
          <p:cNvSpPr txBox="1">
            <a:spLocks/>
          </p:cNvSpPr>
          <p:nvPr/>
        </p:nvSpPr>
        <p:spPr>
          <a:xfrm>
            <a:off x="1142976" y="1928802"/>
            <a:ext cx="1857388" cy="3929090"/>
          </a:xfrm>
          <a:prstGeom prst="rect">
            <a:avLst/>
          </a:prstGeom>
        </p:spPr>
        <p:txBody>
          <a:bodyPr vert="horz" lIns="91440" tIns="45720" rIns="91440" bIns="45720" rtlCol="0" anchor="t">
            <a:normAutofit/>
          </a:bodyPr>
          <a:lstStyle/>
          <a:p>
            <a:pPr lvl="0" algn="just">
              <a:spcBef>
                <a:spcPct val="20000"/>
              </a:spcBef>
              <a:buClr>
                <a:schemeClr val="accent2"/>
              </a:buClr>
              <a:buSzPct val="85000"/>
            </a:pPr>
            <a:r>
              <a:rPr lang="tr-TR" sz="2000" b="1" dirty="0" smtClean="0">
                <a:latin typeface="Arial" pitchFamily="34" charset="0"/>
                <a:cs typeface="Arial" pitchFamily="34" charset="0"/>
              </a:rPr>
              <a:t>İhmal..</a:t>
            </a:r>
          </a:p>
          <a:p>
            <a:pPr lvl="0" algn="just">
              <a:spcBef>
                <a:spcPct val="20000"/>
              </a:spcBef>
              <a:buClr>
                <a:schemeClr val="accent2"/>
              </a:buClr>
              <a:buSzPct val="85000"/>
            </a:pPr>
            <a:endParaRPr lang="tr-TR" sz="2000" b="1" dirty="0" smtClean="0">
              <a:latin typeface="Arial" pitchFamily="34" charset="0"/>
              <a:cs typeface="Arial" pitchFamily="34" charset="0"/>
            </a:endParaRPr>
          </a:p>
          <a:p>
            <a:pPr lvl="0" algn="just">
              <a:spcBef>
                <a:spcPct val="20000"/>
              </a:spcBef>
              <a:buClr>
                <a:schemeClr val="accent2"/>
              </a:buClr>
              <a:buSzPct val="85000"/>
            </a:pPr>
            <a:r>
              <a:rPr lang="tr-TR" sz="2000" b="1" dirty="0" smtClean="0">
                <a:latin typeface="Arial" pitchFamily="34" charset="0"/>
                <a:cs typeface="Arial" pitchFamily="34" charset="0"/>
              </a:rPr>
              <a:t>Çatışma..</a:t>
            </a:r>
          </a:p>
          <a:p>
            <a:pPr lvl="0" algn="just">
              <a:spcBef>
                <a:spcPct val="20000"/>
              </a:spcBef>
              <a:buClr>
                <a:schemeClr val="accent2"/>
              </a:buClr>
              <a:buSzPct val="85000"/>
            </a:pPr>
            <a:endParaRPr lang="tr-TR" sz="2000" b="1" dirty="0" smtClean="0">
              <a:latin typeface="Arial" pitchFamily="34" charset="0"/>
              <a:cs typeface="Arial" pitchFamily="34" charset="0"/>
            </a:endParaRPr>
          </a:p>
          <a:p>
            <a:pPr lvl="0" algn="just">
              <a:spcBef>
                <a:spcPct val="20000"/>
              </a:spcBef>
              <a:buClr>
                <a:schemeClr val="accent2"/>
              </a:buClr>
              <a:buSzPct val="85000"/>
            </a:pPr>
            <a:r>
              <a:rPr lang="tr-TR" sz="2000" b="1" dirty="0" smtClean="0">
                <a:latin typeface="Arial" pitchFamily="34" charset="0"/>
                <a:cs typeface="Arial" pitchFamily="34" charset="0"/>
              </a:rPr>
              <a:t>Öfke..</a:t>
            </a:r>
          </a:p>
          <a:p>
            <a:pPr lvl="0" algn="just">
              <a:spcBef>
                <a:spcPct val="20000"/>
              </a:spcBef>
              <a:buClr>
                <a:schemeClr val="accent2"/>
              </a:buClr>
              <a:buSzPct val="85000"/>
            </a:pPr>
            <a:endParaRPr lang="tr-TR" sz="2000" b="1" dirty="0" smtClean="0">
              <a:latin typeface="Arial" pitchFamily="34" charset="0"/>
              <a:cs typeface="Arial" pitchFamily="34" charset="0"/>
            </a:endParaRPr>
          </a:p>
          <a:p>
            <a:pPr lvl="0" algn="just">
              <a:spcBef>
                <a:spcPct val="20000"/>
              </a:spcBef>
              <a:buClr>
                <a:schemeClr val="accent2"/>
              </a:buClr>
              <a:buSzPct val="85000"/>
            </a:pPr>
            <a:r>
              <a:rPr lang="tr-TR" sz="2000" b="1" dirty="0" smtClean="0">
                <a:latin typeface="Arial" pitchFamily="34" charset="0"/>
                <a:cs typeface="Arial" pitchFamily="34" charset="0"/>
              </a:rPr>
              <a:t>Şiddet..</a:t>
            </a:r>
          </a:p>
          <a:p>
            <a:pPr lvl="0" algn="just">
              <a:spcBef>
                <a:spcPct val="20000"/>
              </a:spcBef>
              <a:buClr>
                <a:schemeClr val="accent2"/>
              </a:buClr>
              <a:buSzPct val="85000"/>
            </a:pPr>
            <a:endParaRPr lang="tr-TR" sz="2000" b="1" dirty="0" smtClean="0">
              <a:latin typeface="Arial" pitchFamily="34" charset="0"/>
              <a:cs typeface="Arial" pitchFamily="34" charset="0"/>
            </a:endParaRPr>
          </a:p>
          <a:p>
            <a:pPr lvl="0" algn="just">
              <a:spcBef>
                <a:spcPct val="20000"/>
              </a:spcBef>
              <a:buClr>
                <a:schemeClr val="accent2"/>
              </a:buClr>
              <a:buSzPct val="85000"/>
            </a:pPr>
            <a:r>
              <a:rPr lang="tr-TR" sz="2000" b="1" dirty="0" smtClean="0">
                <a:latin typeface="Arial" pitchFamily="34" charset="0"/>
                <a:cs typeface="Arial" pitchFamily="34" charset="0"/>
              </a:rPr>
              <a:t>İhanet..</a:t>
            </a:r>
          </a:p>
          <a:p>
            <a:pPr lvl="0" algn="just">
              <a:spcBef>
                <a:spcPct val="20000"/>
              </a:spcBef>
              <a:buClr>
                <a:schemeClr val="accent2"/>
              </a:buClr>
              <a:buSzPct val="85000"/>
            </a:pPr>
            <a:endParaRPr lang="tr-TR" b="1" dirty="0" smtClean="0"/>
          </a:p>
          <a:p>
            <a:pPr lvl="0" algn="just">
              <a:spcBef>
                <a:spcPct val="20000"/>
              </a:spcBef>
              <a:buClr>
                <a:schemeClr val="accent2"/>
              </a:buClr>
              <a:buSzPct val="85000"/>
            </a:pPr>
            <a:endParaRPr lang="tr-TR" dirty="0" smtClean="0"/>
          </a:p>
        </p:txBody>
      </p:sp>
      <p:pic>
        <p:nvPicPr>
          <p:cNvPr id="5" name="4 Resim" descr="aile.jpg"/>
          <p:cNvPicPr>
            <a:picLocks noChangeAspect="1"/>
          </p:cNvPicPr>
          <p:nvPr/>
        </p:nvPicPr>
        <p:blipFill>
          <a:blip r:embed="rId2"/>
          <a:stretch>
            <a:fillRect/>
          </a:stretch>
        </p:blipFill>
        <p:spPr>
          <a:xfrm>
            <a:off x="2786050" y="1857364"/>
            <a:ext cx="5306837" cy="3929090"/>
          </a:xfrm>
          <a:prstGeom prst="rect">
            <a:avLst/>
          </a:prstGeom>
        </p:spPr>
      </p:pic>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99592" y="1785926"/>
            <a:ext cx="7416824" cy="4451386"/>
          </a:xfrm>
        </p:spPr>
        <p:txBody>
          <a:bodyPr>
            <a:normAutofit/>
          </a:bodyPr>
          <a:lstStyle/>
          <a:p>
            <a:pPr>
              <a:buNone/>
            </a:pPr>
            <a:r>
              <a:rPr lang="tr-TR" b="1" dirty="0" smtClean="0"/>
              <a:t>	</a:t>
            </a:r>
            <a:r>
              <a:rPr lang="tr-TR" sz="3200" b="1" dirty="0" smtClean="0">
                <a:latin typeface="Calibri" pitchFamily="34" charset="0"/>
                <a:cs typeface="Calibri" pitchFamily="34" charset="0"/>
              </a:rPr>
              <a:t>İnanç…</a:t>
            </a:r>
            <a:endParaRPr lang="tr-TR" sz="3200" dirty="0" smtClean="0">
              <a:latin typeface="Calibri" pitchFamily="34" charset="0"/>
              <a:cs typeface="Calibri" pitchFamily="34" charset="0"/>
            </a:endParaRPr>
          </a:p>
          <a:p>
            <a:pPr>
              <a:buNone/>
            </a:pPr>
            <a:r>
              <a:rPr lang="tr-TR" sz="2800" dirty="0" smtClean="0">
                <a:latin typeface="Calibri" pitchFamily="34" charset="0"/>
                <a:cs typeface="Calibri" pitchFamily="34" charset="0"/>
              </a:rPr>
              <a:t>“</a:t>
            </a:r>
            <a:r>
              <a:rPr lang="tr-TR" sz="2800" i="1" dirty="0" smtClean="0">
                <a:latin typeface="Calibri" pitchFamily="34" charset="0"/>
                <a:cs typeface="Calibri" pitchFamily="34" charset="0"/>
              </a:rPr>
              <a:t>İnsan, ailesi, malı, nefsi, çocuğu ve komşusu ile sınanır; oruç, namaz, sadaka ve iyiliği emredip kötülükten sakındırma işte bu sınanma (esnasındaki kusurlarına) kefaret olur.</a:t>
            </a:r>
            <a:r>
              <a:rPr lang="tr-TR" sz="2800" dirty="0" smtClean="0">
                <a:latin typeface="Calibri" pitchFamily="34" charset="0"/>
                <a:cs typeface="Calibri" pitchFamily="34" charset="0"/>
              </a:rPr>
              <a:t>”</a:t>
            </a:r>
          </a:p>
          <a:p>
            <a:pPr>
              <a:buNone/>
            </a:pPr>
            <a:r>
              <a:rPr lang="tr-TR" sz="1400" dirty="0" smtClean="0">
                <a:latin typeface="Calibri" pitchFamily="34" charset="0"/>
                <a:cs typeface="Calibri" pitchFamily="34" charset="0"/>
              </a:rPr>
              <a:t>(Müslim, </a:t>
            </a:r>
            <a:r>
              <a:rPr lang="tr-TR" sz="1400" dirty="0" err="1" smtClean="0">
                <a:latin typeface="Calibri" pitchFamily="34" charset="0"/>
                <a:cs typeface="Calibri" pitchFamily="34" charset="0"/>
              </a:rPr>
              <a:t>Fiten</a:t>
            </a:r>
            <a:r>
              <a:rPr lang="tr-TR" sz="1400" dirty="0" smtClean="0">
                <a:latin typeface="Calibri" pitchFamily="34" charset="0"/>
                <a:cs typeface="Calibri" pitchFamily="34" charset="0"/>
              </a:rPr>
              <a:t>, 26)</a:t>
            </a:r>
          </a:p>
          <a:p>
            <a:pPr>
              <a:buNone/>
            </a:pPr>
            <a:r>
              <a:rPr lang="tr-TR" dirty="0" smtClean="0">
                <a:latin typeface="Calibri" pitchFamily="34" charset="0"/>
                <a:cs typeface="Calibri" pitchFamily="34" charset="0"/>
              </a:rPr>
              <a:t>“Allah rızasını umarak ailen için yaptığın her harcamadan muhakkak ecir alırsın, eşinin ağzına koyduğun bir lokmadan bile.” </a:t>
            </a:r>
          </a:p>
          <a:p>
            <a:pPr>
              <a:buNone/>
            </a:pPr>
            <a:r>
              <a:rPr lang="tr-TR" sz="1200" dirty="0" smtClean="0">
                <a:latin typeface="Calibri" pitchFamily="34" charset="0"/>
                <a:cs typeface="Calibri" pitchFamily="34" charset="0"/>
              </a:rPr>
              <a:t>(</a:t>
            </a:r>
            <a:r>
              <a:rPr lang="tr-TR" sz="1200" dirty="0" err="1" smtClean="0">
                <a:latin typeface="Calibri" pitchFamily="34" charset="0"/>
                <a:cs typeface="Calibri" pitchFamily="34" charset="0"/>
              </a:rPr>
              <a:t>Buhârî</a:t>
            </a:r>
            <a:r>
              <a:rPr lang="tr-TR" sz="1200" dirty="0" smtClean="0">
                <a:latin typeface="Calibri" pitchFamily="34" charset="0"/>
                <a:cs typeface="Calibri" pitchFamily="34" charset="0"/>
              </a:rPr>
              <a:t>, </a:t>
            </a:r>
            <a:r>
              <a:rPr lang="tr-TR" sz="1200" dirty="0" err="1" smtClean="0">
                <a:latin typeface="Calibri" pitchFamily="34" charset="0"/>
                <a:cs typeface="Calibri" pitchFamily="34" charset="0"/>
              </a:rPr>
              <a:t>Cenâiz</a:t>
            </a:r>
            <a:r>
              <a:rPr lang="tr-TR" sz="1200" dirty="0" smtClean="0">
                <a:latin typeface="Calibri" pitchFamily="34" charset="0"/>
                <a:cs typeface="Calibri" pitchFamily="34" charset="0"/>
              </a:rPr>
              <a:t>, 36) </a:t>
            </a:r>
            <a:endParaRPr lang="tr-TR" sz="1700" dirty="0" smtClean="0"/>
          </a:p>
        </p:txBody>
      </p:sp>
      <p:sp>
        <p:nvSpPr>
          <p:cNvPr id="4" name="2 Alt Başlık"/>
          <p:cNvSpPr txBox="1">
            <a:spLocks/>
          </p:cNvSpPr>
          <p:nvPr/>
        </p:nvSpPr>
        <p:spPr>
          <a:xfrm>
            <a:off x="1357290" y="1124744"/>
            <a:ext cx="6671094" cy="661182"/>
          </a:xfrm>
          <a:prstGeom prst="rect">
            <a:avLst/>
          </a:prstGeom>
        </p:spPr>
        <p:txBody>
          <a:bodyPr vert="horz" lIns="91440" tIns="45720" rIns="91440" bIns="45720" rtlCol="0" anchor="t">
            <a:normAutofit/>
          </a:bodyPr>
          <a:lstStyle/>
          <a:p>
            <a:pPr marL="274320" marR="0" lvl="0" indent="-274320" algn="ctr" defTabSz="914400" rtl="0" eaLnBrk="1" fontAlgn="auto" latinLnBrk="0" hangingPunct="1">
              <a:lnSpc>
                <a:spcPct val="100000"/>
              </a:lnSpc>
              <a:spcBef>
                <a:spcPct val="20000"/>
              </a:spcBef>
              <a:spcAft>
                <a:spcPts val="0"/>
              </a:spcAft>
              <a:buClr>
                <a:schemeClr val="accent2"/>
              </a:buClr>
              <a:buSzPct val="85000"/>
              <a:tabLst/>
              <a:defRPr/>
            </a:pPr>
            <a:r>
              <a:rPr kumimoji="0" lang="tr-TR" sz="3200" b="1" i="0" u="none" strike="noStrike" kern="1200" cap="none" spc="0" normalizeH="0" baseline="0" noProof="0" dirty="0" smtClean="0">
                <a:ln>
                  <a:noFill/>
                </a:ln>
                <a:solidFill>
                  <a:schemeClr val="bg2">
                    <a:lumMod val="25000"/>
                  </a:schemeClr>
                </a:solidFill>
                <a:effectLst/>
                <a:uLnTx/>
                <a:uFillTx/>
                <a:latin typeface="Calibri" pitchFamily="34" charset="0"/>
                <a:cs typeface="Calibri" pitchFamily="34" charset="0"/>
              </a:rPr>
              <a:t>ANAHTARLAR</a:t>
            </a:r>
            <a:endParaRPr kumimoji="0" lang="tr-TR" sz="2400" b="1" i="0" u="none" strike="noStrike" kern="1200" cap="none" spc="0" normalizeH="0" baseline="0" noProof="0" dirty="0">
              <a:ln>
                <a:noFill/>
              </a:ln>
              <a:solidFill>
                <a:schemeClr val="bg2">
                  <a:lumMod val="25000"/>
                </a:schemeClr>
              </a:solidFill>
              <a:effectLst/>
              <a:uLnTx/>
              <a:uFillTx/>
              <a:latin typeface="Calibri" pitchFamily="34" charset="0"/>
              <a:cs typeface="Calibri" pitchFamily="34" charset="0"/>
            </a:endParaRPr>
          </a:p>
        </p:txBody>
      </p:sp>
    </p:spTree>
    <p:extLst>
      <p:ext uri="{BB962C8B-B14F-4D97-AF65-F5344CB8AC3E}">
        <p14:creationId xmlns="" xmlns:p14="http://schemas.microsoft.com/office/powerpoint/2010/main" val="2172068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99592" y="1785926"/>
            <a:ext cx="7416824" cy="4451386"/>
          </a:xfrm>
        </p:spPr>
        <p:txBody>
          <a:bodyPr>
            <a:normAutofit lnSpcReduction="10000"/>
          </a:bodyPr>
          <a:lstStyle/>
          <a:p>
            <a:pPr>
              <a:buNone/>
            </a:pPr>
            <a:r>
              <a:rPr lang="tr-TR" b="1" dirty="0" smtClean="0"/>
              <a:t>	</a:t>
            </a:r>
            <a:r>
              <a:rPr lang="tr-TR" sz="3200" b="1" dirty="0" smtClean="0">
                <a:latin typeface="Calibri" pitchFamily="34" charset="0"/>
                <a:cs typeface="Calibri" pitchFamily="34" charset="0"/>
              </a:rPr>
              <a:t>Sorumluluk…</a:t>
            </a:r>
          </a:p>
          <a:p>
            <a:pPr>
              <a:buNone/>
            </a:pPr>
            <a:endParaRPr lang="tr-TR" sz="3200" dirty="0" smtClean="0">
              <a:latin typeface="Calibri" pitchFamily="34" charset="0"/>
              <a:cs typeface="Calibri" pitchFamily="34" charset="0"/>
            </a:endParaRPr>
          </a:p>
          <a:p>
            <a:pPr>
              <a:buNone/>
            </a:pPr>
            <a:r>
              <a:rPr lang="tr-TR" dirty="0" smtClean="0">
                <a:latin typeface="Calibri" pitchFamily="34" charset="0"/>
                <a:cs typeface="Calibri" pitchFamily="34" charset="0"/>
              </a:rPr>
              <a:t>“</a:t>
            </a:r>
            <a:r>
              <a:rPr lang="tr-TR" i="1" dirty="0" smtClean="0">
                <a:latin typeface="Calibri" pitchFamily="34" charset="0"/>
                <a:cs typeface="Calibri" pitchFamily="34" charset="0"/>
              </a:rPr>
              <a:t>Bakmakla yükümlü olduğu kimseleri </a:t>
            </a:r>
            <a:r>
              <a:rPr lang="tr-TR" i="1" dirty="0" err="1" smtClean="0">
                <a:latin typeface="Calibri" pitchFamily="34" charset="0"/>
                <a:cs typeface="Calibri" pitchFamily="34" charset="0"/>
              </a:rPr>
              <a:t>ihmâl</a:t>
            </a:r>
            <a:r>
              <a:rPr lang="tr-TR" i="1" dirty="0" smtClean="0">
                <a:latin typeface="Calibri" pitchFamily="34" charset="0"/>
                <a:cs typeface="Calibri" pitchFamily="34" charset="0"/>
              </a:rPr>
              <a:t> etmesi kişiye günah olarak yeter</a:t>
            </a:r>
            <a:r>
              <a:rPr lang="tr-TR" dirty="0" smtClean="0">
                <a:latin typeface="Calibri" pitchFamily="34" charset="0"/>
                <a:cs typeface="Calibri" pitchFamily="34" charset="0"/>
              </a:rPr>
              <a:t>.” </a:t>
            </a:r>
            <a:r>
              <a:rPr lang="tr-TR" sz="1700" dirty="0" smtClean="0">
                <a:latin typeface="Calibri" pitchFamily="34" charset="0"/>
                <a:cs typeface="Calibri" pitchFamily="34" charset="0"/>
              </a:rPr>
              <a:t>(</a:t>
            </a:r>
            <a:r>
              <a:rPr lang="tr-TR" sz="1700" dirty="0" err="1" smtClean="0">
                <a:latin typeface="Calibri" pitchFamily="34" charset="0"/>
                <a:cs typeface="Calibri" pitchFamily="34" charset="0"/>
              </a:rPr>
              <a:t>EbûDâvûd</a:t>
            </a:r>
            <a:r>
              <a:rPr lang="tr-TR" sz="1700" dirty="0" smtClean="0">
                <a:latin typeface="Calibri" pitchFamily="34" charset="0"/>
                <a:cs typeface="Calibri" pitchFamily="34" charset="0"/>
              </a:rPr>
              <a:t>, Zekât, 25)</a:t>
            </a:r>
          </a:p>
          <a:p>
            <a:pPr>
              <a:buNone/>
            </a:pPr>
            <a:endParaRPr lang="tr-TR" dirty="0" smtClean="0">
              <a:latin typeface="Calibri" pitchFamily="34" charset="0"/>
              <a:cs typeface="Calibri" pitchFamily="34" charset="0"/>
            </a:endParaRPr>
          </a:p>
          <a:p>
            <a:pPr>
              <a:buNone/>
            </a:pPr>
            <a:r>
              <a:rPr lang="tr-TR" dirty="0" smtClean="0">
                <a:latin typeface="Calibri" pitchFamily="34" charset="0"/>
                <a:cs typeface="Calibri" pitchFamily="34" charset="0"/>
              </a:rPr>
              <a:t>“</a:t>
            </a:r>
            <a:r>
              <a:rPr lang="tr-TR" i="1" dirty="0" smtClean="0">
                <a:latin typeface="Calibri" pitchFamily="34" charset="0"/>
                <a:cs typeface="Calibri" pitchFamily="34" charset="0"/>
              </a:rPr>
              <a:t>Hepiniz birer sorumlusunuz ve hepiniz yönettiklerinizden mesulsünüz. Devlet başkanı sorumludur ve yönettiklerinden mesuldür. Evin beyi sorumludur ve yönettiklerinden mesuldür. </a:t>
            </a:r>
            <a:r>
              <a:rPr lang="tr-TR" b="1" i="1" dirty="0" smtClean="0">
                <a:latin typeface="Calibri" pitchFamily="34" charset="0"/>
                <a:cs typeface="Calibri" pitchFamily="34" charset="0"/>
              </a:rPr>
              <a:t>Evin hanımı da eşinin evinde sorumludur ve yönettiklerinden mesuldür</a:t>
            </a:r>
            <a:r>
              <a:rPr lang="tr-TR" i="1" dirty="0" smtClean="0">
                <a:latin typeface="Calibri" pitchFamily="34" charset="0"/>
                <a:cs typeface="Calibri" pitchFamily="34" charset="0"/>
              </a:rPr>
              <a:t>...</a:t>
            </a:r>
            <a:r>
              <a:rPr lang="tr-TR" dirty="0" smtClean="0">
                <a:latin typeface="Calibri" pitchFamily="34" charset="0"/>
                <a:cs typeface="Calibri" pitchFamily="34" charset="0"/>
              </a:rPr>
              <a:t>” </a:t>
            </a:r>
            <a:r>
              <a:rPr lang="tr-TR" sz="1700" dirty="0" smtClean="0">
                <a:latin typeface="Calibri" pitchFamily="34" charset="0"/>
                <a:cs typeface="Calibri" pitchFamily="34" charset="0"/>
              </a:rPr>
              <a:t>(</a:t>
            </a:r>
            <a:r>
              <a:rPr lang="tr-TR" sz="1700" dirty="0" err="1" smtClean="0">
                <a:latin typeface="Calibri" pitchFamily="34" charset="0"/>
                <a:cs typeface="Calibri" pitchFamily="34" charset="0"/>
              </a:rPr>
              <a:t>Buhârî</a:t>
            </a:r>
            <a:r>
              <a:rPr lang="tr-TR" sz="1700" dirty="0" smtClean="0">
                <a:latin typeface="Calibri" pitchFamily="34" charset="0"/>
                <a:cs typeface="Calibri" pitchFamily="34" charset="0"/>
              </a:rPr>
              <a:t>, </a:t>
            </a:r>
            <a:r>
              <a:rPr lang="tr-TR" sz="1700" dirty="0" err="1" smtClean="0">
                <a:latin typeface="Calibri" pitchFamily="34" charset="0"/>
                <a:cs typeface="Calibri" pitchFamily="34" charset="0"/>
              </a:rPr>
              <a:t>İstikrâz</a:t>
            </a:r>
            <a:r>
              <a:rPr lang="tr-TR" sz="1700" dirty="0" smtClean="0">
                <a:latin typeface="Calibri" pitchFamily="34" charset="0"/>
                <a:cs typeface="Calibri" pitchFamily="34" charset="0"/>
              </a:rPr>
              <a:t>, 20)</a:t>
            </a:r>
          </a:p>
        </p:txBody>
      </p:sp>
      <p:sp>
        <p:nvSpPr>
          <p:cNvPr id="4" name="2 Alt Başlık"/>
          <p:cNvSpPr txBox="1">
            <a:spLocks/>
          </p:cNvSpPr>
          <p:nvPr/>
        </p:nvSpPr>
        <p:spPr>
          <a:xfrm>
            <a:off x="1357290" y="1124744"/>
            <a:ext cx="6671094" cy="661182"/>
          </a:xfrm>
          <a:prstGeom prst="rect">
            <a:avLst/>
          </a:prstGeom>
        </p:spPr>
        <p:txBody>
          <a:bodyPr vert="horz" lIns="91440" tIns="45720" rIns="91440" bIns="45720" rtlCol="0" anchor="t">
            <a:normAutofit/>
          </a:bodyPr>
          <a:lstStyle/>
          <a:p>
            <a:pPr marL="274320" lvl="0" indent="-274320" algn="ctr">
              <a:spcBef>
                <a:spcPct val="20000"/>
              </a:spcBef>
              <a:buClr>
                <a:schemeClr val="accent2"/>
              </a:buClr>
              <a:buSzPct val="85000"/>
              <a:defRPr/>
            </a:pPr>
            <a:r>
              <a:rPr lang="tr-TR" sz="3200" b="1" dirty="0" smtClean="0">
                <a:solidFill>
                  <a:schemeClr val="bg2">
                    <a:lumMod val="25000"/>
                  </a:schemeClr>
                </a:solidFill>
                <a:latin typeface="Calibri" pitchFamily="34" charset="0"/>
                <a:cs typeface="Calibri" pitchFamily="34" charset="0"/>
              </a:rPr>
              <a:t>ANAHTARLAR</a:t>
            </a:r>
            <a:endParaRPr kumimoji="0" lang="tr-TR" sz="2400" b="1" i="0" u="none" strike="noStrike" kern="1200" cap="none" spc="0" normalizeH="0" baseline="0" noProof="0" dirty="0">
              <a:ln>
                <a:noFill/>
              </a:ln>
              <a:solidFill>
                <a:schemeClr val="bg2">
                  <a:lumMod val="25000"/>
                </a:schemeClr>
              </a:solidFill>
              <a:effectLst/>
              <a:uLnTx/>
              <a:uFillTx/>
              <a:latin typeface="Calibri" pitchFamily="34" charset="0"/>
              <a:cs typeface="Calibri" pitchFamily="34" charset="0"/>
            </a:endParaRPr>
          </a:p>
        </p:txBody>
      </p:sp>
    </p:spTree>
    <p:extLst>
      <p:ext uri="{BB962C8B-B14F-4D97-AF65-F5344CB8AC3E}">
        <p14:creationId xmlns="" xmlns:p14="http://schemas.microsoft.com/office/powerpoint/2010/main" val="2172068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500174"/>
            <a:ext cx="7632848" cy="4786346"/>
          </a:xfrm>
        </p:spPr>
        <p:txBody>
          <a:bodyPr>
            <a:noAutofit/>
          </a:bodyPr>
          <a:lstStyle/>
          <a:p>
            <a:pPr marL="0" lvl="0" indent="0">
              <a:spcBef>
                <a:spcPts val="0"/>
              </a:spcBef>
              <a:buClr>
                <a:srgbClr val="5BD078"/>
              </a:buClr>
              <a:buNone/>
            </a:pPr>
            <a:r>
              <a:rPr lang="tr-TR" sz="3200" b="1" dirty="0" smtClean="0">
                <a:latin typeface="Arial" pitchFamily="34" charset="0"/>
                <a:ea typeface="Times New Roman" panose="02020603050405020304" pitchFamily="18" charset="0"/>
                <a:cs typeface="Arial" pitchFamily="34" charset="0"/>
              </a:rPr>
              <a:t>İletişim..</a:t>
            </a:r>
          </a:p>
          <a:p>
            <a:pPr marL="0" lvl="0" indent="0">
              <a:spcBef>
                <a:spcPts val="0"/>
              </a:spcBef>
              <a:buClr>
                <a:srgbClr val="5BD078"/>
              </a:buClr>
              <a:buNone/>
            </a:pPr>
            <a:r>
              <a:rPr lang="tr-TR" sz="2000" dirty="0" smtClean="0">
                <a:latin typeface="Arial" pitchFamily="34" charset="0"/>
                <a:ea typeface="Times New Roman" panose="02020603050405020304" pitchFamily="18" charset="0"/>
                <a:cs typeface="Arial" pitchFamily="34" charset="0"/>
              </a:rPr>
              <a:t>(Konuşmak)</a:t>
            </a:r>
          </a:p>
          <a:p>
            <a:pPr marL="0" lvl="0" indent="0">
              <a:spcBef>
                <a:spcPts val="0"/>
              </a:spcBef>
              <a:buClr>
                <a:srgbClr val="5BD078"/>
              </a:buClr>
              <a:buNone/>
            </a:pPr>
            <a:endParaRPr lang="tr-TR" sz="3200" b="1" dirty="0" smtClean="0">
              <a:latin typeface="Arial" pitchFamily="34" charset="0"/>
              <a:ea typeface="Times New Roman" panose="02020603050405020304" pitchFamily="18" charset="0"/>
              <a:cs typeface="Arial" pitchFamily="34" charset="0"/>
            </a:endParaRPr>
          </a:p>
          <a:p>
            <a:pPr marL="0" lvl="0" indent="0" algn="just">
              <a:spcBef>
                <a:spcPts val="0"/>
              </a:spcBef>
              <a:buClr>
                <a:srgbClr val="5BD078"/>
              </a:buClr>
              <a:buNone/>
            </a:pPr>
            <a:r>
              <a:rPr lang="tr-TR" sz="1600" b="1" dirty="0" smtClean="0">
                <a:latin typeface="Arial" pitchFamily="34" charset="0"/>
                <a:ea typeface="Times New Roman" panose="02020603050405020304" pitchFamily="18" charset="0"/>
                <a:cs typeface="Arial" pitchFamily="34" charset="0"/>
              </a:rPr>
              <a:t>1- </a:t>
            </a:r>
            <a:r>
              <a:rPr lang="tr-TR" sz="1600" b="1" dirty="0">
                <a:latin typeface="Arial" pitchFamily="34" charset="0"/>
                <a:ea typeface="Times New Roman" panose="02020603050405020304" pitchFamily="18" charset="0"/>
                <a:cs typeface="Arial" pitchFamily="34" charset="0"/>
              </a:rPr>
              <a:t>KAVL-İ MARUF: </a:t>
            </a:r>
            <a:r>
              <a:rPr lang="tr-TR" sz="1600" dirty="0">
                <a:solidFill>
                  <a:schemeClr val="accent5">
                    <a:lumMod val="50000"/>
                  </a:schemeClr>
                </a:solidFill>
                <a:latin typeface="Arial" pitchFamily="34" charset="0"/>
                <a:ea typeface="Times New Roman" panose="02020603050405020304" pitchFamily="18" charset="0"/>
                <a:cs typeface="Arial" pitchFamily="34" charset="0"/>
              </a:rPr>
              <a:t>Güzel, yapıcı söz ve bağışlama</a:t>
            </a:r>
          </a:p>
          <a:p>
            <a:pPr marL="0" lvl="0" indent="0" algn="just">
              <a:spcBef>
                <a:spcPts val="0"/>
              </a:spcBef>
              <a:buClr>
                <a:srgbClr val="5BD078"/>
              </a:buClr>
              <a:buNone/>
            </a:pPr>
            <a:r>
              <a:rPr lang="ar-AE" sz="1600" dirty="0">
                <a:solidFill>
                  <a:schemeClr val="bg2">
                    <a:lumMod val="50000"/>
                  </a:schemeClr>
                </a:solidFill>
                <a:latin typeface="Arial" pitchFamily="34" charset="0"/>
                <a:ea typeface="Times New Roman" panose="02020603050405020304" pitchFamily="18" charset="0"/>
                <a:cs typeface="Arial" pitchFamily="34" charset="0"/>
              </a:rPr>
              <a:t>قَوْلٌ مَّعْرُوفٌ </a:t>
            </a:r>
            <a:r>
              <a:rPr lang="ar-AE" sz="1600" dirty="0">
                <a:latin typeface="Arial" pitchFamily="34" charset="0"/>
                <a:ea typeface="Times New Roman" panose="02020603050405020304" pitchFamily="18" charset="0"/>
                <a:cs typeface="Arial" pitchFamily="34" charset="0"/>
              </a:rPr>
              <a:t>وَمَغْفِرَةٌ خَيْرٌ مِّن صَدَقَةٍ يَتْبَعُهَآ أَذًى وَاللّهُ غَنِيٌّ </a:t>
            </a:r>
            <a:r>
              <a:rPr lang="ar-AE" sz="1600" dirty="0" smtClean="0">
                <a:latin typeface="Arial" pitchFamily="34" charset="0"/>
                <a:ea typeface="Times New Roman" panose="02020603050405020304" pitchFamily="18" charset="0"/>
                <a:cs typeface="Arial" pitchFamily="34" charset="0"/>
              </a:rPr>
              <a:t>حَلِيمٌ</a:t>
            </a:r>
            <a:r>
              <a:rPr lang="tr-TR" sz="1600" dirty="0" smtClean="0">
                <a:latin typeface="Arial" pitchFamily="34" charset="0"/>
                <a:ea typeface="Times New Roman" panose="02020603050405020304" pitchFamily="18" charset="0"/>
                <a:cs typeface="Arial" pitchFamily="34" charset="0"/>
              </a:rPr>
              <a:t> (BAKARA, 263)</a:t>
            </a:r>
          </a:p>
          <a:p>
            <a:pPr marL="0" lvl="0" indent="0" algn="just" eaLnBrk="0" fontAlgn="base" hangingPunct="0">
              <a:spcBef>
                <a:spcPct val="0"/>
              </a:spcBef>
              <a:spcAft>
                <a:spcPct val="0"/>
              </a:spcAft>
              <a:buClrTx/>
              <a:buNone/>
            </a:pPr>
            <a:r>
              <a:rPr lang="tr-TR" altLang="tr-TR" sz="1600" b="1" dirty="0" smtClean="0">
                <a:latin typeface="Arial" pitchFamily="34" charset="0"/>
                <a:cs typeface="Arial" pitchFamily="34" charset="0"/>
              </a:rPr>
              <a:t>2- KAVL-İ SEDİD: </a:t>
            </a:r>
            <a:r>
              <a:rPr lang="tr-TR" altLang="tr-TR" sz="1600" dirty="0" smtClean="0">
                <a:solidFill>
                  <a:schemeClr val="accent5">
                    <a:lumMod val="50000"/>
                  </a:schemeClr>
                </a:solidFill>
                <a:latin typeface="Arial" pitchFamily="34" charset="0"/>
                <a:cs typeface="Arial" pitchFamily="34" charset="0"/>
              </a:rPr>
              <a:t>Doğru, sağlam, etkili söz</a:t>
            </a:r>
          </a:p>
          <a:p>
            <a:pPr marL="0" lvl="0" indent="0" algn="just" eaLnBrk="0" fontAlgn="base" hangingPunct="0">
              <a:spcBef>
                <a:spcPct val="0"/>
              </a:spcBef>
              <a:spcAft>
                <a:spcPct val="0"/>
              </a:spcAft>
              <a:buClrTx/>
              <a:buNone/>
            </a:pPr>
            <a:r>
              <a:rPr lang="ar-AE" altLang="tr-TR" sz="1600" dirty="0" smtClean="0">
                <a:solidFill>
                  <a:prstClr val="black"/>
                </a:solidFill>
                <a:latin typeface="Arial" pitchFamily="34" charset="0"/>
                <a:cs typeface="Arial" pitchFamily="34" charset="0"/>
              </a:rPr>
              <a:t>يَا أَيُّهَا الَّذِينَ آمَنُوا اتَّقُوا اللَّهَ وَقُولُوا </a:t>
            </a:r>
            <a:r>
              <a:rPr lang="ar-AE" altLang="tr-TR" sz="1600" dirty="0" smtClean="0">
                <a:solidFill>
                  <a:srgbClr val="3366FF"/>
                </a:solidFill>
                <a:latin typeface="Arial" pitchFamily="34" charset="0"/>
                <a:cs typeface="Arial" pitchFamily="34" charset="0"/>
              </a:rPr>
              <a:t>قَوْلًا سَدِيدًا</a:t>
            </a:r>
            <a:r>
              <a:rPr lang="tr-TR" altLang="tr-TR" sz="1600" dirty="0" smtClean="0">
                <a:solidFill>
                  <a:srgbClr val="3366FF"/>
                </a:solidFill>
                <a:latin typeface="Arial" pitchFamily="34" charset="0"/>
                <a:cs typeface="Arial" pitchFamily="34" charset="0"/>
              </a:rPr>
              <a:t> </a:t>
            </a:r>
            <a:r>
              <a:rPr lang="tr-TR" altLang="tr-TR" sz="1600" dirty="0" smtClean="0">
                <a:solidFill>
                  <a:prstClr val="black"/>
                </a:solidFill>
                <a:latin typeface="Arial" pitchFamily="34" charset="0"/>
                <a:cs typeface="Arial" pitchFamily="34" charset="0"/>
              </a:rPr>
              <a:t>(AHZAB 70)</a:t>
            </a:r>
          </a:p>
          <a:p>
            <a:pPr marL="0" lvl="0" indent="0" algn="just" eaLnBrk="0" fontAlgn="base" hangingPunct="0">
              <a:spcBef>
                <a:spcPct val="0"/>
              </a:spcBef>
              <a:spcAft>
                <a:spcPct val="0"/>
              </a:spcAft>
              <a:buClrTx/>
              <a:buNone/>
            </a:pPr>
            <a:r>
              <a:rPr lang="tr-TR" altLang="tr-TR" sz="1600" b="1" dirty="0" smtClean="0">
                <a:latin typeface="Arial" pitchFamily="34" charset="0"/>
                <a:cs typeface="Arial" pitchFamily="34" charset="0"/>
              </a:rPr>
              <a:t>3- KAVL-İ LEYYİN: </a:t>
            </a:r>
            <a:r>
              <a:rPr lang="tr-TR" altLang="tr-TR" sz="1600" dirty="0" smtClean="0">
                <a:solidFill>
                  <a:schemeClr val="accent5">
                    <a:lumMod val="50000"/>
                  </a:schemeClr>
                </a:solidFill>
                <a:latin typeface="Arial" pitchFamily="34" charset="0"/>
                <a:cs typeface="Arial" pitchFamily="34" charset="0"/>
              </a:rPr>
              <a:t>Yumuşak, yumuşatıcı, gerginliği azaltıcı söz (Taha, 43-44.)</a:t>
            </a:r>
          </a:p>
          <a:p>
            <a:pPr marL="0" lvl="0" indent="0" algn="just" eaLnBrk="0" fontAlgn="base" hangingPunct="0">
              <a:spcBef>
                <a:spcPct val="0"/>
              </a:spcBef>
              <a:spcAft>
                <a:spcPct val="0"/>
              </a:spcAft>
              <a:buClrTx/>
              <a:buNone/>
            </a:pPr>
            <a:r>
              <a:rPr lang="ar-AE" altLang="tr-TR" sz="1600" dirty="0" smtClean="0">
                <a:solidFill>
                  <a:prstClr val="black"/>
                </a:solidFill>
                <a:latin typeface="Arial" pitchFamily="34" charset="0"/>
                <a:cs typeface="Arial" pitchFamily="34" charset="0"/>
              </a:rPr>
              <a:t>اذْهَبَا إِلَى فِرْعَوْنَ إِنَّهُ طَغَى</a:t>
            </a:r>
            <a:endParaRPr lang="tr-TR" altLang="tr-TR" sz="1600" dirty="0" smtClean="0">
              <a:solidFill>
                <a:prstClr val="black"/>
              </a:solidFill>
              <a:latin typeface="Arial" pitchFamily="34" charset="0"/>
              <a:cs typeface="Arial" pitchFamily="34" charset="0"/>
            </a:endParaRPr>
          </a:p>
          <a:p>
            <a:pPr marL="0" lvl="0" indent="0" algn="just" eaLnBrk="0" fontAlgn="base" hangingPunct="0">
              <a:spcBef>
                <a:spcPct val="0"/>
              </a:spcBef>
              <a:spcAft>
                <a:spcPct val="0"/>
              </a:spcAft>
              <a:buClrTx/>
              <a:buNone/>
            </a:pPr>
            <a:r>
              <a:rPr lang="ar-AE" altLang="tr-TR" sz="1600" dirty="0" smtClean="0">
                <a:solidFill>
                  <a:prstClr val="black"/>
                </a:solidFill>
                <a:latin typeface="Arial" pitchFamily="34" charset="0"/>
                <a:cs typeface="Arial" pitchFamily="34" charset="0"/>
              </a:rPr>
              <a:t>فَقُولَا لَهُ </a:t>
            </a:r>
            <a:r>
              <a:rPr lang="ar-AE" altLang="tr-TR" sz="1600" dirty="0" smtClean="0">
                <a:solidFill>
                  <a:srgbClr val="0000FF"/>
                </a:solidFill>
                <a:latin typeface="Arial" pitchFamily="34" charset="0"/>
                <a:cs typeface="Arial" pitchFamily="34" charset="0"/>
              </a:rPr>
              <a:t>قَوْلًا لَّيِّنًا </a:t>
            </a:r>
            <a:r>
              <a:rPr lang="ar-AE" altLang="tr-TR" sz="1600" dirty="0" smtClean="0">
                <a:solidFill>
                  <a:prstClr val="black"/>
                </a:solidFill>
                <a:latin typeface="Arial" pitchFamily="34" charset="0"/>
                <a:cs typeface="Arial" pitchFamily="34" charset="0"/>
              </a:rPr>
              <a:t>لَّعَلَّهُ يَتَذَكَّرُ أَوْ يَخْشَى</a:t>
            </a:r>
            <a:r>
              <a:rPr lang="tr-TR" altLang="tr-TR" sz="1600" dirty="0" smtClean="0">
                <a:solidFill>
                  <a:prstClr val="black"/>
                </a:solidFill>
                <a:latin typeface="Arial" pitchFamily="34" charset="0"/>
                <a:cs typeface="Arial" pitchFamily="34" charset="0"/>
              </a:rPr>
              <a:t>	</a:t>
            </a:r>
          </a:p>
          <a:p>
            <a:pPr marL="0" lvl="0" indent="0" eaLnBrk="0" fontAlgn="base" hangingPunct="0">
              <a:spcBef>
                <a:spcPct val="0"/>
              </a:spcBef>
              <a:spcAft>
                <a:spcPct val="0"/>
              </a:spcAft>
              <a:buClrTx/>
              <a:buNone/>
            </a:pPr>
            <a:r>
              <a:rPr lang="tr-TR" altLang="tr-TR" sz="1600" b="1" dirty="0" smtClean="0">
                <a:latin typeface="Arial" pitchFamily="34" charset="0"/>
                <a:cs typeface="Arial" pitchFamily="34" charset="0"/>
              </a:rPr>
              <a:t>4- KAVL-İ KERÎM: </a:t>
            </a:r>
            <a:r>
              <a:rPr lang="tr-TR" altLang="tr-TR" sz="1600" dirty="0" smtClean="0">
                <a:solidFill>
                  <a:schemeClr val="accent5">
                    <a:lumMod val="50000"/>
                  </a:schemeClr>
                </a:solidFill>
                <a:latin typeface="Arial" pitchFamily="34" charset="0"/>
                <a:cs typeface="Arial" pitchFamily="34" charset="0"/>
              </a:rPr>
              <a:t>Nazik, Saygılı Söz (</a:t>
            </a:r>
            <a:r>
              <a:rPr lang="tr-TR" altLang="tr-TR" sz="1600" dirty="0" err="1" smtClean="0">
                <a:solidFill>
                  <a:schemeClr val="accent5">
                    <a:lumMod val="50000"/>
                  </a:schemeClr>
                </a:solidFill>
                <a:latin typeface="Arial" pitchFamily="34" charset="0"/>
                <a:cs typeface="Arial" pitchFamily="34" charset="0"/>
              </a:rPr>
              <a:t>İsra</a:t>
            </a:r>
            <a:r>
              <a:rPr lang="tr-TR" altLang="tr-TR" sz="1600" dirty="0" smtClean="0">
                <a:solidFill>
                  <a:schemeClr val="accent5">
                    <a:lumMod val="50000"/>
                  </a:schemeClr>
                </a:solidFill>
                <a:latin typeface="Arial" pitchFamily="34" charset="0"/>
                <a:cs typeface="Arial" pitchFamily="34" charset="0"/>
              </a:rPr>
              <a:t>, 23.)</a:t>
            </a:r>
          </a:p>
          <a:p>
            <a:pPr marL="0" lvl="0" indent="0" eaLnBrk="0" fontAlgn="base" hangingPunct="0">
              <a:spcBef>
                <a:spcPct val="0"/>
              </a:spcBef>
              <a:spcAft>
                <a:spcPct val="0"/>
              </a:spcAft>
              <a:buClrTx/>
              <a:buNone/>
            </a:pPr>
            <a:r>
              <a:rPr lang="ar-AE" altLang="tr-TR" sz="1600" dirty="0" smtClean="0">
                <a:solidFill>
                  <a:prstClr val="black"/>
                </a:solidFill>
                <a:latin typeface="Arial" pitchFamily="34" charset="0"/>
                <a:cs typeface="Arial" pitchFamily="34" charset="0"/>
              </a:rPr>
              <a:t>وَقَضَى رَبُّكَ أَلاَّ تَعْبُدُواْ إِلاَّ إِيَّاهُ وَبِالْوَالِدَيْنِ إِحْسَانًا إِمَّا يَبْلُغَنَّ عِندَكَ الْكِبَرَ أَحَدُهُمَا أَوْ كِلاَهُمَا فَلاَ تَقُل لَّهُمَآ أُفٍّ وَلاَ تَنْهَرْهُمَا وَقُل لَّهُمَا قَوْلاً كَرِيمًا</a:t>
            </a:r>
            <a:endParaRPr lang="tr-TR" altLang="tr-TR" sz="1600" dirty="0" smtClean="0">
              <a:solidFill>
                <a:prstClr val="black"/>
              </a:solidFill>
              <a:latin typeface="Arial" pitchFamily="34" charset="0"/>
              <a:cs typeface="Arial" pitchFamily="34" charset="0"/>
            </a:endParaRPr>
          </a:p>
          <a:p>
            <a:pPr marL="0" lvl="0" indent="0" eaLnBrk="0" fontAlgn="base" hangingPunct="0">
              <a:spcBef>
                <a:spcPct val="0"/>
              </a:spcBef>
              <a:spcAft>
                <a:spcPct val="0"/>
              </a:spcAft>
              <a:buClrTx/>
              <a:buNone/>
            </a:pPr>
            <a:r>
              <a:rPr lang="tr-TR" altLang="tr-TR" sz="1600" dirty="0" smtClean="0">
                <a:latin typeface="Arial" pitchFamily="34" charset="0"/>
                <a:cs typeface="Arial" pitchFamily="34" charset="0"/>
              </a:rPr>
              <a:t>5-</a:t>
            </a:r>
            <a:r>
              <a:rPr lang="tr-TR" altLang="tr-TR" sz="1600" b="1" dirty="0" smtClean="0">
                <a:latin typeface="Arial" pitchFamily="34" charset="0"/>
                <a:cs typeface="Arial" pitchFamily="34" charset="0"/>
              </a:rPr>
              <a:t> KAVL-İ MEYSUR: </a:t>
            </a:r>
            <a:r>
              <a:rPr lang="tr-TR" altLang="tr-TR" sz="1600" dirty="0" smtClean="0">
                <a:solidFill>
                  <a:schemeClr val="accent5">
                    <a:lumMod val="50000"/>
                  </a:schemeClr>
                </a:solidFill>
                <a:latin typeface="Arial" pitchFamily="34" charset="0"/>
                <a:cs typeface="Arial" pitchFamily="34" charset="0"/>
              </a:rPr>
              <a:t>Gönül Alıcı, Teselli Edici Söz </a:t>
            </a:r>
            <a:r>
              <a:rPr lang="tr-TR" altLang="tr-TR" sz="1600" dirty="0" smtClean="0">
                <a:solidFill>
                  <a:prstClr val="black"/>
                </a:solidFill>
                <a:latin typeface="Arial" pitchFamily="34" charset="0"/>
                <a:cs typeface="Arial" pitchFamily="34" charset="0"/>
              </a:rPr>
              <a:t>(</a:t>
            </a:r>
            <a:r>
              <a:rPr lang="tr-TR" altLang="tr-TR" sz="1600" dirty="0" err="1" smtClean="0">
                <a:solidFill>
                  <a:prstClr val="black"/>
                </a:solidFill>
                <a:latin typeface="Arial" pitchFamily="34" charset="0"/>
                <a:cs typeface="Arial" pitchFamily="34" charset="0"/>
              </a:rPr>
              <a:t>İsra</a:t>
            </a:r>
            <a:r>
              <a:rPr lang="tr-TR" altLang="tr-TR" sz="1600" dirty="0" smtClean="0">
                <a:solidFill>
                  <a:prstClr val="black"/>
                </a:solidFill>
                <a:latin typeface="Arial" pitchFamily="34" charset="0"/>
                <a:cs typeface="Arial" pitchFamily="34" charset="0"/>
              </a:rPr>
              <a:t>,28.)</a:t>
            </a:r>
            <a:endParaRPr lang="tr-TR" altLang="tr-TR" sz="1600" dirty="0" smtClean="0">
              <a:solidFill>
                <a:schemeClr val="accent5">
                  <a:lumMod val="50000"/>
                </a:schemeClr>
              </a:solidFill>
              <a:latin typeface="Arial" pitchFamily="34" charset="0"/>
              <a:cs typeface="Arial" pitchFamily="34" charset="0"/>
            </a:endParaRPr>
          </a:p>
          <a:p>
            <a:pPr marL="0" lvl="0" indent="0" eaLnBrk="0" fontAlgn="base" hangingPunct="0">
              <a:spcBef>
                <a:spcPct val="0"/>
              </a:spcBef>
              <a:spcAft>
                <a:spcPct val="0"/>
              </a:spcAft>
              <a:buClrTx/>
              <a:buNone/>
            </a:pPr>
            <a:r>
              <a:rPr lang="tr-TR" altLang="tr-TR" sz="1600" dirty="0" smtClean="0">
                <a:solidFill>
                  <a:srgbClr val="0000FF"/>
                </a:solidFill>
                <a:latin typeface="Arial" pitchFamily="34" charset="0"/>
                <a:cs typeface="Arial" pitchFamily="34" charset="0"/>
              </a:rPr>
              <a:t> </a:t>
            </a:r>
            <a:r>
              <a:rPr lang="ar-AE" altLang="tr-TR" sz="1600" dirty="0" smtClean="0">
                <a:solidFill>
                  <a:prstClr val="black"/>
                </a:solidFill>
                <a:latin typeface="Arial" pitchFamily="34" charset="0"/>
                <a:cs typeface="Arial" pitchFamily="34" charset="0"/>
              </a:rPr>
              <a:t>وَإِمَّا تُعْرِضَنَّ عَنْهُمُ ابْتِغَاء رَحْمَةٍ مِّن رَّبِّكَ تَرْجُوهَا فَقُل لَّهُمْ </a:t>
            </a:r>
            <a:r>
              <a:rPr lang="ar-AE" altLang="tr-TR" sz="1600" dirty="0" smtClean="0">
                <a:solidFill>
                  <a:srgbClr val="0000FF"/>
                </a:solidFill>
                <a:latin typeface="Arial" pitchFamily="34" charset="0"/>
                <a:cs typeface="Arial" pitchFamily="34" charset="0"/>
              </a:rPr>
              <a:t>قَوْلاً مَّيْسُورًا</a:t>
            </a:r>
            <a:endParaRPr lang="tr-TR" altLang="tr-TR" sz="1600" dirty="0" smtClean="0">
              <a:solidFill>
                <a:srgbClr val="0000FF"/>
              </a:solidFill>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fld id="{5FA324BA-EEE7-408F-90CC-358AAAE34355}" type="slidenum">
              <a:rPr lang="tr-TR" smtClean="0"/>
              <a:pPr/>
              <a:t>34</a:t>
            </a:fld>
            <a:endParaRPr lang="tr-TR"/>
          </a:p>
        </p:txBody>
      </p:sp>
      <p:sp>
        <p:nvSpPr>
          <p:cNvPr id="5" name="2 Alt Başlık"/>
          <p:cNvSpPr txBox="1">
            <a:spLocks/>
          </p:cNvSpPr>
          <p:nvPr/>
        </p:nvSpPr>
        <p:spPr>
          <a:xfrm>
            <a:off x="1357290" y="1124744"/>
            <a:ext cx="6671094" cy="661182"/>
          </a:xfrm>
          <a:prstGeom prst="rect">
            <a:avLst/>
          </a:prstGeom>
        </p:spPr>
        <p:txBody>
          <a:bodyPr vert="horz" lIns="91440" tIns="45720" rIns="91440" bIns="45720" rtlCol="0" anchor="t">
            <a:normAutofit/>
          </a:bodyPr>
          <a:lstStyle/>
          <a:p>
            <a:pPr marL="274320" lvl="0" indent="-274320" algn="ctr">
              <a:spcBef>
                <a:spcPct val="20000"/>
              </a:spcBef>
              <a:buClr>
                <a:schemeClr val="accent2"/>
              </a:buClr>
              <a:buSzPct val="85000"/>
              <a:defRPr/>
            </a:pPr>
            <a:r>
              <a:rPr lang="tr-TR" sz="3200" b="1" dirty="0" smtClean="0">
                <a:solidFill>
                  <a:schemeClr val="bg2">
                    <a:lumMod val="25000"/>
                  </a:schemeClr>
                </a:solidFill>
                <a:latin typeface="Calibri" pitchFamily="34" charset="0"/>
                <a:cs typeface="Calibri" pitchFamily="34" charset="0"/>
              </a:rPr>
              <a:t>ANAHTARLAR</a:t>
            </a:r>
            <a:endParaRPr kumimoji="0" lang="tr-TR" sz="2400" b="1" i="0" u="none" strike="noStrike" kern="1200" cap="none" spc="0" normalizeH="0" baseline="0" noProof="0" dirty="0">
              <a:ln>
                <a:noFill/>
              </a:ln>
              <a:solidFill>
                <a:schemeClr val="bg2">
                  <a:lumMod val="25000"/>
                </a:schemeClr>
              </a:solidFill>
              <a:effectLst/>
              <a:uLnTx/>
              <a:uFillTx/>
              <a:latin typeface="Calibri" pitchFamily="34" charset="0"/>
              <a:cs typeface="Calibri" pitchFamily="34" charset="0"/>
            </a:endParaRPr>
          </a:p>
        </p:txBody>
      </p:sp>
    </p:spTree>
    <p:extLst>
      <p:ext uri="{BB962C8B-B14F-4D97-AF65-F5344CB8AC3E}">
        <p14:creationId xmlns="" xmlns:p14="http://schemas.microsoft.com/office/powerpoint/2010/main" val="254126750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FA324BA-EEE7-408F-90CC-358AAAE34355}" type="slidenum">
              <a:rPr lang="tr-TR" smtClean="0"/>
              <a:pPr/>
              <a:t>35</a:t>
            </a:fld>
            <a:endParaRPr lang="tr-TR"/>
          </a:p>
        </p:txBody>
      </p:sp>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785918" y="2857496"/>
            <a:ext cx="5715000" cy="3429000"/>
          </a:xfrm>
          <a:prstGeom prst="rect">
            <a:avLst/>
          </a:prstGeom>
        </p:spPr>
      </p:pic>
      <p:sp>
        <p:nvSpPr>
          <p:cNvPr id="5" name="Metin kutusu 4"/>
          <p:cNvSpPr txBox="1"/>
          <p:nvPr/>
        </p:nvSpPr>
        <p:spPr>
          <a:xfrm>
            <a:off x="1403648" y="1785926"/>
            <a:ext cx="2525410" cy="584775"/>
          </a:xfrm>
          <a:prstGeom prst="rect">
            <a:avLst/>
          </a:prstGeom>
          <a:noFill/>
        </p:spPr>
        <p:txBody>
          <a:bodyPr wrap="square" rtlCol="0">
            <a:spAutoFit/>
          </a:bodyPr>
          <a:lstStyle/>
          <a:p>
            <a:r>
              <a:rPr lang="tr-TR" sz="3200" b="1" dirty="0" smtClean="0">
                <a:latin typeface="Arial" pitchFamily="34" charset="0"/>
                <a:cs typeface="Arial" pitchFamily="34" charset="0"/>
              </a:rPr>
              <a:t>Anlamak..</a:t>
            </a:r>
          </a:p>
        </p:txBody>
      </p:sp>
      <p:sp>
        <p:nvSpPr>
          <p:cNvPr id="6" name="2 Alt Başlık"/>
          <p:cNvSpPr txBox="1">
            <a:spLocks/>
          </p:cNvSpPr>
          <p:nvPr/>
        </p:nvSpPr>
        <p:spPr>
          <a:xfrm>
            <a:off x="1357290" y="1124744"/>
            <a:ext cx="6671094" cy="661182"/>
          </a:xfrm>
          <a:prstGeom prst="rect">
            <a:avLst/>
          </a:prstGeom>
        </p:spPr>
        <p:txBody>
          <a:bodyPr vert="horz" lIns="91440" tIns="45720" rIns="91440" bIns="45720" rtlCol="0" anchor="t">
            <a:normAutofit/>
          </a:bodyPr>
          <a:lstStyle/>
          <a:p>
            <a:pPr marL="274320" lvl="0" indent="-274320" algn="ctr">
              <a:spcBef>
                <a:spcPct val="20000"/>
              </a:spcBef>
              <a:buClr>
                <a:schemeClr val="accent2"/>
              </a:buClr>
              <a:buSzPct val="85000"/>
              <a:defRPr/>
            </a:pPr>
            <a:r>
              <a:rPr lang="tr-TR" sz="3200" b="1" dirty="0" smtClean="0">
                <a:solidFill>
                  <a:schemeClr val="bg2">
                    <a:lumMod val="25000"/>
                  </a:schemeClr>
                </a:solidFill>
                <a:latin typeface="Calibri" pitchFamily="34" charset="0"/>
                <a:cs typeface="Calibri" pitchFamily="34" charset="0"/>
              </a:rPr>
              <a:t>ANAHTARLAR</a:t>
            </a:r>
            <a:endParaRPr kumimoji="0" lang="tr-TR" sz="2400" b="1" i="0" u="none" strike="noStrike" kern="1200" cap="none" spc="0" normalizeH="0" baseline="0" noProof="0" dirty="0">
              <a:ln>
                <a:noFill/>
              </a:ln>
              <a:solidFill>
                <a:schemeClr val="bg2">
                  <a:lumMod val="25000"/>
                </a:schemeClr>
              </a:solidFill>
              <a:effectLst/>
              <a:uLnTx/>
              <a:uFillTx/>
              <a:latin typeface="Calibri" pitchFamily="34" charset="0"/>
              <a:cs typeface="Calibri" pitchFamily="34" charset="0"/>
            </a:endParaRPr>
          </a:p>
        </p:txBody>
      </p:sp>
      <p:sp>
        <p:nvSpPr>
          <p:cNvPr id="7" name="Metin kutusu 4"/>
          <p:cNvSpPr txBox="1"/>
          <p:nvPr/>
        </p:nvSpPr>
        <p:spPr>
          <a:xfrm>
            <a:off x="1142976" y="2500306"/>
            <a:ext cx="7000924" cy="400110"/>
          </a:xfrm>
          <a:prstGeom prst="rect">
            <a:avLst/>
          </a:prstGeom>
          <a:noFill/>
        </p:spPr>
        <p:txBody>
          <a:bodyPr wrap="square" rtlCol="0">
            <a:spAutoFit/>
          </a:bodyPr>
          <a:lstStyle/>
          <a:p>
            <a:r>
              <a:rPr lang="tr-TR" sz="2000" dirty="0" smtClean="0">
                <a:latin typeface="Arial" pitchFamily="34" charset="0"/>
                <a:cs typeface="Arial" pitchFamily="34" charset="0"/>
              </a:rPr>
              <a:t>Bir Çin atasözü der ki; </a:t>
            </a:r>
            <a:r>
              <a:rPr lang="tr-TR" sz="2000" dirty="0" smtClean="0">
                <a:latin typeface="Arial" pitchFamily="34" charset="0"/>
                <a:cs typeface="Arial" pitchFamily="34" charset="0"/>
                <a:sym typeface="Wingdings" pitchFamily="2" charset="2"/>
              </a:rPr>
              <a:t></a:t>
            </a:r>
            <a:r>
              <a:rPr lang="tr-TR" sz="2000" dirty="0" smtClean="0">
                <a:latin typeface="Arial" pitchFamily="34" charset="0"/>
                <a:cs typeface="Arial" pitchFamily="34" charset="0"/>
              </a:rPr>
              <a:t> </a:t>
            </a:r>
            <a:r>
              <a:rPr lang="zh-CN" altLang="en-US" sz="2000" b="1" dirty="0" smtClean="0"/>
              <a:t>有三个权利：你的直，我的直和真。</a:t>
            </a:r>
            <a:r>
              <a:rPr lang="tr-TR" sz="2000" b="1" dirty="0" smtClean="0">
                <a:latin typeface="Arial" pitchFamily="34" charset="0"/>
                <a:cs typeface="Arial" pitchFamily="34" charset="0"/>
              </a:rPr>
              <a:t> </a:t>
            </a:r>
          </a:p>
        </p:txBody>
      </p:sp>
    </p:spTree>
    <p:extLst>
      <p:ext uri="{BB962C8B-B14F-4D97-AF65-F5344CB8AC3E}">
        <p14:creationId xmlns="" xmlns:p14="http://schemas.microsoft.com/office/powerpoint/2010/main" val="31857291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324BA-EEE7-408F-90CC-358AAAE34355}" type="slidenum">
              <a:rPr kumimoji="0" lang="tr-TR"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sz="1800" b="0" i="0" u="none" strike="noStrike" kern="1200" cap="none" spc="0" normalizeH="0" baseline="0" noProof="0">
              <a:ln>
                <a:noFill/>
              </a:ln>
              <a:solidFill>
                <a:srgbClr val="FFFFFF"/>
              </a:solidFill>
              <a:effectLst/>
              <a:uLnTx/>
              <a:uFillTx/>
              <a:latin typeface="Georgia"/>
              <a:ea typeface="+mn-ea"/>
              <a:cs typeface="+mn-cs"/>
            </a:endParaRPr>
          </a:p>
        </p:txBody>
      </p:sp>
      <p:pic>
        <p:nvPicPr>
          <p:cNvPr id="6" name="Resim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71670" y="3000372"/>
            <a:ext cx="5007639" cy="3245787"/>
          </a:xfrm>
          <a:prstGeom prst="rect">
            <a:avLst/>
          </a:prstGeom>
        </p:spPr>
      </p:pic>
      <p:sp>
        <p:nvSpPr>
          <p:cNvPr id="7" name="Metin kutusu 6"/>
          <p:cNvSpPr txBox="1"/>
          <p:nvPr/>
        </p:nvSpPr>
        <p:spPr>
          <a:xfrm>
            <a:off x="785787" y="1785926"/>
            <a:ext cx="7500990"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prstClr val="black"/>
                </a:solidFill>
                <a:effectLst/>
                <a:uLnTx/>
                <a:uFillTx/>
                <a:latin typeface="Arial" pitchFamily="34" charset="0"/>
                <a:cs typeface="Arial" pitchFamily="34" charset="0"/>
              </a:rPr>
              <a:t>Tanımak..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i="0" u="none" strike="noStrike" kern="1200" cap="none" spc="0" normalizeH="0" baseline="0" noProof="0" dirty="0" smtClean="0">
                <a:ln>
                  <a:noFill/>
                </a:ln>
                <a:solidFill>
                  <a:prstClr val="black"/>
                </a:solidFill>
                <a:effectLst/>
                <a:uLnTx/>
                <a:uFillTx/>
                <a:latin typeface="Arial" pitchFamily="34" charset="0"/>
                <a:cs typeface="Arial" pitchFamily="34" charset="0"/>
              </a:rPr>
              <a:t>Ne </a:t>
            </a:r>
            <a:r>
              <a:rPr kumimoji="0" lang="tr-TR" i="0" u="none" strike="noStrike" kern="1200" cap="none" spc="0" normalizeH="0" baseline="0" noProof="0" dirty="0">
                <a:ln>
                  <a:noFill/>
                </a:ln>
                <a:solidFill>
                  <a:prstClr val="black"/>
                </a:solidFill>
                <a:effectLst/>
                <a:uLnTx/>
                <a:uFillTx/>
                <a:latin typeface="Arial" pitchFamily="34" charset="0"/>
                <a:cs typeface="Arial" pitchFamily="34" charset="0"/>
              </a:rPr>
              <a:t>için üzüldüğünü</a:t>
            </a:r>
            <a:r>
              <a:rPr kumimoji="0" lang="tr-TR" i="0" u="none" strike="noStrike" kern="1200" cap="none" spc="0" normalizeH="0" baseline="0" noProof="0" dirty="0" smtClean="0">
                <a:ln>
                  <a:noFill/>
                </a:ln>
                <a:solidFill>
                  <a:prstClr val="black"/>
                </a:solidFill>
                <a:effectLst/>
                <a:uLnTx/>
                <a:uFillTx/>
                <a:latin typeface="Arial" pitchFamily="34" charset="0"/>
                <a:cs typeface="Arial" pitchFamily="34" charset="0"/>
              </a:rPr>
              <a:t>, neler için sevinç duyduğunu, </a:t>
            </a:r>
            <a:r>
              <a:rPr kumimoji="0" lang="tr-TR" i="0" u="none" strike="noStrike" kern="1200" cap="none" spc="0" normalizeH="0" baseline="0" noProof="0" dirty="0">
                <a:ln>
                  <a:noFill/>
                </a:ln>
                <a:solidFill>
                  <a:prstClr val="black"/>
                </a:solidFill>
                <a:effectLst/>
                <a:uLnTx/>
                <a:uFillTx/>
                <a:latin typeface="Arial" pitchFamily="34" charset="0"/>
                <a:cs typeface="Arial" pitchFamily="34" charset="0"/>
              </a:rPr>
              <a:t>hangi kaygı ve endişeleri taşıdığını bilmediğiniz bir </a:t>
            </a:r>
            <a:r>
              <a:rPr kumimoji="0" lang="tr-TR" i="0" u="none" strike="noStrike" kern="1200" cap="none" spc="0" normalizeH="0" baseline="0" noProof="0" dirty="0" smtClean="0">
                <a:ln>
                  <a:noFill/>
                </a:ln>
                <a:solidFill>
                  <a:prstClr val="black"/>
                </a:solidFill>
                <a:effectLst/>
                <a:uLnTx/>
                <a:uFillTx/>
                <a:latin typeface="Arial" pitchFamily="34" charset="0"/>
                <a:cs typeface="Arial" pitchFamily="34" charset="0"/>
              </a:rPr>
              <a:t>insana </a:t>
            </a:r>
            <a:r>
              <a:rPr kumimoji="0" lang="tr-TR" b="1" i="0" u="none" strike="noStrike" kern="1200" cap="none" spc="0" normalizeH="0" baseline="0" noProof="0" dirty="0" smtClean="0">
                <a:ln>
                  <a:noFill/>
                </a:ln>
                <a:solidFill>
                  <a:prstClr val="black"/>
                </a:solidFill>
                <a:effectLst/>
                <a:uLnTx/>
                <a:uFillTx/>
                <a:latin typeface="Arial" pitchFamily="34" charset="0"/>
                <a:cs typeface="Arial" pitchFamily="34" charset="0"/>
              </a:rPr>
              <a:t>eşlik</a:t>
            </a:r>
            <a:r>
              <a:rPr kumimoji="0" lang="tr-TR" i="0" u="none" strike="noStrike" kern="1200" cap="none" spc="0" normalizeH="0" baseline="0" noProof="0" dirty="0" smtClean="0">
                <a:ln>
                  <a:noFill/>
                </a:ln>
                <a:solidFill>
                  <a:prstClr val="black"/>
                </a:solidFill>
                <a:effectLst/>
                <a:uLnTx/>
                <a:uFillTx/>
                <a:latin typeface="Arial" pitchFamily="34" charset="0"/>
                <a:cs typeface="Arial" pitchFamily="34" charset="0"/>
              </a:rPr>
              <a:t> yapamazsınız. </a:t>
            </a:r>
          </a:p>
        </p:txBody>
      </p:sp>
      <p:sp>
        <p:nvSpPr>
          <p:cNvPr id="9" name="2 Alt Başlık"/>
          <p:cNvSpPr txBox="1">
            <a:spLocks/>
          </p:cNvSpPr>
          <p:nvPr/>
        </p:nvSpPr>
        <p:spPr>
          <a:xfrm>
            <a:off x="1357290" y="1124744"/>
            <a:ext cx="6671094" cy="661182"/>
          </a:xfrm>
          <a:prstGeom prst="rect">
            <a:avLst/>
          </a:prstGeom>
        </p:spPr>
        <p:txBody>
          <a:bodyPr vert="horz" lIns="91440" tIns="45720" rIns="91440" bIns="45720" rtlCol="0" anchor="t">
            <a:normAutofit/>
          </a:bodyPr>
          <a:lstStyle/>
          <a:p>
            <a:pPr marL="274320" lvl="0" indent="-274320" algn="ctr">
              <a:spcBef>
                <a:spcPct val="20000"/>
              </a:spcBef>
              <a:buClr>
                <a:schemeClr val="accent2"/>
              </a:buClr>
              <a:buSzPct val="85000"/>
              <a:defRPr/>
            </a:pPr>
            <a:r>
              <a:rPr lang="tr-TR" sz="3200" b="1" dirty="0" smtClean="0">
                <a:solidFill>
                  <a:schemeClr val="bg2">
                    <a:lumMod val="25000"/>
                  </a:schemeClr>
                </a:solidFill>
              </a:rPr>
              <a:t>ANAHTARLAR</a:t>
            </a:r>
            <a:endParaRPr kumimoji="0" lang="tr-TR" sz="2400" b="1" i="0" u="none" strike="noStrike" kern="1200" cap="none" spc="0" normalizeH="0" baseline="0" noProof="0" dirty="0">
              <a:ln>
                <a:noFill/>
              </a:ln>
              <a:solidFill>
                <a:schemeClr val="bg2">
                  <a:lumMod val="25000"/>
                </a:schemeClr>
              </a:solidFill>
              <a:effectLst/>
              <a:uLnTx/>
              <a:uFillTx/>
              <a:latin typeface="+mn-lt"/>
              <a:ea typeface="+mn-ea"/>
              <a:cs typeface="+mn-cs"/>
            </a:endParaRPr>
          </a:p>
        </p:txBody>
      </p:sp>
    </p:spTree>
    <p:extLst>
      <p:ext uri="{BB962C8B-B14F-4D97-AF65-F5344CB8AC3E}">
        <p14:creationId xmlns="" xmlns:p14="http://schemas.microsoft.com/office/powerpoint/2010/main" val="375726560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7224" y="1714488"/>
            <a:ext cx="5112567" cy="4500594"/>
          </a:xfrm>
        </p:spPr>
        <p:txBody>
          <a:bodyPr>
            <a:noAutofit/>
          </a:bodyPr>
          <a:lstStyle/>
          <a:p>
            <a:pPr marL="0" lvl="0" indent="0">
              <a:spcBef>
                <a:spcPts val="0"/>
              </a:spcBef>
              <a:buClr>
                <a:srgbClr val="5BD078"/>
              </a:buClr>
              <a:buNone/>
            </a:pPr>
            <a:r>
              <a:rPr lang="tr-TR" sz="3200" b="1" dirty="0" smtClean="0">
                <a:latin typeface="Calibri" pitchFamily="34" charset="0"/>
                <a:ea typeface="Times New Roman" panose="02020603050405020304" pitchFamily="18" charset="0"/>
                <a:cs typeface="Calibri" pitchFamily="34" charset="0"/>
              </a:rPr>
              <a:t>Yetinmek..</a:t>
            </a:r>
          </a:p>
          <a:p>
            <a:pPr marL="0" lvl="0" indent="0" algn="ctr">
              <a:spcBef>
                <a:spcPts val="0"/>
              </a:spcBef>
              <a:buClr>
                <a:srgbClr val="5BD078"/>
              </a:buClr>
              <a:buNone/>
            </a:pPr>
            <a:endParaRPr lang="tr-TR" sz="1200" b="1" dirty="0" smtClean="0">
              <a:latin typeface="Calibri" pitchFamily="34" charset="0"/>
              <a:ea typeface="Times New Roman" panose="02020603050405020304" pitchFamily="18" charset="0"/>
              <a:cs typeface="Calibri" pitchFamily="34" charset="0"/>
            </a:endParaRPr>
          </a:p>
          <a:p>
            <a:pPr marL="0" lvl="0" indent="0" algn="just">
              <a:spcBef>
                <a:spcPts val="0"/>
              </a:spcBef>
              <a:buClr>
                <a:srgbClr val="5BD078"/>
              </a:buClr>
              <a:buNone/>
            </a:pPr>
            <a:r>
              <a:rPr lang="tr-TR" sz="1800" dirty="0" smtClean="0">
                <a:latin typeface="Calibri" pitchFamily="34" charset="0"/>
                <a:ea typeface="Times New Roman" panose="02020603050405020304" pitchFamily="18" charset="0"/>
                <a:cs typeface="Calibri" pitchFamily="34" charset="0"/>
              </a:rPr>
              <a:t>Şikayet etmek; gizli kibirdir. </a:t>
            </a:r>
          </a:p>
          <a:p>
            <a:pPr marL="0" lvl="0" indent="0" algn="just">
              <a:spcBef>
                <a:spcPts val="0"/>
              </a:spcBef>
              <a:buClr>
                <a:srgbClr val="5BD078"/>
              </a:buClr>
              <a:buNone/>
            </a:pPr>
            <a:r>
              <a:rPr lang="tr-TR" sz="1800" dirty="0" smtClean="0">
                <a:latin typeface="Calibri" pitchFamily="34" charset="0"/>
                <a:ea typeface="Times New Roman" panose="02020603050405020304" pitchFamily="18" charset="0"/>
                <a:cs typeface="Calibri" pitchFamily="34" charset="0"/>
              </a:rPr>
              <a:t>Sürekli olarak halinden, çevresinden şikayet eden; kendisini hep en iyiye layık hissediyor ve küçük şeylerden mutlu olmayı başaramıyordur. </a:t>
            </a:r>
          </a:p>
          <a:p>
            <a:pPr marL="0" lvl="0" indent="0" algn="just">
              <a:spcBef>
                <a:spcPts val="0"/>
              </a:spcBef>
              <a:buClr>
                <a:srgbClr val="5BD078"/>
              </a:buClr>
              <a:buNone/>
            </a:pPr>
            <a:endParaRPr lang="tr-TR" sz="1800" dirty="0" smtClean="0">
              <a:latin typeface="Calibri" pitchFamily="34" charset="0"/>
              <a:cs typeface="Calibri" pitchFamily="34" charset="0"/>
            </a:endParaRPr>
          </a:p>
          <a:p>
            <a:pPr marL="0" lvl="0" indent="0" algn="just">
              <a:spcBef>
                <a:spcPts val="0"/>
              </a:spcBef>
              <a:buClr>
                <a:srgbClr val="5BD078"/>
              </a:buClr>
              <a:buNone/>
            </a:pPr>
            <a:r>
              <a:rPr lang="tr-TR" sz="1800" dirty="0" smtClean="0">
                <a:latin typeface="Calibri" pitchFamily="34" charset="0"/>
                <a:cs typeface="Calibri" pitchFamily="34" charset="0"/>
              </a:rPr>
              <a:t>"İnsanın gönlünü çeken kadınlar, oğullar, kantarla altın ve gümüşler, nişanlı atlar, davarlar, ekinler sevgisi insanlara hoş gösterildi. İşte bunlar dünya hayatında istifade edilecek şeylerdir. Asıl barınılacak yer Allah nezdindedir" (</a:t>
            </a:r>
            <a:r>
              <a:rPr lang="tr-TR" sz="1800" dirty="0" err="1" smtClean="0">
                <a:latin typeface="Calibri" pitchFamily="34" charset="0"/>
                <a:cs typeface="Calibri" pitchFamily="34" charset="0"/>
              </a:rPr>
              <a:t>Âl</a:t>
            </a:r>
            <a:r>
              <a:rPr lang="tr-TR" sz="1800" dirty="0" smtClean="0">
                <a:latin typeface="Calibri" pitchFamily="34" charset="0"/>
                <a:cs typeface="Calibri" pitchFamily="34" charset="0"/>
              </a:rPr>
              <a:t>-i </a:t>
            </a:r>
            <a:r>
              <a:rPr lang="tr-TR" sz="1800" dirty="0" err="1" smtClean="0">
                <a:latin typeface="Calibri" pitchFamily="34" charset="0"/>
                <a:cs typeface="Calibri" pitchFamily="34" charset="0"/>
              </a:rPr>
              <a:t>İmrân</a:t>
            </a:r>
            <a:r>
              <a:rPr lang="tr-TR" sz="1800" dirty="0" smtClean="0">
                <a:latin typeface="Calibri" pitchFamily="34" charset="0"/>
                <a:cs typeface="Calibri" pitchFamily="34" charset="0"/>
              </a:rPr>
              <a:t>, 3/14).</a:t>
            </a:r>
          </a:p>
          <a:p>
            <a:pPr marL="0" lvl="0" indent="0" algn="just">
              <a:spcBef>
                <a:spcPts val="0"/>
              </a:spcBef>
              <a:buClr>
                <a:srgbClr val="5BD078"/>
              </a:buClr>
              <a:buNone/>
            </a:pPr>
            <a:endParaRPr lang="tr-TR" sz="1000" dirty="0" smtClean="0">
              <a:latin typeface="Calibri" pitchFamily="34" charset="0"/>
              <a:cs typeface="Calibri" pitchFamily="34" charset="0"/>
            </a:endParaRPr>
          </a:p>
          <a:p>
            <a:pPr marL="0" lvl="0" indent="0" algn="just">
              <a:spcBef>
                <a:spcPts val="0"/>
              </a:spcBef>
              <a:buClr>
                <a:srgbClr val="5BD078"/>
              </a:buClr>
              <a:buNone/>
            </a:pPr>
            <a:r>
              <a:rPr lang="tr-TR" sz="1800" dirty="0" err="1" smtClean="0">
                <a:latin typeface="Calibri" pitchFamily="34" charset="0"/>
                <a:cs typeface="Calibri" pitchFamily="34" charset="0"/>
              </a:rPr>
              <a:t>Sa'd</a:t>
            </a:r>
            <a:r>
              <a:rPr lang="tr-TR" sz="1800" dirty="0" smtClean="0">
                <a:latin typeface="Calibri" pitchFamily="34" charset="0"/>
                <a:cs typeface="Calibri" pitchFamily="34" charset="0"/>
              </a:rPr>
              <a:t> b. </a:t>
            </a:r>
            <a:r>
              <a:rPr lang="tr-TR" sz="1800" dirty="0" err="1" smtClean="0">
                <a:latin typeface="Calibri" pitchFamily="34" charset="0"/>
                <a:cs typeface="Calibri" pitchFamily="34" charset="0"/>
              </a:rPr>
              <a:t>Ebi</a:t>
            </a:r>
            <a:r>
              <a:rPr lang="tr-TR" sz="1800" dirty="0" smtClean="0">
                <a:latin typeface="Calibri" pitchFamily="34" charset="0"/>
                <a:cs typeface="Calibri" pitchFamily="34" charset="0"/>
              </a:rPr>
              <a:t> </a:t>
            </a:r>
            <a:r>
              <a:rPr lang="tr-TR" sz="1800" dirty="0" err="1" smtClean="0">
                <a:latin typeface="Calibri" pitchFamily="34" charset="0"/>
                <a:cs typeface="Calibri" pitchFamily="34" charset="0"/>
              </a:rPr>
              <a:t>Vakkâs’tan</a:t>
            </a:r>
            <a:r>
              <a:rPr lang="tr-TR" sz="1800" dirty="0" smtClean="0">
                <a:latin typeface="Calibri" pitchFamily="34" charset="0"/>
                <a:cs typeface="Calibri" pitchFamily="34" charset="0"/>
              </a:rPr>
              <a:t> oğluna: "Oğlum! Zenginlik istediğin zaman, onunla beraber kanaat de iste. Çünkü, </a:t>
            </a:r>
            <a:r>
              <a:rPr lang="tr-TR" sz="1800" b="1" dirty="0" smtClean="0">
                <a:solidFill>
                  <a:srgbClr val="C00000"/>
                </a:solidFill>
                <a:latin typeface="Calibri" pitchFamily="34" charset="0"/>
                <a:cs typeface="Calibri" pitchFamily="34" charset="0"/>
              </a:rPr>
              <a:t>kanaati </a:t>
            </a:r>
            <a:r>
              <a:rPr lang="tr-TR" sz="1800" dirty="0" smtClean="0">
                <a:latin typeface="Calibri" pitchFamily="34" charset="0"/>
                <a:cs typeface="Calibri" pitchFamily="34" charset="0"/>
              </a:rPr>
              <a:t>olmayanı servet zengin etmez."</a:t>
            </a:r>
            <a:endParaRPr lang="tr-TR" sz="1800" dirty="0" smtClean="0">
              <a:latin typeface="Calibri" pitchFamily="34" charset="0"/>
              <a:ea typeface="Times New Roman" panose="02020603050405020304" pitchFamily="18" charset="0"/>
              <a:cs typeface="Calibri" pitchFamily="34" charset="0"/>
            </a:endParaRPr>
          </a:p>
          <a:p>
            <a:pPr marL="0" lvl="0" indent="0" algn="just">
              <a:spcBef>
                <a:spcPts val="0"/>
              </a:spcBef>
              <a:buClr>
                <a:srgbClr val="5BD078"/>
              </a:buClr>
              <a:buNone/>
            </a:pPr>
            <a:endParaRPr lang="tr-TR" sz="2500" b="1" dirty="0" smtClean="0">
              <a:latin typeface="Trebuchet MS"/>
              <a:ea typeface="Times New Roman" panose="02020603050405020304" pitchFamily="18" charset="0"/>
              <a:cs typeface="Arial" panose="020B0604020202020204" pitchFamily="34" charset="0"/>
            </a:endParaRPr>
          </a:p>
          <a:p>
            <a:pPr marL="0" lvl="0" indent="0" algn="ctr">
              <a:spcBef>
                <a:spcPts val="0"/>
              </a:spcBef>
              <a:buClr>
                <a:srgbClr val="5BD078"/>
              </a:buClr>
              <a:buNone/>
            </a:pPr>
            <a:endParaRPr lang="tr-TR" sz="3200" b="1" dirty="0" smtClean="0">
              <a:solidFill>
                <a:srgbClr val="31B6FD">
                  <a:lumMod val="50000"/>
                </a:srgbClr>
              </a:solidFill>
              <a:latin typeface="Trebuchet MS"/>
              <a:ea typeface="Times New Roman" panose="02020603050405020304" pitchFamily="18" charset="0"/>
              <a:cs typeface="Arial" panose="020B0604020202020204" pitchFamily="34" charset="0"/>
            </a:endParaRPr>
          </a:p>
          <a:p>
            <a:pPr marL="0" lvl="0" indent="0" algn="ctr">
              <a:spcBef>
                <a:spcPts val="0"/>
              </a:spcBef>
              <a:buClr>
                <a:srgbClr val="5BD078"/>
              </a:buClr>
              <a:buNone/>
            </a:pPr>
            <a:endParaRPr lang="tr-TR" sz="3200" b="1" dirty="0" smtClean="0">
              <a:solidFill>
                <a:srgbClr val="31B6FD">
                  <a:lumMod val="50000"/>
                </a:srgbClr>
              </a:solidFill>
              <a:latin typeface="Trebuchet MS"/>
              <a:ea typeface="Times New Roman" panose="02020603050405020304" pitchFamily="18"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5FA324BA-EEE7-408F-90CC-358AAAE34355}" type="slidenum">
              <a:rPr lang="tr-TR" smtClean="0"/>
              <a:pPr/>
              <a:t>37</a:t>
            </a:fld>
            <a:endParaRPr lang="tr-TR"/>
          </a:p>
        </p:txBody>
      </p:sp>
      <p:pic>
        <p:nvPicPr>
          <p:cNvPr id="5" name="Resim 4"/>
          <p:cNvPicPr>
            <a:picLocks noChangeAspect="1"/>
          </p:cNvPicPr>
          <p:nvPr/>
        </p:nvPicPr>
        <p:blipFill>
          <a:blip r:embed="rId2"/>
          <a:stretch>
            <a:fillRect/>
          </a:stretch>
        </p:blipFill>
        <p:spPr>
          <a:xfrm>
            <a:off x="6000760" y="1796400"/>
            <a:ext cx="2397442" cy="4443330"/>
          </a:xfrm>
          <a:prstGeom prst="rect">
            <a:avLst/>
          </a:prstGeom>
        </p:spPr>
      </p:pic>
      <p:sp>
        <p:nvSpPr>
          <p:cNvPr id="6" name="2 Alt Başlık"/>
          <p:cNvSpPr txBox="1">
            <a:spLocks/>
          </p:cNvSpPr>
          <p:nvPr/>
        </p:nvSpPr>
        <p:spPr>
          <a:xfrm>
            <a:off x="1357290" y="1124744"/>
            <a:ext cx="6671094" cy="661182"/>
          </a:xfrm>
          <a:prstGeom prst="rect">
            <a:avLst/>
          </a:prstGeom>
        </p:spPr>
        <p:txBody>
          <a:bodyPr vert="horz" lIns="91440" tIns="45720" rIns="91440" bIns="45720" rtlCol="0" anchor="t">
            <a:normAutofit/>
          </a:bodyPr>
          <a:lstStyle/>
          <a:p>
            <a:pPr marL="274320" lvl="0" indent="-274320" algn="ctr">
              <a:spcBef>
                <a:spcPct val="20000"/>
              </a:spcBef>
              <a:buClr>
                <a:schemeClr val="accent2"/>
              </a:buClr>
              <a:buSzPct val="85000"/>
              <a:defRPr/>
            </a:pPr>
            <a:r>
              <a:rPr lang="tr-TR" sz="3200" b="1" dirty="0" smtClean="0">
                <a:solidFill>
                  <a:schemeClr val="bg2">
                    <a:lumMod val="25000"/>
                  </a:schemeClr>
                </a:solidFill>
                <a:latin typeface="Calibri" pitchFamily="34" charset="0"/>
                <a:cs typeface="Calibri" pitchFamily="34" charset="0"/>
              </a:rPr>
              <a:t>ANAHTARLAR</a:t>
            </a:r>
            <a:endParaRPr kumimoji="0" lang="tr-TR" sz="2400" b="1" i="0" u="none" strike="noStrike" kern="1200" cap="none" spc="0" normalizeH="0" baseline="0" noProof="0" dirty="0">
              <a:ln>
                <a:noFill/>
              </a:ln>
              <a:solidFill>
                <a:schemeClr val="bg2">
                  <a:lumMod val="25000"/>
                </a:schemeClr>
              </a:solidFill>
              <a:effectLst/>
              <a:uLnTx/>
              <a:uFillTx/>
              <a:latin typeface="Calibri" pitchFamily="34" charset="0"/>
              <a:cs typeface="Calibri" pitchFamily="34" charset="0"/>
            </a:endParaRPr>
          </a:p>
        </p:txBody>
      </p:sp>
    </p:spTree>
    <p:extLst>
      <p:ext uri="{BB962C8B-B14F-4D97-AF65-F5344CB8AC3E}">
        <p14:creationId xmlns="" xmlns:p14="http://schemas.microsoft.com/office/powerpoint/2010/main" val="173675007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714488"/>
            <a:ext cx="7632848" cy="4572032"/>
          </a:xfrm>
        </p:spPr>
        <p:txBody>
          <a:bodyPr>
            <a:noAutofit/>
          </a:bodyPr>
          <a:lstStyle/>
          <a:p>
            <a:pPr marL="0" lvl="0" indent="0">
              <a:spcBef>
                <a:spcPts val="0"/>
              </a:spcBef>
              <a:buClr>
                <a:srgbClr val="5BD078"/>
              </a:buClr>
              <a:buNone/>
            </a:pPr>
            <a:r>
              <a:rPr lang="tr-TR" sz="3200" b="1" dirty="0" smtClean="0">
                <a:latin typeface="Calibri" pitchFamily="34" charset="0"/>
                <a:ea typeface="Times New Roman" panose="02020603050405020304" pitchFamily="18" charset="0"/>
                <a:cs typeface="Calibri" pitchFamily="34" charset="0"/>
              </a:rPr>
              <a:t>Sabretmek…</a:t>
            </a:r>
          </a:p>
          <a:p>
            <a:pPr algn="ctr">
              <a:buNone/>
            </a:pPr>
            <a:r>
              <a:rPr lang="tr-TR" sz="1600" dirty="0" smtClean="0"/>
              <a:t>ÖFKE ATEŞİNİ SÖNDÜRME YÖNETEMİ</a:t>
            </a:r>
          </a:p>
          <a:p>
            <a:pPr>
              <a:buNone/>
            </a:pPr>
            <a:r>
              <a:rPr lang="tr-TR" sz="1600" dirty="0" smtClean="0"/>
              <a:t>1- Yutulan şeylerin en hayırlısı</a:t>
            </a:r>
          </a:p>
          <a:p>
            <a:pPr>
              <a:buNone/>
            </a:pPr>
            <a:r>
              <a:rPr lang="tr-TR" sz="1600" dirty="0" smtClean="0"/>
              <a:t>-Allah’a duyulan sevgi ve muhabbetin şiddeti öfkenin şiddetini bastırır-</a:t>
            </a:r>
          </a:p>
          <a:p>
            <a:pPr>
              <a:buNone/>
            </a:pPr>
            <a:r>
              <a:rPr lang="tr-TR" sz="1600" dirty="0" smtClean="0"/>
              <a:t>2- Abdest Almak</a:t>
            </a:r>
          </a:p>
          <a:p>
            <a:pPr>
              <a:buNone/>
            </a:pPr>
            <a:r>
              <a:rPr lang="tr-TR" sz="1600" dirty="0" smtClean="0"/>
              <a:t>«Öfke şeytandandır. Şeytan da ateşten yaratılmıştır. Ateş ise su ile söndürülür. Öyle ise biriniz öfkelenince hemen kalkıp abdest alsın.» (Ebu </a:t>
            </a:r>
            <a:r>
              <a:rPr lang="tr-TR" sz="1600" dirty="0" err="1" smtClean="0"/>
              <a:t>Davud</a:t>
            </a:r>
            <a:r>
              <a:rPr lang="tr-TR" sz="1600" dirty="0" smtClean="0"/>
              <a:t>, Edep, 4.)</a:t>
            </a:r>
          </a:p>
          <a:p>
            <a:pPr>
              <a:buNone/>
            </a:pPr>
            <a:r>
              <a:rPr lang="tr-TR" sz="1600" dirty="0" smtClean="0"/>
              <a:t>3- </a:t>
            </a:r>
            <a:r>
              <a:rPr lang="tr-TR" sz="1600" dirty="0" err="1" smtClean="0"/>
              <a:t>Euzu</a:t>
            </a:r>
            <a:r>
              <a:rPr lang="tr-TR" sz="1600" dirty="0" smtClean="0"/>
              <a:t> Besmele Çekmek:</a:t>
            </a:r>
          </a:p>
          <a:p>
            <a:pPr>
              <a:buNone/>
            </a:pPr>
            <a:r>
              <a:rPr lang="tr-TR" sz="1600" dirty="0" smtClean="0"/>
              <a:t>«… Ben bir kelime biliyorum ki, bu adam onu söylese bu hal ondan giderdi… (</a:t>
            </a:r>
            <a:r>
              <a:rPr lang="tr-TR" sz="1600" dirty="0" err="1" smtClean="0"/>
              <a:t>Tirmizi</a:t>
            </a:r>
            <a:r>
              <a:rPr lang="tr-TR" sz="1600" dirty="0" smtClean="0"/>
              <a:t>, </a:t>
            </a:r>
            <a:r>
              <a:rPr lang="tr-TR" sz="1600" dirty="0" err="1" smtClean="0"/>
              <a:t>Daavat</a:t>
            </a:r>
            <a:r>
              <a:rPr lang="tr-TR" sz="1600" dirty="0" smtClean="0"/>
              <a:t>,53.)</a:t>
            </a:r>
          </a:p>
          <a:p>
            <a:pPr>
              <a:buNone/>
            </a:pPr>
            <a:r>
              <a:rPr lang="tr-TR" sz="1600" dirty="0" smtClean="0"/>
              <a:t>4- Mekan ve pozisyonu değiştirmek:</a:t>
            </a:r>
          </a:p>
          <a:p>
            <a:pPr>
              <a:buNone/>
            </a:pPr>
            <a:r>
              <a:rPr lang="tr-TR" sz="1600" dirty="0" smtClean="0"/>
              <a:t>«Sizden biriniz ayakta iken öfkelenirse, hemen otursun. Şayet öfkesi geçerse ne ala. Öfkesi gitmezse uzanıp hemen yaslansın.» (Ebu </a:t>
            </a:r>
            <a:r>
              <a:rPr lang="tr-TR" sz="1600" dirty="0" err="1" smtClean="0"/>
              <a:t>Davud</a:t>
            </a:r>
            <a:r>
              <a:rPr lang="tr-TR" sz="1600" dirty="0" smtClean="0"/>
              <a:t>, Edep, 4.)</a:t>
            </a:r>
          </a:p>
          <a:p>
            <a:pPr>
              <a:buNone/>
            </a:pPr>
            <a:r>
              <a:rPr lang="tr-TR" sz="1600" dirty="0" smtClean="0"/>
              <a:t>5- Derin derin nefes almak. </a:t>
            </a:r>
          </a:p>
          <a:p>
            <a:pPr algn="ctr">
              <a:buNone/>
            </a:pPr>
            <a:endParaRPr lang="tr-TR" sz="1600" dirty="0" smtClean="0"/>
          </a:p>
          <a:p>
            <a:pPr marL="0" lvl="0" indent="0">
              <a:spcBef>
                <a:spcPts val="0"/>
              </a:spcBef>
              <a:buClr>
                <a:srgbClr val="5BD078"/>
              </a:buClr>
              <a:buNone/>
            </a:pPr>
            <a:endParaRPr lang="tr-TR" sz="1600" dirty="0" smtClean="0">
              <a:latin typeface="Arial" pitchFamily="34" charset="0"/>
              <a:ea typeface="Times New Roman" panose="02020603050405020304" pitchFamily="18" charset="0"/>
              <a:cs typeface="Arial" pitchFamily="34" charset="0"/>
            </a:endParaRPr>
          </a:p>
          <a:p>
            <a:pPr marL="0" lvl="0" indent="0" algn="just">
              <a:spcBef>
                <a:spcPts val="0"/>
              </a:spcBef>
              <a:buClr>
                <a:srgbClr val="5BD078"/>
              </a:buClr>
              <a:buNone/>
            </a:pPr>
            <a:endParaRPr lang="tr-TR" sz="1800" dirty="0" smtClean="0">
              <a:latin typeface="Arial" pitchFamily="34" charset="0"/>
              <a:ea typeface="Times New Roman" panose="02020603050405020304" pitchFamily="18" charset="0"/>
              <a:cs typeface="Arial" pitchFamily="34" charset="0"/>
            </a:endParaRPr>
          </a:p>
        </p:txBody>
      </p:sp>
      <p:sp>
        <p:nvSpPr>
          <p:cNvPr id="4" name="Slayt Numarası Yer Tutucusu 3"/>
          <p:cNvSpPr>
            <a:spLocks noGrp="1"/>
          </p:cNvSpPr>
          <p:nvPr>
            <p:ph type="sldNum" sz="quarter" idx="12"/>
          </p:nvPr>
        </p:nvSpPr>
        <p:spPr/>
        <p:txBody>
          <a:bodyPr/>
          <a:lstStyle/>
          <a:p>
            <a:fld id="{5FA324BA-EEE7-408F-90CC-358AAAE34355}" type="slidenum">
              <a:rPr lang="tr-TR" smtClean="0"/>
              <a:pPr/>
              <a:t>38</a:t>
            </a:fld>
            <a:endParaRPr lang="tr-TR"/>
          </a:p>
        </p:txBody>
      </p:sp>
      <p:sp>
        <p:nvSpPr>
          <p:cNvPr id="5" name="2 Alt Başlık"/>
          <p:cNvSpPr txBox="1">
            <a:spLocks/>
          </p:cNvSpPr>
          <p:nvPr/>
        </p:nvSpPr>
        <p:spPr>
          <a:xfrm>
            <a:off x="1357290" y="1124744"/>
            <a:ext cx="6671094" cy="661182"/>
          </a:xfrm>
          <a:prstGeom prst="rect">
            <a:avLst/>
          </a:prstGeom>
        </p:spPr>
        <p:txBody>
          <a:bodyPr vert="horz" lIns="91440" tIns="45720" rIns="91440" bIns="45720" rtlCol="0" anchor="t">
            <a:normAutofit/>
          </a:bodyPr>
          <a:lstStyle/>
          <a:p>
            <a:pPr marL="274320" lvl="0" indent="-274320" algn="ctr">
              <a:spcBef>
                <a:spcPct val="20000"/>
              </a:spcBef>
              <a:buClr>
                <a:schemeClr val="accent2"/>
              </a:buClr>
              <a:buSzPct val="85000"/>
              <a:defRPr/>
            </a:pPr>
            <a:r>
              <a:rPr lang="tr-TR" sz="3200" b="1" dirty="0" smtClean="0">
                <a:solidFill>
                  <a:schemeClr val="bg2">
                    <a:lumMod val="25000"/>
                  </a:schemeClr>
                </a:solidFill>
                <a:latin typeface="Calibri" pitchFamily="34" charset="0"/>
                <a:cs typeface="Calibri" pitchFamily="34" charset="0"/>
              </a:rPr>
              <a:t>ANAHTARLAR</a:t>
            </a:r>
            <a:endParaRPr kumimoji="0" lang="tr-TR" sz="2400" b="1" i="0" u="none" strike="noStrike" kern="1200" cap="none" spc="0" normalizeH="0" baseline="0" noProof="0" dirty="0">
              <a:ln>
                <a:noFill/>
              </a:ln>
              <a:solidFill>
                <a:schemeClr val="bg2">
                  <a:lumMod val="25000"/>
                </a:schemeClr>
              </a:solidFill>
              <a:effectLst/>
              <a:uLnTx/>
              <a:uFillTx/>
              <a:latin typeface="Calibri" pitchFamily="34" charset="0"/>
              <a:cs typeface="Calibri" pitchFamily="34" charset="0"/>
            </a:endParaRPr>
          </a:p>
        </p:txBody>
      </p:sp>
    </p:spTree>
    <p:extLst>
      <p:ext uri="{BB962C8B-B14F-4D97-AF65-F5344CB8AC3E}">
        <p14:creationId xmlns="" xmlns:p14="http://schemas.microsoft.com/office/powerpoint/2010/main" val="254126750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99592" y="1857364"/>
            <a:ext cx="7344816" cy="4235932"/>
          </a:xfrm>
        </p:spPr>
        <p:txBody>
          <a:bodyPr>
            <a:normAutofit/>
          </a:bodyPr>
          <a:lstStyle/>
          <a:p>
            <a:pPr>
              <a:buNone/>
            </a:pPr>
            <a:r>
              <a:rPr lang="tr-TR" sz="3800" b="1" dirty="0" smtClean="0">
                <a:latin typeface="Arial" pitchFamily="34" charset="0"/>
                <a:cs typeface="Arial" pitchFamily="34" charset="0"/>
              </a:rPr>
              <a:t>Dua..</a:t>
            </a:r>
            <a:endParaRPr lang="tr-TR" dirty="0" smtClean="0">
              <a:latin typeface="Arial" pitchFamily="34" charset="0"/>
              <a:cs typeface="Arial" pitchFamily="34" charset="0"/>
            </a:endParaRPr>
          </a:p>
          <a:p>
            <a:pPr>
              <a:buNone/>
            </a:pPr>
            <a:endParaRPr lang="tr-TR" dirty="0" smtClean="0">
              <a:latin typeface="Arial" pitchFamily="34" charset="0"/>
              <a:cs typeface="Arial" pitchFamily="34" charset="0"/>
            </a:endParaRPr>
          </a:p>
          <a:p>
            <a:pPr>
              <a:buNone/>
            </a:pPr>
            <a:r>
              <a:rPr lang="tr-TR" sz="2800" dirty="0" smtClean="0">
                <a:latin typeface="Arial" pitchFamily="34" charset="0"/>
                <a:cs typeface="Arial" pitchFamily="34" charset="0"/>
              </a:rPr>
              <a:t>“</a:t>
            </a:r>
            <a:r>
              <a:rPr lang="tr-TR" sz="2800" i="1" dirty="0" smtClean="0">
                <a:latin typeface="Arial" pitchFamily="34" charset="0"/>
                <a:cs typeface="Arial" pitchFamily="34" charset="0"/>
              </a:rPr>
              <a:t>Ey Rabbimiz! Eşlerimizi ve çocuklarımızı bize göz aydınlığı kıl ve bizi Allah’a karşı gelmekten sakınanlara önder eyle</a:t>
            </a:r>
            <a:r>
              <a:rPr lang="tr-TR" sz="2800" dirty="0" smtClean="0">
                <a:latin typeface="Arial" pitchFamily="34" charset="0"/>
                <a:cs typeface="Arial" pitchFamily="34" charset="0"/>
              </a:rPr>
              <a:t>.” (el-</a:t>
            </a:r>
            <a:r>
              <a:rPr lang="tr-TR" sz="2800" dirty="0" err="1" smtClean="0">
                <a:latin typeface="Arial" pitchFamily="34" charset="0"/>
                <a:cs typeface="Arial" pitchFamily="34" charset="0"/>
              </a:rPr>
              <a:t>Furkân</a:t>
            </a:r>
            <a:r>
              <a:rPr lang="tr-TR" sz="2800" dirty="0" smtClean="0">
                <a:latin typeface="Arial" pitchFamily="34" charset="0"/>
                <a:cs typeface="Arial" pitchFamily="34" charset="0"/>
              </a:rPr>
              <a:t>, 25/74)</a:t>
            </a:r>
          </a:p>
        </p:txBody>
      </p:sp>
      <p:sp>
        <p:nvSpPr>
          <p:cNvPr id="4" name="2 Alt Başlık"/>
          <p:cNvSpPr txBox="1">
            <a:spLocks/>
          </p:cNvSpPr>
          <p:nvPr/>
        </p:nvSpPr>
        <p:spPr>
          <a:xfrm>
            <a:off x="1357290" y="1124744"/>
            <a:ext cx="6671094" cy="661182"/>
          </a:xfrm>
          <a:prstGeom prst="rect">
            <a:avLst/>
          </a:prstGeom>
        </p:spPr>
        <p:txBody>
          <a:bodyPr vert="horz" lIns="91440" tIns="45720" rIns="91440" bIns="45720" rtlCol="0" anchor="t">
            <a:normAutofit/>
          </a:bodyPr>
          <a:lstStyle/>
          <a:p>
            <a:pPr marL="274320" lvl="0" indent="-274320" algn="ctr">
              <a:spcBef>
                <a:spcPct val="20000"/>
              </a:spcBef>
              <a:buClr>
                <a:schemeClr val="accent2"/>
              </a:buClr>
              <a:buSzPct val="85000"/>
              <a:defRPr/>
            </a:pPr>
            <a:r>
              <a:rPr lang="tr-TR" sz="3200" b="1" dirty="0" smtClean="0">
                <a:solidFill>
                  <a:schemeClr val="bg2">
                    <a:lumMod val="25000"/>
                  </a:schemeClr>
                </a:solidFill>
                <a:latin typeface="Calibri" pitchFamily="34" charset="0"/>
                <a:cs typeface="Calibri" pitchFamily="34" charset="0"/>
              </a:rPr>
              <a:t>ANAHTARLAR</a:t>
            </a:r>
            <a:endParaRPr kumimoji="0" lang="tr-TR" sz="2400" b="1" i="0" u="none" strike="noStrike" kern="1200" cap="none" spc="0" normalizeH="0" baseline="0" noProof="0" dirty="0">
              <a:ln>
                <a:noFill/>
              </a:ln>
              <a:solidFill>
                <a:schemeClr val="bg2">
                  <a:lumMod val="25000"/>
                </a:schemeClr>
              </a:solidFill>
              <a:effectLst/>
              <a:uLnTx/>
              <a:uFillTx/>
              <a:latin typeface="Calibri" pitchFamily="34" charset="0"/>
              <a:cs typeface="Calibri" pitchFamily="34" charset="0"/>
            </a:endParaRPr>
          </a:p>
        </p:txBody>
      </p:sp>
    </p:spTree>
    <p:extLst>
      <p:ext uri="{BB962C8B-B14F-4D97-AF65-F5344CB8AC3E}">
        <p14:creationId xmlns="" xmlns:p14="http://schemas.microsoft.com/office/powerpoint/2010/main" val="3614616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dunyanin-en-buyuk-soyagaci-500-yil-geriye-gittiler-2489.jpg"/>
          <p:cNvPicPr>
            <a:picLocks noChangeAspect="1"/>
          </p:cNvPicPr>
          <p:nvPr/>
        </p:nvPicPr>
        <p:blipFill>
          <a:blip r:embed="rId2"/>
          <a:stretch>
            <a:fillRect/>
          </a:stretch>
        </p:blipFill>
        <p:spPr>
          <a:xfrm>
            <a:off x="4357686" y="2643182"/>
            <a:ext cx="3786214" cy="2931263"/>
          </a:xfrm>
          <a:prstGeom prst="rect">
            <a:avLst/>
          </a:prstGeom>
        </p:spPr>
      </p:pic>
      <p:sp>
        <p:nvSpPr>
          <p:cNvPr id="4" name="2 İçerik Yer Tutucusu"/>
          <p:cNvSpPr txBox="1">
            <a:spLocks/>
          </p:cNvSpPr>
          <p:nvPr/>
        </p:nvSpPr>
        <p:spPr>
          <a:xfrm>
            <a:off x="1000100" y="1214422"/>
            <a:ext cx="7072362" cy="1357322"/>
          </a:xfrm>
          <a:prstGeom prst="rect">
            <a:avLst/>
          </a:prstGeom>
        </p:spPr>
        <p:txBody>
          <a:bodyPr vert="horz" lIns="91440" tIns="45720" rIns="91440" bIns="45720" rtlCol="0" anchor="t">
            <a:noAutofit/>
          </a:bodyPr>
          <a:lstStyle/>
          <a:p>
            <a:pPr algn="just">
              <a:buNone/>
            </a:pPr>
            <a:endParaRPr lang="tr-TR" sz="1600" dirty="0" smtClean="0">
              <a:latin typeface="Arial" pitchFamily="34" charset="0"/>
              <a:cs typeface="Arial" pitchFamily="34" charset="0"/>
            </a:endParaRPr>
          </a:p>
          <a:p>
            <a:pPr algn="ctr">
              <a:buNone/>
            </a:pPr>
            <a:r>
              <a:rPr lang="ar-AE" sz="2400" dirty="0" smtClean="0">
                <a:latin typeface="Arial" pitchFamily="34" charset="0"/>
                <a:cs typeface="Arial" pitchFamily="34" charset="0"/>
              </a:rPr>
              <a:t>يَٓا اَيُّهَا النَّاسُ اِنَّا خَلَقْنَاكُمْ مِنْ ذَكَرٍ وَاُنْثٰى وَجَعَلْنَاكُمْ شُعُوباً وَقَـبَٓائِلَ لِتَعَارَفُواۜ اِنَّ اَكْرَمَكُمْ عِنْدَ اللّٰهِ اَتْقٰيكُمْۜ اِنَّ اللّٰهَ عَل۪يمٌ خَب۪يرٌ </a:t>
            </a:r>
            <a:endParaRPr lang="tr-TR" sz="2400" dirty="0" smtClean="0">
              <a:latin typeface="Arial" pitchFamily="34" charset="0"/>
              <a:cs typeface="Arial" pitchFamily="34" charset="0"/>
            </a:endParaRPr>
          </a:p>
          <a:p>
            <a:pPr algn="ctr">
              <a:buNone/>
            </a:pPr>
            <a:r>
              <a:rPr lang="tr-TR" sz="1600" dirty="0" smtClean="0">
                <a:latin typeface="Arial" pitchFamily="34" charset="0"/>
                <a:cs typeface="Arial" pitchFamily="34" charset="0"/>
              </a:rPr>
              <a:t>“Ey insanlar! Şüphe yok ki, biz sizi bir erkek ve bir dişiden yarattık….”</a:t>
            </a:r>
          </a:p>
        </p:txBody>
      </p:sp>
      <p:sp>
        <p:nvSpPr>
          <p:cNvPr id="3" name="2 Alt Başlık"/>
          <p:cNvSpPr>
            <a:spLocks noGrp="1"/>
          </p:cNvSpPr>
          <p:nvPr>
            <p:ph type="subTitle" idx="1"/>
          </p:nvPr>
        </p:nvSpPr>
        <p:spPr>
          <a:xfrm>
            <a:off x="4929190" y="5500702"/>
            <a:ext cx="2714644" cy="357190"/>
          </a:xfrm>
        </p:spPr>
        <p:txBody>
          <a:bodyPr>
            <a:normAutofit fontScale="62500" lnSpcReduction="20000"/>
          </a:bodyPr>
          <a:lstStyle/>
          <a:p>
            <a:r>
              <a:rPr lang="tr-TR" sz="3200" b="1" dirty="0" smtClean="0">
                <a:solidFill>
                  <a:srgbClr val="473301"/>
                </a:solidFill>
                <a:latin typeface="Arial" pitchFamily="34" charset="0"/>
                <a:cs typeface="Arial" pitchFamily="34" charset="0"/>
              </a:rPr>
              <a:t>topraktan..</a:t>
            </a:r>
            <a:endParaRPr lang="tr-TR" sz="3200" b="1" dirty="0">
              <a:solidFill>
                <a:srgbClr val="473301"/>
              </a:solidFill>
              <a:latin typeface="Arial" pitchFamily="34" charset="0"/>
              <a:cs typeface="Arial" pitchFamily="34" charset="0"/>
            </a:endParaRPr>
          </a:p>
          <a:p>
            <a:endParaRPr lang="tr-TR" dirty="0"/>
          </a:p>
        </p:txBody>
      </p:sp>
      <p:sp>
        <p:nvSpPr>
          <p:cNvPr id="7" name="2 İçerik Yer Tutucusu"/>
          <p:cNvSpPr txBox="1">
            <a:spLocks/>
          </p:cNvSpPr>
          <p:nvPr/>
        </p:nvSpPr>
        <p:spPr>
          <a:xfrm>
            <a:off x="1071538" y="2714620"/>
            <a:ext cx="3357586" cy="3143272"/>
          </a:xfrm>
          <a:prstGeom prst="rect">
            <a:avLst/>
          </a:prstGeom>
        </p:spPr>
        <p:txBody>
          <a:bodyPr vert="horz" lIns="91440" tIns="45720" rIns="91440" bIns="45720" rtlCol="0" anchor="t">
            <a:noAutofit/>
          </a:bodyPr>
          <a:lstStyle/>
          <a:p>
            <a:pPr algn="ctr">
              <a:buNone/>
            </a:pPr>
            <a:r>
              <a:rPr lang="ar-AE" sz="2400" dirty="0" smtClean="0">
                <a:latin typeface="Arial" pitchFamily="34" charset="0"/>
                <a:cs typeface="Arial" pitchFamily="34" charset="0"/>
              </a:rPr>
              <a:t>يا اَيُّهَا النَّاسُ اتَّقُوا رَبَّكُمُ الَّذ۪ي خَلَقَكُمْ مِنْ نَفْسٍ وَاحِدَةٍ وَخَلَقَ مِنْهَا زَوْجَهَا وَبَثَّ مِنْهُمَا رِجَالاً كَث۪يراً وَنِسَٓاءًۚ وَاتَّقُوا اللّٰهَ الَّذ۪ي تَسَٓاءَلُونَ بِه۪ وَالْاَرْحَامَۜ اِنَّ اللّٰهَ كَانَ عَلَيْكُمْ رَق۪يباً </a:t>
            </a:r>
            <a:endParaRPr lang="tr-TR" sz="2400" dirty="0" smtClean="0">
              <a:latin typeface="Arial" pitchFamily="34" charset="0"/>
              <a:cs typeface="Arial" pitchFamily="34" charset="0"/>
            </a:endParaRPr>
          </a:p>
          <a:p>
            <a:pPr algn="ctr">
              <a:buNone/>
            </a:pPr>
            <a:r>
              <a:rPr lang="tr-TR" sz="1600" dirty="0" smtClean="0">
                <a:latin typeface="Arial" pitchFamily="34" charset="0"/>
                <a:cs typeface="Arial" pitchFamily="34" charset="0"/>
              </a:rPr>
              <a:t>“Ey insanlar! Sizi bir tek nefisten yaratan ve ondan da eşini yaratan; ikisinden birçok erkek ve kadın (meydana getirip) yayan Rabbinize karşı gelmekten sakının…”</a:t>
            </a: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FA324BA-EEE7-408F-90CC-358AAAE34355}" type="slidenum">
              <a:rPr lang="tr-TR" smtClean="0"/>
              <a:pPr/>
              <a:t>40</a:t>
            </a:fld>
            <a:endParaRPr lang="tr-TR"/>
          </a:p>
        </p:txBody>
      </p:sp>
      <p:sp>
        <p:nvSpPr>
          <p:cNvPr id="5" name="2 Alt Başlık"/>
          <p:cNvSpPr txBox="1">
            <a:spLocks/>
          </p:cNvSpPr>
          <p:nvPr/>
        </p:nvSpPr>
        <p:spPr>
          <a:xfrm>
            <a:off x="2428860" y="1142984"/>
            <a:ext cx="4214842" cy="107157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p>
            <a:pPr marL="274320" marR="0" lvl="0" indent="-274320" algn="ctr" defTabSz="914400" rtl="0" eaLnBrk="1" fontAlgn="auto" latinLnBrk="0" hangingPunct="1">
              <a:lnSpc>
                <a:spcPct val="100000"/>
              </a:lnSpc>
              <a:spcBef>
                <a:spcPct val="20000"/>
              </a:spcBef>
              <a:spcAft>
                <a:spcPts val="0"/>
              </a:spcAft>
              <a:buClr>
                <a:schemeClr val="accent2"/>
              </a:buClr>
              <a:buSzPct val="85000"/>
              <a:tabLst/>
              <a:defRPr/>
            </a:pPr>
            <a:r>
              <a:rPr lang="tr-TR" sz="3200" b="1" dirty="0" smtClean="0">
                <a:solidFill>
                  <a:schemeClr val="bg2">
                    <a:lumMod val="25000"/>
                  </a:schemeClr>
                </a:solidFill>
                <a:latin typeface="Calibri" pitchFamily="34" charset="0"/>
                <a:cs typeface="Calibri" pitchFamily="34" charset="0"/>
              </a:rPr>
              <a:t>5S Kuralı</a:t>
            </a:r>
          </a:p>
          <a:p>
            <a:pPr marL="274320" marR="0" lvl="0" indent="-274320" algn="ctr" defTabSz="914400" rtl="0" eaLnBrk="1" fontAlgn="auto" latinLnBrk="0" hangingPunct="1">
              <a:lnSpc>
                <a:spcPct val="100000"/>
              </a:lnSpc>
              <a:spcBef>
                <a:spcPct val="20000"/>
              </a:spcBef>
              <a:spcAft>
                <a:spcPts val="0"/>
              </a:spcAft>
              <a:buClr>
                <a:schemeClr val="accent2"/>
              </a:buClr>
              <a:buSzPct val="85000"/>
              <a:tabLst/>
              <a:defRPr/>
            </a:pPr>
            <a:r>
              <a:rPr kumimoji="0" lang="tr-TR" sz="3200" b="1" i="0" u="none" strike="noStrike" kern="1200" cap="none" spc="0" normalizeH="0" baseline="0" noProof="0" dirty="0" smtClean="0">
                <a:ln>
                  <a:noFill/>
                </a:ln>
                <a:solidFill>
                  <a:schemeClr val="bg2">
                    <a:lumMod val="25000"/>
                  </a:schemeClr>
                </a:solidFill>
                <a:effectLst/>
                <a:uLnTx/>
                <a:uFillTx/>
                <a:latin typeface="Calibri" pitchFamily="34" charset="0"/>
                <a:cs typeface="Calibri" pitchFamily="34" charset="0"/>
              </a:rPr>
              <a:t>(5’i 1’lik)</a:t>
            </a:r>
            <a:endParaRPr kumimoji="0" lang="tr-TR" sz="3200" b="1" i="0" u="none" strike="noStrike" kern="1200" cap="none" spc="0" normalizeH="0" baseline="0" noProof="0" dirty="0">
              <a:ln>
                <a:noFill/>
              </a:ln>
              <a:solidFill>
                <a:schemeClr val="bg2">
                  <a:lumMod val="25000"/>
                </a:schemeClr>
              </a:solidFill>
              <a:effectLst/>
              <a:uLnTx/>
              <a:uFillTx/>
              <a:latin typeface="Calibri" pitchFamily="34" charset="0"/>
              <a:cs typeface="Calibri" pitchFamily="34" charset="0"/>
            </a:endParaRPr>
          </a:p>
        </p:txBody>
      </p:sp>
      <p:sp>
        <p:nvSpPr>
          <p:cNvPr id="7" name="6 Metin kutusu"/>
          <p:cNvSpPr txBox="1"/>
          <p:nvPr/>
        </p:nvSpPr>
        <p:spPr>
          <a:xfrm rot="20876031">
            <a:off x="5036585" y="2593627"/>
            <a:ext cx="2989182"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buClr>
                <a:srgbClr val="5BD078"/>
              </a:buClr>
            </a:pPr>
            <a:r>
              <a:rPr lang="tr-TR" sz="3200" b="1" dirty="0" smtClean="0">
                <a:latin typeface="Arial" pitchFamily="34" charset="0"/>
                <a:ea typeface="Times New Roman" panose="02020603050405020304" pitchFamily="18" charset="0"/>
                <a:cs typeface="Arial" pitchFamily="34" charset="0"/>
              </a:rPr>
              <a:t>Sohbet Birliği</a:t>
            </a:r>
          </a:p>
        </p:txBody>
      </p:sp>
      <p:sp>
        <p:nvSpPr>
          <p:cNvPr id="8" name="7 Metin kutusu"/>
          <p:cNvSpPr txBox="1"/>
          <p:nvPr/>
        </p:nvSpPr>
        <p:spPr>
          <a:xfrm rot="755300">
            <a:off x="5207367" y="4104329"/>
            <a:ext cx="2916185"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lvl="0" algn="ctr">
              <a:buClr>
                <a:srgbClr val="5BD078"/>
              </a:buClr>
            </a:pPr>
            <a:r>
              <a:rPr lang="tr-TR" sz="3200" b="1" dirty="0" smtClean="0">
                <a:latin typeface="Arial" pitchFamily="34" charset="0"/>
                <a:ea typeface="Times New Roman" panose="02020603050405020304" pitchFamily="18" charset="0"/>
                <a:cs typeface="Arial" pitchFamily="34" charset="0"/>
              </a:rPr>
              <a:t>Sofra Birliği</a:t>
            </a:r>
          </a:p>
        </p:txBody>
      </p:sp>
      <p:sp>
        <p:nvSpPr>
          <p:cNvPr id="9" name="8 Metin kutusu"/>
          <p:cNvSpPr txBox="1"/>
          <p:nvPr/>
        </p:nvSpPr>
        <p:spPr>
          <a:xfrm rot="562575">
            <a:off x="1500280" y="2672918"/>
            <a:ext cx="2548395"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buClr>
                <a:srgbClr val="5BD078"/>
              </a:buClr>
            </a:pPr>
            <a:r>
              <a:rPr lang="tr-TR" sz="3200" b="1" dirty="0" smtClean="0">
                <a:latin typeface="Arial" pitchFamily="34" charset="0"/>
                <a:ea typeface="Times New Roman" panose="02020603050405020304" pitchFamily="18" charset="0"/>
                <a:cs typeface="Arial" pitchFamily="34" charset="0"/>
              </a:rPr>
              <a:t>Söz Birliği</a:t>
            </a:r>
          </a:p>
        </p:txBody>
      </p:sp>
      <p:sp>
        <p:nvSpPr>
          <p:cNvPr id="10" name="9 Metin kutusu"/>
          <p:cNvSpPr txBox="1"/>
          <p:nvPr/>
        </p:nvSpPr>
        <p:spPr>
          <a:xfrm rot="20769665">
            <a:off x="1002576" y="4299607"/>
            <a:ext cx="3298366"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gn="ctr">
              <a:buClr>
                <a:srgbClr val="5BD078"/>
              </a:buClr>
            </a:pPr>
            <a:r>
              <a:rPr lang="tr-TR" sz="3200" b="1" dirty="0" smtClean="0">
                <a:latin typeface="Arial" pitchFamily="34" charset="0"/>
                <a:ea typeface="Times New Roman" panose="02020603050405020304" pitchFamily="18" charset="0"/>
                <a:cs typeface="Arial" pitchFamily="34" charset="0"/>
              </a:rPr>
              <a:t>Seyahat Birliği</a:t>
            </a:r>
          </a:p>
        </p:txBody>
      </p:sp>
      <p:sp>
        <p:nvSpPr>
          <p:cNvPr id="11" name="10 Metin kutusu"/>
          <p:cNvSpPr txBox="1"/>
          <p:nvPr/>
        </p:nvSpPr>
        <p:spPr>
          <a:xfrm rot="21180497">
            <a:off x="2701959" y="5071283"/>
            <a:ext cx="344700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buClr>
                <a:srgbClr val="5BD078"/>
              </a:buClr>
            </a:pPr>
            <a:r>
              <a:rPr lang="tr-TR" sz="3200" b="1" dirty="0" smtClean="0">
                <a:latin typeface="Arial" pitchFamily="34" charset="0"/>
                <a:ea typeface="Times New Roman" panose="02020603050405020304" pitchFamily="18" charset="0"/>
                <a:cs typeface="Arial" pitchFamily="34" charset="0"/>
              </a:rPr>
              <a:t>Seccade Birliği</a:t>
            </a:r>
          </a:p>
        </p:txBody>
      </p:sp>
    </p:spTree>
    <p:extLst>
      <p:ext uri="{BB962C8B-B14F-4D97-AF65-F5344CB8AC3E}">
        <p14:creationId xmlns="" xmlns:p14="http://schemas.microsoft.com/office/powerpoint/2010/main" val="254126750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5852" y="1142984"/>
            <a:ext cx="6643734" cy="1133888"/>
          </a:xfrm>
        </p:spPr>
        <p:txBody>
          <a:bodyPr>
            <a:normAutofit/>
          </a:bodyPr>
          <a:lstStyle/>
          <a:p>
            <a:pPr marL="0" indent="0" algn="ctr">
              <a:buNone/>
            </a:pPr>
            <a:r>
              <a:rPr lang="tr-TR" sz="3600" dirty="0" smtClean="0">
                <a:solidFill>
                  <a:schemeClr val="bg2">
                    <a:lumMod val="25000"/>
                  </a:schemeClr>
                </a:solidFill>
                <a:latin typeface="Calibri" pitchFamily="34" charset="0"/>
                <a:cs typeface="Calibri" pitchFamily="34" charset="0"/>
              </a:rPr>
              <a:t>Sabrınız için </a:t>
            </a:r>
            <a:r>
              <a:rPr lang="tr-TR" sz="3600" b="1" dirty="0" smtClean="0">
                <a:solidFill>
                  <a:srgbClr val="C00000"/>
                </a:solidFill>
                <a:latin typeface="Calibri" pitchFamily="34" charset="0"/>
                <a:cs typeface="Calibri" pitchFamily="34" charset="0"/>
              </a:rPr>
              <a:t>teşekkür</a:t>
            </a:r>
            <a:r>
              <a:rPr lang="tr-TR" sz="3600" dirty="0" smtClean="0">
                <a:solidFill>
                  <a:schemeClr val="bg2">
                    <a:lumMod val="25000"/>
                  </a:schemeClr>
                </a:solidFill>
                <a:latin typeface="Calibri" pitchFamily="34" charset="0"/>
                <a:cs typeface="Calibri" pitchFamily="34" charset="0"/>
              </a:rPr>
              <a:t> ederim.</a:t>
            </a:r>
          </a:p>
        </p:txBody>
      </p:sp>
      <p:pic>
        <p:nvPicPr>
          <p:cNvPr id="4" name="Resi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03848" y="2204864"/>
            <a:ext cx="2664296" cy="2608323"/>
          </a:xfrm>
          <a:prstGeom prst="rect">
            <a:avLst/>
          </a:prstGeom>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27584" y="5548064"/>
            <a:ext cx="7489949"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066889" y="5347244"/>
            <a:ext cx="938213" cy="938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928926" y="4941168"/>
            <a:ext cx="3214710" cy="430887"/>
          </a:xfrm>
          <a:prstGeom prst="rect">
            <a:avLst/>
          </a:prstGeom>
          <a:noFill/>
        </p:spPr>
        <p:txBody>
          <a:bodyPr wrap="square" rtlCol="0">
            <a:spAutoFit/>
          </a:bodyPr>
          <a:lstStyle/>
          <a:p>
            <a:pPr algn="ctr"/>
            <a:r>
              <a:rPr lang="tr-TR" sz="2200" b="1" dirty="0" smtClean="0">
                <a:latin typeface="Calibri" pitchFamily="34" charset="0"/>
                <a:cs typeface="Calibri" pitchFamily="34" charset="0"/>
              </a:rPr>
              <a:t>Abdurrahman AKBAŞ</a:t>
            </a:r>
            <a:endParaRPr lang="tr-TR" sz="2200" b="1" dirty="0">
              <a:latin typeface="Calibri" pitchFamily="34" charset="0"/>
              <a:cs typeface="Calibri" pitchFamily="34" charset="0"/>
            </a:endParaRPr>
          </a:p>
        </p:txBody>
      </p:sp>
    </p:spTree>
    <p:extLst>
      <p:ext uri="{BB962C8B-B14F-4D97-AF65-F5344CB8AC3E}">
        <p14:creationId xmlns="" xmlns:p14="http://schemas.microsoft.com/office/powerpoint/2010/main" val="4256992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14348" y="857232"/>
            <a:ext cx="5072098" cy="5378371"/>
          </a:xfrm>
        </p:spPr>
        <p:txBody>
          <a:bodyPr>
            <a:noAutofit/>
          </a:bodyPr>
          <a:lstStyle/>
          <a:p>
            <a:pPr algn="ctr">
              <a:buNone/>
            </a:pPr>
            <a:r>
              <a:rPr lang="tr-TR" sz="2600" dirty="0" smtClean="0">
                <a:solidFill>
                  <a:schemeClr val="bg2">
                    <a:lumMod val="25000"/>
                  </a:schemeClr>
                </a:solidFill>
                <a:latin typeface="Calibri" pitchFamily="34" charset="0"/>
                <a:cs typeface="Calibri" pitchFamily="34" charset="0"/>
              </a:rPr>
              <a:t>İnsanlık serüveni iki </a:t>
            </a:r>
            <a:r>
              <a:rPr lang="tr-TR" sz="2600" b="1" dirty="0" smtClean="0">
                <a:solidFill>
                  <a:srgbClr val="FF0000"/>
                </a:solidFill>
                <a:latin typeface="Calibri" pitchFamily="34" charset="0"/>
                <a:cs typeface="Calibri" pitchFamily="34" charset="0"/>
              </a:rPr>
              <a:t>EŞ</a:t>
            </a:r>
            <a:r>
              <a:rPr lang="tr-TR" sz="2600" dirty="0" smtClean="0">
                <a:solidFill>
                  <a:schemeClr val="bg2">
                    <a:lumMod val="25000"/>
                  </a:schemeClr>
                </a:solidFill>
                <a:latin typeface="Calibri" pitchFamily="34" charset="0"/>
                <a:cs typeface="Calibri" pitchFamily="34" charset="0"/>
              </a:rPr>
              <a:t> ile başlamıştır. </a:t>
            </a:r>
          </a:p>
          <a:p>
            <a:pPr algn="ctr">
              <a:buNone/>
            </a:pPr>
            <a:endParaRPr lang="tr-TR" sz="2600" dirty="0" smtClean="0">
              <a:solidFill>
                <a:schemeClr val="bg2">
                  <a:lumMod val="25000"/>
                </a:schemeClr>
              </a:solidFill>
              <a:latin typeface="Calibri" pitchFamily="34" charset="0"/>
              <a:cs typeface="Calibri" pitchFamily="34" charset="0"/>
            </a:endParaRPr>
          </a:p>
          <a:p>
            <a:pPr algn="ctr">
              <a:buNone/>
            </a:pPr>
            <a:r>
              <a:rPr lang="tr-TR" dirty="0" smtClean="0">
                <a:solidFill>
                  <a:schemeClr val="bg2">
                    <a:lumMod val="25000"/>
                  </a:schemeClr>
                </a:solidFill>
                <a:latin typeface="Calibri" pitchFamily="34" charset="0"/>
                <a:cs typeface="Calibri" pitchFamily="34" charset="0"/>
              </a:rPr>
              <a:t>Hamur aynı, maya aynı…  (Secde, 7-9)</a:t>
            </a:r>
          </a:p>
          <a:p>
            <a:pPr algn="ctr">
              <a:buNone/>
            </a:pPr>
            <a:r>
              <a:rPr lang="ar-AE" sz="2000" b="1" dirty="0" smtClean="0"/>
              <a:t>الَّذِي أَحْسَنَ كُلَّ شَيْءٍ خَلَقَهُ وَبَدَأَ خَلْقَ الْإِنسَانِ مِن طِينٍ</a:t>
            </a:r>
            <a:r>
              <a:rPr lang="ar-AE" sz="2800" b="1" dirty="0" smtClean="0"/>
              <a:t> </a:t>
            </a:r>
            <a:endParaRPr lang="tr-TR" sz="2600" b="1" dirty="0" smtClean="0">
              <a:solidFill>
                <a:schemeClr val="bg2">
                  <a:lumMod val="25000"/>
                </a:schemeClr>
              </a:solidFill>
              <a:latin typeface="Calibri" pitchFamily="34" charset="0"/>
              <a:cs typeface="Calibri" pitchFamily="34" charset="0"/>
            </a:endParaRPr>
          </a:p>
          <a:p>
            <a:pPr algn="ctr">
              <a:buNone/>
            </a:pPr>
            <a:endParaRPr lang="tr-TR" sz="2600" dirty="0" smtClean="0">
              <a:solidFill>
                <a:schemeClr val="bg2">
                  <a:lumMod val="25000"/>
                </a:schemeClr>
              </a:solidFill>
              <a:latin typeface="Calibri" pitchFamily="34" charset="0"/>
              <a:cs typeface="Calibri" pitchFamily="34" charset="0"/>
            </a:endParaRPr>
          </a:p>
          <a:p>
            <a:pPr algn="ctr">
              <a:buNone/>
            </a:pPr>
            <a:r>
              <a:rPr lang="tr-TR" dirty="0" smtClean="0">
                <a:solidFill>
                  <a:schemeClr val="bg2">
                    <a:lumMod val="25000"/>
                  </a:schemeClr>
                </a:solidFill>
                <a:latin typeface="Calibri" pitchFamily="34" charset="0"/>
                <a:cs typeface="Calibri" pitchFamily="34" charset="0"/>
              </a:rPr>
              <a:t>Aynı emre muhatap…  (Araf, 19)</a:t>
            </a:r>
          </a:p>
          <a:p>
            <a:pPr algn="ctr">
              <a:buNone/>
            </a:pPr>
            <a:r>
              <a:rPr lang="ar-AE" sz="2000" b="1" dirty="0" smtClean="0"/>
              <a:t>وَيَا آدَمُ اسْكُنْ أَنتَ وَزَوْجُكَ الْجَنَّةَ فَكُلاَ مِنْ حَيْثُ شِئْتُمَا وَلاَ تَقْرَبَا هَذِهِ الشَّجَرَةَ فَتَكُونَا مِنَ الظَّالِمِينَ</a:t>
            </a:r>
            <a:endParaRPr lang="tr-TR" sz="2000" b="1" dirty="0" smtClean="0">
              <a:solidFill>
                <a:schemeClr val="bg2">
                  <a:lumMod val="25000"/>
                </a:schemeClr>
              </a:solidFill>
              <a:latin typeface="Calibri" pitchFamily="34" charset="0"/>
              <a:cs typeface="Calibri" pitchFamily="34" charset="0"/>
            </a:endParaRPr>
          </a:p>
          <a:p>
            <a:pPr algn="ctr">
              <a:buNone/>
            </a:pPr>
            <a:endParaRPr lang="tr-TR" sz="2600" dirty="0" smtClean="0">
              <a:solidFill>
                <a:schemeClr val="bg2">
                  <a:lumMod val="25000"/>
                </a:schemeClr>
              </a:solidFill>
              <a:latin typeface="Calibri" pitchFamily="34" charset="0"/>
              <a:cs typeface="Calibri" pitchFamily="34" charset="0"/>
            </a:endParaRPr>
          </a:p>
          <a:p>
            <a:pPr algn="ctr">
              <a:buNone/>
            </a:pPr>
            <a:r>
              <a:rPr lang="tr-TR" dirty="0" smtClean="0">
                <a:solidFill>
                  <a:schemeClr val="bg2">
                    <a:lumMod val="25000"/>
                  </a:schemeClr>
                </a:solidFill>
                <a:latin typeface="Calibri" pitchFamily="34" charset="0"/>
                <a:cs typeface="Calibri" pitchFamily="34" charset="0"/>
              </a:rPr>
              <a:t>Fark?.. (biyolojik, psikolojik, statü..)</a:t>
            </a:r>
          </a:p>
          <a:p>
            <a:pPr algn="ctr">
              <a:buNone/>
            </a:pPr>
            <a:r>
              <a:rPr lang="tr-TR" dirty="0" smtClean="0">
                <a:solidFill>
                  <a:schemeClr val="bg2">
                    <a:lumMod val="25000"/>
                  </a:schemeClr>
                </a:solidFill>
                <a:latin typeface="Calibri" pitchFamily="34" charset="0"/>
                <a:cs typeface="Calibri" pitchFamily="34" charset="0"/>
              </a:rPr>
              <a:t>(Nisa, 34)</a:t>
            </a:r>
          </a:p>
        </p:txBody>
      </p:sp>
      <p:sp>
        <p:nvSpPr>
          <p:cNvPr id="4" name="2 Alt Başlık"/>
          <p:cNvSpPr txBox="1">
            <a:spLocks/>
          </p:cNvSpPr>
          <p:nvPr/>
        </p:nvSpPr>
        <p:spPr>
          <a:xfrm>
            <a:off x="6072198" y="642918"/>
            <a:ext cx="1785950" cy="661182"/>
          </a:xfrm>
          <a:prstGeom prst="rect">
            <a:avLst/>
          </a:prstGeom>
        </p:spPr>
        <p:txBody>
          <a:bodyPr vert="horz" lIns="91440" tIns="45720" rIns="91440" bIns="45720" rtlCol="0" anchor="t">
            <a:normAutofit/>
          </a:bodyPr>
          <a:lstStyle/>
          <a:p>
            <a:pPr marL="274320" marR="0" lvl="0" indent="-274320" algn="ctr" defTabSz="914400" rtl="0" eaLnBrk="1" fontAlgn="auto" latinLnBrk="0" hangingPunct="1">
              <a:lnSpc>
                <a:spcPct val="100000"/>
              </a:lnSpc>
              <a:spcBef>
                <a:spcPct val="20000"/>
              </a:spcBef>
              <a:spcAft>
                <a:spcPts val="0"/>
              </a:spcAft>
              <a:buClr>
                <a:schemeClr val="accent2"/>
              </a:buClr>
              <a:buSzPct val="85000"/>
              <a:tabLst/>
              <a:defRPr/>
            </a:pPr>
            <a:r>
              <a:rPr kumimoji="0" lang="tr-TR" sz="32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“EŞ”</a:t>
            </a:r>
          </a:p>
          <a:p>
            <a:pPr marL="274320" marR="0" lvl="0" indent="-274320" algn="l" defTabSz="914400" rtl="0"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Resim" descr="41178782_1928583387230771_6294355272300494249_n-crop.jpg"/>
          <p:cNvPicPr>
            <a:picLocks noChangeAspect="1"/>
          </p:cNvPicPr>
          <p:nvPr/>
        </p:nvPicPr>
        <p:blipFill>
          <a:blip r:embed="rId2"/>
          <a:stretch>
            <a:fillRect/>
          </a:stretch>
        </p:blipFill>
        <p:spPr>
          <a:xfrm>
            <a:off x="5786446" y="1214422"/>
            <a:ext cx="2586039" cy="4985135"/>
          </a:xfrm>
          <a:prstGeom prst="rect">
            <a:avLst/>
          </a:prstGeom>
        </p:spPr>
      </p:pic>
    </p:spTree>
    <p:extLst>
      <p:ext uri="{BB962C8B-B14F-4D97-AF65-F5344CB8AC3E}">
        <p14:creationId xmlns="" xmlns:p14="http://schemas.microsoft.com/office/powerpoint/2010/main" val="2782817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27584" y="1285860"/>
            <a:ext cx="4458796" cy="4879444"/>
          </a:xfrm>
        </p:spPr>
        <p:txBody>
          <a:bodyPr>
            <a:normAutofit/>
          </a:bodyPr>
          <a:lstStyle/>
          <a:p>
            <a:pPr indent="-360000">
              <a:buNone/>
            </a:pPr>
            <a:r>
              <a:rPr lang="tr-TR" b="1" dirty="0" err="1" smtClean="0">
                <a:latin typeface="Calibri" pitchFamily="34" charset="0"/>
                <a:cs typeface="Calibri" pitchFamily="34" charset="0"/>
              </a:rPr>
              <a:t>Âil</a:t>
            </a:r>
            <a:r>
              <a:rPr lang="tr-TR" dirty="0" smtClean="0">
                <a:latin typeface="Calibri" pitchFamily="34" charset="0"/>
                <a:cs typeface="Calibri" pitchFamily="34" charset="0"/>
              </a:rPr>
              <a:t>, sürekli ihtiyaç duyan demektir. </a:t>
            </a:r>
          </a:p>
          <a:p>
            <a:pPr algn="just">
              <a:buNone/>
            </a:pPr>
            <a:endParaRPr lang="tr-TR" dirty="0" smtClean="0">
              <a:latin typeface="Calibri" pitchFamily="34" charset="0"/>
              <a:cs typeface="Calibri" pitchFamily="34" charset="0"/>
            </a:endParaRPr>
          </a:p>
          <a:p>
            <a:pPr algn="just">
              <a:buNone/>
            </a:pPr>
            <a:r>
              <a:rPr lang="tr-TR" dirty="0" smtClean="0">
                <a:latin typeface="Calibri" pitchFamily="34" charset="0"/>
                <a:cs typeface="Calibri" pitchFamily="34" charset="0"/>
              </a:rPr>
              <a:t>Maddi-manevi değerlere ihtiyaç.. </a:t>
            </a:r>
          </a:p>
          <a:p>
            <a:pPr algn="ctr">
              <a:buNone/>
            </a:pPr>
            <a:endParaRPr lang="tr-TR" dirty="0" smtClean="0">
              <a:solidFill>
                <a:srgbClr val="C00000"/>
              </a:solidFill>
              <a:latin typeface="Calibri" pitchFamily="34" charset="0"/>
              <a:cs typeface="Calibri" pitchFamily="34" charset="0"/>
            </a:endParaRPr>
          </a:p>
          <a:p>
            <a:pPr algn="ctr">
              <a:buNone/>
            </a:pPr>
            <a:r>
              <a:rPr lang="tr-TR" b="1" dirty="0" smtClean="0">
                <a:solidFill>
                  <a:srgbClr val="C00000"/>
                </a:solidFill>
                <a:latin typeface="Calibri" pitchFamily="34" charset="0"/>
                <a:cs typeface="Calibri" pitchFamily="34" charset="0"/>
              </a:rPr>
              <a:t>“Seni ihtiyaç içinde bulup da zenginleştirmedi mi?</a:t>
            </a:r>
            <a:r>
              <a:rPr lang="tr-TR" b="1" dirty="0" smtClean="0">
                <a:latin typeface="Calibri" pitchFamily="34" charset="0"/>
                <a:cs typeface="Calibri" pitchFamily="34" charset="0"/>
              </a:rPr>
              <a:t>”</a:t>
            </a:r>
          </a:p>
          <a:p>
            <a:pPr algn="just">
              <a:buNone/>
            </a:pPr>
            <a:endParaRPr lang="tr-TR" dirty="0" smtClean="0">
              <a:latin typeface="Calibri" pitchFamily="34" charset="0"/>
              <a:cs typeface="Calibri" pitchFamily="34" charset="0"/>
            </a:endParaRPr>
          </a:p>
          <a:p>
            <a:pPr algn="just">
              <a:buNone/>
            </a:pPr>
            <a:r>
              <a:rPr lang="tr-TR" dirty="0" smtClean="0">
                <a:latin typeface="Calibri" pitchFamily="34" charset="0"/>
                <a:cs typeface="Calibri" pitchFamily="34" charset="0"/>
              </a:rPr>
              <a:t>Bu ayet, Hz. Peygamber’in Hz. Hatice ile evliliği olarak yorumlanmış ve hane-i saadetin ilk inşası ile ilişkilendirilmiş. </a:t>
            </a:r>
            <a:endParaRPr lang="tr-TR" dirty="0">
              <a:solidFill>
                <a:srgbClr val="C00000"/>
              </a:solidFill>
              <a:latin typeface="Calibri" pitchFamily="34" charset="0"/>
              <a:cs typeface="Calibri" pitchFamily="34" charset="0"/>
            </a:endParaRPr>
          </a:p>
        </p:txBody>
      </p:sp>
      <p:sp>
        <p:nvSpPr>
          <p:cNvPr id="4" name="2 Alt Başlık"/>
          <p:cNvSpPr txBox="1">
            <a:spLocks/>
          </p:cNvSpPr>
          <p:nvPr/>
        </p:nvSpPr>
        <p:spPr>
          <a:xfrm>
            <a:off x="5357818" y="928670"/>
            <a:ext cx="3071834" cy="661182"/>
          </a:xfrm>
          <a:prstGeom prst="rect">
            <a:avLst/>
          </a:prstGeom>
        </p:spPr>
        <p:txBody>
          <a:bodyPr vert="horz" lIns="91440" tIns="45720" rIns="91440" bIns="45720" rtlCol="0" anchor="t">
            <a:normAutofit/>
          </a:bodyPr>
          <a:lstStyle/>
          <a:p>
            <a:pPr marL="274320" marR="0" lvl="0" indent="-274320" algn="ctr" defTabSz="914400" rtl="0" eaLnBrk="1" fontAlgn="auto" latinLnBrk="0" hangingPunct="1">
              <a:lnSpc>
                <a:spcPct val="100000"/>
              </a:lnSpc>
              <a:spcBef>
                <a:spcPct val="20000"/>
              </a:spcBef>
              <a:spcAft>
                <a:spcPts val="0"/>
              </a:spcAft>
              <a:buClr>
                <a:schemeClr val="accent2"/>
              </a:buClr>
              <a:buSzPct val="85000"/>
              <a:tabLst/>
              <a:defRPr/>
            </a:pPr>
            <a:r>
              <a:rPr lang="tr-TR" sz="3200" b="1" dirty="0" smtClean="0">
                <a:solidFill>
                  <a:schemeClr val="bg2">
                    <a:lumMod val="25000"/>
                  </a:schemeClr>
                </a:solidFill>
                <a:latin typeface="Arial" pitchFamily="34" charset="0"/>
                <a:cs typeface="Arial" pitchFamily="34" charset="0"/>
              </a:rPr>
              <a:t>AİLE</a:t>
            </a:r>
            <a:r>
              <a:rPr kumimoji="0" lang="tr-TR" sz="32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a:t>
            </a:r>
          </a:p>
          <a:p>
            <a:pPr marL="274320" marR="0" lvl="0" indent="-274320" algn="l" defTabSz="914400" rtl="0"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5 Resim" descr="ailede_erkegin_gorevi2.jpg"/>
          <p:cNvPicPr>
            <a:picLocks noChangeAspect="1"/>
          </p:cNvPicPr>
          <p:nvPr/>
        </p:nvPicPr>
        <p:blipFill>
          <a:blip r:embed="rId2"/>
          <a:stretch>
            <a:fillRect/>
          </a:stretch>
        </p:blipFill>
        <p:spPr>
          <a:xfrm>
            <a:off x="5355806" y="1571612"/>
            <a:ext cx="2994359" cy="4429156"/>
          </a:xfrm>
          <a:prstGeom prst="rect">
            <a:avLst/>
          </a:prstGeom>
        </p:spPr>
      </p:pic>
    </p:spTree>
    <p:extLst>
      <p:ext uri="{BB962C8B-B14F-4D97-AF65-F5344CB8AC3E}">
        <p14:creationId xmlns="" xmlns:p14="http://schemas.microsoft.com/office/powerpoint/2010/main" val="302311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14348" y="785794"/>
            <a:ext cx="3857652" cy="5449809"/>
          </a:xfrm>
        </p:spPr>
        <p:txBody>
          <a:bodyPr>
            <a:noAutofit/>
          </a:bodyPr>
          <a:lstStyle/>
          <a:p>
            <a:pPr algn="just">
              <a:buNone/>
            </a:pPr>
            <a:r>
              <a:rPr lang="tr-TR" dirty="0" smtClean="0">
                <a:solidFill>
                  <a:schemeClr val="bg2">
                    <a:lumMod val="25000"/>
                  </a:schemeClr>
                </a:solidFill>
                <a:latin typeface="Calibri" pitchFamily="34" charset="0"/>
                <a:cs typeface="Calibri" pitchFamily="34" charset="0"/>
              </a:rPr>
              <a:t>Nikâhla kurulan, çocuklarla büyüyen akraba, aşiret ve topluma dönüşen yapısıyla </a:t>
            </a:r>
            <a:r>
              <a:rPr lang="tr-TR" dirty="0" smtClean="0">
                <a:solidFill>
                  <a:srgbClr val="C00000"/>
                </a:solidFill>
                <a:latin typeface="Calibri" pitchFamily="34" charset="0"/>
                <a:cs typeface="Calibri" pitchFamily="34" charset="0"/>
              </a:rPr>
              <a:t>Aile, sade ama zengin bir anlam dünyasına </a:t>
            </a:r>
            <a:r>
              <a:rPr lang="tr-TR" dirty="0" smtClean="0">
                <a:solidFill>
                  <a:schemeClr val="bg2">
                    <a:lumMod val="25000"/>
                  </a:schemeClr>
                </a:solidFill>
                <a:latin typeface="Calibri" pitchFamily="34" charset="0"/>
                <a:cs typeface="Calibri" pitchFamily="34" charset="0"/>
              </a:rPr>
              <a:t>işaret eder. </a:t>
            </a:r>
          </a:p>
          <a:p>
            <a:pPr algn="just">
              <a:buNone/>
            </a:pPr>
            <a:r>
              <a:rPr lang="tr-TR" dirty="0" smtClean="0">
                <a:solidFill>
                  <a:srgbClr val="C00000"/>
                </a:solidFill>
                <a:latin typeface="Calibri" pitchFamily="34" charset="0"/>
                <a:cs typeface="Calibri" pitchFamily="34" charset="0"/>
              </a:rPr>
              <a:t>Aile, yeryüzünün en köklü, eski ama eskimeyen kurumudur.</a:t>
            </a:r>
          </a:p>
          <a:p>
            <a:pPr algn="just">
              <a:buNone/>
            </a:pPr>
            <a:r>
              <a:rPr lang="tr-TR" dirty="0" smtClean="0">
                <a:solidFill>
                  <a:schemeClr val="bg2">
                    <a:lumMod val="25000"/>
                  </a:schemeClr>
                </a:solidFill>
                <a:latin typeface="Calibri" pitchFamily="34" charset="0"/>
                <a:cs typeface="Calibri" pitchFamily="34" charset="0"/>
              </a:rPr>
              <a:t>Aile enerji yüklü çekirdektir, özdür. </a:t>
            </a:r>
          </a:p>
          <a:p>
            <a:pPr algn="just">
              <a:buNone/>
            </a:pPr>
            <a:r>
              <a:rPr lang="tr-TR" dirty="0" smtClean="0">
                <a:solidFill>
                  <a:schemeClr val="bg2">
                    <a:lumMod val="25000"/>
                  </a:schemeClr>
                </a:solidFill>
                <a:latin typeface="Calibri" pitchFamily="34" charset="0"/>
                <a:cs typeface="Calibri" pitchFamily="34" charset="0"/>
              </a:rPr>
              <a:t>Aile yeryüzünün ana fikridir. </a:t>
            </a:r>
          </a:p>
          <a:p>
            <a:pPr algn="just">
              <a:buNone/>
            </a:pPr>
            <a:r>
              <a:rPr lang="tr-TR" dirty="0" smtClean="0">
                <a:solidFill>
                  <a:schemeClr val="bg2">
                    <a:lumMod val="25000"/>
                  </a:schemeClr>
                </a:solidFill>
                <a:latin typeface="Calibri" pitchFamily="34" charset="0"/>
                <a:cs typeface="Calibri" pitchFamily="34" charset="0"/>
              </a:rPr>
              <a:t>Aile, zamansız ve mekansız bir kurumdur.</a:t>
            </a:r>
          </a:p>
        </p:txBody>
      </p:sp>
      <p:sp>
        <p:nvSpPr>
          <p:cNvPr id="4" name="2 Alt Başlık"/>
          <p:cNvSpPr txBox="1">
            <a:spLocks/>
          </p:cNvSpPr>
          <p:nvPr/>
        </p:nvSpPr>
        <p:spPr>
          <a:xfrm>
            <a:off x="5643570" y="714356"/>
            <a:ext cx="1785950" cy="661182"/>
          </a:xfrm>
          <a:prstGeom prst="rect">
            <a:avLst/>
          </a:prstGeom>
        </p:spPr>
        <p:txBody>
          <a:bodyPr vert="horz" lIns="91440" tIns="45720" rIns="91440" bIns="45720" rtlCol="0" anchor="t">
            <a:normAutofit/>
          </a:bodyPr>
          <a:lstStyle/>
          <a:p>
            <a:pPr marL="274320" marR="0" lvl="0" indent="-274320" algn="ctr" defTabSz="914400" rtl="0" eaLnBrk="1" fontAlgn="auto" latinLnBrk="0" hangingPunct="1">
              <a:lnSpc>
                <a:spcPct val="100000"/>
              </a:lnSpc>
              <a:spcBef>
                <a:spcPct val="20000"/>
              </a:spcBef>
              <a:spcAft>
                <a:spcPts val="0"/>
              </a:spcAft>
              <a:buClr>
                <a:schemeClr val="accent2"/>
              </a:buClr>
              <a:buSzPct val="85000"/>
              <a:tabLst/>
              <a:defRPr/>
            </a:pPr>
            <a:r>
              <a:rPr kumimoji="0" lang="tr-TR" sz="32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“AİLE”</a:t>
            </a:r>
          </a:p>
          <a:p>
            <a:pPr marL="274320" marR="0" lvl="0" indent="-274320" algn="l" defTabSz="914400" rtl="0"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4 Resim" descr="115832-crop.jpg"/>
          <p:cNvPicPr>
            <a:picLocks noChangeAspect="1"/>
          </p:cNvPicPr>
          <p:nvPr/>
        </p:nvPicPr>
        <p:blipFill>
          <a:blip r:embed="rId2"/>
          <a:stretch>
            <a:fillRect/>
          </a:stretch>
        </p:blipFill>
        <p:spPr>
          <a:xfrm>
            <a:off x="4643438" y="1357298"/>
            <a:ext cx="3771899" cy="4452954"/>
          </a:xfrm>
          <a:prstGeom prst="rect">
            <a:avLst/>
          </a:prstGeom>
        </p:spPr>
      </p:pic>
    </p:spTree>
    <p:extLst>
      <p:ext uri="{BB962C8B-B14F-4D97-AF65-F5344CB8AC3E}">
        <p14:creationId xmlns="" xmlns:p14="http://schemas.microsoft.com/office/powerpoint/2010/main" val="2782817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images.jpg"/>
          <p:cNvPicPr>
            <a:picLocks noChangeAspect="1"/>
          </p:cNvPicPr>
          <p:nvPr/>
        </p:nvPicPr>
        <p:blipFill>
          <a:blip r:embed="rId3">
            <a:lum/>
          </a:blip>
          <a:stretch>
            <a:fillRect/>
          </a:stretch>
        </p:blipFill>
        <p:spPr>
          <a:xfrm>
            <a:off x="1000101" y="1643050"/>
            <a:ext cx="7143800" cy="4214842"/>
          </a:xfrm>
          <a:prstGeom prst="rect">
            <a:avLst/>
          </a:prstGeom>
        </p:spPr>
      </p:pic>
      <p:sp>
        <p:nvSpPr>
          <p:cNvPr id="6" name="2 İçerik Yer Tutucusu"/>
          <p:cNvSpPr txBox="1">
            <a:spLocks/>
          </p:cNvSpPr>
          <p:nvPr/>
        </p:nvSpPr>
        <p:spPr>
          <a:xfrm>
            <a:off x="1357290" y="2000240"/>
            <a:ext cx="6429420" cy="642942"/>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20000"/>
              </a:spcBef>
              <a:spcAft>
                <a:spcPts val="0"/>
              </a:spcAft>
              <a:buClr>
                <a:schemeClr val="accent2"/>
              </a:buClr>
              <a:buSzPct val="85000"/>
              <a:buFont typeface="Brush Script MT" pitchFamily="66" charset="0"/>
              <a:buNone/>
              <a:tabLst/>
              <a:defRPr/>
            </a:pPr>
            <a:r>
              <a:rPr lang="tr-TR" sz="2600" b="1" dirty="0" smtClean="0">
                <a:latin typeface="Calibri" pitchFamily="34" charset="0"/>
                <a:cs typeface="Calibri" pitchFamily="34" charset="0"/>
              </a:rPr>
              <a:t>… Nişan - </a:t>
            </a:r>
            <a:r>
              <a:rPr lang="tr-TR" sz="2600" b="1" dirty="0" err="1" smtClean="0">
                <a:latin typeface="Calibri" pitchFamily="34" charset="0"/>
                <a:cs typeface="Calibri" pitchFamily="34" charset="0"/>
              </a:rPr>
              <a:t>Mehir</a:t>
            </a:r>
            <a:r>
              <a:rPr lang="tr-TR" sz="2600" b="1" dirty="0" smtClean="0">
                <a:latin typeface="Calibri" pitchFamily="34" charset="0"/>
                <a:cs typeface="Calibri" pitchFamily="34" charset="0"/>
              </a:rPr>
              <a:t> - Nikah - </a:t>
            </a:r>
            <a:r>
              <a:rPr lang="tr-TR" sz="2600" b="1" dirty="0" err="1" smtClean="0">
                <a:latin typeface="Calibri" pitchFamily="34" charset="0"/>
                <a:cs typeface="Calibri" pitchFamily="34" charset="0"/>
              </a:rPr>
              <a:t>Neseb</a:t>
            </a:r>
            <a:r>
              <a:rPr lang="tr-TR" sz="2600" b="1" dirty="0" smtClean="0">
                <a:latin typeface="Calibri" pitchFamily="34" charset="0"/>
                <a:cs typeface="Calibri" pitchFamily="34" charset="0"/>
              </a:rPr>
              <a:t> …</a:t>
            </a:r>
          </a:p>
        </p:txBody>
      </p:sp>
      <p:sp>
        <p:nvSpPr>
          <p:cNvPr id="7" name="6 Metin kutusu"/>
          <p:cNvSpPr txBox="1"/>
          <p:nvPr/>
        </p:nvSpPr>
        <p:spPr>
          <a:xfrm>
            <a:off x="928662" y="4929198"/>
            <a:ext cx="7215238" cy="923330"/>
          </a:xfrm>
          <a:prstGeom prst="rect">
            <a:avLst/>
          </a:prstGeom>
          <a:noFill/>
        </p:spPr>
        <p:txBody>
          <a:bodyPr wrap="square" rtlCol="0">
            <a:spAutoFit/>
          </a:bodyPr>
          <a:lstStyle/>
          <a:p>
            <a:pPr algn="ctr"/>
            <a:r>
              <a:rPr lang="tr-TR" b="1" dirty="0" smtClean="0">
                <a:latin typeface="Calibri" pitchFamily="34" charset="0"/>
                <a:cs typeface="Calibri" pitchFamily="34" charset="0"/>
              </a:rPr>
              <a:t>Bir aile içinde dünyaya gelmek nasıl bir </a:t>
            </a:r>
            <a:r>
              <a:rPr lang="tr-TR" b="1" dirty="0" smtClean="0">
                <a:solidFill>
                  <a:srgbClr val="FFFF00"/>
                </a:solidFill>
                <a:latin typeface="Calibri" pitchFamily="34" charset="0"/>
                <a:cs typeface="Calibri" pitchFamily="34" charset="0"/>
              </a:rPr>
              <a:t>nimet</a:t>
            </a:r>
            <a:r>
              <a:rPr lang="tr-TR" b="1" dirty="0" smtClean="0">
                <a:latin typeface="Calibri" pitchFamily="34" charset="0"/>
                <a:cs typeface="Calibri" pitchFamily="34" charset="0"/>
              </a:rPr>
              <a:t>se, yeni bir aile kurmak da insan için öyle bir </a:t>
            </a:r>
            <a:r>
              <a:rPr lang="tr-TR" b="1" dirty="0" smtClean="0">
                <a:solidFill>
                  <a:srgbClr val="0070C0"/>
                </a:solidFill>
                <a:latin typeface="Calibri" pitchFamily="34" charset="0"/>
                <a:cs typeface="Calibri" pitchFamily="34" charset="0"/>
              </a:rPr>
              <a:t>murat</a:t>
            </a:r>
            <a:r>
              <a:rPr lang="tr-TR" b="1" dirty="0" smtClean="0">
                <a:latin typeface="Calibri" pitchFamily="34" charset="0"/>
                <a:cs typeface="Calibri" pitchFamily="34" charset="0"/>
              </a:rPr>
              <a:t>tır. Yeni kurulan bir aile, sadece eşler için değil, toplum için de </a:t>
            </a:r>
            <a:r>
              <a:rPr lang="tr-TR" b="1" dirty="0" smtClean="0">
                <a:solidFill>
                  <a:srgbClr val="C00000"/>
                </a:solidFill>
                <a:latin typeface="Calibri" pitchFamily="34" charset="0"/>
                <a:cs typeface="Calibri" pitchFamily="34" charset="0"/>
              </a:rPr>
              <a:t>umut</a:t>
            </a:r>
            <a:r>
              <a:rPr lang="tr-TR" b="1" dirty="0" smtClean="0">
                <a:latin typeface="Calibri" pitchFamily="34" charset="0"/>
                <a:cs typeface="Calibri" pitchFamily="34" charset="0"/>
              </a:rPr>
              <a:t> kaynağıdır.</a:t>
            </a:r>
            <a:endParaRPr lang="tr-TR" dirty="0"/>
          </a:p>
        </p:txBody>
      </p:sp>
      <p:sp>
        <p:nvSpPr>
          <p:cNvPr id="3" name="2 Alt Başlık"/>
          <p:cNvSpPr>
            <a:spLocks noGrp="1"/>
          </p:cNvSpPr>
          <p:nvPr>
            <p:ph type="subTitle" idx="1"/>
          </p:nvPr>
        </p:nvSpPr>
        <p:spPr>
          <a:xfrm>
            <a:off x="1357290" y="1124744"/>
            <a:ext cx="6671094" cy="732620"/>
          </a:xfrm>
        </p:spPr>
        <p:txBody>
          <a:bodyPr>
            <a:normAutofit/>
          </a:bodyPr>
          <a:lstStyle/>
          <a:p>
            <a:r>
              <a:rPr lang="tr-TR" sz="3200" b="1" dirty="0" smtClean="0">
                <a:solidFill>
                  <a:schemeClr val="bg2">
                    <a:lumMod val="25000"/>
                  </a:schemeClr>
                </a:solidFill>
                <a:latin typeface="Arial" pitchFamily="34" charset="0"/>
                <a:cs typeface="Arial" pitchFamily="34" charset="0"/>
              </a:rPr>
              <a:t>AİLE KURMAK</a:t>
            </a:r>
            <a:endParaRPr lang="tr-TR" dirty="0"/>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AİLE_OLMAK-crop.png"/>
          <p:cNvPicPr>
            <a:picLocks noChangeAspect="1"/>
          </p:cNvPicPr>
          <p:nvPr/>
        </p:nvPicPr>
        <p:blipFill>
          <a:blip r:embed="rId3"/>
          <a:stretch>
            <a:fillRect/>
          </a:stretch>
        </p:blipFill>
        <p:spPr>
          <a:xfrm>
            <a:off x="3714744" y="1071546"/>
            <a:ext cx="4200554" cy="3000395"/>
          </a:xfrm>
          <a:prstGeom prst="rect">
            <a:avLst/>
          </a:prstGeom>
        </p:spPr>
      </p:pic>
      <p:sp>
        <p:nvSpPr>
          <p:cNvPr id="3" name="2 Metin kutusu"/>
          <p:cNvSpPr txBox="1"/>
          <p:nvPr/>
        </p:nvSpPr>
        <p:spPr>
          <a:xfrm>
            <a:off x="928662" y="4000504"/>
            <a:ext cx="7215238" cy="1569660"/>
          </a:xfrm>
          <a:prstGeom prst="rect">
            <a:avLst/>
          </a:prstGeom>
          <a:noFill/>
        </p:spPr>
        <p:txBody>
          <a:bodyPr wrap="square" rtlCol="0">
            <a:spAutoFit/>
          </a:bodyPr>
          <a:lstStyle/>
          <a:p>
            <a:pPr algn="ctr"/>
            <a:r>
              <a:rPr lang="tr-TR" sz="2000" dirty="0" smtClean="0">
                <a:latin typeface="Calibri" pitchFamily="34" charset="0"/>
                <a:cs typeface="Calibri" pitchFamily="34" charset="0"/>
              </a:rPr>
              <a:t>Her ailenin kendine özel bir işleyiş tarzı ve içyapısı vardır. Bu yapıya istikrar kazandıran bir aile, kendi kimliğini inşa etmiş demektir. Kimlik ise, ailede </a:t>
            </a:r>
            <a:r>
              <a:rPr lang="tr-TR" sz="2000" b="1" dirty="0" smtClean="0">
                <a:solidFill>
                  <a:srgbClr val="C00000"/>
                </a:solidFill>
                <a:latin typeface="Calibri" pitchFamily="34" charset="0"/>
                <a:cs typeface="Calibri" pitchFamily="34" charset="0"/>
              </a:rPr>
              <a:t>hangi değerler sisteminin esas alınacağı</a:t>
            </a:r>
            <a:r>
              <a:rPr lang="tr-TR" sz="2000" dirty="0" smtClean="0">
                <a:latin typeface="Calibri" pitchFamily="34" charset="0"/>
                <a:cs typeface="Calibri" pitchFamily="34" charset="0"/>
              </a:rPr>
              <a:t>na karar vermekle yakından ilgilidir.</a:t>
            </a:r>
          </a:p>
          <a:p>
            <a:pPr algn="ctr"/>
            <a:r>
              <a:rPr lang="tr-TR" sz="1600" dirty="0" smtClean="0">
                <a:latin typeface="Calibri" pitchFamily="34" charset="0"/>
                <a:cs typeface="Calibri" pitchFamily="34" charset="0"/>
              </a:rPr>
              <a:t>Ebu </a:t>
            </a:r>
            <a:r>
              <a:rPr lang="tr-TR" sz="1600" dirty="0" err="1" smtClean="0">
                <a:latin typeface="Calibri" pitchFamily="34" charset="0"/>
                <a:cs typeface="Calibri" pitchFamily="34" charset="0"/>
              </a:rPr>
              <a:t>Leheb</a:t>
            </a:r>
            <a:r>
              <a:rPr lang="tr-TR" sz="1600" dirty="0" smtClean="0">
                <a:latin typeface="Calibri" pitchFamily="34" charset="0"/>
                <a:cs typeface="Calibri" pitchFamily="34" charset="0"/>
              </a:rPr>
              <a:t> ve Karısı…</a:t>
            </a:r>
            <a:endParaRPr lang="tr-TR" sz="2000" dirty="0">
              <a:latin typeface="Calibri" pitchFamily="34" charset="0"/>
              <a:cs typeface="Calibri" pitchFamily="34" charset="0"/>
            </a:endParaRPr>
          </a:p>
        </p:txBody>
      </p:sp>
      <p:sp>
        <p:nvSpPr>
          <p:cNvPr id="4" name="3 Metin kutusu"/>
          <p:cNvSpPr txBox="1"/>
          <p:nvPr/>
        </p:nvSpPr>
        <p:spPr>
          <a:xfrm>
            <a:off x="1000100" y="1357298"/>
            <a:ext cx="3286148" cy="2862322"/>
          </a:xfrm>
          <a:prstGeom prst="rect">
            <a:avLst/>
          </a:prstGeom>
          <a:noFill/>
        </p:spPr>
        <p:txBody>
          <a:bodyPr wrap="square" rtlCol="0">
            <a:spAutoFit/>
          </a:bodyPr>
          <a:lstStyle/>
          <a:p>
            <a:r>
              <a:rPr lang="tr-TR" b="1" dirty="0" smtClean="0">
                <a:solidFill>
                  <a:srgbClr val="C00000"/>
                </a:solidFill>
                <a:latin typeface="Calibri" pitchFamily="34" charset="0"/>
                <a:cs typeface="Calibri" pitchFamily="34" charset="0"/>
              </a:rPr>
              <a:t>İnanç ve ideal birlikteliği..</a:t>
            </a:r>
          </a:p>
          <a:p>
            <a:endParaRPr lang="tr-TR" b="1" dirty="0" smtClean="0">
              <a:solidFill>
                <a:srgbClr val="C00000"/>
              </a:solidFill>
              <a:latin typeface="Calibri" pitchFamily="34" charset="0"/>
              <a:cs typeface="Calibri" pitchFamily="34" charset="0"/>
            </a:endParaRPr>
          </a:p>
          <a:p>
            <a:r>
              <a:rPr lang="tr-TR" b="1" dirty="0" smtClean="0">
                <a:solidFill>
                  <a:srgbClr val="C00000"/>
                </a:solidFill>
                <a:latin typeface="Calibri" pitchFamily="34" charset="0"/>
                <a:cs typeface="Calibri" pitchFamily="34" charset="0"/>
              </a:rPr>
              <a:t>Aynı değerleri benimseme..</a:t>
            </a:r>
          </a:p>
          <a:p>
            <a:endParaRPr lang="tr-TR" b="1" dirty="0" smtClean="0">
              <a:solidFill>
                <a:srgbClr val="C00000"/>
              </a:solidFill>
              <a:latin typeface="Calibri" pitchFamily="34" charset="0"/>
              <a:cs typeface="Calibri" pitchFamily="34" charset="0"/>
            </a:endParaRPr>
          </a:p>
          <a:p>
            <a:r>
              <a:rPr lang="tr-TR" b="1" dirty="0" smtClean="0">
                <a:solidFill>
                  <a:srgbClr val="C00000"/>
                </a:solidFill>
                <a:latin typeface="Calibri" pitchFamily="34" charset="0"/>
                <a:cs typeface="Calibri" pitchFamily="34" charset="0"/>
              </a:rPr>
              <a:t>Aynı duygu ve düşünce dünyasında buluşabilme... </a:t>
            </a:r>
          </a:p>
          <a:p>
            <a:pPr>
              <a:buNone/>
            </a:pPr>
            <a:endParaRPr lang="tr-TR" b="1" dirty="0" smtClean="0">
              <a:solidFill>
                <a:srgbClr val="C00000"/>
              </a:solidFill>
              <a:latin typeface="Calibri" pitchFamily="34" charset="0"/>
              <a:cs typeface="Calibri" pitchFamily="34" charset="0"/>
            </a:endParaRPr>
          </a:p>
          <a:p>
            <a:pPr>
              <a:buNone/>
            </a:pPr>
            <a:r>
              <a:rPr lang="tr-TR" b="1" dirty="0" err="1" smtClean="0">
                <a:solidFill>
                  <a:srgbClr val="C00000"/>
                </a:solidFill>
                <a:latin typeface="Calibri" pitchFamily="34" charset="0"/>
                <a:cs typeface="Calibri" pitchFamily="34" charset="0"/>
              </a:rPr>
              <a:t>Ehl</a:t>
            </a:r>
            <a:r>
              <a:rPr lang="tr-TR" b="1" dirty="0" smtClean="0">
                <a:solidFill>
                  <a:srgbClr val="C00000"/>
                </a:solidFill>
                <a:latin typeface="Calibri" pitchFamily="34" charset="0"/>
                <a:cs typeface="Calibri" pitchFamily="34" charset="0"/>
              </a:rPr>
              <a:t>-i </a:t>
            </a:r>
            <a:r>
              <a:rPr lang="tr-TR" b="1" dirty="0" err="1" smtClean="0">
                <a:solidFill>
                  <a:srgbClr val="C00000"/>
                </a:solidFill>
                <a:latin typeface="Calibri" pitchFamily="34" charset="0"/>
                <a:cs typeface="Calibri" pitchFamily="34" charset="0"/>
              </a:rPr>
              <a:t>beyt</a:t>
            </a:r>
            <a:r>
              <a:rPr lang="tr-TR" b="1" dirty="0" smtClean="0">
                <a:solidFill>
                  <a:srgbClr val="C00000"/>
                </a:solidFill>
                <a:latin typeface="Calibri" pitchFamily="34" charset="0"/>
                <a:cs typeface="Calibri" pitchFamily="34" charset="0"/>
              </a:rPr>
              <a:t>…  </a:t>
            </a:r>
          </a:p>
          <a:p>
            <a:pPr>
              <a:buNone/>
            </a:pPr>
            <a:r>
              <a:rPr lang="tr-TR" dirty="0" smtClean="0">
                <a:solidFill>
                  <a:srgbClr val="C00000"/>
                </a:solidFill>
                <a:latin typeface="Calibri" pitchFamily="34" charset="0"/>
                <a:cs typeface="Calibri" pitchFamily="34" charset="0"/>
              </a:rPr>
              <a:t>Hz. Nuh ve oğlu.. Duygu-inanç ..</a:t>
            </a:r>
            <a:endParaRPr lang="tr-TR" sz="1200" dirty="0" smtClean="0">
              <a:solidFill>
                <a:srgbClr val="C00000"/>
              </a:solidFill>
              <a:latin typeface="Calibri" pitchFamily="34" charset="0"/>
              <a:cs typeface="Calibri" pitchFamily="34" charset="0"/>
            </a:endParaRPr>
          </a:p>
          <a:p>
            <a:pPr algn="ctr"/>
            <a:endParaRPr lang="tr-TR" b="1" dirty="0" smtClean="0">
              <a:latin typeface="Calibri" pitchFamily="34" charset="0"/>
              <a:cs typeface="Calibri" pitchFamily="34" charset="0"/>
            </a:endParaRPr>
          </a:p>
        </p:txBody>
      </p:sp>
    </p:spTree>
    <p:extLst>
      <p:ext uri="{BB962C8B-B14F-4D97-AF65-F5344CB8AC3E}">
        <p14:creationId xmlns="" xmlns:p14="http://schemas.microsoft.com/office/powerpoint/2010/main" val="12036948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1798</TotalTime>
  <Words>4328</Words>
  <Application>Microsoft Office PowerPoint</Application>
  <PresentationFormat>Ekran Gösterisi (4:3)</PresentationFormat>
  <Paragraphs>348</Paragraphs>
  <Slides>41</Slides>
  <Notes>18</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Raptiye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Fatma DÖNMEZ</dc:creator>
  <cp:lastModifiedBy>pc</cp:lastModifiedBy>
  <cp:revision>141</cp:revision>
  <dcterms:created xsi:type="dcterms:W3CDTF">2014-02-25T08:35:37Z</dcterms:created>
  <dcterms:modified xsi:type="dcterms:W3CDTF">2018-12-18T14:03:59Z</dcterms:modified>
</cp:coreProperties>
</file>