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37"/>
  </p:notesMasterIdLst>
  <p:handoutMasterIdLst>
    <p:handoutMasterId r:id="rId38"/>
  </p:handoutMasterIdLst>
  <p:sldIdLst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36" r:id="rId11"/>
    <p:sldId id="318" r:id="rId12"/>
    <p:sldId id="319" r:id="rId13"/>
    <p:sldId id="321" r:id="rId14"/>
    <p:sldId id="337" r:id="rId15"/>
    <p:sldId id="338" r:id="rId16"/>
    <p:sldId id="320" r:id="rId17"/>
    <p:sldId id="322" r:id="rId18"/>
    <p:sldId id="323" r:id="rId19"/>
    <p:sldId id="324" r:id="rId20"/>
    <p:sldId id="325" r:id="rId21"/>
    <p:sldId id="326" r:id="rId22"/>
    <p:sldId id="341" r:id="rId23"/>
    <p:sldId id="327" r:id="rId24"/>
    <p:sldId id="328" r:id="rId25"/>
    <p:sldId id="329" r:id="rId26"/>
    <p:sldId id="330" r:id="rId27"/>
    <p:sldId id="331" r:id="rId28"/>
    <p:sldId id="332" r:id="rId29"/>
    <p:sldId id="340" r:id="rId30"/>
    <p:sldId id="339" r:id="rId31"/>
    <p:sldId id="342" r:id="rId32"/>
    <p:sldId id="334" r:id="rId33"/>
    <p:sldId id="343" r:id="rId34"/>
    <p:sldId id="344" r:id="rId35"/>
    <p:sldId id="345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FB827-3ECE-4698-A835-8202AACCB1D2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EFFB-31D4-4AD2-BB7E-9E066E9DA1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9178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3EFD-0CF9-465A-B7E5-FD444E6E1B14}" type="datetimeFigureOut">
              <a:rPr lang="tr-TR" smtClean="0"/>
              <a:pPr/>
              <a:t>18.12.2017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F6FB7-236E-4D67-8A4E-7C8BD523ED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69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F6FB7-236E-4D67-8A4E-7C8BD523ED50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45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AB997A-E4D0-4671-9AF8-FE6D2B3A9D63}" type="datetime1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36D-18D5-48FB-B7D9-99E9C08D2092}" type="datetime1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DFFF-637D-44DF-A11E-492D75B74A14}" type="datetime1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880A-92F3-4877-BFE0-9CF7A652AB7C}" type="datetime1">
              <a:rPr lang="tr-TR" smtClean="0"/>
              <a:t>18.12.2017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D321-6A42-4348-AA77-43D51F39FA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53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849C-0111-4480-A284-D7B053CD79A1}" type="datetime1">
              <a:rPr lang="tr-TR" smtClean="0"/>
              <a:t>18.12.2017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D321-6A42-4348-AA77-43D51F39FA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965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A5D2-E2C4-4E90-80BF-1FD863DE6B4A}" type="datetime1">
              <a:rPr lang="tr-TR" smtClean="0"/>
              <a:t>18.12.2017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D321-6A42-4348-AA77-43D51F39FA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646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D39E-98AD-4561-A21C-3EB3CD90B23A}" type="datetime1">
              <a:rPr lang="tr-TR" smtClean="0"/>
              <a:t>18.12.2017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D321-6A42-4348-AA77-43D51F39FA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43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05C-86FC-4FB1-ACDC-26FDD86BB915}" type="datetime1">
              <a:rPr lang="tr-TR" smtClean="0"/>
              <a:t>18.12.2017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D321-6A42-4348-AA77-43D51F39FA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059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0000-1D0D-4B96-9B55-8EFE00B91E4D}" type="datetime1">
              <a:rPr lang="tr-TR" smtClean="0"/>
              <a:t>18.12.2017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D321-6A42-4348-AA77-43D51F39FA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552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8692-82F6-4C26-BED5-973979CC78CD}" type="datetime1">
              <a:rPr lang="tr-TR" smtClean="0"/>
              <a:t>18.12.2017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D321-6A42-4348-AA77-43D51F39FA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078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D162-1FB7-4BE8-8891-64745D21AB3C}" type="datetime1">
              <a:rPr lang="tr-TR" smtClean="0"/>
              <a:t>18.12.2017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D321-6A42-4348-AA77-43D51F39FA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39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32A4-8F6C-40A9-93AA-425056311E66}" type="datetime1">
              <a:rPr lang="tr-TR" smtClean="0"/>
              <a:t>18.12.2017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dirty="0" smtClean="0"/>
              <a:t>www.insanveislam.org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5BEB-AF0E-44EF-ACE4-4F246F50799F}" type="datetime1">
              <a:rPr lang="tr-TR" smtClean="0"/>
              <a:t>18.12.2017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D321-6A42-4348-AA77-43D51F39FA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970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4E6E-7070-46A3-942A-7B43ABDCA64B}" type="datetime1">
              <a:rPr lang="tr-TR" smtClean="0"/>
              <a:t>18.12.2017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D321-6A42-4348-AA77-43D51F39FA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3111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E63B-5ED6-4A7E-A48B-6C01BCDF9CD9}" type="datetime1">
              <a:rPr lang="tr-TR" smtClean="0"/>
              <a:t>18.12.2017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D321-6A42-4348-AA77-43D51F39FA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58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086B-3392-4D65-9904-7FA761CCF093}" type="datetime1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E91D-27D8-4327-B9AA-CA860D133642}" type="datetime1">
              <a:rPr lang="tr-TR" smtClean="0"/>
              <a:t>18.12.2017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641C-C757-4DCC-9DCF-68482B3841A6}" type="datetime1">
              <a:rPr lang="tr-TR" smtClean="0"/>
              <a:t>18.12.2017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0B75-976D-49B3-9F2C-3AE41A83D79A}" type="datetime1">
              <a:rPr lang="tr-TR" smtClean="0"/>
              <a:t>18.12.2017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D729-4320-4C8E-8CFF-CA7C4FB54965}" type="datetime1">
              <a:rPr lang="tr-TR" smtClean="0"/>
              <a:t>18.12.2017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9D08130-897E-413E-B146-E576E576F2E7}" type="datetime1">
              <a:rPr lang="tr-TR" smtClean="0"/>
              <a:t>18.12.2017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2B43D9D-695F-4E24-9C14-B1CE068DE6C1}" type="datetime1">
              <a:rPr lang="tr-TR" smtClean="0"/>
              <a:t>18.12.2017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04DA74D-6BA3-4FB5-9F58-AA787E5868EF}" type="datetime1">
              <a:rPr lang="tr-TR" smtClean="0"/>
              <a:t>18.12.2017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CBBA-10D8-4E5A-96E4-E56BC4310B12}" type="datetime1">
              <a:rPr lang="tr-TR" smtClean="0"/>
              <a:t>18.12.2017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www.insanveislam.org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5D321-6A42-4348-AA77-43D51F39FA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20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90193" y="1299038"/>
            <a:ext cx="6938192" cy="1473272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dirty="0" err="1" smtClean="0">
                <a:solidFill>
                  <a:srgbClr val="0070C0"/>
                </a:solidFill>
                <a:latin typeface="Vivaldi" pitchFamily="66" charset="0"/>
              </a:rPr>
              <a:t>Mevlid</a:t>
            </a:r>
            <a:r>
              <a:rPr lang="tr-TR" sz="6600" dirty="0" smtClean="0">
                <a:solidFill>
                  <a:srgbClr val="0070C0"/>
                </a:solidFill>
                <a:latin typeface="Vivaldi" pitchFamily="66" charset="0"/>
              </a:rPr>
              <a:t>-i Nebî / 2017</a:t>
            </a:r>
          </a:p>
        </p:txBody>
      </p:sp>
      <p:sp>
        <p:nvSpPr>
          <p:cNvPr id="2055" name="7 Dikdörtgen"/>
          <p:cNvSpPr>
            <a:spLocks noChangeArrowheads="1"/>
          </p:cNvSpPr>
          <p:nvPr/>
        </p:nvSpPr>
        <p:spPr bwMode="auto">
          <a:xfrm>
            <a:off x="1979712" y="5044037"/>
            <a:ext cx="51125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Abdurrahman AKBAŞ / 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Vaiz</a:t>
            </a:r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7 Dikdörtgen"/>
          <p:cNvSpPr>
            <a:spLocks noChangeArrowheads="1"/>
          </p:cNvSpPr>
          <p:nvPr/>
        </p:nvSpPr>
        <p:spPr bwMode="auto">
          <a:xfrm>
            <a:off x="1090192" y="3124585"/>
            <a:ext cx="70567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‘İslâm’da Amaç, </a:t>
            </a:r>
          </a:p>
          <a:p>
            <a:pPr algn="ctr"/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Yöntem ve Örnek’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11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971600" y="3933056"/>
            <a:ext cx="7235080" cy="2448272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>
              <a:defRPr/>
            </a:pPr>
            <a:r>
              <a:rPr lang="tr-TR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Teblîğ</a:t>
            </a:r>
            <a:r>
              <a:rPr lang="tr-TR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1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Allah’ın gönderdiği vahyi (Kur’an’ı) insanlara ulaştırmak ve açıklamak</a:t>
            </a:r>
            <a:r>
              <a:rPr lang="tr-T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Peygamberin 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Asli Görevi Dini Tebliğdir:</a:t>
            </a:r>
          </a:p>
          <a:p>
            <a:pPr algn="ctr" rtl="1"/>
            <a:r>
              <a:rPr lang="ar-AE" sz="1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يَا أَيُّهَا الرَّسُولُ بَلِّغْ مَا أُنْزِلَ إِلَيْكَ مِنْ رَبِّكَ وَإِنْ لَمْ تَفْعَلْ فَمَا بَلَّغْتَ رِسَالَتَهُ وَاللَّهُ يَعْصِمُكَ مِنَ النَّاسِ إِنَّ اللَّهَ لَا يَهْدِي الْقَوْمَ الْكَافِرِينَ</a:t>
            </a:r>
            <a:endParaRPr lang="ar-AE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1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Ey </a:t>
            </a:r>
            <a:r>
              <a:rPr lang="tr-TR" sz="1100" b="1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Rasûl</a:t>
            </a:r>
            <a:r>
              <a:rPr lang="tr-TR" sz="11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! Rabbinden sana indirileni tebliğ et. Eğer bunu yapmazsan O'nun elçiliğini yapmamış olursun. Allah seni insanlardan koruyacaktır. Doğrusu Allah, kâfirler topluluğuna rehberlik etmez</a:t>
            </a:r>
            <a:r>
              <a:rPr lang="tr-TR" sz="11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(Maide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5/67</a:t>
            </a:r>
            <a:r>
              <a:rPr lang="tr-TR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.)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وَاِنْ مِنْ اُمَّةٍ اِلَّا خَلَا فيهَا نَذيرٌ</a:t>
            </a:r>
            <a:endParaRPr lang="tr-TR" sz="11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"Hiçbir millet yoktur ki, içlerinden bir uyarıcı peygamber gelmiş olmasın</a:t>
            </a:r>
            <a:r>
              <a:rPr lang="tr-TR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.« (</a:t>
            </a:r>
            <a:r>
              <a:rPr lang="tr-TR" sz="11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Fâtır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35/24) </a:t>
            </a:r>
            <a:endParaRPr lang="tr-TR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بِالْبَيِّنَاتِ وَالزُّبُرِ وَأَنزَلْنَا إِلَيْكَ الذِّكْرَ لِتُبَيِّنَ لِلنَّاسِ مَا نُزِّلَ إِلَيْهِمْ وَلَعَلَّهُمْ يَتَفَكَّرُونَ</a:t>
            </a:r>
            <a:endParaRPr lang="tr-TR" sz="11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“Biz o peygamberleri mucizelerle ve kitaplarla gönderdik. Ey Peygamberim! Sana da </a:t>
            </a:r>
            <a:r>
              <a:rPr lang="tr-TR" sz="1100" b="1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Kur'ân'ı</a:t>
            </a:r>
            <a:r>
              <a:rPr lang="tr-TR" sz="11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indirdik ki, insanlara </a:t>
            </a:r>
            <a:r>
              <a:rPr lang="tr-TR" sz="1100" b="1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vahyedileni</a:t>
            </a:r>
            <a:r>
              <a:rPr lang="tr-TR" sz="11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açıklayasın. 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Belki onlar da düşünürler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.” (</a:t>
            </a:r>
            <a:r>
              <a:rPr lang="tr-TR" sz="11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Nahl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16/44</a:t>
            </a:r>
            <a:r>
              <a:rPr lang="tr-TR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11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4 Dikdörtgen"/>
          <p:cNvSpPr/>
          <p:nvPr/>
        </p:nvSpPr>
        <p:spPr>
          <a:xfrm>
            <a:off x="1085827" y="620688"/>
            <a:ext cx="6984776" cy="90582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1- </a:t>
            </a:r>
            <a:r>
              <a:rPr lang="tr-TR" sz="4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Teblîğ</a:t>
            </a:r>
            <a:r>
              <a:rPr lang="tr-TR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(Kur’an’ı açıklamak)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46" y="1451473"/>
            <a:ext cx="4982006" cy="249100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51473"/>
            <a:ext cx="3105223" cy="2491003"/>
          </a:xfrm>
          <a:prstGeom prst="rect">
            <a:avLst/>
          </a:prstGeom>
        </p:spPr>
      </p:pic>
      <p:sp>
        <p:nvSpPr>
          <p:cNvPr id="12" name="Slayt Numarası Yer Tutucus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66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4092" y="4149080"/>
            <a:ext cx="7422323" cy="2160240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lvl="0" algn="ctr">
              <a:defRPr/>
            </a:pPr>
            <a:r>
              <a:rPr lang="tr-TR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Temsîl</a:t>
            </a:r>
            <a:r>
              <a:rPr lang="tr-T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Allah’ın Kur’an’da belirttiği emir ve yasakları bizzat yaşayarak insanlara örnek olmak</a:t>
            </a:r>
            <a:r>
              <a:rPr lang="tr-TR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ctr">
              <a:defRPr/>
            </a:pPr>
            <a:r>
              <a:rPr lang="tr-T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Bizim için en güzel örnek: </a:t>
            </a:r>
            <a:r>
              <a:rPr lang="tr-T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Hz. Muhammed (sav)’</a:t>
            </a:r>
            <a:r>
              <a:rPr lang="tr-TR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dir</a:t>
            </a:r>
            <a:r>
              <a:rPr lang="tr-T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1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ar-SA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لَقَدْ كَانَ لَكُمْ فى رَسُولِ اللّهِ اُسْوَةٌ حَسَنَةٌ لِمَنْ كَانَ يَرْجُوا اللّهَ وَالْيَوْمَ الْاخِرَ وَذَكَرَ اللّهَ </a:t>
            </a:r>
            <a:r>
              <a:rPr lang="ar-SA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كَثيرًا</a:t>
            </a:r>
            <a:endParaRPr lang="tr-TR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"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Gerçekten sizin için, Allah'a ve Ahiret gününe kavuşmayı umanlar ve Allah'ı çok zikredenler </a:t>
            </a:r>
            <a:r>
              <a:rPr lang="tr-TR" sz="1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için </a:t>
            </a:r>
            <a:r>
              <a:rPr lang="tr-TR" sz="11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Allah'ın </a:t>
            </a:r>
            <a:r>
              <a:rPr lang="tr-TR" sz="1100" b="1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Rasülü'nde</a:t>
            </a:r>
            <a:r>
              <a:rPr lang="tr-TR" sz="11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çok güzel bir örnek vardır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."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1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Ahzab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33/21)</a:t>
            </a:r>
          </a:p>
        </p:txBody>
      </p:sp>
      <p:sp>
        <p:nvSpPr>
          <p:cNvPr id="4" name="4 Dikdörtgen"/>
          <p:cNvSpPr/>
          <p:nvPr/>
        </p:nvSpPr>
        <p:spPr>
          <a:xfrm>
            <a:off x="1112865" y="692696"/>
            <a:ext cx="6984776" cy="90582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tr-TR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2- </a:t>
            </a:r>
            <a:r>
              <a:rPr lang="tr-TR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Temsîl</a:t>
            </a:r>
            <a:r>
              <a:rPr lang="tr-TR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(Kur’an’ı yaşamak)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53" y="1412557"/>
            <a:ext cx="3625585" cy="271918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1" y="1412557"/>
            <a:ext cx="3637412" cy="2724377"/>
          </a:xfrm>
          <a:prstGeom prst="rect">
            <a:avLst/>
          </a:prstGeom>
        </p:spPr>
      </p:pic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61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764705"/>
            <a:ext cx="7272808" cy="720080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Hz. Peygamber (sav)’i Örnek Almak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86" y="1600200"/>
            <a:ext cx="6734673" cy="4205064"/>
          </a:xfrm>
          <a:prstGeom prst="rect">
            <a:avLst/>
          </a:prstGeom>
        </p:spPr>
      </p:pic>
      <p:sp>
        <p:nvSpPr>
          <p:cNvPr id="3" name="4 Dikdörtgen"/>
          <p:cNvSpPr/>
          <p:nvPr/>
        </p:nvSpPr>
        <p:spPr>
          <a:xfrm>
            <a:off x="1288832" y="1844824"/>
            <a:ext cx="3168352" cy="720080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 DEMEKTİR?</a:t>
            </a:r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37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4437112"/>
            <a:ext cx="7272808" cy="1555651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O’nun ahlâkını özümsemek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Hayatı </a:t>
            </a:r>
            <a:r>
              <a:rPr lang="tr-TR" sz="3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O’nun gibi </a:t>
            </a:r>
            <a:r>
              <a:rPr lang="tr-T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yaşamaktır.</a:t>
            </a:r>
            <a:endParaRPr lang="tr-TR"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4 Dikdörtgen"/>
          <p:cNvSpPr/>
          <p:nvPr/>
        </p:nvSpPr>
        <p:spPr>
          <a:xfrm>
            <a:off x="899592" y="764705"/>
            <a:ext cx="7272808" cy="720080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Hz. Peygamber (sav)’i Örnek Almak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50" y="1555972"/>
            <a:ext cx="5544616" cy="2803902"/>
          </a:xfrm>
          <a:prstGeom prst="rect">
            <a:avLst/>
          </a:prstGeom>
        </p:spPr>
      </p:pic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07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1043607" y="692696"/>
            <a:ext cx="7123293" cy="792088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Hz</a:t>
            </a:r>
            <a:r>
              <a:rPr lang="tr-TR" sz="36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Peygamber'i örnek </a:t>
            </a:r>
            <a:r>
              <a:rPr lang="tr-TR" sz="36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</a:t>
            </a:r>
            <a:r>
              <a:rPr lang="tr-TR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</a:p>
        </p:txBody>
      </p:sp>
      <p:sp>
        <p:nvSpPr>
          <p:cNvPr id="3" name="3 Dikdörtgen"/>
          <p:cNvSpPr/>
          <p:nvPr/>
        </p:nvSpPr>
        <p:spPr>
          <a:xfrm>
            <a:off x="827583" y="3933055"/>
            <a:ext cx="7532817" cy="2240405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O, ne verdiyse onu almak, neyi yasakladıysa ondan kaçınmaktır.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وَمَا </a:t>
            </a:r>
            <a:r>
              <a:rPr lang="ar-SA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آتَاكُمُ الرَّسُولُ فَخُذُوهُ وَمَا نَهَاكُمْ عَنْهُ فَانتَهُوا </a:t>
            </a:r>
            <a:endParaRPr lang="tr-TR" sz="1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"Peygamber size neyi getirmiş ve emretmişse, onu alın (yapın); neyi yasaklamış ise, ondan sakının"</a:t>
            </a:r>
            <a:r>
              <a:rPr lang="tr-T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tr-TR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Haşr</a:t>
            </a:r>
            <a:r>
              <a:rPr lang="tr-T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59/7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مَّنْ يُطِعِ الرَّسُولَ فَقَدْ أَطَاعَ اللّهَ </a:t>
            </a:r>
            <a:endParaRPr lang="tr-TR" sz="1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"</a:t>
            </a:r>
            <a:r>
              <a:rPr lang="tr-TR" sz="14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Kim Peygambere </a:t>
            </a:r>
            <a:r>
              <a:rPr lang="tr-TR" sz="1400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itâat</a:t>
            </a:r>
            <a:r>
              <a:rPr lang="tr-TR" sz="14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ederse, gerçekte Allah'a </a:t>
            </a:r>
            <a:r>
              <a:rPr lang="tr-TR" sz="1400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itâat</a:t>
            </a:r>
            <a:r>
              <a:rPr lang="tr-TR" sz="14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etmiştir</a:t>
            </a:r>
            <a:r>
              <a:rPr lang="tr-T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." (Nisa, 4/80)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42" y="1540332"/>
            <a:ext cx="3563998" cy="233704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30" y="1530248"/>
            <a:ext cx="3253611" cy="234713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70120" y="1566419"/>
            <a:ext cx="126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KUR’AN-I KERİM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804248" y="1597198"/>
            <a:ext cx="1362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SÜNNET-İ NEBÎ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71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27584" y="1412776"/>
            <a:ext cx="7488831" cy="4579987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bir Müslüman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için </a:t>
            </a:r>
            <a:endParaRPr lang="tr-T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öncelikli dinî görev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durumundadır.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Hz</a:t>
            </a:r>
            <a:r>
              <a:rPr lang="tr-T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Peygamber (sav)’in </a:t>
            </a:r>
            <a:r>
              <a:rPr lang="tr-T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kişiliği </a:t>
            </a:r>
            <a:endParaRPr lang="tr-T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kendi </a:t>
            </a:r>
            <a:r>
              <a:rPr lang="tr-T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döneminde olduğu gibi, </a:t>
            </a:r>
            <a:endParaRPr lang="tr-T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kendisinden </a:t>
            </a:r>
            <a:r>
              <a:rPr lang="tr-T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sonraki dönemlerde </a:t>
            </a: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Müslüman toplumların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yaşayışı </a:t>
            </a:r>
            <a:r>
              <a:rPr lang="tr-T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için </a:t>
            </a: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 güzel örnek </a:t>
            </a:r>
            <a:r>
              <a:rPr lang="tr-T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olmuştur</a:t>
            </a:r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400740" cy="191896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4467771" cy="1713329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043607" y="692696"/>
            <a:ext cx="7123293" cy="792088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Hz</a:t>
            </a:r>
            <a:r>
              <a:rPr lang="tr-TR" sz="36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Peygamber'i örnek </a:t>
            </a:r>
            <a:r>
              <a:rPr lang="tr-TR" sz="36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</a:t>
            </a:r>
            <a:r>
              <a:rPr lang="tr-TR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14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469192" cy="2516267"/>
          </a:xfrm>
          <a:prstGeom prst="rect">
            <a:avLst/>
          </a:prstGeom>
        </p:spPr>
      </p:pic>
      <p:sp>
        <p:nvSpPr>
          <p:cNvPr id="8" name="4 Dikdörtgen"/>
          <p:cNvSpPr/>
          <p:nvPr/>
        </p:nvSpPr>
        <p:spPr>
          <a:xfrm>
            <a:off x="755576" y="4077072"/>
            <a:ext cx="7632848" cy="1915691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Güvenilir olmak 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demektir.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Emanetlerini O'na veriyorlar, "Emin" diyorlardı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.)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2"/>
            <a:ext cx="3799332" cy="2516267"/>
          </a:xfrm>
          <a:prstGeom prst="rect">
            <a:avLst/>
          </a:prstGeom>
        </p:spPr>
      </p:pic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25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971600" y="4077072"/>
            <a:ext cx="7200800" cy="1915691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Affedici </a:t>
            </a:r>
            <a:r>
              <a:rPr lang="tr-TR" sz="32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olmak 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demektir.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(Mekkelileri 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toptan affetmişti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.)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5070225" cy="338437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28" y="1294048"/>
            <a:ext cx="2837893" cy="2325688"/>
          </a:xfrm>
          <a:prstGeom prst="rect">
            <a:avLst/>
          </a:prstGeom>
        </p:spPr>
      </p:pic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94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971600" y="4502179"/>
            <a:ext cx="7200800" cy="1490584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Merhametli </a:t>
            </a:r>
            <a:r>
              <a:rPr lang="tr-TR" sz="32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olmak 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demektir.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(Ağır 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tahriklere rağmen  beddua etmemiştir. </a:t>
            </a:r>
            <a:r>
              <a:rPr lang="tr-TR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Taif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..)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4630005" cy="244827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23" y="3080707"/>
            <a:ext cx="2969696" cy="142139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8" y="2782342"/>
            <a:ext cx="1584175" cy="174754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14" y="754848"/>
            <a:ext cx="2736304" cy="232585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26" y="2790494"/>
            <a:ext cx="3031988" cy="1711607"/>
          </a:xfrm>
          <a:prstGeom prst="rect">
            <a:avLst/>
          </a:prstGeom>
        </p:spPr>
      </p:pic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21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4077072"/>
            <a:ext cx="7272808" cy="1915691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Hoşgörülü </a:t>
            </a:r>
            <a:r>
              <a:rPr lang="tr-TR" sz="32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olmak 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demektir.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Mescide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bevl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eden adam…)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96752"/>
            <a:ext cx="4537110" cy="23201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2" y="1292762"/>
            <a:ext cx="3217540" cy="2145027"/>
          </a:xfrm>
          <a:prstGeom prst="rect">
            <a:avLst/>
          </a:prstGeom>
        </p:spPr>
      </p:pic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27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Dikdörtgen"/>
          <p:cNvSpPr/>
          <p:nvPr/>
        </p:nvSpPr>
        <p:spPr>
          <a:xfrm>
            <a:off x="3240959" y="3795405"/>
            <a:ext cx="2944952" cy="7857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bg1"/>
                </a:solidFill>
              </a:rPr>
              <a:t>Dini Korumak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8" name="4 Dikdörtgen"/>
          <p:cNvSpPr/>
          <p:nvPr/>
        </p:nvSpPr>
        <p:spPr>
          <a:xfrm rot="677180">
            <a:off x="5030642" y="2876992"/>
            <a:ext cx="2873907" cy="7920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bg1"/>
                </a:solidFill>
              </a:rPr>
              <a:t>Aklı Korumak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4" name="4 Dikdörtgen"/>
          <p:cNvSpPr/>
          <p:nvPr/>
        </p:nvSpPr>
        <p:spPr>
          <a:xfrm rot="20130831">
            <a:off x="5113426" y="4678394"/>
            <a:ext cx="2908468" cy="8021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bg1"/>
                </a:solidFill>
              </a:rPr>
              <a:t>Malı Korumak</a:t>
            </a:r>
          </a:p>
        </p:txBody>
      </p:sp>
      <p:sp>
        <p:nvSpPr>
          <p:cNvPr id="7" name="4 Dikdörtgen"/>
          <p:cNvSpPr/>
          <p:nvPr/>
        </p:nvSpPr>
        <p:spPr>
          <a:xfrm rot="414861">
            <a:off x="1604527" y="4954891"/>
            <a:ext cx="2958000" cy="7748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bg1"/>
                </a:solidFill>
              </a:rPr>
              <a:t>Nesli Korumak</a:t>
            </a:r>
          </a:p>
        </p:txBody>
      </p:sp>
      <p:sp>
        <p:nvSpPr>
          <p:cNvPr id="6" name="4 Dikdörtgen"/>
          <p:cNvSpPr/>
          <p:nvPr/>
        </p:nvSpPr>
        <p:spPr>
          <a:xfrm>
            <a:off x="1115616" y="836712"/>
            <a:ext cx="7056784" cy="1368152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0070C0"/>
                </a:solidFill>
              </a:rPr>
              <a:t>İslâm Dininin Gayesi Nedir?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 ESAS)</a:t>
            </a:r>
            <a:endParaRPr lang="tr-T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 rot="20869714">
            <a:off x="1482337" y="2765198"/>
            <a:ext cx="2952328" cy="7834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bg1"/>
                </a:solidFill>
              </a:rPr>
              <a:t>Canı Korumak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200" b="1" dirty="0" smtClean="0">
              <a:solidFill>
                <a:srgbClr val="C00000"/>
              </a:solidFill>
            </a:endParaRPr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82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4005064"/>
            <a:ext cx="7272808" cy="1987699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Sözünde </a:t>
            </a:r>
            <a:r>
              <a:rPr lang="tr-TR" sz="32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durmak</a:t>
            </a:r>
            <a:r>
              <a:rPr lang="tr-T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demektir.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Hudeybiye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günü Ebu </a:t>
            </a:r>
            <a:r>
              <a:rPr lang="tr-TR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Cendel'i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geri vermesi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.)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" y="1124744"/>
            <a:ext cx="3552395" cy="266429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64" y="1124744"/>
            <a:ext cx="3552394" cy="2664296"/>
          </a:xfrm>
          <a:prstGeom prst="rect">
            <a:avLst/>
          </a:prstGeom>
        </p:spPr>
      </p:pic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72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4005064"/>
            <a:ext cx="7272808" cy="1987699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Kardeşini tercih etmek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demektir.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İsar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..)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5832648" cy="3404951"/>
          </a:xfrm>
          <a:prstGeom prst="rect">
            <a:avLst/>
          </a:prstGeom>
        </p:spPr>
      </p:pic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94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971600" y="4221088"/>
            <a:ext cx="7200800" cy="1771675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Cömert </a:t>
            </a:r>
            <a:r>
              <a:rPr lang="tr-TR" sz="32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olmak</a:t>
            </a:r>
            <a:r>
              <a:rPr lang="tr-T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demektir.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Ölüm hastalığında yanında bulunan üç dinarı dağıtmak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..)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34" y="1052736"/>
            <a:ext cx="5703580" cy="299589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" y="1052736"/>
            <a:ext cx="2463677" cy="134820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400937"/>
            <a:ext cx="2471543" cy="1647695"/>
          </a:xfrm>
          <a:prstGeom prst="rect">
            <a:avLst/>
          </a:prstGeom>
        </p:spPr>
      </p:pic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88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3861048"/>
            <a:ext cx="7272808" cy="2131715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Alçakgönüllü </a:t>
            </a:r>
            <a:r>
              <a:rPr lang="tr-TR" sz="32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olmak</a:t>
            </a:r>
            <a:r>
              <a:rPr lang="tr-T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demektir.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Ben kurutulmuş et yiyen bir kadının oğluyum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…)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06" y="1097700"/>
            <a:ext cx="5225066" cy="303443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6" y="2348880"/>
            <a:ext cx="2834310" cy="178325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6" y="1097700"/>
            <a:ext cx="2834310" cy="1433305"/>
          </a:xfrm>
          <a:prstGeom prst="rect">
            <a:avLst/>
          </a:prstGeom>
        </p:spPr>
      </p:pic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95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4509119"/>
            <a:ext cx="7272808" cy="1656185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Çalışkan olmak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demektir.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(İşlerini kendisi yapmak isterdi, söküğünü dikerdi..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İki günü eşit olan zarardadır derdi)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5760640" cy="3592083"/>
          </a:xfrm>
          <a:prstGeom prst="rect">
            <a:avLst/>
          </a:prstGeom>
        </p:spPr>
      </p:pic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15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4293096"/>
            <a:ext cx="7344816" cy="1915691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Dosdoğru olmak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demektir.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(Size bir düşman saldıracak desem bana inanır mısınız?)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16765"/>
            <a:ext cx="2042215" cy="140968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67" y="3087785"/>
            <a:ext cx="1967349" cy="146764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91" y="692696"/>
            <a:ext cx="6582167" cy="239508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84" y="3087785"/>
            <a:ext cx="1656184" cy="1479064"/>
          </a:xfrm>
          <a:prstGeom prst="rect">
            <a:avLst/>
          </a:prstGeom>
        </p:spPr>
      </p:pic>
      <p:sp>
        <p:nvSpPr>
          <p:cNvPr id="12" name="Slayt Numarası Yer Tutucus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47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4149080"/>
            <a:ext cx="7272808" cy="1843683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Adaletli olmak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demektir.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(Kızım Fatıma dahi çalsa…)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81128"/>
            <a:ext cx="1322822" cy="13228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6" y="4581128"/>
            <a:ext cx="1322822" cy="132282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45" y="967272"/>
            <a:ext cx="4055679" cy="27497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0" y="967272"/>
            <a:ext cx="3305143" cy="2749760"/>
          </a:xfrm>
          <a:prstGeom prst="rect">
            <a:avLst/>
          </a:prstGeom>
        </p:spPr>
      </p:pic>
      <p:sp>
        <p:nvSpPr>
          <p:cNvPr id="12" name="Slayt Numarası Yer Tutucus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30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4172843"/>
            <a:ext cx="7272808" cy="1819920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Vefakâr olmak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demektir.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(Geceler boyu ayakta durup ibadet etmesi..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Hz. Hatice’nin vefatından sonra bile onu iyiliklerle anması..)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26" y="692696"/>
            <a:ext cx="5832648" cy="3480147"/>
          </a:xfrm>
          <a:prstGeom prst="rect">
            <a:avLst/>
          </a:prstGeom>
        </p:spPr>
      </p:pic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57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4172842"/>
            <a:ext cx="7272808" cy="1992461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Sabırlı olmak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demektir.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rtl="1"/>
            <a:r>
              <a:rPr lang="ar-SA" sz="1100" dirty="0" smtClean="0">
                <a:solidFill>
                  <a:srgbClr val="000000"/>
                </a:solidFill>
                <a:latin typeface="Calibri" pitchFamily="34" charset="0"/>
                <a:cs typeface="Simplified Arabic"/>
              </a:rPr>
              <a:t>فَإِنَّ </a:t>
            </a:r>
            <a:r>
              <a:rPr lang="ar-SA" sz="1100" dirty="0">
                <a:solidFill>
                  <a:srgbClr val="000000"/>
                </a:solidFill>
                <a:latin typeface="Calibri" pitchFamily="34" charset="0"/>
                <a:cs typeface="Simplified Arabic"/>
              </a:rPr>
              <a:t>مَعَ الْعُسْرِ يُسْراً {} إِنّ</a:t>
            </a:r>
            <a:r>
              <a:rPr lang="ar-SA" sz="1100" dirty="0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ar-SA" sz="1100" dirty="0">
                <a:solidFill>
                  <a:srgbClr val="000000"/>
                </a:solidFill>
                <a:latin typeface="Calibri" pitchFamily="34" charset="0"/>
                <a:cs typeface="Simplified Arabic"/>
              </a:rPr>
              <a:t>مَعَ الْعُسْرِ يُسْراً {} فَإِذَا فَرَغْتَ فَانصَبْ {} وَإِلَى رَبِّكَ فَارْغَبْ</a:t>
            </a:r>
            <a:endParaRPr lang="ar-SA" sz="1100" dirty="0">
              <a:solidFill>
                <a:srgbClr val="000000"/>
              </a:solidFill>
              <a:latin typeface="Calibri" pitchFamily="34" charset="0"/>
            </a:endParaRPr>
          </a:p>
          <a:p>
            <a:pPr indent="457200" algn="ctr"/>
            <a:r>
              <a:rPr lang="ar-SA" sz="1100" dirty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tr-TR" sz="1100" dirty="0">
                <a:solidFill>
                  <a:srgbClr val="000000"/>
                </a:solidFill>
                <a:latin typeface="Calibri" pitchFamily="34" charset="0"/>
              </a:rPr>
              <a:t>Şüphesiz güçlükle beraber bir kolaylık vardır. Gerçekten, güçlükle beraber bir kolaylık vardır. Öyleyse, bir işi bitirince diğerine koyul. Ancak Rabbine yönel ve yalvar</a:t>
            </a:r>
            <a:r>
              <a:rPr lang="tr-TR" sz="1100" dirty="0" smtClean="0">
                <a:solidFill>
                  <a:srgbClr val="000000"/>
                </a:solidFill>
                <a:latin typeface="Calibri" pitchFamily="34" charset="0"/>
              </a:rPr>
              <a:t>.”</a:t>
            </a:r>
          </a:p>
          <a:p>
            <a:pPr indent="457200" algn="ctr"/>
            <a:endParaRPr lang="tr-TR" sz="1100" dirty="0" smtClean="0">
              <a:solidFill>
                <a:schemeClr val="tx1"/>
              </a:solidFill>
            </a:endParaRPr>
          </a:p>
          <a:p>
            <a:pPr indent="457200" algn="ctr"/>
            <a:r>
              <a:rPr lang="tr-TR" sz="1100" dirty="0" smtClean="0">
                <a:solidFill>
                  <a:schemeClr val="tx1"/>
                </a:solidFill>
              </a:rPr>
              <a:t>“</a:t>
            </a:r>
            <a:r>
              <a:rPr lang="tr-TR" sz="1100" dirty="0">
                <a:solidFill>
                  <a:schemeClr val="tx1"/>
                </a:solidFill>
              </a:rPr>
              <a:t>Sabır dediğin, felâketle karşılaştığın ilk anda dayanmaktır”</a:t>
            </a:r>
            <a:r>
              <a:rPr lang="tr-TR" sz="1100" dirty="0"/>
              <a:t> </a:t>
            </a:r>
            <a:r>
              <a:rPr lang="tr-TR" sz="1100" dirty="0" smtClean="0">
                <a:solidFill>
                  <a:schemeClr val="tx1"/>
                </a:solidFill>
              </a:rPr>
              <a:t>Hadis</a:t>
            </a:r>
            <a:endParaRPr lang="tr-TR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80664"/>
            <a:ext cx="6019783" cy="3382949"/>
          </a:xfrm>
          <a:prstGeom prst="rect">
            <a:avLst/>
          </a:prstGeom>
        </p:spPr>
      </p:pic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65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99592" y="4172842"/>
            <a:ext cx="7272808" cy="2064469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O'nu örnek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almak,</a:t>
            </a:r>
            <a:endParaRPr lang="tr-TR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Cana yakın olmak</a:t>
            </a:r>
            <a:r>
              <a:rPr 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demektir.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(Kuşu ölen çocuğa taziyeye gitmesi..)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>
                <a:solidFill>
                  <a:srgbClr val="000000"/>
                </a:solidFill>
                <a:latin typeface="Calibri" pitchFamily="34" charset="0"/>
              </a:rPr>
              <a:t>“Mümin ülfet eder ve kendisi ile ülfet edilir. Ülfet etmeyen ve kendisiyle ülfet edilmeyen kimsede hayır yoktur. İnsanların en hayırlısı insanlara yararlı olandır.” 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tr-TR" sz="1200" i="1" dirty="0" err="1">
                <a:solidFill>
                  <a:srgbClr val="000000"/>
                </a:solidFill>
                <a:latin typeface="Calibri" pitchFamily="34" charset="0"/>
              </a:rPr>
              <a:t>İbn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1200" i="1" dirty="0" err="1">
                <a:solidFill>
                  <a:srgbClr val="000000"/>
                </a:solidFill>
                <a:latin typeface="Calibri" pitchFamily="34" charset="0"/>
              </a:rPr>
              <a:t>Hanbel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tr-TR" sz="1200" i="1" dirty="0" err="1">
                <a:solidFill>
                  <a:srgbClr val="000000"/>
                </a:solidFill>
                <a:latin typeface="Calibri" pitchFamily="34" charset="0"/>
              </a:rPr>
              <a:t>Müsned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, II, 400)</a:t>
            </a:r>
            <a:endParaRPr lang="tr-T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19" y="692696"/>
            <a:ext cx="6336704" cy="3564396"/>
          </a:xfrm>
          <a:prstGeom prst="rect">
            <a:avLst/>
          </a:prstGeom>
        </p:spPr>
      </p:pic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33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755576" y="4490170"/>
            <a:ext cx="7632848" cy="1891157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0000"/>
                </a:solidFill>
              </a:rPr>
              <a:t>1- Canı Korumak</a:t>
            </a:r>
            <a:endParaRPr lang="tr-TR" sz="1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ar-AE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مَن </a:t>
            </a:r>
            <a:r>
              <a:rPr lang="ar-AE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قَتَلَ نَفْساً بِغَيْرِ نَفْسٍ أَوْ فَسَادٍ فِي الأَرْضِ فَكَأَنَّمَا قَتَلَ النَّاسَ جَمِيعاً وَمَنْ أَحْيَاهَا فَكَأَنَّمَا أَحْيَا النَّاسَ جَمِيعاً</a:t>
            </a:r>
          </a:p>
          <a:p>
            <a:pPr algn="ctr"/>
            <a:r>
              <a:rPr lang="ar-AE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Kim, bir insanı, bir can karşılığı veya yeryüzünde bir bozgunculuk çıkarmak karşılığı olmaksızın öldürürse, o sanki bütün insanları öldürmüştür. 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Her kim de birini (hayatını kurtararak) yaşatırsa, sanki bütün insanları yaşatmıştır.” (Maide, 5/32)</a:t>
            </a:r>
          </a:p>
          <a:p>
            <a:pPr algn="ctr"/>
            <a:endParaRPr lang="tr-TR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ar-AE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وَمَنْ </a:t>
            </a:r>
            <a:r>
              <a:rPr lang="ar-AE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يَقْتُلْ مُؤْمِنًا مُتَعَمِّدًا فَجَزَاؤُهُ جَهَنَّمُ خَالِدًا فيهَا وَغَضِبَ اللّٰهُ عَلَيْهِ وَلَعَنَهُ وَاَعَدَّ لَهُ عَذَابًا عَظيمًا</a:t>
            </a:r>
          </a:p>
          <a:p>
            <a:pPr algn="ctr"/>
            <a:r>
              <a:rPr lang="ar-AE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Kim bir mümini </a:t>
            </a:r>
            <a:r>
              <a:rPr lang="tr-TR" sz="11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kasden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öldürürse cezası, içinde ebediyen kalacağı cehennemdir. Allah ona gazap etmiş, onu lanetlemiş ve onun için büyük bir azap hazırlamıştır.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 ( Nisa, 4/93)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200" dirty="0" smtClean="0">
              <a:solidFill>
                <a:srgbClr val="C00000"/>
              </a:solidFill>
            </a:endParaRPr>
          </a:p>
        </p:txBody>
      </p:sp>
      <p:sp>
        <p:nvSpPr>
          <p:cNvPr id="6" name="4 Dikdörtgen"/>
          <p:cNvSpPr/>
          <p:nvPr/>
        </p:nvSpPr>
        <p:spPr>
          <a:xfrm>
            <a:off x="1212242" y="620688"/>
            <a:ext cx="6696744" cy="90582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İslâm’ın Gayesi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78290"/>
            <a:ext cx="5107149" cy="286717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42" y="1378290"/>
            <a:ext cx="2025519" cy="2867172"/>
          </a:xfrm>
          <a:prstGeom prst="rect">
            <a:avLst/>
          </a:prstGeom>
        </p:spPr>
      </p:pic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41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3" y="1268760"/>
            <a:ext cx="7548538" cy="4248472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1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Dikdörtgen"/>
          <p:cNvSpPr/>
          <p:nvPr/>
        </p:nvSpPr>
        <p:spPr>
          <a:xfrm>
            <a:off x="755576" y="1124744"/>
            <a:ext cx="7704856" cy="4968552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numCol="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latin typeface="Calibri" pitchFamily="34" charset="0"/>
              </a:rPr>
              <a:t>PEYGAMBER EFENDİMİZ (sav</a:t>
            </a:r>
            <a:r>
              <a:rPr lang="tr-TR" b="1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tr-TR" b="1" dirty="0">
                <a:solidFill>
                  <a:srgbClr val="0070C0"/>
                </a:solidFill>
                <a:latin typeface="Calibri" pitchFamily="34" charset="0"/>
              </a:rPr>
              <a:t>Misafire ikram etmeyi severdi</a:t>
            </a:r>
            <a:r>
              <a:rPr lang="tr-TR" b="1" dirty="0" smtClean="0">
                <a:solidFill>
                  <a:srgbClr val="0070C0"/>
                </a:solidFill>
                <a:latin typeface="Calibri" pitchFamily="34" charset="0"/>
              </a:rPr>
              <a:t>…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Her </a:t>
            </a:r>
            <a:r>
              <a:rPr lang="tr-TR" b="1" dirty="0">
                <a:solidFill>
                  <a:srgbClr val="C00000"/>
                </a:solidFill>
                <a:latin typeface="Calibri" pitchFamily="34" charset="0"/>
              </a:rPr>
              <a:t>işe besmele ile başlardı</a:t>
            </a:r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0070C0"/>
                </a:solidFill>
                <a:latin typeface="Calibri" pitchFamily="34" charset="0"/>
              </a:rPr>
              <a:t>Herkese selam verirdi</a:t>
            </a:r>
            <a:r>
              <a:rPr lang="tr-TR" dirty="0" smtClean="0">
                <a:solidFill>
                  <a:srgbClr val="0070C0"/>
                </a:solidFill>
                <a:latin typeface="Calibri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</a:rPr>
              <a:t>İlim öğrenenlere destek 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</a:rPr>
              <a:t>verirdi.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Her </a:t>
            </a:r>
            <a:r>
              <a:rPr lang="tr-TR" b="1" dirty="0">
                <a:solidFill>
                  <a:srgbClr val="C00000"/>
                </a:solidFill>
                <a:latin typeface="Calibri" pitchFamily="34" charset="0"/>
              </a:rPr>
              <a:t>konuda güvenilir bir </a:t>
            </a:r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insandı.</a:t>
            </a:r>
            <a:endParaRPr lang="tr-TR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solidFill>
                  <a:srgbClr val="0070C0"/>
                </a:solidFill>
                <a:latin typeface="Calibri" pitchFamily="34" charset="0"/>
              </a:rPr>
              <a:t>Komşu </a:t>
            </a:r>
            <a:r>
              <a:rPr lang="tr-TR" dirty="0">
                <a:solidFill>
                  <a:srgbClr val="0070C0"/>
                </a:solidFill>
                <a:latin typeface="Calibri" pitchFamily="34" charset="0"/>
              </a:rPr>
              <a:t>ilişkilerinde çok </a:t>
            </a:r>
            <a:r>
              <a:rPr lang="tr-TR" dirty="0" smtClean="0">
                <a:solidFill>
                  <a:srgbClr val="0070C0"/>
                </a:solidFill>
                <a:latin typeface="Calibri" pitchFamily="34" charset="0"/>
              </a:rPr>
              <a:t>hassastı.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tx1"/>
                </a:solidFill>
                <a:latin typeface="Calibri" pitchFamily="34" charset="0"/>
              </a:rPr>
              <a:t>Ayıpları </a:t>
            </a:r>
            <a:r>
              <a:rPr lang="tr-TR" b="1" dirty="0">
                <a:solidFill>
                  <a:schemeClr val="tx1"/>
                </a:solidFill>
                <a:latin typeface="Calibri" pitchFamily="34" charset="0"/>
              </a:rPr>
              <a:t>asla yüze vurmazdı…</a:t>
            </a:r>
            <a:endParaRPr lang="tr-TR" dirty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solidFill>
                  <a:srgbClr val="C00000"/>
                </a:solidFill>
                <a:latin typeface="Calibri" pitchFamily="34" charset="0"/>
              </a:rPr>
              <a:t>İnsanlar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</a:rPr>
              <a:t>arasında </a:t>
            </a:r>
            <a:r>
              <a:rPr lang="tr-TR" dirty="0" smtClean="0">
                <a:solidFill>
                  <a:srgbClr val="C00000"/>
                </a:solidFill>
                <a:latin typeface="Calibri" pitchFamily="34" charset="0"/>
              </a:rPr>
              <a:t>ayrım yapmazdı.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19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Dikdörtgen"/>
          <p:cNvSpPr/>
          <p:nvPr/>
        </p:nvSpPr>
        <p:spPr>
          <a:xfrm>
            <a:off x="755576" y="980728"/>
            <a:ext cx="7704856" cy="5112568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numCol="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latin typeface="Calibri" pitchFamily="34" charset="0"/>
              </a:rPr>
              <a:t>PEYGAMBER EFENDİMİZ (sav</a:t>
            </a:r>
            <a:r>
              <a:rPr lang="tr-TR" b="1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latin typeface="Calibri" pitchFamily="34" charset="0"/>
              </a:rPr>
              <a:t>Evine selam vererek girerdi… </a:t>
            </a:r>
            <a:endParaRPr lang="tr-TR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</a:rPr>
              <a:t>Temizliğe çok önem verirdi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C00000"/>
                </a:solidFill>
                <a:latin typeface="Calibri" pitchFamily="34" charset="0"/>
              </a:rPr>
              <a:t>Çocuklarla şakalaşırdı</a:t>
            </a:r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0070C0"/>
                </a:solidFill>
                <a:latin typeface="Calibri" pitchFamily="34" charset="0"/>
              </a:rPr>
              <a:t>Çocukları  çok severdi</a:t>
            </a:r>
            <a:r>
              <a:rPr lang="tr-TR" dirty="0" smtClean="0">
                <a:solidFill>
                  <a:srgbClr val="0070C0"/>
                </a:solidFill>
                <a:latin typeface="Calibri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latin typeface="Calibri" pitchFamily="34" charset="0"/>
              </a:rPr>
              <a:t>Hep hayrı ve iyiliği tavsiye ederdi</a:t>
            </a:r>
            <a:r>
              <a:rPr lang="tr-TR" b="1" dirty="0" smtClean="0">
                <a:solidFill>
                  <a:schemeClr val="tx1"/>
                </a:solidFill>
                <a:latin typeface="Calibri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solidFill>
                  <a:srgbClr val="C00000"/>
                </a:solidFill>
                <a:latin typeface="Calibri" pitchFamily="34" charset="0"/>
              </a:rPr>
              <a:t>Hasta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</a:rPr>
              <a:t>ziyaretini ihmal etmezdi</a:t>
            </a:r>
            <a:r>
              <a:rPr lang="tr-TR" dirty="0" smtClean="0">
                <a:solidFill>
                  <a:srgbClr val="C00000"/>
                </a:solidFill>
                <a:latin typeface="Calibri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  <a:latin typeface="Calibri" pitchFamily="34" charset="0"/>
              </a:rPr>
              <a:t>Güler </a:t>
            </a:r>
            <a:r>
              <a:rPr lang="tr-TR" dirty="0">
                <a:solidFill>
                  <a:schemeClr val="tx1"/>
                </a:solidFill>
                <a:latin typeface="Calibri" pitchFamily="34" charset="0"/>
              </a:rPr>
              <a:t>yüzlüydü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C00000"/>
                </a:solidFill>
                <a:latin typeface="Calibri" pitchFamily="34" charset="0"/>
              </a:rPr>
              <a:t>Yemeğin sonunda şükrederdi… </a:t>
            </a:r>
            <a:endParaRPr lang="tr-TR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0070C0"/>
                </a:solidFill>
                <a:latin typeface="Calibri" pitchFamily="34" charset="0"/>
              </a:rPr>
              <a:t>Yoksullara yardım ederdi</a:t>
            </a:r>
            <a:r>
              <a:rPr lang="tr-TR" dirty="0" smtClean="0">
                <a:solidFill>
                  <a:srgbClr val="0070C0"/>
                </a:solidFill>
                <a:latin typeface="Calibri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latin typeface="Calibri" pitchFamily="34" charset="0"/>
              </a:rPr>
              <a:t>Arkadaşlarının hal ve hatırını sorardı… </a:t>
            </a:r>
            <a:endParaRPr lang="tr-T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88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Dikdörtgen"/>
          <p:cNvSpPr/>
          <p:nvPr/>
        </p:nvSpPr>
        <p:spPr>
          <a:xfrm>
            <a:off x="755576" y="980728"/>
            <a:ext cx="7704856" cy="5112568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numCol="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latin typeface="Calibri" pitchFamily="34" charset="0"/>
              </a:rPr>
              <a:t>PEYGAMBER EFENDİMİZ (sav</a:t>
            </a:r>
            <a:r>
              <a:rPr lang="tr-TR" b="1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C00000"/>
                </a:solidFill>
                <a:latin typeface="Calibri" pitchFamily="34" charset="0"/>
              </a:rPr>
              <a:t>Verdiği sözde dururdu</a:t>
            </a:r>
            <a:r>
              <a:rPr lang="tr-TR" dirty="0" smtClean="0">
                <a:solidFill>
                  <a:srgbClr val="C00000"/>
                </a:solidFill>
                <a:latin typeface="Calibri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latin typeface="Calibri" pitchFamily="34" charset="0"/>
              </a:rPr>
              <a:t>Merhametliydi… Affetmeyi severdi</a:t>
            </a:r>
            <a:r>
              <a:rPr lang="tr-TR" b="1" dirty="0" smtClean="0">
                <a:solidFill>
                  <a:srgbClr val="0070C0"/>
                </a:solidFill>
                <a:latin typeface="Calibri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  <a:latin typeface="Calibri" pitchFamily="34" charset="0"/>
              </a:rPr>
              <a:t>İyi </a:t>
            </a:r>
            <a:r>
              <a:rPr lang="tr-TR" dirty="0">
                <a:solidFill>
                  <a:schemeClr val="tx1"/>
                </a:solidFill>
                <a:latin typeface="Calibri" pitchFamily="34" charset="0"/>
              </a:rPr>
              <a:t>bir eş… Şefkatli bir babaydı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Emanete </a:t>
            </a:r>
            <a:r>
              <a:rPr lang="tr-TR" b="1" dirty="0">
                <a:solidFill>
                  <a:srgbClr val="C00000"/>
                </a:solidFill>
                <a:latin typeface="Calibri" pitchFamily="34" charset="0"/>
              </a:rPr>
              <a:t>ihanet etmezdi</a:t>
            </a:r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C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0070C0"/>
                </a:solidFill>
                <a:latin typeface="Calibri" pitchFamily="34" charset="0"/>
              </a:rPr>
              <a:t>O bir peygamberdi…ve aynı zamanda bir insandı… </a:t>
            </a:r>
            <a:endParaRPr lang="tr-TR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Kötü </a:t>
            </a:r>
            <a:r>
              <a:rPr lang="tr-TR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söz söylemezdi</a:t>
            </a:r>
            <a:r>
              <a:rPr lang="tr-TR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Kimseyle </a:t>
            </a:r>
            <a:r>
              <a:rPr lang="tr-TR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çekişmezdi</a:t>
            </a:r>
            <a:r>
              <a:rPr lang="tr-TR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Kapısına </a:t>
            </a:r>
            <a:r>
              <a:rPr lang="tr-TR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yardım için gelen kimseyi geri çevirmezdi.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tx1"/>
                </a:solidFill>
                <a:latin typeface="Calibri" pitchFamily="34" charset="0"/>
              </a:rPr>
              <a:t>O’na </a:t>
            </a:r>
            <a:r>
              <a:rPr lang="tr-TR" b="1" dirty="0">
                <a:solidFill>
                  <a:schemeClr val="tx1"/>
                </a:solidFill>
                <a:latin typeface="Calibri" pitchFamily="34" charset="0"/>
              </a:rPr>
              <a:t>salat ve selam olsun…</a:t>
            </a:r>
            <a:endParaRPr lang="tr-TR" dirty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tr-TR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tr-TR" b="1" dirty="0" smtClean="0">
                <a:solidFill>
                  <a:srgbClr val="0070C0"/>
                </a:solidFill>
                <a:latin typeface="Calibri" pitchFamily="34" charset="0"/>
              </a:rPr>
              <a:t>Kısacası O, İslâmî </a:t>
            </a:r>
            <a:r>
              <a:rPr lang="tr-TR" b="1" dirty="0">
                <a:solidFill>
                  <a:srgbClr val="0070C0"/>
                </a:solidFill>
                <a:latin typeface="Calibri" pitchFamily="34" charset="0"/>
              </a:rPr>
              <a:t>bütün </a:t>
            </a:r>
            <a:r>
              <a:rPr lang="tr-TR" b="1" dirty="0" smtClean="0">
                <a:solidFill>
                  <a:srgbClr val="0070C0"/>
                </a:solidFill>
                <a:latin typeface="Calibri" pitchFamily="34" charset="0"/>
              </a:rPr>
              <a:t>değerlerin yaşayan halidir…</a:t>
            </a:r>
            <a:endParaRPr lang="tr-TR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89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3 Dikdörtgen"/>
          <p:cNvSpPr>
            <a:spLocks noChangeArrowheads="1"/>
          </p:cNvSpPr>
          <p:nvPr/>
        </p:nvSpPr>
        <p:spPr bwMode="auto">
          <a:xfrm>
            <a:off x="1439651" y="1556792"/>
            <a:ext cx="62646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..ilginiz için teşekkürler…</a:t>
            </a:r>
            <a:endParaRPr lang="tr-TR" sz="36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23 Dikdörtgen"/>
          <p:cNvSpPr>
            <a:spLocks noChangeArrowheads="1"/>
          </p:cNvSpPr>
          <p:nvPr/>
        </p:nvSpPr>
        <p:spPr bwMode="auto">
          <a:xfrm>
            <a:off x="683568" y="4141618"/>
            <a:ext cx="7776864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www.insanveislam.org</a:t>
            </a:r>
          </a:p>
          <a:p>
            <a:pPr algn="ctr"/>
            <a:endParaRPr lang="tr-TR" sz="2400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tr-TR" sz="24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tr-TR" sz="1000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tr-TR" sz="1200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tr-TR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/insanveislam.org        @</a:t>
            </a:r>
            <a:r>
              <a:rPr lang="tr-TR" sz="2000" b="1" dirty="0" err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insanuislam</a:t>
            </a:r>
            <a:r>
              <a:rPr lang="tr-TR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a.akbas25@hotmail.com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0" y="2348880"/>
            <a:ext cx="1673075" cy="16730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943240"/>
            <a:ext cx="648072" cy="6480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15098"/>
            <a:ext cx="504056" cy="5040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11" y="4980942"/>
            <a:ext cx="572668" cy="5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755576" y="4093979"/>
            <a:ext cx="7632848" cy="2143334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0000"/>
                </a:solidFill>
              </a:rPr>
              <a:t>2- Aklı Korumak</a:t>
            </a:r>
            <a:endParaRPr lang="tr-TR" sz="11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ar-AE" sz="1100" dirty="0" smtClean="0">
                <a:solidFill>
                  <a:schemeClr val="tx1"/>
                </a:solidFill>
                <a:latin typeface="Calibri" pitchFamily="34" charset="0"/>
              </a:rPr>
              <a:t>يَا </a:t>
            </a:r>
            <a:r>
              <a:rPr lang="ar-AE" sz="1100" dirty="0">
                <a:solidFill>
                  <a:schemeClr val="tx1"/>
                </a:solidFill>
                <a:latin typeface="Calibri" pitchFamily="34" charset="0"/>
              </a:rPr>
              <a:t>أَيُّهَا الَّذِينَ آمَنُواْ إِنَّمَا الْخَمْرُ وَالْمَيْسِرُ وَالأَنصَابُ وَالأَزْلاَمُ رِجْسٌ مِّنْ عَمَلِ الشَّيْطَانِ فَاجْتَنِبُوهُ لَعَلَّكُمْ تُفْلِحُونَ</a:t>
            </a:r>
          </a:p>
          <a:p>
            <a:pPr algn="ctr"/>
            <a:r>
              <a:rPr lang="ar-AE" sz="1100" dirty="0">
                <a:solidFill>
                  <a:schemeClr val="tx1"/>
                </a:solidFill>
                <a:latin typeface="Calibri" pitchFamily="34" charset="0"/>
              </a:rPr>
              <a:t>“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Ey iman edenler! 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</a:rPr>
              <a:t>İçki, kumar, (tapınmaya mahsus) dikili taşlar, fal okları ancak şeytanın amelinden birer murdardır.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 Onun için bunlardan kaçının ki muradınıza eresiniz.” (Maide, 5/90)</a:t>
            </a:r>
          </a:p>
          <a:p>
            <a:pPr algn="ctr"/>
            <a:endParaRPr lang="tr-T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tr-TR" sz="1100" b="1" dirty="0" smtClean="0">
                <a:solidFill>
                  <a:schemeClr val="tx1"/>
                </a:solidFill>
                <a:latin typeface="Calibri" pitchFamily="34" charset="0"/>
              </a:rPr>
              <a:t>Din 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</a:rPr>
              <a:t>ışık akıl göz gibidir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. Işık olmayınca göz görmez. Göz olmayınca da ışığın nuru anlaşılmaz</a:t>
            </a:r>
            <a:r>
              <a:rPr lang="tr-TR" sz="11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tr-TR" sz="11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212242" y="620688"/>
            <a:ext cx="6696744" cy="90582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İslâm’ın Gayesi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1420680"/>
            <a:ext cx="5122514" cy="2881415"/>
          </a:xfrm>
          <a:prstGeom prst="rect">
            <a:avLst/>
          </a:prstGeom>
        </p:spPr>
      </p:pic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03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827584" y="4293096"/>
            <a:ext cx="7560840" cy="194421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0000"/>
                </a:solidFill>
              </a:rPr>
              <a:t>3- Malı Korumak</a:t>
            </a:r>
            <a:endParaRPr lang="tr-TR" sz="11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ar-AE" sz="1100" dirty="0" smtClean="0">
                <a:solidFill>
                  <a:schemeClr val="tx1"/>
                </a:solidFill>
                <a:latin typeface="Calibri" pitchFamily="34" charset="0"/>
              </a:rPr>
              <a:t>يَا </a:t>
            </a:r>
            <a:r>
              <a:rPr lang="ar-AE" sz="1100" dirty="0">
                <a:solidFill>
                  <a:schemeClr val="tx1"/>
                </a:solidFill>
                <a:latin typeface="Calibri" pitchFamily="34" charset="0"/>
              </a:rPr>
              <a:t>أَيُّهَا الَّذِينَ آمَنُواْ لاَ تَأْكُلُواْ أَمْوَالَكُمْ بَيْنَكُمْ بِالْبَاطِلِ إِلاَّ أَن تَكُونَ تِجَارَةً عَن تَرَاضٍ مِّنكُمْ وَلاَ تَقْتُلُواْ أَنفُسَكُمْ إِنَّ اللّهَ كَانَ بِكُمْ رَحِيماً</a:t>
            </a:r>
          </a:p>
          <a:p>
            <a:pPr algn="ctr"/>
            <a:r>
              <a:rPr lang="ar-AE" sz="1100" dirty="0">
                <a:solidFill>
                  <a:schemeClr val="tx1"/>
                </a:solidFill>
                <a:latin typeface="Calibri" pitchFamily="34" charset="0"/>
              </a:rPr>
              <a:t>“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Ey iman edenler! 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</a:rPr>
              <a:t>Karşılıklı rızaya dayanan ticaret olması hali müstesna, mallarınızı, batıl (haksız ve haram yollar) ile aranızda (alıp vererek) yemeyin. 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Ve kendinizi öldürmeyin. Şüphesiz Allah, sizi esirgeyecektir.” (Nisa, 4/29</a:t>
            </a:r>
            <a:r>
              <a:rPr lang="tr-TR" sz="11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algn="ctr"/>
            <a:r>
              <a:rPr lang="tr-TR" sz="1100" b="1" dirty="0">
                <a:solidFill>
                  <a:schemeClr val="tx1"/>
                </a:solidFill>
                <a:latin typeface="Calibri" pitchFamily="34" charset="0"/>
              </a:rPr>
              <a:t>Çalmak, gasp, yağma, rüşvet, gasp, kumar, dolandırıcılık, aldatmak, hile, karaborsa, tefecilik, faiz, israf, </a:t>
            </a:r>
            <a:r>
              <a:rPr lang="tr-TR" sz="1100" b="1" dirty="0" smtClean="0">
                <a:solidFill>
                  <a:schemeClr val="tx1"/>
                </a:solidFill>
                <a:latin typeface="Calibri" pitchFamily="34" charset="0"/>
              </a:rPr>
              <a:t>gibi 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</a:rPr>
              <a:t>gayr-i meşru kazançları haram kılmıştır. </a:t>
            </a:r>
            <a:endParaRPr lang="tr-T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tr-TR" sz="1100" b="1" dirty="0" smtClean="0">
                <a:solidFill>
                  <a:schemeClr val="tx1"/>
                </a:solidFill>
                <a:latin typeface="Calibri" pitchFamily="34" charset="0"/>
              </a:rPr>
              <a:t>Ayrıca 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</a:rPr>
              <a:t>zekat, sadaka ve benzeri uygulamalarla başkalarının hakkını gözetmeyi de prensip haline getirmiştir</a:t>
            </a:r>
            <a:r>
              <a:rPr lang="tr-TR" sz="2000" b="1" dirty="0" smtClean="0"/>
              <a:t>.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212242" y="620688"/>
            <a:ext cx="6696744" cy="90582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İslâm’ın Gayesi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4" y="1471673"/>
            <a:ext cx="5998376" cy="283256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90" y="1452445"/>
            <a:ext cx="4457700" cy="2857500"/>
          </a:xfrm>
          <a:prstGeom prst="rect">
            <a:avLst/>
          </a:prstGeom>
        </p:spPr>
      </p:pic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36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933872" y="3933056"/>
            <a:ext cx="7272808" cy="230425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0000"/>
                </a:solidFill>
              </a:rPr>
              <a:t>4- Nesli Korumak</a:t>
            </a:r>
            <a:endParaRPr lang="tr-TR" sz="11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ar-AE" sz="1100" dirty="0" smtClean="0">
                <a:solidFill>
                  <a:schemeClr val="tx1"/>
                </a:solidFill>
                <a:latin typeface="Calibri" pitchFamily="34" charset="0"/>
              </a:rPr>
              <a:t>وَلاَ </a:t>
            </a:r>
            <a:r>
              <a:rPr lang="ar-AE" sz="1100" dirty="0">
                <a:solidFill>
                  <a:schemeClr val="tx1"/>
                </a:solidFill>
                <a:latin typeface="Calibri" pitchFamily="34" charset="0"/>
              </a:rPr>
              <a:t>تَقْرَبُواْ الزِّنَى إِنَّهُ كَانَ فَاحِشَةً وَسَاء سَبِيلاً</a:t>
            </a:r>
          </a:p>
          <a:p>
            <a:pPr algn="ctr"/>
            <a:r>
              <a:rPr lang="ar-AE" sz="1100" dirty="0">
                <a:solidFill>
                  <a:schemeClr val="tx1"/>
                </a:solidFill>
                <a:latin typeface="Calibri" pitchFamily="34" charset="0"/>
              </a:rPr>
              <a:t>“</a:t>
            </a:r>
            <a:r>
              <a:rPr lang="tr-TR" sz="1100" b="1" dirty="0" err="1">
                <a:solidFill>
                  <a:schemeClr val="tx1"/>
                </a:solidFill>
                <a:latin typeface="Calibri" pitchFamily="34" charset="0"/>
              </a:rPr>
              <a:t>Zina’ya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</a:rPr>
              <a:t> yaklaşmayın. Çünkü o, son derece çirkin bir iştir ve çok kötü bir yoldur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.” (</a:t>
            </a:r>
            <a:r>
              <a:rPr lang="tr-TR" sz="1100" dirty="0" err="1">
                <a:solidFill>
                  <a:schemeClr val="tx1"/>
                </a:solidFill>
                <a:latin typeface="Calibri" pitchFamily="34" charset="0"/>
              </a:rPr>
              <a:t>İsra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, 17/32)</a:t>
            </a:r>
          </a:p>
          <a:p>
            <a:pPr algn="ctr"/>
            <a:r>
              <a:rPr lang="tr-TR" sz="1100" b="1" dirty="0">
                <a:solidFill>
                  <a:schemeClr val="tx1"/>
                </a:solidFill>
                <a:latin typeface="Calibri" pitchFamily="34" charset="0"/>
              </a:rPr>
              <a:t>İnsanların ırz ve namusu en şerefli varlığıdır.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 Bir ayette şöyle buyrulmaktadır.</a:t>
            </a:r>
          </a:p>
          <a:p>
            <a:pPr algn="ctr"/>
            <a:r>
              <a:rPr lang="ar-AE" sz="1100" dirty="0">
                <a:solidFill>
                  <a:schemeClr val="tx1"/>
                </a:solidFill>
                <a:latin typeface="Calibri" pitchFamily="34" charset="0"/>
              </a:rPr>
              <a:t>قُلْ لِلْمُؤْمِنينَ يَغُضُّوا مِنْ اَبْصَارِهِمْ وَيَحْفَظُوا فُرُوجَهُمْ</a:t>
            </a:r>
          </a:p>
          <a:p>
            <a:pPr algn="ctr"/>
            <a:r>
              <a:rPr lang="ar-AE" sz="1100" dirty="0">
                <a:solidFill>
                  <a:schemeClr val="tx1"/>
                </a:solidFill>
                <a:latin typeface="Calibri" pitchFamily="34" charset="0"/>
              </a:rPr>
              <a:t>“</a:t>
            </a:r>
            <a:r>
              <a:rPr lang="tr-TR" sz="1100" b="1" dirty="0" err="1">
                <a:solidFill>
                  <a:schemeClr val="tx1"/>
                </a:solidFill>
                <a:latin typeface="Calibri" pitchFamily="34" charset="0"/>
              </a:rPr>
              <a:t>Mü’min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</a:rPr>
              <a:t> erkeklere söyle, gözlerini haramdan sakınsınlar, ırzlarını korusunlar..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.</a:t>
            </a:r>
            <a:r>
              <a:rPr lang="tr-TR" sz="1100" dirty="0" err="1">
                <a:solidFill>
                  <a:schemeClr val="tx1"/>
                </a:solidFill>
                <a:latin typeface="Calibri" pitchFamily="34" charset="0"/>
              </a:rPr>
              <a:t>Mü’min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 kadınlara da söyle, gözlerini haramdan sakınsınlar, ırzlarını korusunlar. (Yüz ve el gibi) görünen kısımlar müstesna, </a:t>
            </a:r>
            <a:r>
              <a:rPr lang="tr-TR" sz="1100" dirty="0" err="1">
                <a:solidFill>
                  <a:schemeClr val="tx1"/>
                </a:solidFill>
                <a:latin typeface="Calibri" pitchFamily="34" charset="0"/>
              </a:rPr>
              <a:t>zînet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 (yer)</a:t>
            </a:r>
            <a:r>
              <a:rPr lang="tr-TR" sz="1100" dirty="0" err="1">
                <a:solidFill>
                  <a:schemeClr val="tx1"/>
                </a:solidFill>
                <a:latin typeface="Calibri" pitchFamily="34" charset="0"/>
              </a:rPr>
              <a:t>lerini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 göstermesinler.” (</a:t>
            </a:r>
            <a:r>
              <a:rPr lang="tr-TR" sz="1100" dirty="0" smtClean="0">
                <a:solidFill>
                  <a:schemeClr val="tx1"/>
                </a:solidFill>
                <a:latin typeface="Calibri" pitchFamily="34" charset="0"/>
              </a:rPr>
              <a:t>Nur, 30-31)</a:t>
            </a:r>
            <a:endParaRPr lang="tr-TR" sz="11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212242" y="620688"/>
            <a:ext cx="6696744" cy="90582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İslâm’ın Gayesi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6" y="1428751"/>
            <a:ext cx="3471015" cy="236029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29" y="1428751"/>
            <a:ext cx="3793323" cy="2360290"/>
          </a:xfrm>
          <a:prstGeom prst="rect">
            <a:avLst/>
          </a:prstGeom>
        </p:spPr>
      </p:pic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11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933872" y="3933057"/>
            <a:ext cx="7272808" cy="230425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0000"/>
                </a:solidFill>
              </a:rPr>
              <a:t>5- Dini Korumak</a:t>
            </a:r>
            <a:endParaRPr lang="tr-TR" sz="11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1100" dirty="0" smtClean="0">
                <a:solidFill>
                  <a:schemeClr val="tx1"/>
                </a:solidFill>
                <a:latin typeface="Calibri" pitchFamily="34" charset="0"/>
              </a:rPr>
              <a:t>اِنَّ </a:t>
            </a:r>
            <a:r>
              <a:rPr lang="ar-AE" sz="1100" dirty="0">
                <a:solidFill>
                  <a:schemeClr val="tx1"/>
                </a:solidFill>
                <a:latin typeface="Calibri" pitchFamily="34" charset="0"/>
              </a:rPr>
              <a:t>الدّينَ عِنْدَ اللّٰهِ الْاِسْلَامُ </a:t>
            </a:r>
            <a:r>
              <a:rPr lang="ar-AE" sz="1100" dirty="0" smtClean="0">
                <a:solidFill>
                  <a:schemeClr val="tx1"/>
                </a:solidFill>
                <a:latin typeface="Calibri" pitchFamily="34" charset="0"/>
              </a:rPr>
              <a:t>“</a:t>
            </a:r>
            <a:endParaRPr lang="tr-T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 smtClean="0">
                <a:solidFill>
                  <a:schemeClr val="tx1"/>
                </a:solidFill>
                <a:latin typeface="Calibri" pitchFamily="34" charset="0"/>
              </a:rPr>
              <a:t>Allah 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nezdinde hak din İslâm’dır” (</a:t>
            </a:r>
            <a:r>
              <a:rPr lang="tr-TR" sz="1100" dirty="0" err="1" smtClean="0">
                <a:solidFill>
                  <a:schemeClr val="tx1"/>
                </a:solidFill>
                <a:latin typeface="Calibri" pitchFamily="34" charset="0"/>
              </a:rPr>
              <a:t>Âl</a:t>
            </a:r>
            <a:r>
              <a:rPr lang="tr-TR" sz="1100" dirty="0" smtClean="0">
                <a:solidFill>
                  <a:schemeClr val="tx1"/>
                </a:solidFill>
                <a:latin typeface="Calibri" pitchFamily="34" charset="0"/>
              </a:rPr>
              <a:t>-i İmran, 19)</a:t>
            </a:r>
          </a:p>
          <a:p>
            <a:pPr algn="ctr"/>
            <a:r>
              <a:rPr lang="ar-AE" sz="11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ar-AE" sz="11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ar-AE" sz="1100" dirty="0">
                <a:solidFill>
                  <a:schemeClr val="tx1"/>
                </a:solidFill>
                <a:latin typeface="Calibri" pitchFamily="34" charset="0"/>
              </a:rPr>
              <a:t>اَلْيَوْمَ اَكْمَلْتُ لَكُمْ دينَكُمْ وَاَتْمَمْتُ عَلَيْكُمْ نِعْمَتى وَرَضيتُ لَكُمُ الْاِسْلَامَ دينًا</a:t>
            </a:r>
          </a:p>
          <a:p>
            <a:pPr algn="ctr"/>
            <a:r>
              <a:rPr lang="ar-AE" sz="1100" dirty="0">
                <a:solidFill>
                  <a:schemeClr val="tx1"/>
                </a:solidFill>
                <a:latin typeface="Calibri" pitchFamily="34" charset="0"/>
              </a:rPr>
              <a:t>“…</a:t>
            </a:r>
            <a:r>
              <a:rPr lang="tr-TR" sz="1100" b="1" dirty="0">
                <a:solidFill>
                  <a:schemeClr val="tx1"/>
                </a:solidFill>
                <a:latin typeface="Calibri" pitchFamily="34" charset="0"/>
              </a:rPr>
              <a:t>Bugün size dininizi ikmal ettim, üzerinize nimetimi tamamladım ve sizin için din olarak İslâm’ı beğendim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…”</a:t>
            </a:r>
            <a:r>
              <a:rPr lang="tr-TR" sz="800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tr-TR" sz="800" dirty="0" smtClean="0">
                <a:solidFill>
                  <a:schemeClr val="tx1"/>
                </a:solidFill>
                <a:latin typeface="Calibri" pitchFamily="34" charset="0"/>
              </a:rPr>
              <a:t>Maide,  </a:t>
            </a:r>
            <a:r>
              <a:rPr lang="tr-TR" sz="800" dirty="0">
                <a:solidFill>
                  <a:schemeClr val="tx1"/>
                </a:solidFill>
                <a:latin typeface="Calibri" pitchFamily="34" charset="0"/>
              </a:rPr>
              <a:t>3)</a:t>
            </a:r>
          </a:p>
          <a:p>
            <a:pPr algn="ctr"/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Dini korumanın </a:t>
            </a:r>
            <a:r>
              <a:rPr lang="tr-TR" sz="1100" dirty="0" smtClean="0">
                <a:solidFill>
                  <a:schemeClr val="tx1"/>
                </a:solidFill>
                <a:latin typeface="Calibri" pitchFamily="34" charset="0"/>
              </a:rPr>
              <a:t>en temel </a:t>
            </a:r>
            <a:r>
              <a:rPr lang="tr-TR" sz="1100" dirty="0">
                <a:solidFill>
                  <a:schemeClr val="tx1"/>
                </a:solidFill>
                <a:latin typeface="Calibri" pitchFamily="34" charset="0"/>
              </a:rPr>
              <a:t>iki yolu vardır:</a:t>
            </a:r>
          </a:p>
          <a:p>
            <a:pPr algn="ctr"/>
            <a:r>
              <a:rPr lang="tr-TR" sz="1100" b="1" dirty="0">
                <a:solidFill>
                  <a:schemeClr val="tx1"/>
                </a:solidFill>
                <a:latin typeface="Calibri" pitchFamily="34" charset="0"/>
              </a:rPr>
              <a:t>Dini doğru öğrenmek ve öğretmek</a:t>
            </a:r>
            <a:endParaRPr lang="tr-TR" sz="1100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b="1" dirty="0">
                <a:solidFill>
                  <a:schemeClr val="tx1"/>
                </a:solidFill>
                <a:latin typeface="Calibri" pitchFamily="34" charset="0"/>
              </a:rPr>
              <a:t>Dini ölçülerine göre doğru </a:t>
            </a:r>
            <a:r>
              <a:rPr lang="tr-TR" sz="1100" b="1" dirty="0" smtClean="0">
                <a:solidFill>
                  <a:schemeClr val="tx1"/>
                </a:solidFill>
                <a:latin typeface="Calibri" pitchFamily="34" charset="0"/>
              </a:rPr>
              <a:t>yaşamak</a:t>
            </a:r>
            <a:endParaRPr lang="tr-TR" sz="11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212242" y="620688"/>
            <a:ext cx="6696744" cy="90582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İslâm’ın Gayesi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8700"/>
            <a:ext cx="3833186" cy="214367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7" y="1418701"/>
            <a:ext cx="3195933" cy="2134883"/>
          </a:xfrm>
          <a:prstGeom prst="rect">
            <a:avLst/>
          </a:prstGeom>
        </p:spPr>
      </p:pic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26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974476" y="4077072"/>
            <a:ext cx="7272808" cy="1008112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Hz. Peygamber’e Uymaktır</a:t>
            </a:r>
          </a:p>
        </p:txBody>
      </p:sp>
      <p:sp>
        <p:nvSpPr>
          <p:cNvPr id="4" name="4 Dikdörtgen"/>
          <p:cNvSpPr/>
          <p:nvPr/>
        </p:nvSpPr>
        <p:spPr>
          <a:xfrm>
            <a:off x="1212242" y="692696"/>
            <a:ext cx="6696744" cy="90582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Bu Gayeye Ulaşmanın Yolu</a:t>
            </a:r>
          </a:p>
        </p:txBody>
      </p:sp>
      <p:sp>
        <p:nvSpPr>
          <p:cNvPr id="6" name="4 Dikdörtgen"/>
          <p:cNvSpPr/>
          <p:nvPr/>
        </p:nvSpPr>
        <p:spPr>
          <a:xfrm>
            <a:off x="849020" y="4797152"/>
            <a:ext cx="7467396" cy="1440160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00" dirty="0">
                <a:solidFill>
                  <a:srgbClr val="C00000"/>
                </a:solidFill>
                <a:latin typeface="Calibri" pitchFamily="34" charset="0"/>
                <a:cs typeface="HASENAT4" pitchFamily="2" charset="-78"/>
              </a:rPr>
              <a:t>قُلْ إِن كُنتُمْ تُحِبُّونَ اللّهَ فَاتَّبِعُونِي يُحْبِبْكُمُ اللّهُ وَيَغْفِرْ لَكُمْ ذُنُوبَكُمْ وَاللّهُ غَفُورٌ </a:t>
            </a:r>
            <a:r>
              <a:rPr lang="ar-SA" sz="1200" dirty="0" smtClean="0">
                <a:solidFill>
                  <a:srgbClr val="C00000"/>
                </a:solidFill>
                <a:latin typeface="Calibri" pitchFamily="34" charset="0"/>
                <a:cs typeface="HASENAT4" pitchFamily="2" charset="-78"/>
              </a:rPr>
              <a:t>رَّحِيمٌ </a:t>
            </a:r>
            <a:r>
              <a:rPr lang="ar-SA" sz="1200" dirty="0">
                <a:solidFill>
                  <a:srgbClr val="C00000"/>
                </a:solidFill>
                <a:latin typeface="Calibri" pitchFamily="34" charset="0"/>
                <a:cs typeface="HASENAT4" pitchFamily="2" charset="-78"/>
              </a:rPr>
              <a:t>قُلْ أَطِيعُواْ اللّهَ وَالرَّسُولَ فإِن تَوَلَّوْاْ فَإِنَّ اللّهَ لاَ يُحِبُّ الْكَافِرِينَ </a:t>
            </a:r>
            <a:endParaRPr lang="tr-TR" sz="1200" dirty="0" smtClean="0">
              <a:solidFill>
                <a:srgbClr val="C00000"/>
              </a:solidFill>
              <a:latin typeface="Calibri" pitchFamily="34" charset="0"/>
              <a:cs typeface="HASENAT4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/>
                </a:solidFill>
                <a:latin typeface="Calibri" pitchFamily="34" charset="0"/>
              </a:rPr>
              <a:t>“De ki, siz </a:t>
            </a:r>
            <a:r>
              <a:rPr lang="tr-TR" sz="1200" b="1" u="sng" dirty="0" smtClean="0">
                <a:solidFill>
                  <a:schemeClr val="tx1"/>
                </a:solidFill>
                <a:latin typeface="Calibri" pitchFamily="34" charset="0"/>
              </a:rPr>
              <a:t>gerçekten Allah'ı seviyorsanız bana uyun ki, Allah da sizi sevsin ve suçlarınızı bağışlasın. </a:t>
            </a:r>
            <a:r>
              <a:rPr lang="tr-TR" sz="1200" b="1" dirty="0" smtClean="0">
                <a:solidFill>
                  <a:schemeClr val="tx1"/>
                </a:solidFill>
                <a:latin typeface="Calibri" pitchFamily="34" charset="0"/>
              </a:rPr>
              <a:t>Çünkü Allah çok esirgeyici ve bağışlayıcıdır. De ki, Allah'a ve Peygamber'e itaat edin! Eğer aksine giderlerse, şüphe yok ki Allah kâfirleri sevmez.”</a:t>
            </a:r>
            <a:r>
              <a:rPr lang="tr-TR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 smtClean="0">
                <a:solidFill>
                  <a:schemeClr val="tx1"/>
                </a:solidFill>
                <a:latin typeface="Calibri" pitchFamily="34" charset="0"/>
              </a:rPr>
              <a:t>Al-i İmran, 3/3132)</a:t>
            </a:r>
            <a:endParaRPr lang="tr-TR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45772"/>
            <a:ext cx="4968552" cy="2732704"/>
          </a:xfrm>
          <a:prstGeom prst="rect">
            <a:avLst/>
          </a:prstGeom>
        </p:spPr>
      </p:pic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21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Dikdörtgen"/>
          <p:cNvSpPr/>
          <p:nvPr/>
        </p:nvSpPr>
        <p:spPr>
          <a:xfrm>
            <a:off x="933872" y="2636912"/>
            <a:ext cx="7272808" cy="3600401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İki Yöntem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1- 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Teblîğ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Allah’ın gönderdiği vahyi (Kur’an’ı) insanlara ulaştırmak ve açıklamak.</a:t>
            </a:r>
            <a:endParaRPr lang="tr-TR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2- 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Temsîl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Allah’ın Kur’an’da belirttiği emir ve yasakları bizzat yaşayarak insanlara örnek olmak.</a:t>
            </a:r>
          </a:p>
        </p:txBody>
      </p:sp>
      <p:sp>
        <p:nvSpPr>
          <p:cNvPr id="4" name="4 Dikdörtgen"/>
          <p:cNvSpPr/>
          <p:nvPr/>
        </p:nvSpPr>
        <p:spPr>
          <a:xfrm>
            <a:off x="933872" y="692696"/>
            <a:ext cx="7272808" cy="1800200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Hz. Peygamber’in En Temel Görevi, </a:t>
            </a:r>
            <a:r>
              <a:rPr lang="tr-TR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İslam’ın Bu Gayesini Gerçekleştirmektir</a:t>
            </a:r>
            <a:endParaRPr lang="tr-TR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38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1158</TotalTime>
  <Words>1121</Words>
  <Application>Microsoft Office PowerPoint</Application>
  <PresentationFormat>Ekran Gösterisi (4:3)</PresentationFormat>
  <Paragraphs>301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34</vt:i4>
      </vt:variant>
    </vt:vector>
  </HeadingPairs>
  <TitlesOfParts>
    <vt:vector size="36" baseType="lpstr">
      <vt:lpstr>Raptiye</vt:lpstr>
      <vt:lpstr>Özel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 DÖNMEZ</dc:creator>
  <cp:lastModifiedBy>Windows Kullanıcısı</cp:lastModifiedBy>
  <cp:revision>117</cp:revision>
  <dcterms:created xsi:type="dcterms:W3CDTF">2014-02-25T08:35:37Z</dcterms:created>
  <dcterms:modified xsi:type="dcterms:W3CDTF">2017-12-18T17:31:29Z</dcterms:modified>
</cp:coreProperties>
</file>