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media/image54.jpg" ContentType="image/png"/>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4"/>
  </p:notesMasterIdLst>
  <p:sldIdLst>
    <p:sldId id="262" r:id="rId2"/>
    <p:sldId id="295" r:id="rId3"/>
    <p:sldId id="298" r:id="rId4"/>
    <p:sldId id="303" r:id="rId5"/>
    <p:sldId id="261" r:id="rId6"/>
    <p:sldId id="285" r:id="rId7"/>
    <p:sldId id="286" r:id="rId8"/>
    <p:sldId id="302" r:id="rId9"/>
    <p:sldId id="293" r:id="rId10"/>
    <p:sldId id="264" r:id="rId11"/>
    <p:sldId id="282" r:id="rId12"/>
    <p:sldId id="267" r:id="rId13"/>
    <p:sldId id="289" r:id="rId14"/>
    <p:sldId id="291" r:id="rId15"/>
    <p:sldId id="290" r:id="rId16"/>
    <p:sldId id="281" r:id="rId17"/>
    <p:sldId id="276" r:id="rId18"/>
    <p:sldId id="294" r:id="rId19"/>
    <p:sldId id="275" r:id="rId20"/>
    <p:sldId id="279" r:id="rId21"/>
    <p:sldId id="265" r:id="rId22"/>
    <p:sldId id="277" r:id="rId23"/>
    <p:sldId id="280" r:id="rId24"/>
    <p:sldId id="288" r:id="rId25"/>
    <p:sldId id="296" r:id="rId26"/>
    <p:sldId id="274" r:id="rId27"/>
    <p:sldId id="268" r:id="rId28"/>
    <p:sldId id="299" r:id="rId29"/>
    <p:sldId id="269" r:id="rId30"/>
    <p:sldId id="301" r:id="rId31"/>
    <p:sldId id="297" r:id="rId32"/>
    <p:sldId id="260" r:id="rId3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665" autoAdjust="0"/>
  </p:normalViewPr>
  <p:slideViewPr>
    <p:cSldViewPr snapToGrid="0">
      <p:cViewPr>
        <p:scale>
          <a:sx n="56" d="100"/>
          <a:sy n="56" d="100"/>
        </p:scale>
        <p:origin x="-123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notesMaster" Target="notesMasters/notesMaster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viewProps" Target="viewProp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presProps" Target="presProps.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3BEB7D-2F15-4270-BA18-E14F0FA32303}" type="doc">
      <dgm:prSet loTypeId="urn:microsoft.com/office/officeart/2008/layout/VerticalCurvedList" loCatId="list" qsTypeId="urn:microsoft.com/office/officeart/2005/8/quickstyle/3d3" qsCatId="3D" csTypeId="urn:microsoft.com/office/officeart/2005/8/colors/accent1_2" csCatId="accent1" phldr="1"/>
      <dgm:spPr/>
      <dgm:t>
        <a:bodyPr/>
        <a:lstStyle/>
        <a:p>
          <a:endParaRPr lang="tr-TR"/>
        </a:p>
      </dgm:t>
    </dgm:pt>
    <dgm:pt modelId="{04B4FD54-E4B9-49BE-8C82-9043D9997C6C}">
      <dgm:prSet phldrT="[Metin]" custT="1"/>
      <dgm:spPr>
        <a:solidFill>
          <a:srgbClr val="FFFFCC"/>
        </a:solidFill>
      </dgm:spPr>
      <dgm:t>
        <a:bodyPr/>
        <a:lstStyle/>
        <a:p>
          <a:r>
            <a:rPr lang="tr-TR" sz="2800" b="1" dirty="0">
              <a:solidFill>
                <a:schemeClr val="accent2">
                  <a:lumMod val="50000"/>
                </a:schemeClr>
              </a:solidFill>
              <a:effectLst/>
              <a:latin typeface="+mj-lt"/>
            </a:rPr>
            <a:t>PUTPERESTLİK</a:t>
          </a:r>
        </a:p>
      </dgm:t>
    </dgm:pt>
    <dgm:pt modelId="{D87E075E-B970-48D4-93A1-FD83E67D6FBE}" type="parTrans" cxnId="{A6C856AE-FC53-4353-8925-6761B228A997}">
      <dgm:prSet/>
      <dgm:spPr/>
      <dgm:t>
        <a:bodyPr/>
        <a:lstStyle/>
        <a:p>
          <a:endParaRPr lang="tr-TR">
            <a:effectLst/>
          </a:endParaRPr>
        </a:p>
      </dgm:t>
    </dgm:pt>
    <dgm:pt modelId="{260BE937-998B-40A1-A63E-54E097A293D7}" type="sibTrans" cxnId="{A6C856AE-FC53-4353-8925-6761B228A997}">
      <dgm:prSet/>
      <dgm:spPr/>
      <dgm:t>
        <a:bodyPr/>
        <a:lstStyle/>
        <a:p>
          <a:endParaRPr lang="tr-TR">
            <a:effectLst/>
          </a:endParaRPr>
        </a:p>
      </dgm:t>
    </dgm:pt>
    <dgm:pt modelId="{02C6716B-FCC2-42D8-BAB2-8B6D474B99DB}">
      <dgm:prSet phldrT="[Metin]" custT="1"/>
      <dgm:spPr>
        <a:solidFill>
          <a:srgbClr val="FFFFCC"/>
        </a:solidFill>
      </dgm:spPr>
      <dgm:t>
        <a:bodyPr/>
        <a:lstStyle/>
        <a:p>
          <a:r>
            <a:rPr lang="tr-TR" sz="2800" b="1" dirty="0">
              <a:solidFill>
                <a:schemeClr val="accent2">
                  <a:lumMod val="50000"/>
                </a:schemeClr>
              </a:solidFill>
              <a:effectLst/>
              <a:latin typeface="+mj-lt"/>
            </a:rPr>
            <a:t>KABİLE TAASSUBU</a:t>
          </a:r>
        </a:p>
      </dgm:t>
    </dgm:pt>
    <dgm:pt modelId="{98CCFD21-6F43-47A6-A614-046C676B89B7}" type="parTrans" cxnId="{B5CD4157-5E44-42E7-BDE5-8D7253E65931}">
      <dgm:prSet/>
      <dgm:spPr/>
      <dgm:t>
        <a:bodyPr/>
        <a:lstStyle/>
        <a:p>
          <a:endParaRPr lang="tr-TR">
            <a:effectLst/>
          </a:endParaRPr>
        </a:p>
      </dgm:t>
    </dgm:pt>
    <dgm:pt modelId="{2B7C355C-F9B7-46ED-9768-898400D4590C}" type="sibTrans" cxnId="{B5CD4157-5E44-42E7-BDE5-8D7253E65931}">
      <dgm:prSet/>
      <dgm:spPr/>
      <dgm:t>
        <a:bodyPr/>
        <a:lstStyle/>
        <a:p>
          <a:endParaRPr lang="tr-TR">
            <a:effectLst/>
          </a:endParaRPr>
        </a:p>
      </dgm:t>
    </dgm:pt>
    <dgm:pt modelId="{505FDC75-0D6C-4E18-9024-5AF03B771D49}">
      <dgm:prSet phldrT="[Metin]" custT="1"/>
      <dgm:spPr>
        <a:solidFill>
          <a:srgbClr val="FFFFCC"/>
        </a:solidFill>
      </dgm:spPr>
      <dgm:t>
        <a:bodyPr/>
        <a:lstStyle/>
        <a:p>
          <a:r>
            <a:rPr lang="tr-TR" sz="2800" b="1" dirty="0">
              <a:solidFill>
                <a:schemeClr val="accent2">
                  <a:lumMod val="50000"/>
                </a:schemeClr>
              </a:solidFill>
              <a:effectLst/>
              <a:latin typeface="+mj-lt"/>
            </a:rPr>
            <a:t>EKONOMİK KAYGILAR</a:t>
          </a:r>
        </a:p>
      </dgm:t>
    </dgm:pt>
    <dgm:pt modelId="{BDD205D9-648C-4740-9EC3-9BBCA5B080E6}" type="parTrans" cxnId="{F3406B29-3C35-487F-90AD-405CFF52DF48}">
      <dgm:prSet/>
      <dgm:spPr/>
      <dgm:t>
        <a:bodyPr/>
        <a:lstStyle/>
        <a:p>
          <a:endParaRPr lang="tr-TR">
            <a:effectLst/>
          </a:endParaRPr>
        </a:p>
      </dgm:t>
    </dgm:pt>
    <dgm:pt modelId="{A1EB2B0A-6337-4DD7-810F-DDAF1D4198BD}" type="sibTrans" cxnId="{F3406B29-3C35-487F-90AD-405CFF52DF48}">
      <dgm:prSet/>
      <dgm:spPr/>
      <dgm:t>
        <a:bodyPr/>
        <a:lstStyle/>
        <a:p>
          <a:endParaRPr lang="tr-TR">
            <a:effectLst/>
          </a:endParaRPr>
        </a:p>
      </dgm:t>
    </dgm:pt>
    <dgm:pt modelId="{F8A8882C-3EDD-4873-B211-B159143A491C}">
      <dgm:prSet phldrT="[Metin]" custT="1"/>
      <dgm:spPr>
        <a:solidFill>
          <a:srgbClr val="FFFFCC"/>
        </a:solidFill>
      </dgm:spPr>
      <dgm:t>
        <a:bodyPr/>
        <a:lstStyle/>
        <a:p>
          <a:r>
            <a:rPr lang="tr-TR" sz="2800" b="1" dirty="0">
              <a:solidFill>
                <a:schemeClr val="accent2">
                  <a:lumMod val="50000"/>
                </a:schemeClr>
              </a:solidFill>
              <a:effectLst/>
              <a:latin typeface="+mj-lt"/>
            </a:rPr>
            <a:t>HANİF DİNİNDEN KOPUŞ</a:t>
          </a:r>
        </a:p>
      </dgm:t>
    </dgm:pt>
    <dgm:pt modelId="{90D8549F-F2D3-4172-A3F4-0780F635C214}" type="parTrans" cxnId="{5595A93A-6376-4039-B944-7A26C04FC8B8}">
      <dgm:prSet/>
      <dgm:spPr/>
      <dgm:t>
        <a:bodyPr/>
        <a:lstStyle/>
        <a:p>
          <a:endParaRPr lang="tr-TR">
            <a:effectLst/>
          </a:endParaRPr>
        </a:p>
      </dgm:t>
    </dgm:pt>
    <dgm:pt modelId="{5087CFE7-671D-401B-980A-28AE34413EA0}" type="sibTrans" cxnId="{5595A93A-6376-4039-B944-7A26C04FC8B8}">
      <dgm:prSet/>
      <dgm:spPr/>
      <dgm:t>
        <a:bodyPr/>
        <a:lstStyle/>
        <a:p>
          <a:endParaRPr lang="tr-TR">
            <a:effectLst/>
          </a:endParaRPr>
        </a:p>
      </dgm:t>
    </dgm:pt>
    <dgm:pt modelId="{CD1356AE-413F-4020-A837-2D86A046BEC5}" type="pres">
      <dgm:prSet presAssocID="{733BEB7D-2F15-4270-BA18-E14F0FA32303}" presName="Name0" presStyleCnt="0">
        <dgm:presLayoutVars>
          <dgm:chMax val="7"/>
          <dgm:chPref val="7"/>
          <dgm:dir/>
        </dgm:presLayoutVars>
      </dgm:prSet>
      <dgm:spPr/>
    </dgm:pt>
    <dgm:pt modelId="{14894E4C-72F7-44D6-8A79-6676762DEF2D}" type="pres">
      <dgm:prSet presAssocID="{733BEB7D-2F15-4270-BA18-E14F0FA32303}" presName="Name1" presStyleCnt="0"/>
      <dgm:spPr/>
    </dgm:pt>
    <dgm:pt modelId="{0B082E01-8736-4DFA-8CBD-8A1D8C9D62EE}" type="pres">
      <dgm:prSet presAssocID="{733BEB7D-2F15-4270-BA18-E14F0FA32303}" presName="cycle" presStyleCnt="0"/>
      <dgm:spPr/>
    </dgm:pt>
    <dgm:pt modelId="{39304831-9115-4410-98FB-0029A787D4C6}" type="pres">
      <dgm:prSet presAssocID="{733BEB7D-2F15-4270-BA18-E14F0FA32303}" presName="srcNode" presStyleLbl="node1" presStyleIdx="0" presStyleCnt="4"/>
      <dgm:spPr/>
    </dgm:pt>
    <dgm:pt modelId="{2010D9E8-710B-4C18-9B73-48C4BA6FEC87}" type="pres">
      <dgm:prSet presAssocID="{733BEB7D-2F15-4270-BA18-E14F0FA32303}" presName="conn" presStyleLbl="parChTrans1D2" presStyleIdx="0" presStyleCnt="1"/>
      <dgm:spPr/>
    </dgm:pt>
    <dgm:pt modelId="{2E262649-007B-43D7-974D-E779359AC390}" type="pres">
      <dgm:prSet presAssocID="{733BEB7D-2F15-4270-BA18-E14F0FA32303}" presName="extraNode" presStyleLbl="node1" presStyleIdx="0" presStyleCnt="4"/>
      <dgm:spPr/>
    </dgm:pt>
    <dgm:pt modelId="{06DAAB54-9EED-4FA1-A20C-C6C5B6B4BE46}" type="pres">
      <dgm:prSet presAssocID="{733BEB7D-2F15-4270-BA18-E14F0FA32303}" presName="dstNode" presStyleLbl="node1" presStyleIdx="0" presStyleCnt="4"/>
      <dgm:spPr/>
    </dgm:pt>
    <dgm:pt modelId="{D8EDBAA6-6541-4DEF-807E-184234876C03}" type="pres">
      <dgm:prSet presAssocID="{04B4FD54-E4B9-49BE-8C82-9043D9997C6C}" presName="text_1" presStyleLbl="node1" presStyleIdx="0" presStyleCnt="4">
        <dgm:presLayoutVars>
          <dgm:bulletEnabled val="1"/>
        </dgm:presLayoutVars>
      </dgm:prSet>
      <dgm:spPr/>
    </dgm:pt>
    <dgm:pt modelId="{4DB198CF-5C75-48FC-B3E6-BEEDDB22B08B}" type="pres">
      <dgm:prSet presAssocID="{04B4FD54-E4B9-49BE-8C82-9043D9997C6C}" presName="accent_1" presStyleCnt="0"/>
      <dgm:spPr/>
    </dgm:pt>
    <dgm:pt modelId="{3E6D2821-AC6F-4B31-85DD-206579746E44}" type="pres">
      <dgm:prSet presAssocID="{04B4FD54-E4B9-49BE-8C82-9043D9997C6C}" presName="accentRepeatNode" presStyleLbl="solidFgAcc1" presStyleIdx="0" presStyleCnt="4"/>
      <dgm:spPr/>
    </dgm:pt>
    <dgm:pt modelId="{91CBBD00-792D-4804-AA62-9138473E3449}" type="pres">
      <dgm:prSet presAssocID="{02C6716B-FCC2-42D8-BAB2-8B6D474B99DB}" presName="text_2" presStyleLbl="node1" presStyleIdx="1" presStyleCnt="4">
        <dgm:presLayoutVars>
          <dgm:bulletEnabled val="1"/>
        </dgm:presLayoutVars>
      </dgm:prSet>
      <dgm:spPr/>
    </dgm:pt>
    <dgm:pt modelId="{D87BFFF8-59AC-46AA-BB77-9579A5234230}" type="pres">
      <dgm:prSet presAssocID="{02C6716B-FCC2-42D8-BAB2-8B6D474B99DB}" presName="accent_2" presStyleCnt="0"/>
      <dgm:spPr/>
    </dgm:pt>
    <dgm:pt modelId="{091BF793-A8B1-4ADF-8345-8C10F412702B}" type="pres">
      <dgm:prSet presAssocID="{02C6716B-FCC2-42D8-BAB2-8B6D474B99DB}" presName="accentRepeatNode" presStyleLbl="solidFgAcc1" presStyleIdx="1" presStyleCnt="4"/>
      <dgm:spPr/>
    </dgm:pt>
    <dgm:pt modelId="{7AD3CF00-EC81-46DF-9FA1-41E0926A6715}" type="pres">
      <dgm:prSet presAssocID="{505FDC75-0D6C-4E18-9024-5AF03B771D49}" presName="text_3" presStyleLbl="node1" presStyleIdx="2" presStyleCnt="4">
        <dgm:presLayoutVars>
          <dgm:bulletEnabled val="1"/>
        </dgm:presLayoutVars>
      </dgm:prSet>
      <dgm:spPr/>
    </dgm:pt>
    <dgm:pt modelId="{BDAEFE7C-7EE6-4409-93FC-CBCC8EC7E0EC}" type="pres">
      <dgm:prSet presAssocID="{505FDC75-0D6C-4E18-9024-5AF03B771D49}" presName="accent_3" presStyleCnt="0"/>
      <dgm:spPr/>
    </dgm:pt>
    <dgm:pt modelId="{8A853E8C-33BC-471C-8C37-26685BEC2BDA}" type="pres">
      <dgm:prSet presAssocID="{505FDC75-0D6C-4E18-9024-5AF03B771D49}" presName="accentRepeatNode" presStyleLbl="solidFgAcc1" presStyleIdx="2" presStyleCnt="4"/>
      <dgm:spPr/>
    </dgm:pt>
    <dgm:pt modelId="{D250A9CF-D102-4F90-A3B6-D1EA05DA7844}" type="pres">
      <dgm:prSet presAssocID="{F8A8882C-3EDD-4873-B211-B159143A491C}" presName="text_4" presStyleLbl="node1" presStyleIdx="3" presStyleCnt="4">
        <dgm:presLayoutVars>
          <dgm:bulletEnabled val="1"/>
        </dgm:presLayoutVars>
      </dgm:prSet>
      <dgm:spPr/>
    </dgm:pt>
    <dgm:pt modelId="{75233B42-8967-4F17-BD01-AB795E1CF8CC}" type="pres">
      <dgm:prSet presAssocID="{F8A8882C-3EDD-4873-B211-B159143A491C}" presName="accent_4" presStyleCnt="0"/>
      <dgm:spPr/>
    </dgm:pt>
    <dgm:pt modelId="{C87A35DF-AE15-4DE3-BC8F-04CA6E14408C}" type="pres">
      <dgm:prSet presAssocID="{F8A8882C-3EDD-4873-B211-B159143A491C}" presName="accentRepeatNode" presStyleLbl="solidFgAcc1" presStyleIdx="3" presStyleCnt="4"/>
      <dgm:spPr/>
    </dgm:pt>
  </dgm:ptLst>
  <dgm:cxnLst>
    <dgm:cxn modelId="{F3406B29-3C35-487F-90AD-405CFF52DF48}" srcId="{733BEB7D-2F15-4270-BA18-E14F0FA32303}" destId="{505FDC75-0D6C-4E18-9024-5AF03B771D49}" srcOrd="2" destOrd="0" parTransId="{BDD205D9-648C-4740-9EC3-9BBCA5B080E6}" sibTransId="{A1EB2B0A-6337-4DD7-810F-DDAF1D4198BD}"/>
    <dgm:cxn modelId="{E46E332A-3D71-4CAC-9D3D-DF688075AFCE}" type="presOf" srcId="{733BEB7D-2F15-4270-BA18-E14F0FA32303}" destId="{CD1356AE-413F-4020-A837-2D86A046BEC5}" srcOrd="0" destOrd="0" presId="urn:microsoft.com/office/officeart/2008/layout/VerticalCurvedList"/>
    <dgm:cxn modelId="{5595A93A-6376-4039-B944-7A26C04FC8B8}" srcId="{733BEB7D-2F15-4270-BA18-E14F0FA32303}" destId="{F8A8882C-3EDD-4873-B211-B159143A491C}" srcOrd="3" destOrd="0" parTransId="{90D8549F-F2D3-4172-A3F4-0780F635C214}" sibTransId="{5087CFE7-671D-401B-980A-28AE34413EA0}"/>
    <dgm:cxn modelId="{B5CD4157-5E44-42E7-BDE5-8D7253E65931}" srcId="{733BEB7D-2F15-4270-BA18-E14F0FA32303}" destId="{02C6716B-FCC2-42D8-BAB2-8B6D474B99DB}" srcOrd="1" destOrd="0" parTransId="{98CCFD21-6F43-47A6-A614-046C676B89B7}" sibTransId="{2B7C355C-F9B7-46ED-9768-898400D4590C}"/>
    <dgm:cxn modelId="{C07DB886-ACF4-4A65-AF64-DF1883396671}" type="presOf" srcId="{505FDC75-0D6C-4E18-9024-5AF03B771D49}" destId="{7AD3CF00-EC81-46DF-9FA1-41E0926A6715}" srcOrd="0" destOrd="0" presId="urn:microsoft.com/office/officeart/2008/layout/VerticalCurvedList"/>
    <dgm:cxn modelId="{A6C856AE-FC53-4353-8925-6761B228A997}" srcId="{733BEB7D-2F15-4270-BA18-E14F0FA32303}" destId="{04B4FD54-E4B9-49BE-8C82-9043D9997C6C}" srcOrd="0" destOrd="0" parTransId="{D87E075E-B970-48D4-93A1-FD83E67D6FBE}" sibTransId="{260BE937-998B-40A1-A63E-54E097A293D7}"/>
    <dgm:cxn modelId="{AF88B1AE-8314-43A4-8923-76E6D255E770}" type="presOf" srcId="{260BE937-998B-40A1-A63E-54E097A293D7}" destId="{2010D9E8-710B-4C18-9B73-48C4BA6FEC87}" srcOrd="0" destOrd="0" presId="urn:microsoft.com/office/officeart/2008/layout/VerticalCurvedList"/>
    <dgm:cxn modelId="{E8B47FCD-69FE-47FA-A7B0-B8BDD6102B38}" type="presOf" srcId="{F8A8882C-3EDD-4873-B211-B159143A491C}" destId="{D250A9CF-D102-4F90-A3B6-D1EA05DA7844}" srcOrd="0" destOrd="0" presId="urn:microsoft.com/office/officeart/2008/layout/VerticalCurvedList"/>
    <dgm:cxn modelId="{F22FCAD8-5343-4D9F-A1CC-F05FC389E52A}" type="presOf" srcId="{04B4FD54-E4B9-49BE-8C82-9043D9997C6C}" destId="{D8EDBAA6-6541-4DEF-807E-184234876C03}" srcOrd="0" destOrd="0" presId="urn:microsoft.com/office/officeart/2008/layout/VerticalCurvedList"/>
    <dgm:cxn modelId="{E16DBFEB-4B3E-41A7-9728-8D1DA502F0A7}" type="presOf" srcId="{02C6716B-FCC2-42D8-BAB2-8B6D474B99DB}" destId="{91CBBD00-792D-4804-AA62-9138473E3449}" srcOrd="0" destOrd="0" presId="urn:microsoft.com/office/officeart/2008/layout/VerticalCurvedList"/>
    <dgm:cxn modelId="{59AC6372-333A-4C68-AD63-892B04E59619}" type="presParOf" srcId="{CD1356AE-413F-4020-A837-2D86A046BEC5}" destId="{14894E4C-72F7-44D6-8A79-6676762DEF2D}" srcOrd="0" destOrd="0" presId="urn:microsoft.com/office/officeart/2008/layout/VerticalCurvedList"/>
    <dgm:cxn modelId="{B79584F1-902C-48F3-95C6-91D2057412F4}" type="presParOf" srcId="{14894E4C-72F7-44D6-8A79-6676762DEF2D}" destId="{0B082E01-8736-4DFA-8CBD-8A1D8C9D62EE}" srcOrd="0" destOrd="0" presId="urn:microsoft.com/office/officeart/2008/layout/VerticalCurvedList"/>
    <dgm:cxn modelId="{DD7E768F-262D-42C9-B5A0-DEC37582FB25}" type="presParOf" srcId="{0B082E01-8736-4DFA-8CBD-8A1D8C9D62EE}" destId="{39304831-9115-4410-98FB-0029A787D4C6}" srcOrd="0" destOrd="0" presId="urn:microsoft.com/office/officeart/2008/layout/VerticalCurvedList"/>
    <dgm:cxn modelId="{D6B8C982-B88D-4FCC-88B6-95F23B4AE544}" type="presParOf" srcId="{0B082E01-8736-4DFA-8CBD-8A1D8C9D62EE}" destId="{2010D9E8-710B-4C18-9B73-48C4BA6FEC87}" srcOrd="1" destOrd="0" presId="urn:microsoft.com/office/officeart/2008/layout/VerticalCurvedList"/>
    <dgm:cxn modelId="{1B973C80-59CF-4EE7-BAD5-5152E59DDAD5}" type="presParOf" srcId="{0B082E01-8736-4DFA-8CBD-8A1D8C9D62EE}" destId="{2E262649-007B-43D7-974D-E779359AC390}" srcOrd="2" destOrd="0" presId="urn:microsoft.com/office/officeart/2008/layout/VerticalCurvedList"/>
    <dgm:cxn modelId="{B4C2810F-B3C3-4D8A-ADBF-970225D72BDE}" type="presParOf" srcId="{0B082E01-8736-4DFA-8CBD-8A1D8C9D62EE}" destId="{06DAAB54-9EED-4FA1-A20C-C6C5B6B4BE46}" srcOrd="3" destOrd="0" presId="urn:microsoft.com/office/officeart/2008/layout/VerticalCurvedList"/>
    <dgm:cxn modelId="{846C9DF9-51F4-427C-B599-B5E5410C7261}" type="presParOf" srcId="{14894E4C-72F7-44D6-8A79-6676762DEF2D}" destId="{D8EDBAA6-6541-4DEF-807E-184234876C03}" srcOrd="1" destOrd="0" presId="urn:microsoft.com/office/officeart/2008/layout/VerticalCurvedList"/>
    <dgm:cxn modelId="{A69154E6-2C4D-4C9C-9764-74B6529DF808}" type="presParOf" srcId="{14894E4C-72F7-44D6-8A79-6676762DEF2D}" destId="{4DB198CF-5C75-48FC-B3E6-BEEDDB22B08B}" srcOrd="2" destOrd="0" presId="urn:microsoft.com/office/officeart/2008/layout/VerticalCurvedList"/>
    <dgm:cxn modelId="{2FB0A779-0AF8-4ECD-A2BE-A9A9DBEF4E2B}" type="presParOf" srcId="{4DB198CF-5C75-48FC-B3E6-BEEDDB22B08B}" destId="{3E6D2821-AC6F-4B31-85DD-206579746E44}" srcOrd="0" destOrd="0" presId="urn:microsoft.com/office/officeart/2008/layout/VerticalCurvedList"/>
    <dgm:cxn modelId="{58FEF6DB-D465-4887-916B-68AB40107D30}" type="presParOf" srcId="{14894E4C-72F7-44D6-8A79-6676762DEF2D}" destId="{91CBBD00-792D-4804-AA62-9138473E3449}" srcOrd="3" destOrd="0" presId="urn:microsoft.com/office/officeart/2008/layout/VerticalCurvedList"/>
    <dgm:cxn modelId="{C48554D9-381C-4E88-9C3D-936EC6FA8612}" type="presParOf" srcId="{14894E4C-72F7-44D6-8A79-6676762DEF2D}" destId="{D87BFFF8-59AC-46AA-BB77-9579A5234230}" srcOrd="4" destOrd="0" presId="urn:microsoft.com/office/officeart/2008/layout/VerticalCurvedList"/>
    <dgm:cxn modelId="{0EE4AA0F-5305-4A33-9BFA-4A7BBFDC180F}" type="presParOf" srcId="{D87BFFF8-59AC-46AA-BB77-9579A5234230}" destId="{091BF793-A8B1-4ADF-8345-8C10F412702B}" srcOrd="0" destOrd="0" presId="urn:microsoft.com/office/officeart/2008/layout/VerticalCurvedList"/>
    <dgm:cxn modelId="{ADACB21F-D79E-4E9F-A9C1-BEB33DABA5E1}" type="presParOf" srcId="{14894E4C-72F7-44D6-8A79-6676762DEF2D}" destId="{7AD3CF00-EC81-46DF-9FA1-41E0926A6715}" srcOrd="5" destOrd="0" presId="urn:microsoft.com/office/officeart/2008/layout/VerticalCurvedList"/>
    <dgm:cxn modelId="{6793ABB5-CEC7-4F0B-9F34-7E087153C250}" type="presParOf" srcId="{14894E4C-72F7-44D6-8A79-6676762DEF2D}" destId="{BDAEFE7C-7EE6-4409-93FC-CBCC8EC7E0EC}" srcOrd="6" destOrd="0" presId="urn:microsoft.com/office/officeart/2008/layout/VerticalCurvedList"/>
    <dgm:cxn modelId="{891641B9-37B0-435E-943D-00C3CEE4F8EB}" type="presParOf" srcId="{BDAEFE7C-7EE6-4409-93FC-CBCC8EC7E0EC}" destId="{8A853E8C-33BC-471C-8C37-26685BEC2BDA}" srcOrd="0" destOrd="0" presId="urn:microsoft.com/office/officeart/2008/layout/VerticalCurvedList"/>
    <dgm:cxn modelId="{0750F14E-FAE6-4DAD-9786-635048BA4C2E}" type="presParOf" srcId="{14894E4C-72F7-44D6-8A79-6676762DEF2D}" destId="{D250A9CF-D102-4F90-A3B6-D1EA05DA7844}" srcOrd="7" destOrd="0" presId="urn:microsoft.com/office/officeart/2008/layout/VerticalCurvedList"/>
    <dgm:cxn modelId="{A81EC770-F225-49D7-9732-528CA286E725}" type="presParOf" srcId="{14894E4C-72F7-44D6-8A79-6676762DEF2D}" destId="{75233B42-8967-4F17-BD01-AB795E1CF8CC}" srcOrd="8" destOrd="0" presId="urn:microsoft.com/office/officeart/2008/layout/VerticalCurvedList"/>
    <dgm:cxn modelId="{F2EC8281-D763-49D3-9F20-565A9C39E49C}" type="presParOf" srcId="{75233B42-8967-4F17-BD01-AB795E1CF8CC}" destId="{C87A35DF-AE15-4DE3-BC8F-04CA6E14408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A07B8B-7E37-4BAA-96AA-AEB8B702751C}"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tr-TR"/>
        </a:p>
      </dgm:t>
    </dgm:pt>
    <dgm:pt modelId="{599AE287-DAA7-4DF5-9881-AFB174C61E6F}">
      <dgm:prSet phldrT="[Metin]" custT="1"/>
      <dgm:spPr>
        <a:solidFill>
          <a:schemeClr val="accent2">
            <a:lumMod val="75000"/>
          </a:schemeClr>
        </a:solidFill>
      </dgm:spPr>
      <dgm:t>
        <a:bodyPr/>
        <a:lstStyle/>
        <a:p>
          <a:r>
            <a:rPr lang="tr-TR" sz="2200" dirty="0">
              <a:latin typeface="+mj-lt"/>
            </a:rPr>
            <a:t>Gerçek zenginliği ve özgürlüğü Allah’ın dinine teslimiyette görmek.</a:t>
          </a:r>
          <a:endParaRPr lang="tr-TR" sz="2200" dirty="0"/>
        </a:p>
      </dgm:t>
    </dgm:pt>
    <dgm:pt modelId="{C3CD7F21-4268-4977-9AE3-B0591B053E31}" type="parTrans" cxnId="{F86C29C3-553E-420F-9C7A-D7AAB1CAC2CA}">
      <dgm:prSet/>
      <dgm:spPr/>
      <dgm:t>
        <a:bodyPr/>
        <a:lstStyle/>
        <a:p>
          <a:endParaRPr lang="tr-TR"/>
        </a:p>
      </dgm:t>
    </dgm:pt>
    <dgm:pt modelId="{38E7F3DC-4BF0-497A-8594-C74551D1F3E6}" type="sibTrans" cxnId="{F86C29C3-553E-420F-9C7A-D7AAB1CAC2CA}">
      <dgm:prSet/>
      <dgm:spPr/>
      <dgm:t>
        <a:bodyPr/>
        <a:lstStyle/>
        <a:p>
          <a:endParaRPr lang="tr-TR"/>
        </a:p>
      </dgm:t>
    </dgm:pt>
    <dgm:pt modelId="{C9507602-4649-4A80-B336-D98744FB1FC5}">
      <dgm:prSet phldrT="[Metin]" custT="1"/>
      <dgm:spPr>
        <a:solidFill>
          <a:schemeClr val="accent2">
            <a:lumMod val="75000"/>
          </a:schemeClr>
        </a:solidFill>
      </dgm:spPr>
      <dgm:t>
        <a:bodyPr/>
        <a:lstStyle/>
        <a:p>
          <a:r>
            <a:rPr lang="tr-TR" sz="2200" dirty="0">
              <a:latin typeface="+mj-lt"/>
            </a:rPr>
            <a:t>İlim, fedakârlık, gayret ve güzel üslûpla Allah’ın dinine hizmet etmek.</a:t>
          </a:r>
        </a:p>
      </dgm:t>
    </dgm:pt>
    <dgm:pt modelId="{4E83FE1A-B09D-4A51-A908-E1212F827798}" type="parTrans" cxnId="{EDB24483-D2D1-49B7-B6CF-3E7126421E0E}">
      <dgm:prSet/>
      <dgm:spPr/>
      <dgm:t>
        <a:bodyPr/>
        <a:lstStyle/>
        <a:p>
          <a:endParaRPr lang="tr-TR"/>
        </a:p>
      </dgm:t>
    </dgm:pt>
    <dgm:pt modelId="{3B32368D-AF09-4BE4-9D83-FE18EEF7A464}" type="sibTrans" cxnId="{EDB24483-D2D1-49B7-B6CF-3E7126421E0E}">
      <dgm:prSet/>
      <dgm:spPr/>
      <dgm:t>
        <a:bodyPr/>
        <a:lstStyle/>
        <a:p>
          <a:endParaRPr lang="tr-TR"/>
        </a:p>
      </dgm:t>
    </dgm:pt>
    <dgm:pt modelId="{BF63AE19-4D44-4D8E-AEFB-52F9EF99FE30}">
      <dgm:prSet phldrT="[Metin]" custT="1"/>
      <dgm:spPr>
        <a:solidFill>
          <a:schemeClr val="accent2">
            <a:lumMod val="75000"/>
          </a:schemeClr>
        </a:solidFill>
      </dgm:spPr>
      <dgm:t>
        <a:bodyPr/>
        <a:lstStyle/>
        <a:p>
          <a:r>
            <a:rPr lang="tr-TR" sz="2200" dirty="0">
              <a:latin typeface="+mj-lt"/>
            </a:rPr>
            <a:t>‘Nasıl yaşarsanız öyle ölürsünüz’ hadis-i şerifinin sırrına </a:t>
          </a:r>
          <a:r>
            <a:rPr lang="tr-TR" sz="2200" dirty="0" err="1">
              <a:latin typeface="+mj-lt"/>
            </a:rPr>
            <a:t>Mus’abca</a:t>
          </a:r>
          <a:r>
            <a:rPr lang="tr-TR" sz="2200" dirty="0">
              <a:latin typeface="+mj-lt"/>
            </a:rPr>
            <a:t> varmak ve hayatı erilebilecek en güzel makamda tamamlamaktır. </a:t>
          </a:r>
        </a:p>
      </dgm:t>
    </dgm:pt>
    <dgm:pt modelId="{A3C0D2C3-D0A0-42BA-BC8F-75D1830B5AC4}" type="parTrans" cxnId="{E2CE3E2B-1397-4833-8DE8-281FFCA89E6C}">
      <dgm:prSet/>
      <dgm:spPr/>
      <dgm:t>
        <a:bodyPr/>
        <a:lstStyle/>
        <a:p>
          <a:endParaRPr lang="tr-TR"/>
        </a:p>
      </dgm:t>
    </dgm:pt>
    <dgm:pt modelId="{B6639ECE-F1FE-4E42-B7AD-11FFEDB19E63}" type="sibTrans" cxnId="{E2CE3E2B-1397-4833-8DE8-281FFCA89E6C}">
      <dgm:prSet/>
      <dgm:spPr/>
      <dgm:t>
        <a:bodyPr/>
        <a:lstStyle/>
        <a:p>
          <a:endParaRPr lang="tr-TR"/>
        </a:p>
      </dgm:t>
    </dgm:pt>
    <dgm:pt modelId="{5717E2C9-87BA-48FD-BA9B-AB2D874D2CA8}" type="pres">
      <dgm:prSet presAssocID="{BFA07B8B-7E37-4BAA-96AA-AEB8B702751C}" presName="linear" presStyleCnt="0">
        <dgm:presLayoutVars>
          <dgm:dir/>
          <dgm:animLvl val="lvl"/>
          <dgm:resizeHandles val="exact"/>
        </dgm:presLayoutVars>
      </dgm:prSet>
      <dgm:spPr/>
    </dgm:pt>
    <dgm:pt modelId="{BCF007B7-F8FA-4A48-97D1-88F79842B017}" type="pres">
      <dgm:prSet presAssocID="{599AE287-DAA7-4DF5-9881-AFB174C61E6F}" presName="parentLin" presStyleCnt="0"/>
      <dgm:spPr/>
    </dgm:pt>
    <dgm:pt modelId="{74E8C691-9F42-40D6-9B69-245C80AC7A42}" type="pres">
      <dgm:prSet presAssocID="{599AE287-DAA7-4DF5-9881-AFB174C61E6F}" presName="parentLeftMargin" presStyleLbl="node1" presStyleIdx="0" presStyleCnt="3"/>
      <dgm:spPr/>
    </dgm:pt>
    <dgm:pt modelId="{605F06DB-4B26-422E-A4AF-B3CB015AB651}" type="pres">
      <dgm:prSet presAssocID="{599AE287-DAA7-4DF5-9881-AFB174C61E6F}" presName="parentText" presStyleLbl="node1" presStyleIdx="0" presStyleCnt="3" custScaleX="123251" custLinFactNeighborX="-8931" custLinFactNeighborY="22097">
        <dgm:presLayoutVars>
          <dgm:chMax val="0"/>
          <dgm:bulletEnabled val="1"/>
        </dgm:presLayoutVars>
      </dgm:prSet>
      <dgm:spPr/>
    </dgm:pt>
    <dgm:pt modelId="{FFC9D873-62B0-43AF-AE9B-1144E3EE997D}" type="pres">
      <dgm:prSet presAssocID="{599AE287-DAA7-4DF5-9881-AFB174C61E6F}" presName="negativeSpace" presStyleCnt="0"/>
      <dgm:spPr/>
    </dgm:pt>
    <dgm:pt modelId="{BDDB892C-03A5-4380-8B77-A18F9CDDA7AF}" type="pres">
      <dgm:prSet presAssocID="{599AE287-DAA7-4DF5-9881-AFB174C61E6F}" presName="childText" presStyleLbl="conFgAcc1" presStyleIdx="0" presStyleCnt="3" custScaleX="95355">
        <dgm:presLayoutVars>
          <dgm:bulletEnabled val="1"/>
        </dgm:presLayoutVars>
      </dgm:prSet>
      <dgm:spPr>
        <a:solidFill>
          <a:srgbClr val="FFFFCC">
            <a:alpha val="90000"/>
          </a:srgbClr>
        </a:solidFill>
      </dgm:spPr>
    </dgm:pt>
    <dgm:pt modelId="{9DA0A730-9875-45A5-9200-489E2DB1E8A5}" type="pres">
      <dgm:prSet presAssocID="{38E7F3DC-4BF0-497A-8594-C74551D1F3E6}" presName="spaceBetweenRectangles" presStyleCnt="0"/>
      <dgm:spPr/>
    </dgm:pt>
    <dgm:pt modelId="{86689041-570D-4295-A656-CCE24F76FC62}" type="pres">
      <dgm:prSet presAssocID="{C9507602-4649-4A80-B336-D98744FB1FC5}" presName="parentLin" presStyleCnt="0"/>
      <dgm:spPr/>
    </dgm:pt>
    <dgm:pt modelId="{D9808A22-90FB-48AC-862A-2AA76A80B3C8}" type="pres">
      <dgm:prSet presAssocID="{C9507602-4649-4A80-B336-D98744FB1FC5}" presName="parentLeftMargin" presStyleLbl="node1" presStyleIdx="0" presStyleCnt="3"/>
      <dgm:spPr/>
    </dgm:pt>
    <dgm:pt modelId="{741398A7-C3CD-41CA-A2BD-46B5A6DA8D92}" type="pres">
      <dgm:prSet presAssocID="{C9507602-4649-4A80-B336-D98744FB1FC5}" presName="parentText" presStyleLbl="node1" presStyleIdx="1" presStyleCnt="3" custScaleX="122859" custLinFactNeighborX="-3443" custLinFactNeighborY="20397">
        <dgm:presLayoutVars>
          <dgm:chMax val="0"/>
          <dgm:bulletEnabled val="1"/>
        </dgm:presLayoutVars>
      </dgm:prSet>
      <dgm:spPr/>
    </dgm:pt>
    <dgm:pt modelId="{E9EFBC29-521C-4C59-880D-0770565865B6}" type="pres">
      <dgm:prSet presAssocID="{C9507602-4649-4A80-B336-D98744FB1FC5}" presName="negativeSpace" presStyleCnt="0"/>
      <dgm:spPr/>
    </dgm:pt>
    <dgm:pt modelId="{2D84820E-2AA8-4038-875C-03C32BD8C745}" type="pres">
      <dgm:prSet presAssocID="{C9507602-4649-4A80-B336-D98744FB1FC5}" presName="childText" presStyleLbl="conFgAcc1" presStyleIdx="1" presStyleCnt="3" custScaleX="95105">
        <dgm:presLayoutVars>
          <dgm:bulletEnabled val="1"/>
        </dgm:presLayoutVars>
      </dgm:prSet>
      <dgm:spPr>
        <a:solidFill>
          <a:srgbClr val="FFFFCC">
            <a:alpha val="90000"/>
          </a:srgbClr>
        </a:solidFill>
      </dgm:spPr>
    </dgm:pt>
    <dgm:pt modelId="{8A21A957-68D5-40B3-9E52-AE99CAA7384A}" type="pres">
      <dgm:prSet presAssocID="{3B32368D-AF09-4BE4-9D83-FE18EEF7A464}" presName="spaceBetweenRectangles" presStyleCnt="0"/>
      <dgm:spPr/>
    </dgm:pt>
    <dgm:pt modelId="{94C02053-B202-4F32-996B-8F040F2C3F78}" type="pres">
      <dgm:prSet presAssocID="{BF63AE19-4D44-4D8E-AEFB-52F9EF99FE30}" presName="parentLin" presStyleCnt="0"/>
      <dgm:spPr/>
    </dgm:pt>
    <dgm:pt modelId="{8C4F49F4-6A59-40AC-9839-250FC396BFF8}" type="pres">
      <dgm:prSet presAssocID="{BF63AE19-4D44-4D8E-AEFB-52F9EF99FE30}" presName="parentLeftMargin" presStyleLbl="node1" presStyleIdx="1" presStyleCnt="3"/>
      <dgm:spPr/>
    </dgm:pt>
    <dgm:pt modelId="{B4C5FF1A-FF10-4B41-B249-903AB29B6CA6}" type="pres">
      <dgm:prSet presAssocID="{BF63AE19-4D44-4D8E-AEFB-52F9EF99FE30}" presName="parentText" presStyleLbl="node1" presStyleIdx="2" presStyleCnt="3" custScaleX="122495" custLinFactNeighborX="1653" custLinFactNeighborY="20396">
        <dgm:presLayoutVars>
          <dgm:chMax val="0"/>
          <dgm:bulletEnabled val="1"/>
        </dgm:presLayoutVars>
      </dgm:prSet>
      <dgm:spPr/>
    </dgm:pt>
    <dgm:pt modelId="{ECE0D34D-BE05-44A2-99CE-D7EB22ACBF5D}" type="pres">
      <dgm:prSet presAssocID="{BF63AE19-4D44-4D8E-AEFB-52F9EF99FE30}" presName="negativeSpace" presStyleCnt="0"/>
      <dgm:spPr/>
    </dgm:pt>
    <dgm:pt modelId="{028D7912-B995-4FAF-868C-38A57D957AE1}" type="pres">
      <dgm:prSet presAssocID="{BF63AE19-4D44-4D8E-AEFB-52F9EF99FE30}" presName="childText" presStyleLbl="conFgAcc1" presStyleIdx="2" presStyleCnt="3" custScaleX="95406">
        <dgm:presLayoutVars>
          <dgm:bulletEnabled val="1"/>
        </dgm:presLayoutVars>
      </dgm:prSet>
      <dgm:spPr>
        <a:solidFill>
          <a:srgbClr val="FFFFCC">
            <a:alpha val="90000"/>
          </a:srgbClr>
        </a:solidFill>
      </dgm:spPr>
    </dgm:pt>
  </dgm:ptLst>
  <dgm:cxnLst>
    <dgm:cxn modelId="{E2CE3E2B-1397-4833-8DE8-281FFCA89E6C}" srcId="{BFA07B8B-7E37-4BAA-96AA-AEB8B702751C}" destId="{BF63AE19-4D44-4D8E-AEFB-52F9EF99FE30}" srcOrd="2" destOrd="0" parTransId="{A3C0D2C3-D0A0-42BA-BC8F-75D1830B5AC4}" sibTransId="{B6639ECE-F1FE-4E42-B7AD-11FFEDB19E63}"/>
    <dgm:cxn modelId="{6263F336-3C13-4912-BB3E-970956A76280}" type="presOf" srcId="{BF63AE19-4D44-4D8E-AEFB-52F9EF99FE30}" destId="{B4C5FF1A-FF10-4B41-B249-903AB29B6CA6}" srcOrd="1" destOrd="0" presId="urn:microsoft.com/office/officeart/2005/8/layout/list1"/>
    <dgm:cxn modelId="{3D8A0569-7F3A-4E02-BE57-9028D7B2D0B6}" type="presOf" srcId="{599AE287-DAA7-4DF5-9881-AFB174C61E6F}" destId="{74E8C691-9F42-40D6-9B69-245C80AC7A42}" srcOrd="0" destOrd="0" presId="urn:microsoft.com/office/officeart/2005/8/layout/list1"/>
    <dgm:cxn modelId="{EDB24483-D2D1-49B7-B6CF-3E7126421E0E}" srcId="{BFA07B8B-7E37-4BAA-96AA-AEB8B702751C}" destId="{C9507602-4649-4A80-B336-D98744FB1FC5}" srcOrd="1" destOrd="0" parTransId="{4E83FE1A-B09D-4A51-A908-E1212F827798}" sibTransId="{3B32368D-AF09-4BE4-9D83-FE18EEF7A464}"/>
    <dgm:cxn modelId="{E7AB7B8D-8E73-474C-AF3F-B89CE7461C41}" type="presOf" srcId="{C9507602-4649-4A80-B336-D98744FB1FC5}" destId="{741398A7-C3CD-41CA-A2BD-46B5A6DA8D92}" srcOrd="1" destOrd="0" presId="urn:microsoft.com/office/officeart/2005/8/layout/list1"/>
    <dgm:cxn modelId="{AC8DA29E-ED55-4A79-8AC4-C22B60E7B55A}" type="presOf" srcId="{BF63AE19-4D44-4D8E-AEFB-52F9EF99FE30}" destId="{8C4F49F4-6A59-40AC-9839-250FC396BFF8}" srcOrd="0" destOrd="0" presId="urn:microsoft.com/office/officeart/2005/8/layout/list1"/>
    <dgm:cxn modelId="{3614A2AB-808A-43DD-A8DE-E05822810DCD}" type="presOf" srcId="{599AE287-DAA7-4DF5-9881-AFB174C61E6F}" destId="{605F06DB-4B26-422E-A4AF-B3CB015AB651}" srcOrd="1" destOrd="0" presId="urn:microsoft.com/office/officeart/2005/8/layout/list1"/>
    <dgm:cxn modelId="{F86C29C3-553E-420F-9C7A-D7AAB1CAC2CA}" srcId="{BFA07B8B-7E37-4BAA-96AA-AEB8B702751C}" destId="{599AE287-DAA7-4DF5-9881-AFB174C61E6F}" srcOrd="0" destOrd="0" parTransId="{C3CD7F21-4268-4977-9AE3-B0591B053E31}" sibTransId="{38E7F3DC-4BF0-497A-8594-C74551D1F3E6}"/>
    <dgm:cxn modelId="{44B63FC7-5511-4B02-BBB2-AFC4DA4708F8}" type="presOf" srcId="{C9507602-4649-4A80-B336-D98744FB1FC5}" destId="{D9808A22-90FB-48AC-862A-2AA76A80B3C8}" srcOrd="0" destOrd="0" presId="urn:microsoft.com/office/officeart/2005/8/layout/list1"/>
    <dgm:cxn modelId="{DB57E8FC-A04C-41A2-9E05-E0F459F464A7}" type="presOf" srcId="{BFA07B8B-7E37-4BAA-96AA-AEB8B702751C}" destId="{5717E2C9-87BA-48FD-BA9B-AB2D874D2CA8}" srcOrd="0" destOrd="0" presId="urn:microsoft.com/office/officeart/2005/8/layout/list1"/>
    <dgm:cxn modelId="{FE021A87-5D49-4DF2-A4F4-80341D715FD6}" type="presParOf" srcId="{5717E2C9-87BA-48FD-BA9B-AB2D874D2CA8}" destId="{BCF007B7-F8FA-4A48-97D1-88F79842B017}" srcOrd="0" destOrd="0" presId="urn:microsoft.com/office/officeart/2005/8/layout/list1"/>
    <dgm:cxn modelId="{F6346ED4-D025-4C3A-B6DB-281609C876E9}" type="presParOf" srcId="{BCF007B7-F8FA-4A48-97D1-88F79842B017}" destId="{74E8C691-9F42-40D6-9B69-245C80AC7A42}" srcOrd="0" destOrd="0" presId="urn:microsoft.com/office/officeart/2005/8/layout/list1"/>
    <dgm:cxn modelId="{12B0641A-83AC-458D-B013-65313B2BFB0A}" type="presParOf" srcId="{BCF007B7-F8FA-4A48-97D1-88F79842B017}" destId="{605F06DB-4B26-422E-A4AF-B3CB015AB651}" srcOrd="1" destOrd="0" presId="urn:microsoft.com/office/officeart/2005/8/layout/list1"/>
    <dgm:cxn modelId="{0A70D43C-A9E2-4F62-8135-36ACFB634980}" type="presParOf" srcId="{5717E2C9-87BA-48FD-BA9B-AB2D874D2CA8}" destId="{FFC9D873-62B0-43AF-AE9B-1144E3EE997D}" srcOrd="1" destOrd="0" presId="urn:microsoft.com/office/officeart/2005/8/layout/list1"/>
    <dgm:cxn modelId="{4CE4B50A-4995-4083-BC6B-9F1B49ADD3E8}" type="presParOf" srcId="{5717E2C9-87BA-48FD-BA9B-AB2D874D2CA8}" destId="{BDDB892C-03A5-4380-8B77-A18F9CDDA7AF}" srcOrd="2" destOrd="0" presId="urn:microsoft.com/office/officeart/2005/8/layout/list1"/>
    <dgm:cxn modelId="{6E1530A3-F89D-4CA3-BAA2-2C8676A8F04F}" type="presParOf" srcId="{5717E2C9-87BA-48FD-BA9B-AB2D874D2CA8}" destId="{9DA0A730-9875-45A5-9200-489E2DB1E8A5}" srcOrd="3" destOrd="0" presId="urn:microsoft.com/office/officeart/2005/8/layout/list1"/>
    <dgm:cxn modelId="{4ED4230C-9F51-4F14-BAAC-55640A92BFF4}" type="presParOf" srcId="{5717E2C9-87BA-48FD-BA9B-AB2D874D2CA8}" destId="{86689041-570D-4295-A656-CCE24F76FC62}" srcOrd="4" destOrd="0" presId="urn:microsoft.com/office/officeart/2005/8/layout/list1"/>
    <dgm:cxn modelId="{062D33D5-A36A-4F6A-B586-D4B9DBE2B77A}" type="presParOf" srcId="{86689041-570D-4295-A656-CCE24F76FC62}" destId="{D9808A22-90FB-48AC-862A-2AA76A80B3C8}" srcOrd="0" destOrd="0" presId="urn:microsoft.com/office/officeart/2005/8/layout/list1"/>
    <dgm:cxn modelId="{C8DEB485-7B18-4D6F-93AD-280971BD4385}" type="presParOf" srcId="{86689041-570D-4295-A656-CCE24F76FC62}" destId="{741398A7-C3CD-41CA-A2BD-46B5A6DA8D92}" srcOrd="1" destOrd="0" presId="urn:microsoft.com/office/officeart/2005/8/layout/list1"/>
    <dgm:cxn modelId="{857B161B-AC18-4360-A061-E9C1320F12E2}" type="presParOf" srcId="{5717E2C9-87BA-48FD-BA9B-AB2D874D2CA8}" destId="{E9EFBC29-521C-4C59-880D-0770565865B6}" srcOrd="5" destOrd="0" presId="urn:microsoft.com/office/officeart/2005/8/layout/list1"/>
    <dgm:cxn modelId="{E9DFF2EB-8904-4C9E-B382-767558A542D5}" type="presParOf" srcId="{5717E2C9-87BA-48FD-BA9B-AB2D874D2CA8}" destId="{2D84820E-2AA8-4038-875C-03C32BD8C745}" srcOrd="6" destOrd="0" presId="urn:microsoft.com/office/officeart/2005/8/layout/list1"/>
    <dgm:cxn modelId="{9D1A9266-DC35-475C-BD62-D95A8570DB84}" type="presParOf" srcId="{5717E2C9-87BA-48FD-BA9B-AB2D874D2CA8}" destId="{8A21A957-68D5-40B3-9E52-AE99CAA7384A}" srcOrd="7" destOrd="0" presId="urn:microsoft.com/office/officeart/2005/8/layout/list1"/>
    <dgm:cxn modelId="{CF60B4ED-066A-46D8-B518-D84FC6143106}" type="presParOf" srcId="{5717E2C9-87BA-48FD-BA9B-AB2D874D2CA8}" destId="{94C02053-B202-4F32-996B-8F040F2C3F78}" srcOrd="8" destOrd="0" presId="urn:microsoft.com/office/officeart/2005/8/layout/list1"/>
    <dgm:cxn modelId="{EB3F5783-157A-41ED-A184-40229B74C48A}" type="presParOf" srcId="{94C02053-B202-4F32-996B-8F040F2C3F78}" destId="{8C4F49F4-6A59-40AC-9839-250FC396BFF8}" srcOrd="0" destOrd="0" presId="urn:microsoft.com/office/officeart/2005/8/layout/list1"/>
    <dgm:cxn modelId="{7277AA7F-AA42-4DAE-8E1F-779EDE84DE03}" type="presParOf" srcId="{94C02053-B202-4F32-996B-8F040F2C3F78}" destId="{B4C5FF1A-FF10-4B41-B249-903AB29B6CA6}" srcOrd="1" destOrd="0" presId="urn:microsoft.com/office/officeart/2005/8/layout/list1"/>
    <dgm:cxn modelId="{6B187FF0-4A1F-4D29-8202-2A355DBB67E7}" type="presParOf" srcId="{5717E2C9-87BA-48FD-BA9B-AB2D874D2CA8}" destId="{ECE0D34D-BE05-44A2-99CE-D7EB22ACBF5D}" srcOrd="9" destOrd="0" presId="urn:microsoft.com/office/officeart/2005/8/layout/list1"/>
    <dgm:cxn modelId="{69B22257-117E-478B-B7DC-C60E6F8BA94F}" type="presParOf" srcId="{5717E2C9-87BA-48FD-BA9B-AB2D874D2CA8}" destId="{028D7912-B995-4FAF-868C-38A57D957AE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10D9E8-710B-4C18-9B73-48C4BA6FEC87}">
      <dsp:nvSpPr>
        <dsp:cNvPr id="0" name=""/>
        <dsp:cNvSpPr/>
      </dsp:nvSpPr>
      <dsp:spPr>
        <a:xfrm>
          <a:off x="-5450267" y="-834532"/>
          <a:ext cx="6489601" cy="6489601"/>
        </a:xfrm>
        <a:prstGeom prst="blockArc">
          <a:avLst>
            <a:gd name="adj1" fmla="val 18900000"/>
            <a:gd name="adj2" fmla="val 2700000"/>
            <a:gd name="adj3" fmla="val 333"/>
          </a:avLst>
        </a:prstGeom>
        <a:noFill/>
        <a:ln w="15875"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8EDBAA6-6541-4DEF-807E-184234876C03}">
      <dsp:nvSpPr>
        <dsp:cNvPr id="0" name=""/>
        <dsp:cNvSpPr/>
      </dsp:nvSpPr>
      <dsp:spPr>
        <a:xfrm>
          <a:off x="544108" y="370602"/>
          <a:ext cx="5674980" cy="741591"/>
        </a:xfrm>
        <a:prstGeom prst="rect">
          <a:avLst/>
        </a:prstGeom>
        <a:solidFill>
          <a:srgbClr val="FFFFCC"/>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88638" tIns="71120" rIns="71120" bIns="71120" numCol="1" spcCol="1270" anchor="ctr" anchorCtr="0">
          <a:noAutofit/>
        </a:bodyPr>
        <a:lstStyle/>
        <a:p>
          <a:pPr marL="0" lvl="0" indent="0" algn="l" defTabSz="1244600">
            <a:lnSpc>
              <a:spcPct val="90000"/>
            </a:lnSpc>
            <a:spcBef>
              <a:spcPct val="0"/>
            </a:spcBef>
            <a:spcAft>
              <a:spcPct val="35000"/>
            </a:spcAft>
            <a:buNone/>
          </a:pPr>
          <a:r>
            <a:rPr lang="tr-TR" sz="2800" b="1" kern="1200" dirty="0">
              <a:solidFill>
                <a:schemeClr val="accent2">
                  <a:lumMod val="50000"/>
                </a:schemeClr>
              </a:solidFill>
              <a:effectLst/>
              <a:latin typeface="+mj-lt"/>
            </a:rPr>
            <a:t>PUTPERESTLİK</a:t>
          </a:r>
        </a:p>
      </dsp:txBody>
      <dsp:txXfrm>
        <a:off x="544108" y="370602"/>
        <a:ext cx="5674980" cy="741591"/>
      </dsp:txXfrm>
    </dsp:sp>
    <dsp:sp modelId="{3E6D2821-AC6F-4B31-85DD-206579746E44}">
      <dsp:nvSpPr>
        <dsp:cNvPr id="0" name=""/>
        <dsp:cNvSpPr/>
      </dsp:nvSpPr>
      <dsp:spPr>
        <a:xfrm>
          <a:off x="80614" y="277903"/>
          <a:ext cx="926989" cy="926989"/>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91CBBD00-792D-4804-AA62-9138473E3449}">
      <dsp:nvSpPr>
        <dsp:cNvPr id="0" name=""/>
        <dsp:cNvSpPr/>
      </dsp:nvSpPr>
      <dsp:spPr>
        <a:xfrm>
          <a:off x="969280" y="1483182"/>
          <a:ext cx="5249809" cy="741591"/>
        </a:xfrm>
        <a:prstGeom prst="rect">
          <a:avLst/>
        </a:prstGeom>
        <a:solidFill>
          <a:srgbClr val="FFFFCC"/>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88638" tIns="71120" rIns="71120" bIns="71120" numCol="1" spcCol="1270" anchor="ctr" anchorCtr="0">
          <a:noAutofit/>
        </a:bodyPr>
        <a:lstStyle/>
        <a:p>
          <a:pPr marL="0" lvl="0" indent="0" algn="l" defTabSz="1244600">
            <a:lnSpc>
              <a:spcPct val="90000"/>
            </a:lnSpc>
            <a:spcBef>
              <a:spcPct val="0"/>
            </a:spcBef>
            <a:spcAft>
              <a:spcPct val="35000"/>
            </a:spcAft>
            <a:buNone/>
          </a:pPr>
          <a:r>
            <a:rPr lang="tr-TR" sz="2800" b="1" kern="1200" dirty="0">
              <a:solidFill>
                <a:schemeClr val="accent2">
                  <a:lumMod val="50000"/>
                </a:schemeClr>
              </a:solidFill>
              <a:effectLst/>
              <a:latin typeface="+mj-lt"/>
            </a:rPr>
            <a:t>KABİLE TAASSUBU</a:t>
          </a:r>
        </a:p>
      </dsp:txBody>
      <dsp:txXfrm>
        <a:off x="969280" y="1483182"/>
        <a:ext cx="5249809" cy="741591"/>
      </dsp:txXfrm>
    </dsp:sp>
    <dsp:sp modelId="{091BF793-A8B1-4ADF-8345-8C10F412702B}">
      <dsp:nvSpPr>
        <dsp:cNvPr id="0" name=""/>
        <dsp:cNvSpPr/>
      </dsp:nvSpPr>
      <dsp:spPr>
        <a:xfrm>
          <a:off x="505785" y="1390483"/>
          <a:ext cx="926989" cy="926989"/>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7AD3CF00-EC81-46DF-9FA1-41E0926A6715}">
      <dsp:nvSpPr>
        <dsp:cNvPr id="0" name=""/>
        <dsp:cNvSpPr/>
      </dsp:nvSpPr>
      <dsp:spPr>
        <a:xfrm>
          <a:off x="969280" y="2595762"/>
          <a:ext cx="5249809" cy="741591"/>
        </a:xfrm>
        <a:prstGeom prst="rect">
          <a:avLst/>
        </a:prstGeom>
        <a:solidFill>
          <a:srgbClr val="FFFFCC"/>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88638" tIns="71120" rIns="71120" bIns="71120" numCol="1" spcCol="1270" anchor="ctr" anchorCtr="0">
          <a:noAutofit/>
        </a:bodyPr>
        <a:lstStyle/>
        <a:p>
          <a:pPr marL="0" lvl="0" indent="0" algn="l" defTabSz="1244600">
            <a:lnSpc>
              <a:spcPct val="90000"/>
            </a:lnSpc>
            <a:spcBef>
              <a:spcPct val="0"/>
            </a:spcBef>
            <a:spcAft>
              <a:spcPct val="35000"/>
            </a:spcAft>
            <a:buNone/>
          </a:pPr>
          <a:r>
            <a:rPr lang="tr-TR" sz="2800" b="1" kern="1200" dirty="0">
              <a:solidFill>
                <a:schemeClr val="accent2">
                  <a:lumMod val="50000"/>
                </a:schemeClr>
              </a:solidFill>
              <a:effectLst/>
              <a:latin typeface="+mj-lt"/>
            </a:rPr>
            <a:t>EKONOMİK KAYGILAR</a:t>
          </a:r>
        </a:p>
      </dsp:txBody>
      <dsp:txXfrm>
        <a:off x="969280" y="2595762"/>
        <a:ext cx="5249809" cy="741591"/>
      </dsp:txXfrm>
    </dsp:sp>
    <dsp:sp modelId="{8A853E8C-33BC-471C-8C37-26685BEC2BDA}">
      <dsp:nvSpPr>
        <dsp:cNvPr id="0" name=""/>
        <dsp:cNvSpPr/>
      </dsp:nvSpPr>
      <dsp:spPr>
        <a:xfrm>
          <a:off x="505785" y="2503063"/>
          <a:ext cx="926989" cy="926989"/>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D250A9CF-D102-4F90-A3B6-D1EA05DA7844}">
      <dsp:nvSpPr>
        <dsp:cNvPr id="0" name=""/>
        <dsp:cNvSpPr/>
      </dsp:nvSpPr>
      <dsp:spPr>
        <a:xfrm>
          <a:off x="544108" y="3708342"/>
          <a:ext cx="5674980" cy="741591"/>
        </a:xfrm>
        <a:prstGeom prst="rect">
          <a:avLst/>
        </a:prstGeom>
        <a:solidFill>
          <a:srgbClr val="FFFFCC"/>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88638" tIns="71120" rIns="71120" bIns="71120" numCol="1" spcCol="1270" anchor="ctr" anchorCtr="0">
          <a:noAutofit/>
        </a:bodyPr>
        <a:lstStyle/>
        <a:p>
          <a:pPr marL="0" lvl="0" indent="0" algn="l" defTabSz="1244600">
            <a:lnSpc>
              <a:spcPct val="90000"/>
            </a:lnSpc>
            <a:spcBef>
              <a:spcPct val="0"/>
            </a:spcBef>
            <a:spcAft>
              <a:spcPct val="35000"/>
            </a:spcAft>
            <a:buNone/>
          </a:pPr>
          <a:r>
            <a:rPr lang="tr-TR" sz="2800" b="1" kern="1200" dirty="0">
              <a:solidFill>
                <a:schemeClr val="accent2">
                  <a:lumMod val="50000"/>
                </a:schemeClr>
              </a:solidFill>
              <a:effectLst/>
              <a:latin typeface="+mj-lt"/>
            </a:rPr>
            <a:t>HANİF DİNİNDEN KOPUŞ</a:t>
          </a:r>
        </a:p>
      </dsp:txBody>
      <dsp:txXfrm>
        <a:off x="544108" y="3708342"/>
        <a:ext cx="5674980" cy="741591"/>
      </dsp:txXfrm>
    </dsp:sp>
    <dsp:sp modelId="{C87A35DF-AE15-4DE3-BC8F-04CA6E14408C}">
      <dsp:nvSpPr>
        <dsp:cNvPr id="0" name=""/>
        <dsp:cNvSpPr/>
      </dsp:nvSpPr>
      <dsp:spPr>
        <a:xfrm>
          <a:off x="80614" y="3615643"/>
          <a:ext cx="926989" cy="926989"/>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DB892C-03A5-4380-8B77-A18F9CDDA7AF}">
      <dsp:nvSpPr>
        <dsp:cNvPr id="0" name=""/>
        <dsp:cNvSpPr/>
      </dsp:nvSpPr>
      <dsp:spPr>
        <a:xfrm>
          <a:off x="0" y="552632"/>
          <a:ext cx="9531346" cy="856800"/>
        </a:xfrm>
        <a:prstGeom prst="rect">
          <a:avLst/>
        </a:prstGeom>
        <a:solidFill>
          <a:srgbClr val="FFFFCC">
            <a:alpha val="90000"/>
          </a:srgb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05F06DB-4B26-422E-A4AF-B3CB015AB651}">
      <dsp:nvSpPr>
        <dsp:cNvPr id="0" name=""/>
        <dsp:cNvSpPr/>
      </dsp:nvSpPr>
      <dsp:spPr>
        <a:xfrm>
          <a:off x="455146" y="272575"/>
          <a:ext cx="8623811" cy="1003680"/>
        </a:xfrm>
        <a:prstGeom prst="roundRect">
          <a:avLst/>
        </a:prstGeom>
        <a:solidFill>
          <a:schemeClr val="accent2">
            <a:lumMod val="75000"/>
          </a:schemeClr>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4468" tIns="0" rIns="264468" bIns="0" numCol="1" spcCol="1270" anchor="ctr" anchorCtr="0">
          <a:noAutofit/>
        </a:bodyPr>
        <a:lstStyle/>
        <a:p>
          <a:pPr marL="0" lvl="0" indent="0" algn="l" defTabSz="977900">
            <a:lnSpc>
              <a:spcPct val="90000"/>
            </a:lnSpc>
            <a:spcBef>
              <a:spcPct val="0"/>
            </a:spcBef>
            <a:spcAft>
              <a:spcPct val="35000"/>
            </a:spcAft>
            <a:buNone/>
          </a:pPr>
          <a:r>
            <a:rPr lang="tr-TR" sz="2200" kern="1200" dirty="0">
              <a:latin typeface="+mj-lt"/>
            </a:rPr>
            <a:t>Gerçek zenginliği ve özgürlüğü Allah’ın dinine teslimiyette görmek.</a:t>
          </a:r>
          <a:endParaRPr lang="tr-TR" sz="2200" kern="1200" dirty="0"/>
        </a:p>
      </dsp:txBody>
      <dsp:txXfrm>
        <a:off x="504142" y="321571"/>
        <a:ext cx="8525819" cy="905688"/>
      </dsp:txXfrm>
    </dsp:sp>
    <dsp:sp modelId="{2D84820E-2AA8-4038-875C-03C32BD8C745}">
      <dsp:nvSpPr>
        <dsp:cNvPr id="0" name=""/>
        <dsp:cNvSpPr/>
      </dsp:nvSpPr>
      <dsp:spPr>
        <a:xfrm>
          <a:off x="0" y="2094872"/>
          <a:ext cx="9506357" cy="856800"/>
        </a:xfrm>
        <a:prstGeom prst="rect">
          <a:avLst/>
        </a:prstGeom>
        <a:solidFill>
          <a:srgbClr val="FFFFCC">
            <a:alpha val="90000"/>
          </a:srgb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41398A7-C3CD-41CA-A2BD-46B5A6DA8D92}">
      <dsp:nvSpPr>
        <dsp:cNvPr id="0" name=""/>
        <dsp:cNvSpPr/>
      </dsp:nvSpPr>
      <dsp:spPr>
        <a:xfrm>
          <a:off x="482574" y="1797752"/>
          <a:ext cx="8596383" cy="1003680"/>
        </a:xfrm>
        <a:prstGeom prst="roundRect">
          <a:avLst/>
        </a:prstGeom>
        <a:solidFill>
          <a:schemeClr val="accent2">
            <a:lumMod val="75000"/>
          </a:schemeClr>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4468" tIns="0" rIns="264468" bIns="0" numCol="1" spcCol="1270" anchor="ctr" anchorCtr="0">
          <a:noAutofit/>
        </a:bodyPr>
        <a:lstStyle/>
        <a:p>
          <a:pPr marL="0" lvl="0" indent="0" algn="l" defTabSz="977900">
            <a:lnSpc>
              <a:spcPct val="90000"/>
            </a:lnSpc>
            <a:spcBef>
              <a:spcPct val="0"/>
            </a:spcBef>
            <a:spcAft>
              <a:spcPct val="35000"/>
            </a:spcAft>
            <a:buNone/>
          </a:pPr>
          <a:r>
            <a:rPr lang="tr-TR" sz="2200" kern="1200" dirty="0">
              <a:latin typeface="+mj-lt"/>
            </a:rPr>
            <a:t>İlim, fedakârlık, gayret ve güzel üslûpla Allah’ın dinine hizmet etmek.</a:t>
          </a:r>
        </a:p>
      </dsp:txBody>
      <dsp:txXfrm>
        <a:off x="531570" y="1846748"/>
        <a:ext cx="8498391" cy="905688"/>
      </dsp:txXfrm>
    </dsp:sp>
    <dsp:sp modelId="{028D7912-B995-4FAF-868C-38A57D957AE1}">
      <dsp:nvSpPr>
        <dsp:cNvPr id="0" name=""/>
        <dsp:cNvSpPr/>
      </dsp:nvSpPr>
      <dsp:spPr>
        <a:xfrm>
          <a:off x="0" y="3637112"/>
          <a:ext cx="9536444" cy="856800"/>
        </a:xfrm>
        <a:prstGeom prst="rect">
          <a:avLst/>
        </a:prstGeom>
        <a:solidFill>
          <a:srgbClr val="FFFFCC">
            <a:alpha val="90000"/>
          </a:srgb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4C5FF1A-FF10-4B41-B249-903AB29B6CA6}">
      <dsp:nvSpPr>
        <dsp:cNvPr id="0" name=""/>
        <dsp:cNvSpPr/>
      </dsp:nvSpPr>
      <dsp:spPr>
        <a:xfrm>
          <a:off x="508043" y="3339982"/>
          <a:ext cx="8570914" cy="1003680"/>
        </a:xfrm>
        <a:prstGeom prst="roundRect">
          <a:avLst/>
        </a:prstGeom>
        <a:solidFill>
          <a:schemeClr val="accent2">
            <a:lumMod val="75000"/>
          </a:schemeClr>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4468" tIns="0" rIns="264468" bIns="0" numCol="1" spcCol="1270" anchor="ctr" anchorCtr="0">
          <a:noAutofit/>
        </a:bodyPr>
        <a:lstStyle/>
        <a:p>
          <a:pPr marL="0" lvl="0" indent="0" algn="l" defTabSz="977900">
            <a:lnSpc>
              <a:spcPct val="90000"/>
            </a:lnSpc>
            <a:spcBef>
              <a:spcPct val="0"/>
            </a:spcBef>
            <a:spcAft>
              <a:spcPct val="35000"/>
            </a:spcAft>
            <a:buNone/>
          </a:pPr>
          <a:r>
            <a:rPr lang="tr-TR" sz="2200" kern="1200" dirty="0">
              <a:latin typeface="+mj-lt"/>
            </a:rPr>
            <a:t>‘Nasıl yaşarsanız öyle ölürsünüz’ hadis-i şerifinin sırrına </a:t>
          </a:r>
          <a:r>
            <a:rPr lang="tr-TR" sz="2200" kern="1200" dirty="0" err="1">
              <a:latin typeface="+mj-lt"/>
            </a:rPr>
            <a:t>Mus’abca</a:t>
          </a:r>
          <a:r>
            <a:rPr lang="tr-TR" sz="2200" kern="1200" dirty="0">
              <a:latin typeface="+mj-lt"/>
            </a:rPr>
            <a:t> varmak ve hayatı erilebilecek en güzel makamda tamamlamaktır. </a:t>
          </a:r>
        </a:p>
      </dsp:txBody>
      <dsp:txXfrm>
        <a:off x="557039" y="3388978"/>
        <a:ext cx="8472922" cy="90568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BC8FFA-9B99-4B19-B1DB-BDB9040B4DD1}" type="datetimeFigureOut">
              <a:rPr lang="tr-TR" smtClean="0"/>
              <a:t>15.11.2018</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F0D2CD-B9F9-41B3-BC04-98133D03FD6A}" type="slidenum">
              <a:rPr lang="tr-TR" smtClean="0"/>
              <a:t>‹#›</a:t>
            </a:fld>
            <a:endParaRPr lang="tr-TR"/>
          </a:p>
        </p:txBody>
      </p:sp>
    </p:spTree>
    <p:extLst>
      <p:ext uri="{BB962C8B-B14F-4D97-AF65-F5344CB8AC3E}">
        <p14:creationId xmlns:p14="http://schemas.microsoft.com/office/powerpoint/2010/main" val="425278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endParaRPr lang="tr-TR" dirty="0"/>
          </a:p>
        </p:txBody>
      </p:sp>
      <p:sp>
        <p:nvSpPr>
          <p:cNvPr id="4" name="Slayt Numarası Yer Tutucusu 3"/>
          <p:cNvSpPr>
            <a:spLocks noGrp="1"/>
          </p:cNvSpPr>
          <p:nvPr>
            <p:ph type="sldNum" sz="quarter" idx="10"/>
          </p:nvPr>
        </p:nvSpPr>
        <p:spPr/>
        <p:txBody>
          <a:bodyPr/>
          <a:lstStyle/>
          <a:p>
            <a:fld id="{5CF0D2CD-B9F9-41B3-BC04-98133D03FD6A}" type="slidenum">
              <a:rPr lang="tr-TR" smtClean="0"/>
              <a:t>1</a:t>
            </a:fld>
            <a:endParaRPr lang="tr-TR"/>
          </a:p>
        </p:txBody>
      </p:sp>
    </p:spTree>
    <p:extLst>
      <p:ext uri="{BB962C8B-B14F-4D97-AF65-F5344CB8AC3E}">
        <p14:creationId xmlns:p14="http://schemas.microsoft.com/office/powerpoint/2010/main" val="1508205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r>
              <a:rPr lang="tr-TR" sz="1200" kern="1200" dirty="0">
                <a:solidFill>
                  <a:schemeClr val="tx1"/>
                </a:solidFill>
                <a:latin typeface="+mn-lt"/>
                <a:ea typeface="+mn-ea"/>
                <a:cs typeface="+mn-cs"/>
              </a:rPr>
              <a:t>Anne ve babası, evin üç erkeğinin en küçüğü olan </a:t>
            </a:r>
            <a:r>
              <a:rPr lang="tr-TR" sz="1200" kern="1200" dirty="0" err="1">
                <a:solidFill>
                  <a:schemeClr val="tx1"/>
                </a:solidFill>
                <a:latin typeface="+mn-lt"/>
                <a:ea typeface="+mn-ea"/>
                <a:cs typeface="+mn-cs"/>
              </a:rPr>
              <a:t>Mus’ab</a:t>
            </a:r>
            <a:r>
              <a:rPr lang="tr-TR" sz="1200" kern="1200" dirty="0">
                <a:solidFill>
                  <a:schemeClr val="tx1"/>
                </a:solidFill>
                <a:latin typeface="+mn-lt"/>
                <a:ea typeface="+mn-ea"/>
                <a:cs typeface="+mn-cs"/>
              </a:rPr>
              <a:t> b. </a:t>
            </a:r>
            <a:r>
              <a:rPr lang="tr-TR" sz="1200" kern="1200" dirty="0" err="1">
                <a:solidFill>
                  <a:schemeClr val="tx1"/>
                </a:solidFill>
                <a:latin typeface="+mn-lt"/>
                <a:ea typeface="+mn-ea"/>
                <a:cs typeface="+mn-cs"/>
              </a:rPr>
              <a:t>Umeyr’e</a:t>
            </a:r>
            <a:r>
              <a:rPr lang="tr-TR" sz="1200" kern="1200" dirty="0">
                <a:solidFill>
                  <a:schemeClr val="tx1"/>
                </a:solidFill>
                <a:latin typeface="+mn-lt"/>
                <a:ea typeface="+mn-ea"/>
                <a:cs typeface="+mn-cs"/>
              </a:rPr>
              <a:t> (</a:t>
            </a:r>
            <a:r>
              <a:rPr lang="tr-TR" sz="1200" kern="1200" dirty="0" err="1">
                <a:solidFill>
                  <a:schemeClr val="tx1"/>
                </a:solidFill>
                <a:latin typeface="+mn-lt"/>
                <a:ea typeface="+mn-ea"/>
                <a:cs typeface="+mn-cs"/>
              </a:rPr>
              <a:t>r.a</a:t>
            </a:r>
            <a:r>
              <a:rPr lang="tr-TR" sz="1200" kern="1200" dirty="0">
                <a:solidFill>
                  <a:schemeClr val="tx1"/>
                </a:solidFill>
                <a:latin typeface="+mn-lt"/>
                <a:ea typeface="+mn-ea"/>
                <a:cs typeface="+mn-cs"/>
              </a:rPr>
              <a:t>.) diğer evlatlarından daha düşkündü. </a:t>
            </a:r>
          </a:p>
          <a:p>
            <a:pPr algn="just"/>
            <a:r>
              <a:rPr lang="tr-TR" sz="1200" kern="1200" dirty="0" err="1">
                <a:solidFill>
                  <a:schemeClr val="tx1"/>
                </a:solidFill>
                <a:latin typeface="+mn-lt"/>
                <a:ea typeface="+mn-ea"/>
                <a:cs typeface="+mn-cs"/>
              </a:rPr>
              <a:t>Mus’ab’ı</a:t>
            </a:r>
            <a:r>
              <a:rPr lang="tr-TR" sz="1200" kern="1200" dirty="0">
                <a:solidFill>
                  <a:schemeClr val="tx1"/>
                </a:solidFill>
                <a:latin typeface="+mn-lt"/>
                <a:ea typeface="+mn-ea"/>
                <a:cs typeface="+mn-cs"/>
              </a:rPr>
              <a:t> (</a:t>
            </a:r>
            <a:r>
              <a:rPr lang="tr-TR" sz="1200" kern="1200" dirty="0" err="1">
                <a:solidFill>
                  <a:schemeClr val="tx1"/>
                </a:solidFill>
                <a:latin typeface="+mn-lt"/>
                <a:ea typeface="+mn-ea"/>
                <a:cs typeface="+mn-cs"/>
              </a:rPr>
              <a:t>r.a</a:t>
            </a:r>
            <a:r>
              <a:rPr lang="tr-TR" sz="1200" kern="1200" dirty="0">
                <a:solidFill>
                  <a:schemeClr val="tx1"/>
                </a:solidFill>
                <a:latin typeface="+mn-lt"/>
                <a:ea typeface="+mn-ea"/>
                <a:cs typeface="+mn-cs"/>
              </a:rPr>
              <a:t>.) bolluk ve bereket içerisinde, bir dediğini iki etmeden büyütüp, onun için en güzel kumaşları getirtip, en özel elbiseleri dokuturlardı ve </a:t>
            </a:r>
            <a:r>
              <a:rPr lang="tr-TR" sz="1200" kern="1200" dirty="0" err="1">
                <a:solidFill>
                  <a:schemeClr val="tx1"/>
                </a:solidFill>
                <a:latin typeface="+mn-lt"/>
                <a:ea typeface="+mn-ea"/>
                <a:cs typeface="+mn-cs"/>
              </a:rPr>
              <a:t>Mus’ab’a</a:t>
            </a:r>
            <a:r>
              <a:rPr lang="tr-TR" sz="1200" kern="1200" dirty="0">
                <a:solidFill>
                  <a:schemeClr val="tx1"/>
                </a:solidFill>
                <a:latin typeface="+mn-lt"/>
                <a:ea typeface="+mn-ea"/>
                <a:cs typeface="+mn-cs"/>
              </a:rPr>
              <a:t> (</a:t>
            </a:r>
            <a:r>
              <a:rPr lang="tr-TR" sz="1200" kern="1200" dirty="0" err="1">
                <a:solidFill>
                  <a:schemeClr val="tx1"/>
                </a:solidFill>
                <a:latin typeface="+mn-lt"/>
                <a:ea typeface="+mn-ea"/>
                <a:cs typeface="+mn-cs"/>
              </a:rPr>
              <a:t>r.a</a:t>
            </a:r>
            <a:r>
              <a:rPr lang="tr-TR" sz="1200" kern="1200" dirty="0">
                <a:solidFill>
                  <a:schemeClr val="tx1"/>
                </a:solidFill>
                <a:latin typeface="+mn-lt"/>
                <a:ea typeface="+mn-ea"/>
                <a:cs typeface="+mn-cs"/>
              </a:rPr>
              <a:t>.) hep en özel ayakkabıları diktirirlerdi.</a:t>
            </a:r>
          </a:p>
          <a:p>
            <a:pPr algn="just"/>
            <a:r>
              <a:rPr lang="tr-TR" sz="1200" kern="1200" dirty="0">
                <a:solidFill>
                  <a:schemeClr val="tx1"/>
                </a:solidFill>
                <a:latin typeface="+mn-lt"/>
                <a:ea typeface="+mn-ea"/>
                <a:cs typeface="+mn-cs"/>
              </a:rPr>
              <a:t>Ailesi </a:t>
            </a:r>
            <a:r>
              <a:rPr lang="tr-TR" sz="1200" kern="1200" dirty="0" err="1">
                <a:solidFill>
                  <a:schemeClr val="tx1"/>
                </a:solidFill>
                <a:latin typeface="+mn-lt"/>
                <a:ea typeface="+mn-ea"/>
                <a:cs typeface="+mn-cs"/>
              </a:rPr>
              <a:t>Mus’ab</a:t>
            </a:r>
            <a:r>
              <a:rPr lang="tr-TR" sz="1200" kern="1200" dirty="0">
                <a:solidFill>
                  <a:schemeClr val="tx1"/>
                </a:solidFill>
                <a:latin typeface="+mn-lt"/>
                <a:ea typeface="+mn-ea"/>
                <a:cs typeface="+mn-cs"/>
              </a:rPr>
              <a:t> (</a:t>
            </a:r>
            <a:r>
              <a:rPr lang="tr-TR" sz="1200" kern="1200" dirty="0" err="1">
                <a:solidFill>
                  <a:schemeClr val="tx1"/>
                </a:solidFill>
                <a:latin typeface="+mn-lt"/>
                <a:ea typeface="+mn-ea"/>
                <a:cs typeface="+mn-cs"/>
              </a:rPr>
              <a:t>r.a</a:t>
            </a:r>
            <a:r>
              <a:rPr lang="tr-TR" sz="1200" kern="1200" dirty="0">
                <a:solidFill>
                  <a:schemeClr val="tx1"/>
                </a:solidFill>
                <a:latin typeface="+mn-lt"/>
                <a:ea typeface="+mn-ea"/>
                <a:cs typeface="+mn-cs"/>
              </a:rPr>
              <a:t>.) için Yemen’den sadece ona ait özel koku getirtirlerdi. </a:t>
            </a:r>
          </a:p>
          <a:p>
            <a:pPr algn="just"/>
            <a:r>
              <a:rPr lang="tr-TR" sz="1200" kern="1200" dirty="0" err="1">
                <a:solidFill>
                  <a:schemeClr val="tx1"/>
                </a:solidFill>
                <a:latin typeface="+mn-lt"/>
                <a:ea typeface="+mn-ea"/>
                <a:cs typeface="+mn-cs"/>
              </a:rPr>
              <a:t>Mus’ab’ı</a:t>
            </a:r>
            <a:r>
              <a:rPr lang="tr-TR" sz="1200" kern="1200" dirty="0">
                <a:solidFill>
                  <a:schemeClr val="tx1"/>
                </a:solidFill>
                <a:latin typeface="+mn-lt"/>
                <a:ea typeface="+mn-ea"/>
                <a:cs typeface="+mn-cs"/>
              </a:rPr>
              <a:t> (</a:t>
            </a:r>
            <a:r>
              <a:rPr lang="tr-TR" sz="1200" kern="1200" dirty="0" err="1">
                <a:solidFill>
                  <a:schemeClr val="tx1"/>
                </a:solidFill>
                <a:latin typeface="+mn-lt"/>
                <a:ea typeface="+mn-ea"/>
                <a:cs typeface="+mn-cs"/>
              </a:rPr>
              <a:t>r.a</a:t>
            </a:r>
            <a:r>
              <a:rPr lang="tr-TR" sz="1200" kern="1200" dirty="0">
                <a:solidFill>
                  <a:schemeClr val="tx1"/>
                </a:solidFill>
                <a:latin typeface="+mn-lt"/>
                <a:ea typeface="+mn-ea"/>
                <a:cs typeface="+mn-cs"/>
              </a:rPr>
              <a:t>.) en güzel atlara bindirir, en lezzetli yiyeceklerle beslerlerdi.</a:t>
            </a:r>
          </a:p>
          <a:p>
            <a:endParaRPr lang="tr-TR" dirty="0"/>
          </a:p>
        </p:txBody>
      </p:sp>
      <p:sp>
        <p:nvSpPr>
          <p:cNvPr id="4" name="Slayt Numarası Yer Tutucusu 3"/>
          <p:cNvSpPr>
            <a:spLocks noGrp="1"/>
          </p:cNvSpPr>
          <p:nvPr>
            <p:ph type="sldNum" sz="quarter" idx="10"/>
          </p:nvPr>
        </p:nvSpPr>
        <p:spPr/>
        <p:txBody>
          <a:bodyPr/>
          <a:lstStyle/>
          <a:p>
            <a:fld id="{5CF0D2CD-B9F9-41B3-BC04-98133D03FD6A}" type="slidenum">
              <a:rPr lang="tr-TR" smtClean="0"/>
              <a:t>11</a:t>
            </a:fld>
            <a:endParaRPr lang="tr-TR"/>
          </a:p>
        </p:txBody>
      </p:sp>
    </p:spTree>
    <p:extLst>
      <p:ext uri="{BB962C8B-B14F-4D97-AF65-F5344CB8AC3E}">
        <p14:creationId xmlns:p14="http://schemas.microsoft.com/office/powerpoint/2010/main" val="590732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r>
              <a:rPr lang="tr-TR" sz="1200" kern="1200" dirty="0">
                <a:solidFill>
                  <a:schemeClr val="tx1"/>
                </a:solidFill>
                <a:latin typeface="+mn-lt"/>
                <a:ea typeface="+mn-ea"/>
                <a:cs typeface="+mn-cs"/>
              </a:rPr>
              <a:t>Bolluk, bereket, temizlik ve zenginlik içerisinde büyüyen </a:t>
            </a:r>
            <a:r>
              <a:rPr lang="tr-TR" sz="1200" kern="1200" dirty="0" err="1">
                <a:solidFill>
                  <a:schemeClr val="tx1"/>
                </a:solidFill>
                <a:latin typeface="+mn-lt"/>
                <a:ea typeface="+mn-ea"/>
                <a:cs typeface="+mn-cs"/>
              </a:rPr>
              <a:t>Mus’ab</a:t>
            </a:r>
            <a:r>
              <a:rPr lang="tr-TR" sz="1200" kern="1200" dirty="0">
                <a:solidFill>
                  <a:schemeClr val="tx1"/>
                </a:solidFill>
                <a:latin typeface="+mn-lt"/>
                <a:ea typeface="+mn-ea"/>
                <a:cs typeface="+mn-cs"/>
              </a:rPr>
              <a:t> b. </a:t>
            </a:r>
            <a:r>
              <a:rPr lang="tr-TR" sz="1200" kern="1200" dirty="0" err="1">
                <a:solidFill>
                  <a:schemeClr val="tx1"/>
                </a:solidFill>
                <a:latin typeface="+mn-lt"/>
                <a:ea typeface="+mn-ea"/>
                <a:cs typeface="+mn-cs"/>
              </a:rPr>
              <a:t>Umeyr</a:t>
            </a:r>
            <a:r>
              <a:rPr lang="tr-TR" sz="1200" kern="1200" dirty="0">
                <a:solidFill>
                  <a:schemeClr val="tx1"/>
                </a:solidFill>
                <a:latin typeface="+mn-lt"/>
                <a:ea typeface="+mn-ea"/>
                <a:cs typeface="+mn-cs"/>
              </a:rPr>
              <a:t> (</a:t>
            </a:r>
            <a:r>
              <a:rPr lang="tr-TR" sz="1200" kern="1200" dirty="0" err="1">
                <a:solidFill>
                  <a:schemeClr val="tx1"/>
                </a:solidFill>
                <a:latin typeface="+mn-lt"/>
                <a:ea typeface="+mn-ea"/>
                <a:cs typeface="+mn-cs"/>
              </a:rPr>
              <a:t>r.a</a:t>
            </a:r>
            <a:r>
              <a:rPr lang="tr-TR" sz="1200" kern="1200" dirty="0">
                <a:solidFill>
                  <a:schemeClr val="tx1"/>
                </a:solidFill>
                <a:latin typeface="+mn-lt"/>
                <a:ea typeface="+mn-ea"/>
                <a:cs typeface="+mn-cs"/>
              </a:rPr>
              <a:t>.) hem görüntüsüyle hem de kendine has kokusuyla dikkat çeken yakışıklı bir gençti. </a:t>
            </a:r>
          </a:p>
          <a:p>
            <a:pPr algn="just"/>
            <a:r>
              <a:rPr lang="tr-TR" sz="1200" kern="1200" dirty="0" err="1">
                <a:solidFill>
                  <a:schemeClr val="tx1"/>
                </a:solidFill>
                <a:latin typeface="+mn-lt"/>
                <a:ea typeface="+mn-ea"/>
                <a:cs typeface="+mn-cs"/>
              </a:rPr>
              <a:t>Mus’ab</a:t>
            </a:r>
            <a:r>
              <a:rPr lang="tr-TR" sz="1200" kern="1200" dirty="0">
                <a:solidFill>
                  <a:schemeClr val="tx1"/>
                </a:solidFill>
                <a:latin typeface="+mn-lt"/>
                <a:ea typeface="+mn-ea"/>
                <a:cs typeface="+mn-cs"/>
              </a:rPr>
              <a:t> b. </a:t>
            </a:r>
            <a:r>
              <a:rPr lang="tr-TR" sz="1200" kern="1200" dirty="0" err="1">
                <a:solidFill>
                  <a:schemeClr val="tx1"/>
                </a:solidFill>
                <a:latin typeface="+mn-lt"/>
                <a:ea typeface="+mn-ea"/>
                <a:cs typeface="+mn-cs"/>
              </a:rPr>
              <a:t>Umeyr</a:t>
            </a:r>
            <a:r>
              <a:rPr lang="tr-TR" sz="1200" kern="1200" dirty="0">
                <a:solidFill>
                  <a:schemeClr val="tx1"/>
                </a:solidFill>
                <a:latin typeface="+mn-lt"/>
                <a:ea typeface="+mn-ea"/>
                <a:cs typeface="+mn-cs"/>
              </a:rPr>
              <a:t> (</a:t>
            </a:r>
            <a:r>
              <a:rPr lang="tr-TR" sz="1200" kern="1200" dirty="0" err="1">
                <a:solidFill>
                  <a:schemeClr val="tx1"/>
                </a:solidFill>
                <a:latin typeface="+mn-lt"/>
                <a:ea typeface="+mn-ea"/>
                <a:cs typeface="+mn-cs"/>
              </a:rPr>
              <a:t>r.a</a:t>
            </a:r>
            <a:r>
              <a:rPr lang="tr-TR" sz="1200" kern="1200" dirty="0">
                <a:solidFill>
                  <a:schemeClr val="tx1"/>
                </a:solidFill>
                <a:latin typeface="+mn-lt"/>
                <a:ea typeface="+mn-ea"/>
                <a:cs typeface="+mn-cs"/>
              </a:rPr>
              <a:t>.), her gün saatlerce süslenir ve sokağa öyle çıkardı. Herkesin dikkatini çeken </a:t>
            </a:r>
            <a:r>
              <a:rPr lang="tr-TR" sz="1200" kern="1200" dirty="0" err="1">
                <a:solidFill>
                  <a:schemeClr val="tx1"/>
                </a:solidFill>
                <a:latin typeface="+mn-lt"/>
                <a:ea typeface="+mn-ea"/>
                <a:cs typeface="+mn-cs"/>
              </a:rPr>
              <a:t>Mus’ab</a:t>
            </a:r>
            <a:r>
              <a:rPr lang="tr-TR" sz="1200" kern="1200" dirty="0">
                <a:solidFill>
                  <a:schemeClr val="tx1"/>
                </a:solidFill>
                <a:latin typeface="+mn-lt"/>
                <a:ea typeface="+mn-ea"/>
                <a:cs typeface="+mn-cs"/>
              </a:rPr>
              <a:t> (</a:t>
            </a:r>
            <a:r>
              <a:rPr lang="tr-TR" sz="1200" kern="1200" dirty="0" err="1">
                <a:solidFill>
                  <a:schemeClr val="tx1"/>
                </a:solidFill>
                <a:latin typeface="+mn-lt"/>
                <a:ea typeface="+mn-ea"/>
                <a:cs typeface="+mn-cs"/>
              </a:rPr>
              <a:t>r.a</a:t>
            </a:r>
            <a:r>
              <a:rPr lang="tr-TR" sz="1200" kern="1200" dirty="0">
                <a:solidFill>
                  <a:schemeClr val="tx1"/>
                </a:solidFill>
                <a:latin typeface="+mn-lt"/>
                <a:ea typeface="+mn-ea"/>
                <a:cs typeface="+mn-cs"/>
              </a:rPr>
              <a:t>.) ile Mekke’nin en güzel kızları evlenmek için can atardı.</a:t>
            </a:r>
          </a:p>
          <a:p>
            <a:pPr algn="just"/>
            <a:r>
              <a:rPr lang="tr-TR" sz="1200" kern="1200" dirty="0">
                <a:solidFill>
                  <a:schemeClr val="tx1"/>
                </a:solidFill>
                <a:latin typeface="+mn-lt"/>
                <a:ea typeface="+mn-ea"/>
                <a:cs typeface="+mn-cs"/>
              </a:rPr>
              <a:t>Ailesinde </a:t>
            </a:r>
            <a:r>
              <a:rPr lang="tr-TR" sz="1200" kern="1200" dirty="0" err="1">
                <a:solidFill>
                  <a:schemeClr val="tx1"/>
                </a:solidFill>
                <a:latin typeface="+mn-lt"/>
                <a:ea typeface="+mn-ea"/>
                <a:cs typeface="+mn-cs"/>
              </a:rPr>
              <a:t>Mus’ab’a</a:t>
            </a:r>
            <a:r>
              <a:rPr lang="tr-TR" sz="1200" kern="1200" dirty="0">
                <a:solidFill>
                  <a:schemeClr val="tx1"/>
                </a:solidFill>
                <a:latin typeface="+mn-lt"/>
                <a:ea typeface="+mn-ea"/>
                <a:cs typeface="+mn-cs"/>
              </a:rPr>
              <a:t> (</a:t>
            </a:r>
            <a:r>
              <a:rPr lang="tr-TR" sz="1200" kern="1200" dirty="0" err="1">
                <a:solidFill>
                  <a:schemeClr val="tx1"/>
                </a:solidFill>
                <a:latin typeface="+mn-lt"/>
                <a:ea typeface="+mn-ea"/>
                <a:cs typeface="+mn-cs"/>
              </a:rPr>
              <a:t>r.a</a:t>
            </a:r>
            <a:r>
              <a:rPr lang="tr-TR" sz="1200" kern="1200" dirty="0">
                <a:solidFill>
                  <a:schemeClr val="tx1"/>
                </a:solidFill>
                <a:latin typeface="+mn-lt"/>
                <a:ea typeface="+mn-ea"/>
                <a:cs typeface="+mn-cs"/>
              </a:rPr>
              <a:t>.) en düşkün kişi annesiydi, fakat </a:t>
            </a:r>
            <a:r>
              <a:rPr lang="tr-TR" sz="1200" kern="1200" dirty="0" err="1">
                <a:solidFill>
                  <a:schemeClr val="tx1"/>
                </a:solidFill>
                <a:latin typeface="+mn-lt"/>
                <a:ea typeface="+mn-ea"/>
                <a:cs typeface="+mn-cs"/>
              </a:rPr>
              <a:t>Mus’ab</a:t>
            </a:r>
            <a:r>
              <a:rPr lang="tr-TR" sz="1200" kern="1200" dirty="0">
                <a:solidFill>
                  <a:schemeClr val="tx1"/>
                </a:solidFill>
                <a:latin typeface="+mn-lt"/>
                <a:ea typeface="+mn-ea"/>
                <a:cs typeface="+mn-cs"/>
              </a:rPr>
              <a:t> b. </a:t>
            </a:r>
            <a:r>
              <a:rPr lang="tr-TR" sz="1200" kern="1200" dirty="0" err="1">
                <a:solidFill>
                  <a:schemeClr val="tx1"/>
                </a:solidFill>
                <a:latin typeface="+mn-lt"/>
                <a:ea typeface="+mn-ea"/>
                <a:cs typeface="+mn-cs"/>
              </a:rPr>
              <a:t>Umeyr</a:t>
            </a:r>
            <a:r>
              <a:rPr lang="tr-TR" sz="1200" kern="1200" dirty="0">
                <a:solidFill>
                  <a:schemeClr val="tx1"/>
                </a:solidFill>
                <a:latin typeface="+mn-lt"/>
                <a:ea typeface="+mn-ea"/>
                <a:cs typeface="+mn-cs"/>
              </a:rPr>
              <a:t> (</a:t>
            </a:r>
            <a:r>
              <a:rPr lang="tr-TR" sz="1200" kern="1200" dirty="0" err="1">
                <a:solidFill>
                  <a:schemeClr val="tx1"/>
                </a:solidFill>
                <a:latin typeface="+mn-lt"/>
                <a:ea typeface="+mn-ea"/>
                <a:cs typeface="+mn-cs"/>
              </a:rPr>
              <a:t>r.a</a:t>
            </a:r>
            <a:r>
              <a:rPr lang="tr-TR" sz="1200" kern="1200" dirty="0">
                <a:solidFill>
                  <a:schemeClr val="tx1"/>
                </a:solidFill>
                <a:latin typeface="+mn-lt"/>
                <a:ea typeface="+mn-ea"/>
                <a:cs typeface="+mn-cs"/>
              </a:rPr>
              <a:t>.) Müslüman olduktan sonra da en fazla annesinin elinden çekmiştir. </a:t>
            </a:r>
          </a:p>
          <a:p>
            <a:pPr algn="just"/>
            <a:r>
              <a:rPr lang="tr-TR" sz="1200" kern="1200" dirty="0" err="1">
                <a:solidFill>
                  <a:schemeClr val="tx1"/>
                </a:solidFill>
                <a:latin typeface="+mn-lt"/>
                <a:ea typeface="+mn-ea"/>
                <a:cs typeface="+mn-cs"/>
              </a:rPr>
              <a:t>Mus’ab</a:t>
            </a:r>
            <a:r>
              <a:rPr lang="tr-TR" sz="1200" kern="1200" dirty="0">
                <a:solidFill>
                  <a:schemeClr val="tx1"/>
                </a:solidFill>
                <a:latin typeface="+mn-lt"/>
                <a:ea typeface="+mn-ea"/>
                <a:cs typeface="+mn-cs"/>
              </a:rPr>
              <a:t> b. </a:t>
            </a:r>
            <a:r>
              <a:rPr lang="tr-TR" sz="1200" kern="1200" dirty="0" err="1">
                <a:solidFill>
                  <a:schemeClr val="tx1"/>
                </a:solidFill>
                <a:latin typeface="+mn-lt"/>
                <a:ea typeface="+mn-ea"/>
                <a:cs typeface="+mn-cs"/>
              </a:rPr>
              <a:t>Umeyr’in</a:t>
            </a:r>
            <a:r>
              <a:rPr lang="tr-TR" sz="1200" kern="1200" dirty="0">
                <a:solidFill>
                  <a:schemeClr val="tx1"/>
                </a:solidFill>
                <a:latin typeface="+mn-lt"/>
                <a:ea typeface="+mn-ea"/>
                <a:cs typeface="+mn-cs"/>
              </a:rPr>
              <a:t> (</a:t>
            </a:r>
            <a:r>
              <a:rPr lang="tr-TR" sz="1200" kern="1200" dirty="0" err="1">
                <a:solidFill>
                  <a:schemeClr val="tx1"/>
                </a:solidFill>
                <a:latin typeface="+mn-lt"/>
                <a:ea typeface="+mn-ea"/>
                <a:cs typeface="+mn-cs"/>
              </a:rPr>
              <a:t>r.a</a:t>
            </a:r>
            <a:r>
              <a:rPr lang="tr-TR" sz="1200" kern="1200" dirty="0">
                <a:solidFill>
                  <a:schemeClr val="tx1"/>
                </a:solidFill>
                <a:latin typeface="+mn-lt"/>
                <a:ea typeface="+mn-ea"/>
                <a:cs typeface="+mn-cs"/>
              </a:rPr>
              <a:t>.) annesi de babası da ne yazık ki Müslüman olmamışlardı.</a:t>
            </a:r>
          </a:p>
          <a:p>
            <a:endParaRPr lang="tr-TR" dirty="0"/>
          </a:p>
        </p:txBody>
      </p:sp>
      <p:sp>
        <p:nvSpPr>
          <p:cNvPr id="4" name="Slayt Numarası Yer Tutucusu 3"/>
          <p:cNvSpPr>
            <a:spLocks noGrp="1"/>
          </p:cNvSpPr>
          <p:nvPr>
            <p:ph type="sldNum" sz="quarter" idx="10"/>
          </p:nvPr>
        </p:nvSpPr>
        <p:spPr/>
        <p:txBody>
          <a:bodyPr/>
          <a:lstStyle/>
          <a:p>
            <a:fld id="{5CF0D2CD-B9F9-41B3-BC04-98133D03FD6A}" type="slidenum">
              <a:rPr lang="tr-TR" smtClean="0"/>
              <a:t>12</a:t>
            </a:fld>
            <a:endParaRPr lang="tr-TR"/>
          </a:p>
        </p:txBody>
      </p:sp>
    </p:spTree>
    <p:extLst>
      <p:ext uri="{BB962C8B-B14F-4D97-AF65-F5344CB8AC3E}">
        <p14:creationId xmlns:p14="http://schemas.microsoft.com/office/powerpoint/2010/main" val="4110232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r>
              <a:rPr lang="tr-TR" sz="1200" kern="1200" dirty="0" err="1">
                <a:solidFill>
                  <a:schemeClr val="tx1"/>
                </a:solidFill>
                <a:latin typeface="+mn-lt"/>
                <a:ea typeface="+mn-ea"/>
                <a:cs typeface="+mn-cs"/>
              </a:rPr>
              <a:t>Mus’ab</a:t>
            </a:r>
            <a:r>
              <a:rPr lang="tr-TR" sz="1200" kern="1200" dirty="0">
                <a:solidFill>
                  <a:schemeClr val="tx1"/>
                </a:solidFill>
                <a:latin typeface="+mn-lt"/>
                <a:ea typeface="+mn-ea"/>
                <a:cs typeface="+mn-cs"/>
              </a:rPr>
              <a:t> b. </a:t>
            </a:r>
            <a:r>
              <a:rPr lang="tr-TR" sz="1200" kern="1200" dirty="0" err="1">
                <a:solidFill>
                  <a:schemeClr val="tx1"/>
                </a:solidFill>
                <a:latin typeface="+mn-lt"/>
                <a:ea typeface="+mn-ea"/>
                <a:cs typeface="+mn-cs"/>
              </a:rPr>
              <a:t>Umeyr</a:t>
            </a:r>
            <a:r>
              <a:rPr lang="tr-TR" sz="1200" kern="1200" dirty="0">
                <a:solidFill>
                  <a:schemeClr val="tx1"/>
                </a:solidFill>
                <a:latin typeface="+mn-lt"/>
                <a:ea typeface="+mn-ea"/>
                <a:cs typeface="+mn-cs"/>
              </a:rPr>
              <a:t> (</a:t>
            </a:r>
            <a:r>
              <a:rPr lang="tr-TR" sz="1200" kern="1200" dirty="0" err="1">
                <a:solidFill>
                  <a:schemeClr val="tx1"/>
                </a:solidFill>
                <a:latin typeface="+mn-lt"/>
                <a:ea typeface="+mn-ea"/>
                <a:cs typeface="+mn-cs"/>
              </a:rPr>
              <a:t>r.a</a:t>
            </a:r>
            <a:r>
              <a:rPr lang="tr-TR" sz="1200" kern="1200" dirty="0">
                <a:solidFill>
                  <a:schemeClr val="tx1"/>
                </a:solidFill>
                <a:latin typeface="+mn-lt"/>
                <a:ea typeface="+mn-ea"/>
                <a:cs typeface="+mn-cs"/>
              </a:rPr>
              <a:t>.), bir akşam </a:t>
            </a:r>
            <a:r>
              <a:rPr lang="tr-TR" sz="1200" kern="1200" dirty="0" err="1">
                <a:solidFill>
                  <a:schemeClr val="tx1"/>
                </a:solidFill>
                <a:latin typeface="+mn-lt"/>
                <a:ea typeface="+mn-ea"/>
                <a:cs typeface="+mn-cs"/>
              </a:rPr>
              <a:t>Hacun</a:t>
            </a:r>
            <a:r>
              <a:rPr lang="tr-TR" sz="1200" kern="1200" dirty="0">
                <a:solidFill>
                  <a:schemeClr val="tx1"/>
                </a:solidFill>
                <a:latin typeface="+mn-lt"/>
                <a:ea typeface="+mn-ea"/>
                <a:cs typeface="+mn-cs"/>
              </a:rPr>
              <a:t> Dağı civarında eğlenirken bir arkadaşı ona; “</a:t>
            </a:r>
            <a:r>
              <a:rPr lang="tr-TR" sz="1200" kern="1200" dirty="0" err="1">
                <a:solidFill>
                  <a:schemeClr val="tx1"/>
                </a:solidFill>
                <a:latin typeface="+mn-lt"/>
                <a:ea typeface="+mn-ea"/>
                <a:cs typeface="+mn-cs"/>
              </a:rPr>
              <a:t>Abdulmuttalib’in</a:t>
            </a:r>
            <a:r>
              <a:rPr lang="tr-TR" sz="1200" kern="1200" dirty="0">
                <a:solidFill>
                  <a:schemeClr val="tx1"/>
                </a:solidFill>
                <a:latin typeface="+mn-lt"/>
                <a:ea typeface="+mn-ea"/>
                <a:cs typeface="+mn-cs"/>
              </a:rPr>
              <a:t> yetimi Muhammed, ‘Ben Allah’ın peygamberiyim. Tapındığınız putlar boştur, size hiçbir fayda sağlamaz. Allah ise birdir, her şeyi gören ve bilendir. Yaratan O’dur, yalnız O’na ibadet ediniz’ dediğini duydunuz mu?” şeklinde Hz. Muhammed’in (</a:t>
            </a:r>
            <a:r>
              <a:rPr lang="tr-TR" sz="1200" kern="1200" dirty="0" err="1">
                <a:solidFill>
                  <a:schemeClr val="tx1"/>
                </a:solidFill>
                <a:latin typeface="+mn-lt"/>
                <a:ea typeface="+mn-ea"/>
                <a:cs typeface="+mn-cs"/>
              </a:rPr>
              <a:t>s.a.v</a:t>
            </a:r>
            <a:r>
              <a:rPr lang="tr-TR" sz="1200" kern="1200" dirty="0">
                <a:solidFill>
                  <a:schemeClr val="tx1"/>
                </a:solidFill>
                <a:latin typeface="+mn-lt"/>
                <a:ea typeface="+mn-ea"/>
                <a:cs typeface="+mn-cs"/>
              </a:rPr>
              <a:t>) söyledikleriyle ilgili bir şeyler anlattı.</a:t>
            </a:r>
          </a:p>
          <a:p>
            <a:pPr algn="just"/>
            <a:r>
              <a:rPr lang="tr-TR" sz="1200" kern="1200" dirty="0">
                <a:solidFill>
                  <a:schemeClr val="tx1"/>
                </a:solidFill>
                <a:latin typeface="+mn-lt"/>
                <a:ea typeface="+mn-ea"/>
                <a:cs typeface="+mn-cs"/>
              </a:rPr>
              <a:t>O akşam arkadaşlarının anlattıkları ve konuşulanlardan çok etkilenen </a:t>
            </a:r>
            <a:r>
              <a:rPr lang="tr-TR" sz="1200" kern="1200" dirty="0" err="1">
                <a:solidFill>
                  <a:schemeClr val="tx1"/>
                </a:solidFill>
                <a:latin typeface="+mn-lt"/>
                <a:ea typeface="+mn-ea"/>
                <a:cs typeface="+mn-cs"/>
              </a:rPr>
              <a:t>Mus’ab</a:t>
            </a:r>
            <a:r>
              <a:rPr lang="tr-TR" sz="1200" kern="1200" dirty="0">
                <a:solidFill>
                  <a:schemeClr val="tx1"/>
                </a:solidFill>
                <a:latin typeface="+mn-lt"/>
                <a:ea typeface="+mn-ea"/>
                <a:cs typeface="+mn-cs"/>
              </a:rPr>
              <a:t> b. </a:t>
            </a:r>
            <a:r>
              <a:rPr lang="tr-TR" sz="1200" kern="1200" dirty="0" err="1">
                <a:solidFill>
                  <a:schemeClr val="tx1"/>
                </a:solidFill>
                <a:latin typeface="+mn-lt"/>
                <a:ea typeface="+mn-ea"/>
                <a:cs typeface="+mn-cs"/>
              </a:rPr>
              <a:t>Umeyr</a:t>
            </a:r>
            <a:r>
              <a:rPr lang="tr-TR" sz="1200" kern="1200" dirty="0">
                <a:solidFill>
                  <a:schemeClr val="tx1"/>
                </a:solidFill>
                <a:latin typeface="+mn-lt"/>
                <a:ea typeface="+mn-ea"/>
                <a:cs typeface="+mn-cs"/>
              </a:rPr>
              <a:t> (</a:t>
            </a:r>
            <a:r>
              <a:rPr lang="tr-TR" sz="1200" kern="1200" dirty="0" err="1">
                <a:solidFill>
                  <a:schemeClr val="tx1"/>
                </a:solidFill>
                <a:latin typeface="+mn-lt"/>
                <a:ea typeface="+mn-ea"/>
                <a:cs typeface="+mn-cs"/>
              </a:rPr>
              <a:t>r.a</a:t>
            </a:r>
            <a:r>
              <a:rPr lang="tr-TR" sz="1200" kern="1200" dirty="0">
                <a:solidFill>
                  <a:schemeClr val="tx1"/>
                </a:solidFill>
                <a:latin typeface="+mn-lt"/>
                <a:ea typeface="+mn-ea"/>
                <a:cs typeface="+mn-cs"/>
              </a:rPr>
              <a:t>.) ilgisizmiş gibi görünerek “Bunlar bizim meselemiz değil, bunları büyüklerimiz düşünsün ve kararlarını versinler, biz eğlencemize bakalım” dedi.</a:t>
            </a:r>
          </a:p>
          <a:p>
            <a:endParaRPr lang="tr-TR" dirty="0"/>
          </a:p>
        </p:txBody>
      </p:sp>
      <p:sp>
        <p:nvSpPr>
          <p:cNvPr id="4" name="Slayt Numarası Yer Tutucusu 3"/>
          <p:cNvSpPr>
            <a:spLocks noGrp="1"/>
          </p:cNvSpPr>
          <p:nvPr>
            <p:ph type="sldNum" sz="quarter" idx="10"/>
          </p:nvPr>
        </p:nvSpPr>
        <p:spPr/>
        <p:txBody>
          <a:bodyPr/>
          <a:lstStyle/>
          <a:p>
            <a:fld id="{5CF0D2CD-B9F9-41B3-BC04-98133D03FD6A}" type="slidenum">
              <a:rPr lang="tr-TR" smtClean="0"/>
              <a:t>13</a:t>
            </a:fld>
            <a:endParaRPr lang="tr-TR"/>
          </a:p>
        </p:txBody>
      </p:sp>
    </p:spTree>
    <p:extLst>
      <p:ext uri="{BB962C8B-B14F-4D97-AF65-F5344CB8AC3E}">
        <p14:creationId xmlns:p14="http://schemas.microsoft.com/office/powerpoint/2010/main" val="3176431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r>
              <a:rPr lang="tr-TR" sz="1200" kern="1200" dirty="0">
                <a:solidFill>
                  <a:schemeClr val="tx1"/>
                </a:solidFill>
                <a:latin typeface="+mn-lt"/>
                <a:ea typeface="+mn-ea"/>
                <a:cs typeface="+mn-cs"/>
              </a:rPr>
              <a:t>Sorular</a:t>
            </a:r>
            <a:r>
              <a:rPr lang="tr-TR" sz="1200" kern="1200" baseline="0" dirty="0">
                <a:solidFill>
                  <a:schemeClr val="tx1"/>
                </a:solidFill>
                <a:latin typeface="+mn-lt"/>
                <a:ea typeface="+mn-ea"/>
                <a:cs typeface="+mn-cs"/>
              </a:rPr>
              <a:t> dolu zihniyle bir sabah </a:t>
            </a:r>
            <a:r>
              <a:rPr lang="tr-TR" sz="1200" kern="1200" dirty="0" err="1">
                <a:solidFill>
                  <a:schemeClr val="tx1"/>
                </a:solidFill>
                <a:latin typeface="+mn-lt"/>
                <a:ea typeface="+mn-ea"/>
                <a:cs typeface="+mn-cs"/>
              </a:rPr>
              <a:t>Mus’ab</a:t>
            </a:r>
            <a:r>
              <a:rPr lang="tr-TR" sz="1200" kern="1200" dirty="0">
                <a:solidFill>
                  <a:schemeClr val="tx1"/>
                </a:solidFill>
                <a:latin typeface="+mn-lt"/>
                <a:ea typeface="+mn-ea"/>
                <a:cs typeface="+mn-cs"/>
              </a:rPr>
              <a:t> (</a:t>
            </a:r>
            <a:r>
              <a:rPr lang="tr-TR" sz="1200" kern="1200" dirty="0" err="1">
                <a:solidFill>
                  <a:schemeClr val="tx1"/>
                </a:solidFill>
                <a:latin typeface="+mn-lt"/>
                <a:ea typeface="+mn-ea"/>
                <a:cs typeface="+mn-cs"/>
              </a:rPr>
              <a:t>r.a</a:t>
            </a:r>
            <a:r>
              <a:rPr lang="tr-TR" sz="1200" kern="1200" dirty="0">
                <a:solidFill>
                  <a:schemeClr val="tx1"/>
                </a:solidFill>
                <a:latin typeface="+mn-lt"/>
                <a:ea typeface="+mn-ea"/>
                <a:cs typeface="+mn-cs"/>
              </a:rPr>
              <a:t>.), </a:t>
            </a:r>
            <a:r>
              <a:rPr lang="tr-TR" sz="1200" kern="1200" dirty="0" err="1">
                <a:solidFill>
                  <a:schemeClr val="tx1"/>
                </a:solidFill>
                <a:latin typeface="+mn-lt"/>
                <a:ea typeface="+mn-ea"/>
                <a:cs typeface="+mn-cs"/>
              </a:rPr>
              <a:t>Habbab</a:t>
            </a:r>
            <a:r>
              <a:rPr lang="tr-TR" sz="1200" kern="1200" dirty="0">
                <a:solidFill>
                  <a:schemeClr val="tx1"/>
                </a:solidFill>
                <a:latin typeface="+mn-lt"/>
                <a:ea typeface="+mn-ea"/>
                <a:cs typeface="+mn-cs"/>
              </a:rPr>
              <a:t> b. </a:t>
            </a:r>
            <a:r>
              <a:rPr lang="tr-TR" sz="1200" kern="1200" dirty="0" err="1">
                <a:solidFill>
                  <a:schemeClr val="tx1"/>
                </a:solidFill>
                <a:latin typeface="+mn-lt"/>
                <a:ea typeface="+mn-ea"/>
                <a:cs typeface="+mn-cs"/>
              </a:rPr>
              <a:t>Eret’in</a:t>
            </a:r>
            <a:r>
              <a:rPr lang="tr-TR" sz="1200" kern="1200" dirty="0">
                <a:solidFill>
                  <a:schemeClr val="tx1"/>
                </a:solidFill>
                <a:latin typeface="+mn-lt"/>
                <a:ea typeface="+mn-ea"/>
                <a:cs typeface="+mn-cs"/>
              </a:rPr>
              <a:t> (</a:t>
            </a:r>
            <a:r>
              <a:rPr lang="tr-TR" sz="1200" kern="1200" dirty="0" err="1">
                <a:solidFill>
                  <a:schemeClr val="tx1"/>
                </a:solidFill>
                <a:latin typeface="+mn-lt"/>
                <a:ea typeface="+mn-ea"/>
                <a:cs typeface="+mn-cs"/>
              </a:rPr>
              <a:t>r.a</a:t>
            </a:r>
            <a:r>
              <a:rPr lang="tr-TR" sz="1200" kern="1200" dirty="0">
                <a:solidFill>
                  <a:schemeClr val="tx1"/>
                </a:solidFill>
                <a:latin typeface="+mn-lt"/>
                <a:ea typeface="+mn-ea"/>
                <a:cs typeface="+mn-cs"/>
              </a:rPr>
              <a:t>.) dükkanına uğradı. </a:t>
            </a:r>
            <a:r>
              <a:rPr lang="tr-TR" sz="1200" kern="1200" dirty="0" err="1">
                <a:solidFill>
                  <a:schemeClr val="tx1"/>
                </a:solidFill>
                <a:latin typeface="+mn-lt"/>
                <a:ea typeface="+mn-ea"/>
                <a:cs typeface="+mn-cs"/>
              </a:rPr>
              <a:t>Mus’ab</a:t>
            </a:r>
            <a:r>
              <a:rPr lang="tr-TR" sz="1200" kern="1200" dirty="0">
                <a:solidFill>
                  <a:schemeClr val="tx1"/>
                </a:solidFill>
                <a:latin typeface="+mn-lt"/>
                <a:ea typeface="+mn-ea"/>
                <a:cs typeface="+mn-cs"/>
              </a:rPr>
              <a:t> (</a:t>
            </a:r>
            <a:r>
              <a:rPr lang="tr-TR" sz="1200" kern="1200" dirty="0" err="1">
                <a:solidFill>
                  <a:schemeClr val="tx1"/>
                </a:solidFill>
                <a:latin typeface="+mn-lt"/>
                <a:ea typeface="+mn-ea"/>
                <a:cs typeface="+mn-cs"/>
              </a:rPr>
              <a:t>r.a</a:t>
            </a:r>
            <a:r>
              <a:rPr lang="tr-TR" sz="1200" kern="1200" dirty="0">
                <a:solidFill>
                  <a:schemeClr val="tx1"/>
                </a:solidFill>
                <a:latin typeface="+mn-lt"/>
                <a:ea typeface="+mn-ea"/>
                <a:cs typeface="+mn-cs"/>
              </a:rPr>
              <a:t>.):</a:t>
            </a:r>
          </a:p>
          <a:p>
            <a:pPr algn="just"/>
            <a:r>
              <a:rPr lang="tr-TR" sz="1200" kern="1200" dirty="0">
                <a:solidFill>
                  <a:schemeClr val="tx1"/>
                </a:solidFill>
                <a:latin typeface="+mn-lt"/>
                <a:ea typeface="+mn-ea"/>
                <a:cs typeface="+mn-cs"/>
              </a:rPr>
              <a:t>– Bu sıcak demiri elinde nasıl tutuyorsun </a:t>
            </a:r>
            <a:r>
              <a:rPr lang="tr-TR" sz="1200" kern="1200" dirty="0" err="1">
                <a:solidFill>
                  <a:schemeClr val="tx1"/>
                </a:solidFill>
                <a:latin typeface="+mn-lt"/>
                <a:ea typeface="+mn-ea"/>
                <a:cs typeface="+mn-cs"/>
              </a:rPr>
              <a:t>Habbab</a:t>
            </a:r>
            <a:r>
              <a:rPr lang="tr-TR" sz="1200" kern="1200" dirty="0">
                <a:solidFill>
                  <a:schemeClr val="tx1"/>
                </a:solidFill>
                <a:latin typeface="+mn-lt"/>
                <a:ea typeface="+mn-ea"/>
                <a:cs typeface="+mn-cs"/>
              </a:rPr>
              <a:t>, elin yanmıyor mu?</a:t>
            </a:r>
          </a:p>
          <a:p>
            <a:pPr algn="just"/>
            <a:r>
              <a:rPr lang="tr-TR" sz="1200" kern="1200" dirty="0">
                <a:solidFill>
                  <a:schemeClr val="tx1"/>
                </a:solidFill>
                <a:latin typeface="+mn-lt"/>
                <a:ea typeface="+mn-ea"/>
                <a:cs typeface="+mn-cs"/>
              </a:rPr>
              <a:t>– Yüreğimde öyle bir yangın var ki bedenimdeki acıyı hissetmiyorum.</a:t>
            </a:r>
          </a:p>
          <a:p>
            <a:pPr algn="just"/>
            <a:r>
              <a:rPr lang="tr-TR" sz="1200" kern="1200" dirty="0" err="1">
                <a:solidFill>
                  <a:schemeClr val="tx1"/>
                </a:solidFill>
                <a:latin typeface="+mn-lt"/>
                <a:ea typeface="+mn-ea"/>
                <a:cs typeface="+mn-cs"/>
              </a:rPr>
              <a:t>Habbab’ın</a:t>
            </a:r>
            <a:r>
              <a:rPr lang="tr-TR" sz="1200" kern="1200" dirty="0">
                <a:solidFill>
                  <a:schemeClr val="tx1"/>
                </a:solidFill>
                <a:latin typeface="+mn-lt"/>
                <a:ea typeface="+mn-ea"/>
                <a:cs typeface="+mn-cs"/>
              </a:rPr>
              <a:t> (</a:t>
            </a:r>
            <a:r>
              <a:rPr lang="tr-TR" sz="1200" kern="1200" dirty="0" err="1">
                <a:solidFill>
                  <a:schemeClr val="tx1"/>
                </a:solidFill>
                <a:latin typeface="+mn-lt"/>
                <a:ea typeface="+mn-ea"/>
                <a:cs typeface="+mn-cs"/>
              </a:rPr>
              <a:t>r.a</a:t>
            </a:r>
            <a:r>
              <a:rPr lang="tr-TR" sz="1200" kern="1200" dirty="0">
                <a:solidFill>
                  <a:schemeClr val="tx1"/>
                </a:solidFill>
                <a:latin typeface="+mn-lt"/>
                <a:ea typeface="+mn-ea"/>
                <a:cs typeface="+mn-cs"/>
              </a:rPr>
              <a:t>.) verdiği bu cevap karşısında sarsılan </a:t>
            </a:r>
            <a:r>
              <a:rPr lang="tr-TR" sz="1200" kern="1200" dirty="0" err="1">
                <a:solidFill>
                  <a:schemeClr val="tx1"/>
                </a:solidFill>
                <a:latin typeface="+mn-lt"/>
                <a:ea typeface="+mn-ea"/>
                <a:cs typeface="+mn-cs"/>
              </a:rPr>
              <a:t>Mus’ab</a:t>
            </a:r>
            <a:r>
              <a:rPr lang="tr-TR" sz="1200" kern="1200" dirty="0">
                <a:solidFill>
                  <a:schemeClr val="tx1"/>
                </a:solidFill>
                <a:latin typeface="+mn-lt"/>
                <a:ea typeface="+mn-ea"/>
                <a:cs typeface="+mn-cs"/>
              </a:rPr>
              <a:t> (</a:t>
            </a:r>
            <a:r>
              <a:rPr lang="tr-TR" sz="1200" kern="1200" dirty="0" err="1">
                <a:solidFill>
                  <a:schemeClr val="tx1"/>
                </a:solidFill>
                <a:latin typeface="+mn-lt"/>
                <a:ea typeface="+mn-ea"/>
                <a:cs typeface="+mn-cs"/>
              </a:rPr>
              <a:t>r.a</a:t>
            </a:r>
            <a:r>
              <a:rPr lang="tr-TR" sz="1200" kern="1200" dirty="0">
                <a:solidFill>
                  <a:schemeClr val="tx1"/>
                </a:solidFill>
                <a:latin typeface="+mn-lt"/>
                <a:ea typeface="+mn-ea"/>
                <a:cs typeface="+mn-cs"/>
              </a:rPr>
              <a:t>.):</a:t>
            </a:r>
          </a:p>
          <a:p>
            <a:pPr algn="just"/>
            <a:r>
              <a:rPr lang="tr-TR" sz="1200" kern="1200" dirty="0">
                <a:solidFill>
                  <a:schemeClr val="tx1"/>
                </a:solidFill>
                <a:latin typeface="+mn-lt"/>
                <a:ea typeface="+mn-ea"/>
                <a:cs typeface="+mn-cs"/>
              </a:rPr>
              <a:t>– Benim de yüreğim yanıyor ama ben senin kadar cesur değilim, benim bu kızgın demiri elimle tutacak cesaretim yok. Sen bu cesareti nereden buluyorsun?</a:t>
            </a:r>
          </a:p>
          <a:p>
            <a:pPr algn="just"/>
            <a:r>
              <a:rPr lang="tr-TR" sz="1200" kern="1200" dirty="0" err="1">
                <a:solidFill>
                  <a:schemeClr val="tx1"/>
                </a:solidFill>
                <a:latin typeface="+mn-lt"/>
                <a:ea typeface="+mn-ea"/>
                <a:cs typeface="+mn-cs"/>
              </a:rPr>
              <a:t>Habbab</a:t>
            </a:r>
            <a:r>
              <a:rPr lang="tr-TR" sz="1200" kern="1200" dirty="0">
                <a:solidFill>
                  <a:schemeClr val="tx1"/>
                </a:solidFill>
                <a:latin typeface="+mn-lt"/>
                <a:ea typeface="+mn-ea"/>
                <a:cs typeface="+mn-cs"/>
              </a:rPr>
              <a:t> b. </a:t>
            </a:r>
            <a:r>
              <a:rPr lang="tr-TR" sz="1200" kern="1200" dirty="0" err="1">
                <a:solidFill>
                  <a:schemeClr val="tx1"/>
                </a:solidFill>
                <a:latin typeface="+mn-lt"/>
                <a:ea typeface="+mn-ea"/>
                <a:cs typeface="+mn-cs"/>
              </a:rPr>
              <a:t>Eret</a:t>
            </a:r>
            <a:r>
              <a:rPr lang="tr-TR" sz="1200" kern="1200" dirty="0">
                <a:solidFill>
                  <a:schemeClr val="tx1"/>
                </a:solidFill>
                <a:latin typeface="+mn-lt"/>
                <a:ea typeface="+mn-ea"/>
                <a:cs typeface="+mn-cs"/>
              </a:rPr>
              <a:t> (</a:t>
            </a:r>
            <a:r>
              <a:rPr lang="tr-TR" sz="1200" kern="1200" dirty="0" err="1">
                <a:solidFill>
                  <a:schemeClr val="tx1"/>
                </a:solidFill>
                <a:latin typeface="+mn-lt"/>
                <a:ea typeface="+mn-ea"/>
                <a:cs typeface="+mn-cs"/>
              </a:rPr>
              <a:t>r.a</a:t>
            </a:r>
            <a:r>
              <a:rPr lang="tr-TR" sz="1200" kern="1200" dirty="0">
                <a:solidFill>
                  <a:schemeClr val="tx1"/>
                </a:solidFill>
                <a:latin typeface="+mn-lt"/>
                <a:ea typeface="+mn-ea"/>
                <a:cs typeface="+mn-cs"/>
              </a:rPr>
              <a:t>.), </a:t>
            </a:r>
            <a:r>
              <a:rPr lang="tr-TR" sz="1200" kern="1200" dirty="0" err="1">
                <a:solidFill>
                  <a:schemeClr val="tx1"/>
                </a:solidFill>
                <a:latin typeface="+mn-lt"/>
                <a:ea typeface="+mn-ea"/>
                <a:cs typeface="+mn-cs"/>
              </a:rPr>
              <a:t>Mus’ab’ın</a:t>
            </a:r>
            <a:r>
              <a:rPr lang="tr-TR" sz="1200" kern="1200" dirty="0">
                <a:solidFill>
                  <a:schemeClr val="tx1"/>
                </a:solidFill>
                <a:latin typeface="+mn-lt"/>
                <a:ea typeface="+mn-ea"/>
                <a:cs typeface="+mn-cs"/>
              </a:rPr>
              <a:t> (</a:t>
            </a:r>
            <a:r>
              <a:rPr lang="tr-TR" sz="1200" kern="1200" dirty="0" err="1">
                <a:solidFill>
                  <a:schemeClr val="tx1"/>
                </a:solidFill>
                <a:latin typeface="+mn-lt"/>
                <a:ea typeface="+mn-ea"/>
                <a:cs typeface="+mn-cs"/>
              </a:rPr>
              <a:t>r.a</a:t>
            </a:r>
            <a:r>
              <a:rPr lang="tr-TR" sz="1200" kern="1200" dirty="0">
                <a:solidFill>
                  <a:schemeClr val="tx1"/>
                </a:solidFill>
                <a:latin typeface="+mn-lt"/>
                <a:ea typeface="+mn-ea"/>
                <a:cs typeface="+mn-cs"/>
              </a:rPr>
              <a:t>.) sorularına cevap verdi.</a:t>
            </a:r>
          </a:p>
          <a:p>
            <a:pPr algn="just"/>
            <a:r>
              <a:rPr lang="tr-TR" sz="1200" kern="1200" dirty="0">
                <a:solidFill>
                  <a:schemeClr val="tx1"/>
                </a:solidFill>
                <a:latin typeface="+mn-lt"/>
                <a:ea typeface="+mn-ea"/>
                <a:cs typeface="+mn-cs"/>
              </a:rPr>
              <a:t>Ardından </a:t>
            </a:r>
            <a:r>
              <a:rPr lang="tr-TR" sz="1200" kern="1200" dirty="0" err="1">
                <a:solidFill>
                  <a:schemeClr val="tx1"/>
                </a:solidFill>
                <a:latin typeface="+mn-lt"/>
                <a:ea typeface="+mn-ea"/>
                <a:cs typeface="+mn-cs"/>
              </a:rPr>
              <a:t>Mus’ab</a:t>
            </a:r>
            <a:r>
              <a:rPr lang="tr-TR" sz="1200" kern="1200" dirty="0">
                <a:solidFill>
                  <a:schemeClr val="tx1"/>
                </a:solidFill>
                <a:latin typeface="+mn-lt"/>
                <a:ea typeface="+mn-ea"/>
                <a:cs typeface="+mn-cs"/>
              </a:rPr>
              <a:t>, </a:t>
            </a:r>
            <a:r>
              <a:rPr lang="tr-TR" sz="1200" kern="1200" dirty="0" err="1">
                <a:solidFill>
                  <a:schemeClr val="tx1"/>
                </a:solidFill>
                <a:latin typeface="+mn-lt"/>
                <a:ea typeface="+mn-ea"/>
                <a:cs typeface="+mn-cs"/>
              </a:rPr>
              <a:t>Habbab’a</a:t>
            </a:r>
            <a:r>
              <a:rPr lang="tr-TR" sz="1200" kern="1200" dirty="0">
                <a:solidFill>
                  <a:schemeClr val="tx1"/>
                </a:solidFill>
                <a:latin typeface="+mn-lt"/>
                <a:ea typeface="+mn-ea"/>
                <a:cs typeface="+mn-cs"/>
              </a:rPr>
              <a:t> “Muhammed nerede, beni ona götür.” dedi. </a:t>
            </a:r>
            <a:r>
              <a:rPr lang="tr-TR" sz="1200" kern="1200" dirty="0" err="1">
                <a:solidFill>
                  <a:schemeClr val="tx1"/>
                </a:solidFill>
                <a:latin typeface="+mn-lt"/>
                <a:ea typeface="+mn-ea"/>
                <a:cs typeface="+mn-cs"/>
              </a:rPr>
              <a:t>Habbab</a:t>
            </a:r>
            <a:r>
              <a:rPr lang="tr-TR" sz="1200" kern="1200" dirty="0">
                <a:solidFill>
                  <a:schemeClr val="tx1"/>
                </a:solidFill>
                <a:latin typeface="+mn-lt"/>
                <a:ea typeface="+mn-ea"/>
                <a:cs typeface="+mn-cs"/>
              </a:rPr>
              <a:t> (</a:t>
            </a:r>
            <a:r>
              <a:rPr lang="tr-TR" sz="1200" kern="1200" dirty="0" err="1">
                <a:solidFill>
                  <a:schemeClr val="tx1"/>
                </a:solidFill>
                <a:latin typeface="+mn-lt"/>
                <a:ea typeface="+mn-ea"/>
                <a:cs typeface="+mn-cs"/>
              </a:rPr>
              <a:t>r.a</a:t>
            </a:r>
            <a:r>
              <a:rPr lang="tr-TR" sz="1200" kern="1200" dirty="0">
                <a:solidFill>
                  <a:schemeClr val="tx1"/>
                </a:solidFill>
                <a:latin typeface="+mn-lt"/>
                <a:ea typeface="+mn-ea"/>
                <a:cs typeface="+mn-cs"/>
              </a:rPr>
              <a:t>.):</a:t>
            </a:r>
          </a:p>
          <a:p>
            <a:pPr algn="just"/>
            <a:r>
              <a:rPr lang="tr-TR" sz="1200" kern="1200" dirty="0">
                <a:solidFill>
                  <a:schemeClr val="tx1"/>
                </a:solidFill>
                <a:latin typeface="+mn-lt"/>
                <a:ea typeface="+mn-ea"/>
                <a:cs typeface="+mn-cs"/>
              </a:rPr>
              <a:t>– Seni ona götüreceğim ama şimdi değil. Öğlen vakti sen Safa Tepesi’nde </a:t>
            </a:r>
            <a:r>
              <a:rPr lang="tr-TR" sz="1200" kern="1200" dirty="0" err="1">
                <a:solidFill>
                  <a:schemeClr val="tx1"/>
                </a:solidFill>
                <a:latin typeface="+mn-lt"/>
                <a:ea typeface="+mn-ea"/>
                <a:cs typeface="+mn-cs"/>
              </a:rPr>
              <a:t>Erkam</a:t>
            </a:r>
            <a:r>
              <a:rPr lang="tr-TR" sz="1200" kern="1200" dirty="0">
                <a:solidFill>
                  <a:schemeClr val="tx1"/>
                </a:solidFill>
                <a:latin typeface="+mn-lt"/>
                <a:ea typeface="+mn-ea"/>
                <a:cs typeface="+mn-cs"/>
              </a:rPr>
              <a:t> b. </a:t>
            </a:r>
            <a:r>
              <a:rPr lang="tr-TR" sz="1200" kern="1200" dirty="0" err="1">
                <a:solidFill>
                  <a:schemeClr val="tx1"/>
                </a:solidFill>
                <a:latin typeface="+mn-lt"/>
                <a:ea typeface="+mn-ea"/>
                <a:cs typeface="+mn-cs"/>
              </a:rPr>
              <a:t>Erkam’ın</a:t>
            </a:r>
            <a:r>
              <a:rPr lang="tr-TR" sz="1200" kern="1200" dirty="0">
                <a:solidFill>
                  <a:schemeClr val="tx1"/>
                </a:solidFill>
                <a:latin typeface="+mn-lt"/>
                <a:ea typeface="+mn-ea"/>
                <a:cs typeface="+mn-cs"/>
              </a:rPr>
              <a:t> evine gel.</a:t>
            </a:r>
          </a:p>
          <a:p>
            <a:pPr algn="just"/>
            <a:r>
              <a:rPr lang="tr-TR" sz="1200" kern="1200" dirty="0">
                <a:solidFill>
                  <a:schemeClr val="tx1"/>
                </a:solidFill>
                <a:latin typeface="+mn-lt"/>
                <a:ea typeface="+mn-ea"/>
                <a:cs typeface="+mn-cs"/>
              </a:rPr>
              <a:t>Bu cevabı duyan </a:t>
            </a:r>
            <a:r>
              <a:rPr lang="tr-TR" sz="1200" kern="1200" dirty="0" err="1">
                <a:solidFill>
                  <a:schemeClr val="tx1"/>
                </a:solidFill>
                <a:latin typeface="+mn-lt"/>
                <a:ea typeface="+mn-ea"/>
                <a:cs typeface="+mn-cs"/>
              </a:rPr>
              <a:t>Mus’ab</a:t>
            </a:r>
            <a:r>
              <a:rPr lang="tr-TR" sz="1200" kern="1200" dirty="0">
                <a:solidFill>
                  <a:schemeClr val="tx1"/>
                </a:solidFill>
                <a:latin typeface="+mn-lt"/>
                <a:ea typeface="+mn-ea"/>
                <a:cs typeface="+mn-cs"/>
              </a:rPr>
              <a:t> (</a:t>
            </a:r>
            <a:r>
              <a:rPr lang="tr-TR" sz="1200" kern="1200" dirty="0" err="1">
                <a:solidFill>
                  <a:schemeClr val="tx1"/>
                </a:solidFill>
                <a:latin typeface="+mn-lt"/>
                <a:ea typeface="+mn-ea"/>
                <a:cs typeface="+mn-cs"/>
              </a:rPr>
              <a:t>r.a</a:t>
            </a:r>
            <a:r>
              <a:rPr lang="tr-TR" sz="1200" kern="1200" dirty="0">
                <a:solidFill>
                  <a:schemeClr val="tx1"/>
                </a:solidFill>
                <a:latin typeface="+mn-lt"/>
                <a:ea typeface="+mn-ea"/>
                <a:cs typeface="+mn-cs"/>
              </a:rPr>
              <a:t>.) “Yoksa Ebu </a:t>
            </a:r>
            <a:r>
              <a:rPr lang="tr-TR" sz="1200" kern="1200" dirty="0" err="1">
                <a:solidFill>
                  <a:schemeClr val="tx1"/>
                </a:solidFill>
                <a:latin typeface="+mn-lt"/>
                <a:ea typeface="+mn-ea"/>
                <a:cs typeface="+mn-cs"/>
              </a:rPr>
              <a:t>Cehil’in</a:t>
            </a:r>
            <a:r>
              <a:rPr lang="tr-TR" sz="1200" kern="1200" dirty="0">
                <a:solidFill>
                  <a:schemeClr val="tx1"/>
                </a:solidFill>
                <a:latin typeface="+mn-lt"/>
                <a:ea typeface="+mn-ea"/>
                <a:cs typeface="+mn-cs"/>
              </a:rPr>
              <a:t> yeğeni </a:t>
            </a:r>
            <a:r>
              <a:rPr lang="tr-TR" sz="1200" kern="1200" dirty="0" err="1">
                <a:solidFill>
                  <a:schemeClr val="tx1"/>
                </a:solidFill>
                <a:latin typeface="+mn-lt"/>
                <a:ea typeface="+mn-ea"/>
                <a:cs typeface="+mn-cs"/>
              </a:rPr>
              <a:t>Erkam</a:t>
            </a:r>
            <a:r>
              <a:rPr lang="tr-TR" sz="1200" kern="1200" dirty="0">
                <a:solidFill>
                  <a:schemeClr val="tx1"/>
                </a:solidFill>
                <a:latin typeface="+mn-lt"/>
                <a:ea typeface="+mn-ea"/>
                <a:cs typeface="+mn-cs"/>
              </a:rPr>
              <a:t>, Müslüman mı oldu </a:t>
            </a:r>
            <a:r>
              <a:rPr lang="tr-TR" sz="1200" kern="1200" dirty="0" err="1">
                <a:solidFill>
                  <a:schemeClr val="tx1"/>
                </a:solidFill>
                <a:latin typeface="+mn-lt"/>
                <a:ea typeface="+mn-ea"/>
                <a:cs typeface="+mn-cs"/>
              </a:rPr>
              <a:t>Habbab</a:t>
            </a:r>
            <a:r>
              <a:rPr lang="tr-TR" sz="1200" kern="1200" dirty="0">
                <a:solidFill>
                  <a:schemeClr val="tx1"/>
                </a:solidFill>
                <a:latin typeface="+mn-lt"/>
                <a:ea typeface="+mn-ea"/>
                <a:cs typeface="+mn-cs"/>
              </a:rPr>
              <a:t>?” diye sordu ve </a:t>
            </a:r>
            <a:r>
              <a:rPr lang="tr-TR" sz="1200" kern="1200" dirty="0" err="1">
                <a:solidFill>
                  <a:schemeClr val="tx1"/>
                </a:solidFill>
                <a:latin typeface="+mn-lt"/>
                <a:ea typeface="+mn-ea"/>
                <a:cs typeface="+mn-cs"/>
              </a:rPr>
              <a:t>Habbab’ın</a:t>
            </a:r>
            <a:r>
              <a:rPr lang="tr-TR" sz="1200" kern="1200" dirty="0">
                <a:solidFill>
                  <a:schemeClr val="tx1"/>
                </a:solidFill>
                <a:latin typeface="+mn-lt"/>
                <a:ea typeface="+mn-ea"/>
                <a:cs typeface="+mn-cs"/>
              </a:rPr>
              <a:t> “Evet” cevabı üzerine </a:t>
            </a:r>
            <a:r>
              <a:rPr lang="tr-TR" sz="1200" kern="1200" dirty="0" err="1">
                <a:solidFill>
                  <a:schemeClr val="tx1"/>
                </a:solidFill>
                <a:latin typeface="+mn-lt"/>
                <a:ea typeface="+mn-ea"/>
                <a:cs typeface="+mn-cs"/>
              </a:rPr>
              <a:t>Mus’ab</a:t>
            </a:r>
            <a:r>
              <a:rPr lang="tr-TR" sz="1200" kern="1200" dirty="0">
                <a:solidFill>
                  <a:schemeClr val="tx1"/>
                </a:solidFill>
                <a:latin typeface="+mn-lt"/>
                <a:ea typeface="+mn-ea"/>
                <a:cs typeface="+mn-cs"/>
              </a:rPr>
              <a:t> (</a:t>
            </a:r>
            <a:r>
              <a:rPr lang="tr-TR" sz="1200" kern="1200" dirty="0" err="1">
                <a:solidFill>
                  <a:schemeClr val="tx1"/>
                </a:solidFill>
                <a:latin typeface="+mn-lt"/>
                <a:ea typeface="+mn-ea"/>
                <a:cs typeface="+mn-cs"/>
              </a:rPr>
              <a:t>r.a</a:t>
            </a:r>
            <a:r>
              <a:rPr lang="tr-TR" sz="1200" kern="1200" dirty="0">
                <a:solidFill>
                  <a:schemeClr val="tx1"/>
                </a:solidFill>
                <a:latin typeface="+mn-lt"/>
                <a:ea typeface="+mn-ea"/>
                <a:cs typeface="+mn-cs"/>
              </a:rPr>
              <a:t>.) öğle vakti </a:t>
            </a:r>
            <a:r>
              <a:rPr lang="tr-TR" sz="1200" kern="1200" dirty="0" err="1">
                <a:solidFill>
                  <a:schemeClr val="tx1"/>
                </a:solidFill>
                <a:latin typeface="+mn-lt"/>
                <a:ea typeface="+mn-ea"/>
                <a:cs typeface="+mn-cs"/>
              </a:rPr>
              <a:t>Erkam’ın</a:t>
            </a:r>
            <a:r>
              <a:rPr lang="tr-TR" sz="1200" kern="1200" dirty="0">
                <a:solidFill>
                  <a:schemeClr val="tx1"/>
                </a:solidFill>
                <a:latin typeface="+mn-lt"/>
                <a:ea typeface="+mn-ea"/>
                <a:cs typeface="+mn-cs"/>
              </a:rPr>
              <a:t> evine Müslüman olmak için geldi ve kapıyı </a:t>
            </a:r>
            <a:r>
              <a:rPr lang="tr-TR" sz="1200" kern="1200" dirty="0" err="1">
                <a:solidFill>
                  <a:schemeClr val="tx1"/>
                </a:solidFill>
                <a:latin typeface="+mn-lt"/>
                <a:ea typeface="+mn-ea"/>
                <a:cs typeface="+mn-cs"/>
              </a:rPr>
              <a:t>Habbab</a:t>
            </a:r>
            <a:r>
              <a:rPr lang="tr-TR" sz="1200" kern="1200" dirty="0">
                <a:solidFill>
                  <a:schemeClr val="tx1"/>
                </a:solidFill>
                <a:latin typeface="+mn-lt"/>
                <a:ea typeface="+mn-ea"/>
                <a:cs typeface="+mn-cs"/>
              </a:rPr>
              <a:t> (</a:t>
            </a:r>
            <a:r>
              <a:rPr lang="tr-TR" sz="1200" kern="1200" dirty="0" err="1">
                <a:solidFill>
                  <a:schemeClr val="tx1"/>
                </a:solidFill>
                <a:latin typeface="+mn-lt"/>
                <a:ea typeface="+mn-ea"/>
                <a:cs typeface="+mn-cs"/>
              </a:rPr>
              <a:t>r.a</a:t>
            </a:r>
            <a:r>
              <a:rPr lang="tr-TR" sz="1200" kern="1200" dirty="0">
                <a:solidFill>
                  <a:schemeClr val="tx1"/>
                </a:solidFill>
                <a:latin typeface="+mn-lt"/>
                <a:ea typeface="+mn-ea"/>
                <a:cs typeface="+mn-cs"/>
              </a:rPr>
              <a:t>.) açtı. </a:t>
            </a:r>
          </a:p>
          <a:p>
            <a:endParaRPr lang="tr-TR" dirty="0"/>
          </a:p>
        </p:txBody>
      </p:sp>
      <p:sp>
        <p:nvSpPr>
          <p:cNvPr id="4" name="Slayt Numarası Yer Tutucusu 3"/>
          <p:cNvSpPr>
            <a:spLocks noGrp="1"/>
          </p:cNvSpPr>
          <p:nvPr>
            <p:ph type="sldNum" sz="quarter" idx="10"/>
          </p:nvPr>
        </p:nvSpPr>
        <p:spPr/>
        <p:txBody>
          <a:bodyPr/>
          <a:lstStyle/>
          <a:p>
            <a:fld id="{5CF0D2CD-B9F9-41B3-BC04-98133D03FD6A}" type="slidenum">
              <a:rPr lang="tr-TR" smtClean="0"/>
              <a:t>14</a:t>
            </a:fld>
            <a:endParaRPr lang="tr-TR"/>
          </a:p>
        </p:txBody>
      </p:sp>
    </p:spTree>
    <p:extLst>
      <p:ext uri="{BB962C8B-B14F-4D97-AF65-F5344CB8AC3E}">
        <p14:creationId xmlns:p14="http://schemas.microsoft.com/office/powerpoint/2010/main" val="3514077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r>
              <a:rPr lang="tr-TR" sz="1000" kern="1200" dirty="0">
                <a:solidFill>
                  <a:schemeClr val="tx1"/>
                </a:solidFill>
                <a:latin typeface="+mn-lt"/>
                <a:ea typeface="+mn-ea"/>
                <a:cs typeface="+mn-cs"/>
              </a:rPr>
              <a:t>       </a:t>
            </a:r>
            <a:r>
              <a:rPr lang="tr-TR" sz="1000" kern="1200" dirty="0" err="1">
                <a:solidFill>
                  <a:schemeClr val="tx1"/>
                </a:solidFill>
                <a:latin typeface="+mn-lt"/>
                <a:ea typeface="+mn-ea"/>
                <a:cs typeface="+mn-cs"/>
              </a:rPr>
              <a:t>Mus’ab</a:t>
            </a:r>
            <a:r>
              <a:rPr lang="tr-TR" sz="1000" kern="1200" dirty="0">
                <a:solidFill>
                  <a:schemeClr val="tx1"/>
                </a:solidFill>
                <a:latin typeface="+mn-lt"/>
                <a:ea typeface="+mn-ea"/>
                <a:cs typeface="+mn-cs"/>
              </a:rPr>
              <a:t> bin </a:t>
            </a:r>
            <a:r>
              <a:rPr lang="tr-TR" sz="1000" kern="1200" dirty="0" err="1">
                <a:solidFill>
                  <a:schemeClr val="tx1"/>
                </a:solidFill>
                <a:latin typeface="+mn-lt"/>
                <a:ea typeface="+mn-ea"/>
                <a:cs typeface="+mn-cs"/>
              </a:rPr>
              <a:t>Umeyr</a:t>
            </a:r>
            <a:r>
              <a:rPr lang="tr-TR" sz="1000" kern="1200" dirty="0">
                <a:solidFill>
                  <a:schemeClr val="tx1"/>
                </a:solidFill>
                <a:latin typeface="+mn-lt"/>
                <a:ea typeface="+mn-ea"/>
                <a:cs typeface="+mn-cs"/>
              </a:rPr>
              <a:t> (</a:t>
            </a:r>
            <a:r>
              <a:rPr lang="tr-TR" sz="1000" kern="1200" dirty="0" err="1">
                <a:solidFill>
                  <a:schemeClr val="tx1"/>
                </a:solidFill>
                <a:latin typeface="+mn-lt"/>
                <a:ea typeface="+mn-ea"/>
                <a:cs typeface="+mn-cs"/>
              </a:rPr>
              <a:t>r.a</a:t>
            </a:r>
            <a:r>
              <a:rPr lang="tr-TR" sz="1000" kern="1200" dirty="0">
                <a:solidFill>
                  <a:schemeClr val="tx1"/>
                </a:solidFill>
                <a:latin typeface="+mn-lt"/>
                <a:ea typeface="+mn-ea"/>
                <a:cs typeface="+mn-cs"/>
              </a:rPr>
              <a:t>.)¸ </a:t>
            </a:r>
            <a:r>
              <a:rPr lang="tr-TR" sz="1000" kern="1200" dirty="0" err="1">
                <a:solidFill>
                  <a:schemeClr val="tx1"/>
                </a:solidFill>
                <a:latin typeface="+mn-lt"/>
                <a:ea typeface="+mn-ea"/>
                <a:cs typeface="+mn-cs"/>
              </a:rPr>
              <a:t>Daru’l-Erkam’da</a:t>
            </a:r>
            <a:r>
              <a:rPr lang="tr-TR" sz="1000" kern="1200" dirty="0">
                <a:solidFill>
                  <a:schemeClr val="tx1"/>
                </a:solidFill>
                <a:latin typeface="+mn-lt"/>
                <a:ea typeface="+mn-ea"/>
                <a:cs typeface="+mn-cs"/>
              </a:rPr>
              <a:t> İslam’ı seçti</a:t>
            </a:r>
            <a:r>
              <a:rPr lang="tr-TR" sz="1000" kern="1200" baseline="0" dirty="0">
                <a:solidFill>
                  <a:schemeClr val="tx1"/>
                </a:solidFill>
                <a:latin typeface="+mn-lt"/>
                <a:ea typeface="+mn-ea"/>
                <a:cs typeface="+mn-cs"/>
              </a:rPr>
              <a:t> ve</a:t>
            </a:r>
            <a:r>
              <a:rPr lang="tr-TR" sz="1000" kern="1200" dirty="0">
                <a:solidFill>
                  <a:schemeClr val="tx1"/>
                </a:solidFill>
                <a:latin typeface="+mn-lt"/>
                <a:ea typeface="+mn-ea"/>
                <a:cs typeface="+mn-cs"/>
              </a:rPr>
              <a:t> hayatının en büyük alışverişini işte o gün gerçekleştirdi. </a:t>
            </a:r>
            <a:r>
              <a:rPr lang="tr-TR" sz="1000" kern="1200" dirty="0" err="1">
                <a:solidFill>
                  <a:schemeClr val="tx1"/>
                </a:solidFill>
                <a:latin typeface="+mn-lt"/>
                <a:ea typeface="+mn-ea"/>
                <a:cs typeface="+mn-cs"/>
              </a:rPr>
              <a:t>Erkam’ın</a:t>
            </a:r>
            <a:r>
              <a:rPr lang="tr-TR" sz="1000" kern="1200" dirty="0">
                <a:solidFill>
                  <a:schemeClr val="tx1"/>
                </a:solidFill>
                <a:latin typeface="+mn-lt"/>
                <a:ea typeface="+mn-ea"/>
                <a:cs typeface="+mn-cs"/>
              </a:rPr>
              <a:t> evinden çıkarken her şeyini bıraktı orada. Bütün elbiseleri eskimiş, bütün ayakkabıları delinmiş, bütün yemişleri çürümüştü. Bütün sevgililere sevgilerini, bütün çiçeklere kokularını geri vermişti. </a:t>
            </a:r>
            <a:r>
              <a:rPr lang="tr-TR" sz="1000" kern="1200" dirty="0" err="1">
                <a:solidFill>
                  <a:schemeClr val="tx1"/>
                </a:solidFill>
                <a:latin typeface="+mn-lt"/>
                <a:ea typeface="+mn-ea"/>
                <a:cs typeface="+mn-cs"/>
              </a:rPr>
              <a:t>Erkam’ın</a:t>
            </a:r>
            <a:r>
              <a:rPr lang="tr-TR" sz="1000" kern="1200" dirty="0">
                <a:solidFill>
                  <a:schemeClr val="tx1"/>
                </a:solidFill>
                <a:latin typeface="+mn-lt"/>
                <a:ea typeface="+mn-ea"/>
                <a:cs typeface="+mn-cs"/>
              </a:rPr>
              <a:t> evinden çıkarken yanında yalnız kalbi vardı. Bir bahar temizliğinin ardından Son Peygamber’in kelimeleriyle kalbi dolmuştu.      </a:t>
            </a:r>
          </a:p>
          <a:p>
            <a:pPr algn="just"/>
            <a:r>
              <a:rPr lang="tr-TR" sz="1000" kern="1200" dirty="0">
                <a:solidFill>
                  <a:schemeClr val="tx1"/>
                </a:solidFill>
                <a:latin typeface="+mn-lt"/>
                <a:ea typeface="+mn-ea"/>
                <a:cs typeface="+mn-cs"/>
              </a:rPr>
              <a:t>       </a:t>
            </a:r>
            <a:r>
              <a:rPr lang="tr-TR" sz="1000" kern="1200" dirty="0" err="1">
                <a:solidFill>
                  <a:schemeClr val="tx1"/>
                </a:solidFill>
                <a:latin typeface="+mn-lt"/>
                <a:ea typeface="+mn-ea"/>
                <a:cs typeface="+mn-cs"/>
              </a:rPr>
              <a:t>Mus’ab’ın</a:t>
            </a:r>
            <a:r>
              <a:rPr lang="tr-TR" sz="1000" kern="1200" dirty="0">
                <a:solidFill>
                  <a:schemeClr val="tx1"/>
                </a:solidFill>
                <a:latin typeface="+mn-lt"/>
                <a:ea typeface="+mn-ea"/>
                <a:cs typeface="+mn-cs"/>
              </a:rPr>
              <a:t> (</a:t>
            </a:r>
            <a:r>
              <a:rPr lang="tr-TR" sz="1000" kern="1200" dirty="0" err="1">
                <a:solidFill>
                  <a:schemeClr val="tx1"/>
                </a:solidFill>
                <a:latin typeface="+mn-lt"/>
                <a:ea typeface="+mn-ea"/>
                <a:cs typeface="+mn-cs"/>
              </a:rPr>
              <a:t>r.a</a:t>
            </a:r>
            <a:r>
              <a:rPr lang="tr-TR" sz="1000" kern="1200" dirty="0">
                <a:solidFill>
                  <a:schemeClr val="tx1"/>
                </a:solidFill>
                <a:latin typeface="+mn-lt"/>
                <a:ea typeface="+mn-ea"/>
                <a:cs typeface="+mn-cs"/>
              </a:rPr>
              <a:t>.) imanla dolan kalbi, onda değişikliklere yol açmıştı. Ondaki bu değişim ev halkı tarafından sezildi ve bunun üzerine </a:t>
            </a:r>
            <a:r>
              <a:rPr lang="tr-TR" sz="1000" kern="1200" dirty="0" err="1">
                <a:solidFill>
                  <a:schemeClr val="tx1"/>
                </a:solidFill>
                <a:latin typeface="+mn-lt"/>
                <a:ea typeface="+mn-ea"/>
                <a:cs typeface="+mn-cs"/>
              </a:rPr>
              <a:t>Mus’ab</a:t>
            </a:r>
            <a:r>
              <a:rPr lang="tr-TR" sz="1000" kern="1200" dirty="0">
                <a:solidFill>
                  <a:schemeClr val="tx1"/>
                </a:solidFill>
                <a:latin typeface="+mn-lt"/>
                <a:ea typeface="+mn-ea"/>
                <a:cs typeface="+mn-cs"/>
              </a:rPr>
              <a:t> b. </a:t>
            </a:r>
            <a:r>
              <a:rPr lang="tr-TR" sz="1000" kern="1200" dirty="0" err="1">
                <a:solidFill>
                  <a:schemeClr val="tx1"/>
                </a:solidFill>
                <a:latin typeface="+mn-lt"/>
                <a:ea typeface="+mn-ea"/>
                <a:cs typeface="+mn-cs"/>
              </a:rPr>
              <a:t>Umeyr’in</a:t>
            </a:r>
            <a:r>
              <a:rPr lang="tr-TR" sz="1000" kern="1200" dirty="0">
                <a:solidFill>
                  <a:schemeClr val="tx1"/>
                </a:solidFill>
                <a:latin typeface="+mn-lt"/>
                <a:ea typeface="+mn-ea"/>
                <a:cs typeface="+mn-cs"/>
              </a:rPr>
              <a:t> (</a:t>
            </a:r>
            <a:r>
              <a:rPr lang="tr-TR" sz="1000" kern="1200" dirty="0" err="1">
                <a:solidFill>
                  <a:schemeClr val="tx1"/>
                </a:solidFill>
                <a:latin typeface="+mn-lt"/>
                <a:ea typeface="+mn-ea"/>
                <a:cs typeface="+mn-cs"/>
              </a:rPr>
              <a:t>r.a</a:t>
            </a:r>
            <a:r>
              <a:rPr lang="tr-TR" sz="1000" kern="1200" dirty="0">
                <a:solidFill>
                  <a:schemeClr val="tx1"/>
                </a:solidFill>
                <a:latin typeface="+mn-lt"/>
                <a:ea typeface="+mn-ea"/>
                <a:cs typeface="+mn-cs"/>
              </a:rPr>
              <a:t>.) annesi </a:t>
            </a:r>
            <a:r>
              <a:rPr lang="tr-TR" sz="1000" kern="1200" dirty="0" err="1">
                <a:solidFill>
                  <a:schemeClr val="tx1"/>
                </a:solidFill>
                <a:latin typeface="+mn-lt"/>
                <a:ea typeface="+mn-ea"/>
                <a:cs typeface="+mn-cs"/>
              </a:rPr>
              <a:t>Hannas</a:t>
            </a:r>
            <a:r>
              <a:rPr lang="tr-TR" sz="1000" kern="1200" dirty="0">
                <a:solidFill>
                  <a:schemeClr val="tx1"/>
                </a:solidFill>
                <a:latin typeface="+mn-lt"/>
                <a:ea typeface="+mn-ea"/>
                <a:cs typeface="+mn-cs"/>
              </a:rPr>
              <a:t>, her fırsatta oğlundaki</a:t>
            </a:r>
            <a:r>
              <a:rPr lang="tr-TR" sz="1000" kern="1200" baseline="0" dirty="0">
                <a:solidFill>
                  <a:schemeClr val="tx1"/>
                </a:solidFill>
                <a:latin typeface="+mn-lt"/>
                <a:ea typeface="+mn-ea"/>
                <a:cs typeface="+mn-cs"/>
              </a:rPr>
              <a:t> değişiklikleri</a:t>
            </a:r>
            <a:r>
              <a:rPr lang="tr-TR" sz="1000" kern="1200" dirty="0">
                <a:solidFill>
                  <a:schemeClr val="tx1"/>
                </a:solidFill>
                <a:latin typeface="+mn-lt"/>
                <a:ea typeface="+mn-ea"/>
                <a:cs typeface="+mn-cs"/>
              </a:rPr>
              <a:t> sorgulamaya başladı… </a:t>
            </a:r>
          </a:p>
          <a:p>
            <a:pPr algn="just"/>
            <a:endParaRPr lang="tr-TR" sz="1000" kern="1200" dirty="0">
              <a:solidFill>
                <a:schemeClr val="tx1"/>
              </a:solidFill>
              <a:latin typeface="+mn-lt"/>
              <a:ea typeface="+mn-ea"/>
              <a:cs typeface="+mn-cs"/>
            </a:endParaRPr>
          </a:p>
          <a:p>
            <a:endParaRPr lang="tr-TR" dirty="0"/>
          </a:p>
        </p:txBody>
      </p:sp>
      <p:sp>
        <p:nvSpPr>
          <p:cNvPr id="4" name="Slayt Numarası Yer Tutucusu 3"/>
          <p:cNvSpPr>
            <a:spLocks noGrp="1"/>
          </p:cNvSpPr>
          <p:nvPr>
            <p:ph type="sldNum" sz="quarter" idx="10"/>
          </p:nvPr>
        </p:nvSpPr>
        <p:spPr/>
        <p:txBody>
          <a:bodyPr/>
          <a:lstStyle/>
          <a:p>
            <a:fld id="{5CF0D2CD-B9F9-41B3-BC04-98133D03FD6A}" type="slidenum">
              <a:rPr lang="tr-TR" smtClean="0"/>
              <a:t>16</a:t>
            </a:fld>
            <a:endParaRPr lang="tr-TR"/>
          </a:p>
        </p:txBody>
      </p:sp>
    </p:spTree>
    <p:extLst>
      <p:ext uri="{BB962C8B-B14F-4D97-AF65-F5344CB8AC3E}">
        <p14:creationId xmlns:p14="http://schemas.microsoft.com/office/powerpoint/2010/main" val="2534601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r>
              <a:rPr lang="tr-TR" sz="1200" kern="1200" dirty="0">
                <a:solidFill>
                  <a:schemeClr val="tx1"/>
                </a:solidFill>
                <a:latin typeface="+mn-lt"/>
                <a:ea typeface="+mn-ea"/>
                <a:cs typeface="+mn-cs"/>
              </a:rPr>
              <a:t>Oğluyla</a:t>
            </a:r>
            <a:r>
              <a:rPr lang="tr-TR" sz="1200" kern="1200" baseline="0" dirty="0">
                <a:solidFill>
                  <a:schemeClr val="tx1"/>
                </a:solidFill>
                <a:latin typeface="+mn-lt"/>
                <a:ea typeface="+mn-ea"/>
                <a:cs typeface="+mn-cs"/>
              </a:rPr>
              <a:t> ilgili zihnindeki sorulara cevap arayan </a:t>
            </a:r>
            <a:r>
              <a:rPr lang="tr-TR" sz="1200" kern="1200" dirty="0" err="1">
                <a:solidFill>
                  <a:schemeClr val="tx1"/>
                </a:solidFill>
                <a:latin typeface="+mn-lt"/>
                <a:ea typeface="+mn-ea"/>
                <a:cs typeface="+mn-cs"/>
              </a:rPr>
              <a:t>Mus’ab’ın</a:t>
            </a:r>
            <a:r>
              <a:rPr lang="tr-TR" sz="1200" kern="1200" dirty="0">
                <a:solidFill>
                  <a:schemeClr val="tx1"/>
                </a:solidFill>
                <a:latin typeface="+mn-lt"/>
                <a:ea typeface="+mn-ea"/>
                <a:cs typeface="+mn-cs"/>
              </a:rPr>
              <a:t> (</a:t>
            </a:r>
            <a:r>
              <a:rPr lang="tr-TR" sz="1200" kern="1200" dirty="0" err="1">
                <a:solidFill>
                  <a:schemeClr val="tx1"/>
                </a:solidFill>
                <a:latin typeface="+mn-lt"/>
                <a:ea typeface="+mn-ea"/>
                <a:cs typeface="+mn-cs"/>
              </a:rPr>
              <a:t>r.a</a:t>
            </a:r>
            <a:r>
              <a:rPr lang="tr-TR" sz="1200" kern="1200" dirty="0">
                <a:solidFill>
                  <a:schemeClr val="tx1"/>
                </a:solidFill>
                <a:latin typeface="+mn-lt"/>
                <a:ea typeface="+mn-ea"/>
                <a:cs typeface="+mn-cs"/>
              </a:rPr>
              <a:t>.) annesi </a:t>
            </a:r>
            <a:r>
              <a:rPr lang="tr-TR" sz="1200" kern="1200" dirty="0" err="1">
                <a:solidFill>
                  <a:schemeClr val="tx1"/>
                </a:solidFill>
                <a:latin typeface="+mn-lt"/>
                <a:ea typeface="+mn-ea"/>
                <a:cs typeface="+mn-cs"/>
              </a:rPr>
              <a:t>Hannas</a:t>
            </a:r>
            <a:r>
              <a:rPr lang="tr-TR" sz="1200" kern="1200" dirty="0">
                <a:solidFill>
                  <a:schemeClr val="tx1"/>
                </a:solidFill>
                <a:latin typeface="+mn-lt"/>
                <a:ea typeface="+mn-ea"/>
                <a:cs typeface="+mn-cs"/>
              </a:rPr>
              <a:t>, amcaoğlu Osman b. Talha’yı çağırarak ona; </a:t>
            </a:r>
            <a:r>
              <a:rPr lang="tr-TR" sz="1200" kern="1200" dirty="0" err="1">
                <a:solidFill>
                  <a:schemeClr val="tx1"/>
                </a:solidFill>
                <a:latin typeface="+mn-lt"/>
                <a:ea typeface="+mn-ea"/>
                <a:cs typeface="+mn-cs"/>
              </a:rPr>
              <a:t>Mus’ab’ın</a:t>
            </a:r>
            <a:r>
              <a:rPr lang="tr-TR" sz="1200" kern="1200" dirty="0">
                <a:solidFill>
                  <a:schemeClr val="tx1"/>
                </a:solidFill>
                <a:latin typeface="+mn-lt"/>
                <a:ea typeface="+mn-ea"/>
                <a:cs typeface="+mn-cs"/>
              </a:rPr>
              <a:t> (</a:t>
            </a:r>
            <a:r>
              <a:rPr lang="tr-TR" sz="1200" kern="1200" dirty="0" err="1">
                <a:solidFill>
                  <a:schemeClr val="tx1"/>
                </a:solidFill>
                <a:latin typeface="+mn-lt"/>
                <a:ea typeface="+mn-ea"/>
                <a:cs typeface="+mn-cs"/>
              </a:rPr>
              <a:t>r.a</a:t>
            </a:r>
            <a:r>
              <a:rPr lang="tr-TR" sz="1200" kern="1200" dirty="0">
                <a:solidFill>
                  <a:schemeClr val="tx1"/>
                </a:solidFill>
                <a:latin typeface="+mn-lt"/>
                <a:ea typeface="+mn-ea"/>
                <a:cs typeface="+mn-cs"/>
              </a:rPr>
              <a:t>.) değiştiğini ama sebebini bir türlü anlayamadıklarını ve oğlunu takip etmesini söyledi. Takip sonucu Osman b. Talha, </a:t>
            </a:r>
            <a:r>
              <a:rPr lang="tr-TR" sz="1200" kern="1200" dirty="0" err="1">
                <a:solidFill>
                  <a:schemeClr val="tx1"/>
                </a:solidFill>
                <a:latin typeface="+mn-lt"/>
                <a:ea typeface="+mn-ea"/>
                <a:cs typeface="+mn-cs"/>
              </a:rPr>
              <a:t>Mus’ab’ın</a:t>
            </a:r>
            <a:r>
              <a:rPr lang="tr-TR" sz="1200" kern="1200" dirty="0">
                <a:solidFill>
                  <a:schemeClr val="tx1"/>
                </a:solidFill>
                <a:latin typeface="+mn-lt"/>
                <a:ea typeface="+mn-ea"/>
                <a:cs typeface="+mn-cs"/>
              </a:rPr>
              <a:t> Müslüman olduğu haberini annesine iletti. Bunun üzerine annesi </a:t>
            </a:r>
            <a:r>
              <a:rPr lang="tr-TR" sz="1200" kern="1200" dirty="0" err="1">
                <a:solidFill>
                  <a:schemeClr val="tx1"/>
                </a:solidFill>
                <a:latin typeface="+mn-lt"/>
                <a:ea typeface="+mn-ea"/>
                <a:cs typeface="+mn-cs"/>
              </a:rPr>
              <a:t>Mus’ab’a</a:t>
            </a:r>
            <a:r>
              <a:rPr lang="tr-TR" sz="1200" kern="1200" dirty="0">
                <a:solidFill>
                  <a:schemeClr val="tx1"/>
                </a:solidFill>
                <a:latin typeface="+mn-lt"/>
                <a:ea typeface="+mn-ea"/>
                <a:cs typeface="+mn-cs"/>
              </a:rPr>
              <a:t> (</a:t>
            </a:r>
            <a:r>
              <a:rPr lang="tr-TR" sz="1200" kern="1200" dirty="0" err="1">
                <a:solidFill>
                  <a:schemeClr val="tx1"/>
                </a:solidFill>
                <a:latin typeface="+mn-lt"/>
                <a:ea typeface="+mn-ea"/>
                <a:cs typeface="+mn-cs"/>
              </a:rPr>
              <a:t>r.a</a:t>
            </a:r>
            <a:r>
              <a:rPr lang="tr-TR" sz="1200" kern="1200" dirty="0">
                <a:solidFill>
                  <a:schemeClr val="tx1"/>
                </a:solidFill>
                <a:latin typeface="+mn-lt"/>
                <a:ea typeface="+mn-ea"/>
                <a:cs typeface="+mn-cs"/>
              </a:rPr>
              <a:t>.); “Oğlum! Duyduklarım, öğrendiklerim doğru mu? Sen gerçekten de Müslüman mı oldun?” diye sordu ve </a:t>
            </a:r>
            <a:r>
              <a:rPr lang="tr-TR" sz="1200" kern="1200" dirty="0" err="1">
                <a:solidFill>
                  <a:schemeClr val="tx1"/>
                </a:solidFill>
                <a:latin typeface="+mn-lt"/>
                <a:ea typeface="+mn-ea"/>
                <a:cs typeface="+mn-cs"/>
              </a:rPr>
              <a:t>Mus’ab</a:t>
            </a:r>
            <a:r>
              <a:rPr lang="tr-TR" sz="1200" kern="1200" dirty="0">
                <a:solidFill>
                  <a:schemeClr val="tx1"/>
                </a:solidFill>
                <a:latin typeface="+mn-lt"/>
                <a:ea typeface="+mn-ea"/>
                <a:cs typeface="+mn-cs"/>
              </a:rPr>
              <a:t> (</a:t>
            </a:r>
            <a:r>
              <a:rPr lang="tr-TR" sz="1200" kern="1200" dirty="0" err="1">
                <a:solidFill>
                  <a:schemeClr val="tx1"/>
                </a:solidFill>
                <a:latin typeface="+mn-lt"/>
                <a:ea typeface="+mn-ea"/>
                <a:cs typeface="+mn-cs"/>
              </a:rPr>
              <a:t>r.a</a:t>
            </a:r>
            <a:r>
              <a:rPr lang="tr-TR" sz="1200" kern="1200" dirty="0">
                <a:solidFill>
                  <a:schemeClr val="tx1"/>
                </a:solidFill>
                <a:latin typeface="+mn-lt"/>
                <a:ea typeface="+mn-ea"/>
                <a:cs typeface="+mn-cs"/>
              </a:rPr>
              <a:t>.) da hiç tereddüt etmeden Müslüman olduğunu doğruladı.</a:t>
            </a:r>
          </a:p>
          <a:p>
            <a:pPr algn="just"/>
            <a:r>
              <a:rPr lang="tr-TR" sz="1200" kern="1200" dirty="0" err="1">
                <a:solidFill>
                  <a:schemeClr val="tx1"/>
                </a:solidFill>
                <a:latin typeface="+mn-lt"/>
                <a:ea typeface="+mn-ea"/>
                <a:cs typeface="+mn-cs"/>
              </a:rPr>
              <a:t>Hannas</a:t>
            </a:r>
            <a:r>
              <a:rPr lang="tr-TR" sz="1200" kern="1200" dirty="0">
                <a:solidFill>
                  <a:schemeClr val="tx1"/>
                </a:solidFill>
                <a:latin typeface="+mn-lt"/>
                <a:ea typeface="+mn-ea"/>
                <a:cs typeface="+mn-cs"/>
              </a:rPr>
              <a:t>, </a:t>
            </a:r>
            <a:r>
              <a:rPr lang="tr-TR" sz="1200" kern="1200" dirty="0" err="1">
                <a:solidFill>
                  <a:schemeClr val="tx1"/>
                </a:solidFill>
                <a:latin typeface="+mn-lt"/>
                <a:ea typeface="+mn-ea"/>
                <a:cs typeface="+mn-cs"/>
              </a:rPr>
              <a:t>Mus’ab’ı</a:t>
            </a:r>
            <a:r>
              <a:rPr lang="tr-TR" sz="1200" kern="1200" dirty="0">
                <a:solidFill>
                  <a:schemeClr val="tx1"/>
                </a:solidFill>
                <a:latin typeface="+mn-lt"/>
                <a:ea typeface="+mn-ea"/>
                <a:cs typeface="+mn-cs"/>
              </a:rPr>
              <a:t> (</a:t>
            </a:r>
            <a:r>
              <a:rPr lang="tr-TR" sz="1200" kern="1200" dirty="0" err="1">
                <a:solidFill>
                  <a:schemeClr val="tx1"/>
                </a:solidFill>
                <a:latin typeface="+mn-lt"/>
                <a:ea typeface="+mn-ea"/>
                <a:cs typeface="+mn-cs"/>
              </a:rPr>
              <a:t>r.a</a:t>
            </a:r>
            <a:r>
              <a:rPr lang="tr-TR" sz="1200" kern="1200" dirty="0">
                <a:solidFill>
                  <a:schemeClr val="tx1"/>
                </a:solidFill>
                <a:latin typeface="+mn-lt"/>
                <a:ea typeface="+mn-ea"/>
                <a:cs typeface="+mn-cs"/>
              </a:rPr>
              <a:t>.) dininden döndürmeye, onu ikna etmeye çok çalıştı ve sonuç alabilmek amacıyla oğluna eziyet etmeye başladı. Bir mahzene kapatarak aç ve susuz bıraktı, kölelerine kamçılattı, kendi evladına sırf Müslüman diye işkence yaptırdı.</a:t>
            </a:r>
          </a:p>
          <a:p>
            <a:pPr algn="just"/>
            <a:r>
              <a:rPr lang="tr-TR" sz="1200" kern="1200" dirty="0" err="1">
                <a:solidFill>
                  <a:schemeClr val="tx1"/>
                </a:solidFill>
                <a:latin typeface="+mn-lt"/>
                <a:ea typeface="+mn-ea"/>
                <a:cs typeface="+mn-cs"/>
              </a:rPr>
              <a:t>Hannas</a:t>
            </a:r>
            <a:r>
              <a:rPr lang="tr-TR" sz="1200" kern="1200" dirty="0">
                <a:solidFill>
                  <a:schemeClr val="tx1"/>
                </a:solidFill>
                <a:latin typeface="+mn-lt"/>
                <a:ea typeface="+mn-ea"/>
                <a:cs typeface="+mn-cs"/>
              </a:rPr>
              <a:t>, </a:t>
            </a:r>
            <a:r>
              <a:rPr lang="tr-TR" sz="1200" kern="1200" dirty="0" err="1">
                <a:solidFill>
                  <a:schemeClr val="tx1"/>
                </a:solidFill>
                <a:latin typeface="+mn-lt"/>
                <a:ea typeface="+mn-ea"/>
                <a:cs typeface="+mn-cs"/>
              </a:rPr>
              <a:t>Mus’ab’a</a:t>
            </a:r>
            <a:r>
              <a:rPr lang="tr-TR" sz="1200" kern="1200" dirty="0">
                <a:solidFill>
                  <a:schemeClr val="tx1"/>
                </a:solidFill>
                <a:latin typeface="+mn-lt"/>
                <a:ea typeface="+mn-ea"/>
                <a:cs typeface="+mn-cs"/>
              </a:rPr>
              <a:t> (</a:t>
            </a:r>
            <a:r>
              <a:rPr lang="tr-TR" sz="1200" kern="1200" dirty="0" err="1">
                <a:solidFill>
                  <a:schemeClr val="tx1"/>
                </a:solidFill>
                <a:latin typeface="+mn-lt"/>
                <a:ea typeface="+mn-ea"/>
                <a:cs typeface="+mn-cs"/>
              </a:rPr>
              <a:t>r.a</a:t>
            </a:r>
            <a:r>
              <a:rPr lang="tr-TR" sz="1200" kern="1200" dirty="0">
                <a:solidFill>
                  <a:schemeClr val="tx1"/>
                </a:solidFill>
                <a:latin typeface="+mn-lt"/>
                <a:ea typeface="+mn-ea"/>
                <a:cs typeface="+mn-cs"/>
              </a:rPr>
              <a:t>.) iki seçenek sundu; </a:t>
            </a:r>
            <a:r>
              <a:rPr lang="tr-TR" sz="1200" kern="1200" dirty="0" err="1">
                <a:solidFill>
                  <a:schemeClr val="tx1"/>
                </a:solidFill>
                <a:latin typeface="+mn-lt"/>
                <a:ea typeface="+mn-ea"/>
                <a:cs typeface="+mn-cs"/>
              </a:rPr>
              <a:t>Mus’ab</a:t>
            </a:r>
            <a:r>
              <a:rPr lang="tr-TR" sz="1200" kern="1200" dirty="0">
                <a:solidFill>
                  <a:schemeClr val="tx1"/>
                </a:solidFill>
                <a:latin typeface="+mn-lt"/>
                <a:ea typeface="+mn-ea"/>
                <a:cs typeface="+mn-cs"/>
              </a:rPr>
              <a:t> (</a:t>
            </a:r>
            <a:r>
              <a:rPr lang="tr-TR" sz="1200" kern="1200" dirty="0" err="1">
                <a:solidFill>
                  <a:schemeClr val="tx1"/>
                </a:solidFill>
                <a:latin typeface="+mn-lt"/>
                <a:ea typeface="+mn-ea"/>
                <a:cs typeface="+mn-cs"/>
              </a:rPr>
              <a:t>r.a</a:t>
            </a:r>
            <a:r>
              <a:rPr lang="tr-TR" sz="1200" kern="1200" dirty="0">
                <a:solidFill>
                  <a:schemeClr val="tx1"/>
                </a:solidFill>
                <a:latin typeface="+mn-lt"/>
                <a:ea typeface="+mn-ea"/>
                <a:cs typeface="+mn-cs"/>
              </a:rPr>
              <a:t>.) ya ailesini ve servetini tercih edecekti ya da Müslümanlığı seçip ailesi tarafından reddedilecekti. </a:t>
            </a:r>
            <a:r>
              <a:rPr lang="tr-TR" sz="1200" kern="1200" dirty="0" err="1">
                <a:solidFill>
                  <a:schemeClr val="tx1"/>
                </a:solidFill>
                <a:latin typeface="+mn-lt"/>
                <a:ea typeface="+mn-ea"/>
                <a:cs typeface="+mn-cs"/>
              </a:rPr>
              <a:t>Mus’ab</a:t>
            </a:r>
            <a:r>
              <a:rPr lang="tr-TR" sz="1200" kern="1200" dirty="0">
                <a:solidFill>
                  <a:schemeClr val="tx1"/>
                </a:solidFill>
                <a:latin typeface="+mn-lt"/>
                <a:ea typeface="+mn-ea"/>
                <a:cs typeface="+mn-cs"/>
              </a:rPr>
              <a:t> (</a:t>
            </a:r>
            <a:r>
              <a:rPr lang="tr-TR" sz="1200" kern="1200" dirty="0" err="1">
                <a:solidFill>
                  <a:schemeClr val="tx1"/>
                </a:solidFill>
                <a:latin typeface="+mn-lt"/>
                <a:ea typeface="+mn-ea"/>
                <a:cs typeface="+mn-cs"/>
              </a:rPr>
              <a:t>r.a</a:t>
            </a:r>
            <a:r>
              <a:rPr lang="tr-TR" sz="1200" kern="1200" dirty="0">
                <a:solidFill>
                  <a:schemeClr val="tx1"/>
                </a:solidFill>
                <a:latin typeface="+mn-lt"/>
                <a:ea typeface="+mn-ea"/>
                <a:cs typeface="+mn-cs"/>
              </a:rPr>
              <a:t>.) İslâmiyet’i tercih ederek evinden, ailesinden, dünya servetinden ayrılarak </a:t>
            </a:r>
            <a:r>
              <a:rPr lang="tr-TR" sz="1200" kern="1200" dirty="0" err="1">
                <a:solidFill>
                  <a:schemeClr val="tx1"/>
                </a:solidFill>
                <a:latin typeface="+mn-lt"/>
                <a:ea typeface="+mn-ea"/>
                <a:cs typeface="+mn-cs"/>
              </a:rPr>
              <a:t>Daru’l-Erkam’da</a:t>
            </a:r>
            <a:r>
              <a:rPr lang="tr-TR" sz="1200" kern="1200" dirty="0">
                <a:solidFill>
                  <a:schemeClr val="tx1"/>
                </a:solidFill>
                <a:latin typeface="+mn-lt"/>
                <a:ea typeface="+mn-ea"/>
                <a:cs typeface="+mn-cs"/>
              </a:rPr>
              <a:t> kalmaya başladı.</a:t>
            </a:r>
          </a:p>
          <a:p>
            <a:endParaRPr lang="tr-TR" dirty="0"/>
          </a:p>
        </p:txBody>
      </p:sp>
      <p:sp>
        <p:nvSpPr>
          <p:cNvPr id="4" name="Slayt Numarası Yer Tutucusu 3"/>
          <p:cNvSpPr>
            <a:spLocks noGrp="1"/>
          </p:cNvSpPr>
          <p:nvPr>
            <p:ph type="sldNum" sz="quarter" idx="10"/>
          </p:nvPr>
        </p:nvSpPr>
        <p:spPr/>
        <p:txBody>
          <a:bodyPr/>
          <a:lstStyle/>
          <a:p>
            <a:fld id="{5CF0D2CD-B9F9-41B3-BC04-98133D03FD6A}" type="slidenum">
              <a:rPr lang="tr-TR" smtClean="0"/>
              <a:t>17</a:t>
            </a:fld>
            <a:endParaRPr lang="tr-TR"/>
          </a:p>
        </p:txBody>
      </p:sp>
    </p:spTree>
    <p:extLst>
      <p:ext uri="{BB962C8B-B14F-4D97-AF65-F5344CB8AC3E}">
        <p14:creationId xmlns:p14="http://schemas.microsoft.com/office/powerpoint/2010/main" val="4145881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	</a:t>
            </a:r>
          </a:p>
        </p:txBody>
      </p:sp>
      <p:sp>
        <p:nvSpPr>
          <p:cNvPr id="4" name="Slayt Numarası Yer Tutucusu 3"/>
          <p:cNvSpPr>
            <a:spLocks noGrp="1"/>
          </p:cNvSpPr>
          <p:nvPr>
            <p:ph type="sldNum" sz="quarter" idx="10"/>
          </p:nvPr>
        </p:nvSpPr>
        <p:spPr/>
        <p:txBody>
          <a:bodyPr/>
          <a:lstStyle/>
          <a:p>
            <a:fld id="{5CF0D2CD-B9F9-41B3-BC04-98133D03FD6A}" type="slidenum">
              <a:rPr lang="tr-TR" smtClean="0"/>
              <a:t>18</a:t>
            </a:fld>
            <a:endParaRPr lang="tr-TR"/>
          </a:p>
        </p:txBody>
      </p:sp>
    </p:spTree>
    <p:extLst>
      <p:ext uri="{BB962C8B-B14F-4D97-AF65-F5344CB8AC3E}">
        <p14:creationId xmlns:p14="http://schemas.microsoft.com/office/powerpoint/2010/main" val="7930003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	</a:t>
            </a:r>
          </a:p>
        </p:txBody>
      </p:sp>
      <p:sp>
        <p:nvSpPr>
          <p:cNvPr id="4" name="Slayt Numarası Yer Tutucusu 3"/>
          <p:cNvSpPr>
            <a:spLocks noGrp="1"/>
          </p:cNvSpPr>
          <p:nvPr>
            <p:ph type="sldNum" sz="quarter" idx="10"/>
          </p:nvPr>
        </p:nvSpPr>
        <p:spPr/>
        <p:txBody>
          <a:bodyPr/>
          <a:lstStyle/>
          <a:p>
            <a:fld id="{5CF0D2CD-B9F9-41B3-BC04-98133D03FD6A}" type="slidenum">
              <a:rPr lang="tr-TR" smtClean="0"/>
              <a:t>19</a:t>
            </a:fld>
            <a:endParaRPr lang="tr-TR"/>
          </a:p>
        </p:txBody>
      </p:sp>
    </p:spTree>
    <p:extLst>
      <p:ext uri="{BB962C8B-B14F-4D97-AF65-F5344CB8AC3E}">
        <p14:creationId xmlns:p14="http://schemas.microsoft.com/office/powerpoint/2010/main" val="27974957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CF0D2CD-B9F9-41B3-BC04-98133D03FD6A}" type="slidenum">
              <a:rPr lang="tr-TR" smtClean="0"/>
              <a:t>20</a:t>
            </a:fld>
            <a:endParaRPr lang="tr-TR"/>
          </a:p>
        </p:txBody>
      </p:sp>
    </p:spTree>
    <p:extLst>
      <p:ext uri="{BB962C8B-B14F-4D97-AF65-F5344CB8AC3E}">
        <p14:creationId xmlns:p14="http://schemas.microsoft.com/office/powerpoint/2010/main" val="1442761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CF0D2CD-B9F9-41B3-BC04-98133D03FD6A}" type="slidenum">
              <a:rPr lang="tr-TR" smtClean="0"/>
              <a:t>21</a:t>
            </a:fld>
            <a:endParaRPr lang="tr-TR"/>
          </a:p>
        </p:txBody>
      </p:sp>
    </p:spTree>
    <p:extLst>
      <p:ext uri="{BB962C8B-B14F-4D97-AF65-F5344CB8AC3E}">
        <p14:creationId xmlns:p14="http://schemas.microsoft.com/office/powerpoint/2010/main" val="1070325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r>
              <a:rPr lang="tr-TR" dirty="0"/>
              <a:t>     Arabistan’da dinî hayat, putlara tapmanın din olarak telakki edildiği bir özellikte ortaya çıkar. </a:t>
            </a:r>
            <a:r>
              <a:rPr lang="tr-TR" b="1" dirty="0" err="1"/>
              <a:t>Putatapıcılık</a:t>
            </a:r>
            <a:r>
              <a:rPr lang="tr-TR" b="1" dirty="0"/>
              <a:t> yanında Hristiyanlar, Yahudiler, Mecusîler, </a:t>
            </a:r>
            <a:r>
              <a:rPr lang="tr-TR" b="1" dirty="0" err="1"/>
              <a:t>Sâbiîler</a:t>
            </a:r>
            <a:r>
              <a:rPr lang="tr-TR" b="1" dirty="0"/>
              <a:t> ve Hanifler olmak üzere dinî yaşantıda çok çeşitlilik hâkimdi.</a:t>
            </a:r>
          </a:p>
          <a:p>
            <a:pPr algn="just"/>
            <a:r>
              <a:rPr lang="tr-TR" dirty="0"/>
              <a:t>     Bunlardan hususiyle putperestlik diye de bilinen “şirk”, cahiliye kültür ve hayatının bütün katmalarında kendisini hissettirmiştir. Hemen her evde irili ufaklı birkaç tane put bulunurdu. Ayrıca her kabile ve aşiretin de yine tanrı olarak kabul ettikleri putlara sahip oldukları bilinmektedir. Bu yönüyle tanrı put, onlar için manevî varlıkların somut şekle dönüşmüş haliydi. Araplar açısından nihai bir tanrı olmaktan çok, onları bir arada tutan ve kabile bağımsızlığını simgeleyen bir “alâmet” olarak algılanıyordu.</a:t>
            </a:r>
          </a:p>
          <a:p>
            <a:pPr algn="just"/>
            <a:r>
              <a:rPr lang="tr-TR" dirty="0"/>
              <a:t>     </a:t>
            </a:r>
            <a:r>
              <a:rPr lang="tr-TR" b="1" dirty="0" err="1"/>
              <a:t>Lat</a:t>
            </a:r>
            <a:r>
              <a:rPr lang="tr-TR" b="1" dirty="0"/>
              <a:t>, </a:t>
            </a:r>
            <a:r>
              <a:rPr lang="tr-TR" b="1" dirty="0" err="1"/>
              <a:t>Menât</a:t>
            </a:r>
            <a:r>
              <a:rPr lang="tr-TR" b="1" dirty="0"/>
              <a:t>, </a:t>
            </a:r>
            <a:r>
              <a:rPr lang="tr-TR" b="1" dirty="0" err="1"/>
              <a:t>Uzza</a:t>
            </a:r>
            <a:r>
              <a:rPr lang="tr-TR" b="1" dirty="0"/>
              <a:t> ve </a:t>
            </a:r>
            <a:r>
              <a:rPr lang="tr-TR" b="1" dirty="0" err="1"/>
              <a:t>Hubel</a:t>
            </a:r>
            <a:r>
              <a:rPr lang="tr-TR" b="1" dirty="0"/>
              <a:t> adındaki büyük putların Kâbe'de </a:t>
            </a:r>
            <a:r>
              <a:rPr lang="tr-TR" dirty="0"/>
              <a:t>bulunması, onların her yıl hac mevsiminde hacılar tarafından ziyaret edilmesini, bu sayede ticaretin bu coğrafyada gelişmesini sağlardı. Aslında Araplar putları tanrı olarak kabul etmiyorlardı. Dinî yaşantılarında Allah inancı mevcuttu ve onlar putlara tapma gerekçelerini şöyle izah ediyorlardı: </a:t>
            </a:r>
          </a:p>
          <a:p>
            <a:pPr algn="just"/>
            <a:r>
              <a:rPr lang="tr-TR" dirty="0"/>
              <a:t>‘Şayet onlara: "Gökleri ve yeri yaratan kimdir?" diye soracak olursan, elbette "Allah'tır" diye cevap vereceklerdir. De ki: «Elhamdülillah. Fakat onların ekserisi bunun anlamını bilmezler." (Lokman; 31: 25) </a:t>
            </a:r>
          </a:p>
          <a:p>
            <a:pPr algn="just"/>
            <a:r>
              <a:rPr lang="tr-TR" dirty="0"/>
              <a:t>“İyi bilin ki halis din, yalnız Allah'a yapılır. Allah'tan başka birtakım </a:t>
            </a:r>
            <a:r>
              <a:rPr lang="tr-TR" dirty="0" err="1"/>
              <a:t>hâmiler</a:t>
            </a:r>
            <a:r>
              <a:rPr lang="tr-TR" dirty="0"/>
              <a:t> edinerek: "Biz onlara sırf bizi Allah'a yaklaştırsınlar diye ibadet ediyoruz" diyenlere gelince, elbette Allah, onların hakkında ihtilaf ettikleri hususlarda aralarında hükmünü verecektir. Allah yalancılığı, nankörlük ve kâfirliği huy edinenlere hidayet etmez, onları emellerine kavuşturmaz.’’ (</a:t>
            </a:r>
            <a:r>
              <a:rPr lang="tr-TR" dirty="0" err="1"/>
              <a:t>Zümer</a:t>
            </a:r>
            <a:r>
              <a:rPr lang="tr-TR" dirty="0"/>
              <a:t>; 39: 3)</a:t>
            </a:r>
          </a:p>
          <a:p>
            <a:pPr algn="just"/>
            <a:r>
              <a:rPr lang="tr-TR" dirty="0"/>
              <a:t>     Hz. İbrahim’in getirdiği tevhide dayalı Hanif dininden uzaklaşmak, sadece Allah inancını kabul edip, Allah’ın getirdiği dünya ve ahiret nizamını sağlayan kurallar bütününü ifade eden dini tanımamaktan doğan manevî boşluğu ne yazık ki dünyaca </a:t>
            </a:r>
            <a:r>
              <a:rPr lang="tr-TR" dirty="0" err="1"/>
              <a:t>menfaatlenecekleri</a:t>
            </a:r>
            <a:r>
              <a:rPr lang="tr-TR" dirty="0"/>
              <a:t> değerler doldurmuştu. Putlar da onlar için bu sebeple önemliydi.</a:t>
            </a:r>
          </a:p>
          <a:p>
            <a:pPr algn="just"/>
            <a:endParaRPr lang="tr-TR" dirty="0"/>
          </a:p>
        </p:txBody>
      </p:sp>
      <p:sp>
        <p:nvSpPr>
          <p:cNvPr id="4" name="Slayt Numarası Yer Tutucusu 3"/>
          <p:cNvSpPr>
            <a:spLocks noGrp="1"/>
          </p:cNvSpPr>
          <p:nvPr>
            <p:ph type="sldNum" sz="quarter" idx="10"/>
          </p:nvPr>
        </p:nvSpPr>
        <p:spPr/>
        <p:txBody>
          <a:bodyPr/>
          <a:lstStyle/>
          <a:p>
            <a:fld id="{5CF0D2CD-B9F9-41B3-BC04-98133D03FD6A}" type="slidenum">
              <a:rPr lang="tr-TR" smtClean="0"/>
              <a:t>2</a:t>
            </a:fld>
            <a:endParaRPr lang="tr-TR"/>
          </a:p>
        </p:txBody>
      </p:sp>
    </p:spTree>
    <p:extLst>
      <p:ext uri="{BB962C8B-B14F-4D97-AF65-F5344CB8AC3E}">
        <p14:creationId xmlns:p14="http://schemas.microsoft.com/office/powerpoint/2010/main" val="11093182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Mus'ab</a:t>
            </a:r>
            <a:r>
              <a:rPr lang="tr-TR" dirty="0"/>
              <a:t> bin </a:t>
            </a:r>
            <a:r>
              <a:rPr lang="tr-TR" dirty="0" err="1"/>
              <a:t>Umeyr</a:t>
            </a:r>
            <a:r>
              <a:rPr lang="tr-TR" dirty="0"/>
              <a:t> kısa zamanda Medine'ye vardı. Orada kendisini büyük sevinçle karşıladılar. </a:t>
            </a:r>
            <a:r>
              <a:rPr lang="tr-TR" dirty="0" err="1"/>
              <a:t>Es'ad</a:t>
            </a:r>
            <a:r>
              <a:rPr lang="tr-TR" dirty="0"/>
              <a:t> bin </a:t>
            </a:r>
            <a:r>
              <a:rPr lang="tr-TR" dirty="0" err="1"/>
              <a:t>Zürâre'nin</a:t>
            </a:r>
            <a:r>
              <a:rPr lang="tr-TR" dirty="0"/>
              <a:t> evine yerleşti. Orada insanlara dinlerini öğretmeye başladı. </a:t>
            </a:r>
          </a:p>
          <a:p>
            <a:r>
              <a:rPr lang="tr-TR" dirty="0" err="1"/>
              <a:t>Mus'ab</a:t>
            </a:r>
            <a:r>
              <a:rPr lang="tr-TR" dirty="0"/>
              <a:t> bin </a:t>
            </a:r>
            <a:r>
              <a:rPr lang="tr-TR" dirty="0" err="1"/>
              <a:t>Umeyr’in</a:t>
            </a:r>
            <a:r>
              <a:rPr lang="tr-TR" dirty="0"/>
              <a:t> hizmetiyle Medine'de çok kimse Müslüman oldu. </a:t>
            </a:r>
          </a:p>
          <a:p>
            <a:r>
              <a:rPr lang="tr-TR" dirty="0"/>
              <a:t>Medine'de bulunan kabile reislerinden </a:t>
            </a:r>
            <a:r>
              <a:rPr lang="tr-TR" dirty="0" err="1"/>
              <a:t>Sa'd</a:t>
            </a:r>
            <a:r>
              <a:rPr lang="tr-TR" dirty="0"/>
              <a:t> bin </a:t>
            </a:r>
            <a:r>
              <a:rPr lang="tr-TR" dirty="0" err="1"/>
              <a:t>Muâz</a:t>
            </a:r>
            <a:r>
              <a:rPr lang="tr-TR" dirty="0"/>
              <a:t>, </a:t>
            </a:r>
            <a:r>
              <a:rPr lang="tr-TR" dirty="0" err="1"/>
              <a:t>Üseyd</a:t>
            </a:r>
            <a:r>
              <a:rPr lang="tr-TR" dirty="0"/>
              <a:t> bin </a:t>
            </a:r>
            <a:r>
              <a:rPr lang="tr-TR" dirty="0" err="1"/>
              <a:t>Hudayr</a:t>
            </a:r>
            <a:r>
              <a:rPr lang="tr-TR" dirty="0"/>
              <a:t> henüz Müslüman olmamışlardı. Bunların durumu çevreyi etkiliyor, İslâmiyet'in hızla yayılmasını engelliyordu. Bir gün Mus'ab bin </a:t>
            </a:r>
            <a:r>
              <a:rPr lang="tr-TR" dirty="0" err="1"/>
              <a:t>Umeyr</a:t>
            </a:r>
            <a:r>
              <a:rPr lang="tr-TR" dirty="0"/>
              <a:t>, bir bahçede, etrafında bulunan Müslümanlara dini anlatıyor, sohbet ediyordu. Bu sırada </a:t>
            </a:r>
            <a:r>
              <a:rPr lang="tr-TR" dirty="0" err="1"/>
              <a:t>Evs</a:t>
            </a:r>
            <a:r>
              <a:rPr lang="tr-TR" dirty="0"/>
              <a:t> kabilesinin reislerinden olan </a:t>
            </a:r>
            <a:r>
              <a:rPr lang="tr-TR" dirty="0" err="1"/>
              <a:t>Üseyd</a:t>
            </a:r>
            <a:r>
              <a:rPr lang="tr-TR" dirty="0"/>
              <a:t>, elinde mızrağı olduğu hâlde hiddetli bir şekilde gelip, şöyle konuşmaya başladı: </a:t>
            </a:r>
          </a:p>
          <a:p>
            <a:pPr algn="just"/>
            <a:r>
              <a:rPr lang="tr-TR" dirty="0"/>
              <a:t>- Sözümüzü dinle. Siz bize niçin geldiniz, insanları aldatıyorsunuz? Hayatınızdan olmak istemiyorsanız buradan derhâl ayrılın! </a:t>
            </a:r>
          </a:p>
          <a:p>
            <a:pPr algn="just"/>
            <a:r>
              <a:rPr lang="tr-TR" dirty="0"/>
              <a:t>Onun bu taşkın hâlini gören Mus'ab bin </a:t>
            </a:r>
            <a:r>
              <a:rPr lang="tr-TR" dirty="0" err="1"/>
              <a:t>Umeyr</a:t>
            </a:r>
            <a:r>
              <a:rPr lang="tr-TR" dirty="0"/>
              <a:t>: </a:t>
            </a:r>
          </a:p>
          <a:p>
            <a:pPr algn="just"/>
            <a:r>
              <a:rPr lang="tr-TR" dirty="0"/>
              <a:t>- Hele biraz otur! Sözümüzü dinle. Maksadımızı anla, beğenirsen kabul edersin. Yoksa engel olursun, diyerek gayet yumuşak ve nazik bir şekilde karşılık verdi.  </a:t>
            </a:r>
            <a:r>
              <a:rPr lang="tr-TR" dirty="0" err="1"/>
              <a:t>Üseyd</a:t>
            </a:r>
            <a:r>
              <a:rPr lang="tr-TR" dirty="0"/>
              <a:t> sakinleşip: </a:t>
            </a:r>
          </a:p>
          <a:p>
            <a:pPr algn="just"/>
            <a:r>
              <a:rPr lang="tr-TR" dirty="0"/>
              <a:t>- Doğru söyledin, dedi ve mızrağını yere saplayarak oturdu. </a:t>
            </a:r>
          </a:p>
          <a:p>
            <a:pPr algn="just"/>
            <a:r>
              <a:rPr lang="tr-TR" dirty="0"/>
              <a:t>Mus'ab bin </a:t>
            </a:r>
            <a:r>
              <a:rPr lang="tr-TR" dirty="0" err="1"/>
              <a:t>Umeyr</a:t>
            </a:r>
            <a:r>
              <a:rPr lang="tr-TR" dirty="0"/>
              <a:t> ona İslâmiyet'i anlattı ve Kur'an-ı Kerim okudu. Kur'an-ı Kerim’in eşsiz belagati ve tatlı üslûbunu işiten </a:t>
            </a:r>
            <a:r>
              <a:rPr lang="tr-TR" dirty="0" err="1"/>
              <a:t>Üseyd</a:t>
            </a:r>
            <a:r>
              <a:rPr lang="tr-TR" dirty="0"/>
              <a:t> kendini tutamayıp: </a:t>
            </a:r>
          </a:p>
          <a:p>
            <a:pPr algn="just"/>
            <a:r>
              <a:rPr lang="tr-TR" dirty="0"/>
              <a:t>- Bu ne kadar güzel, ne kadar iyi bir sözdür. Bu dine girmek için ne yapmalı, diye sordu. Güzel yüzlü, tatlı dilli öğretmen cevap verdi: </a:t>
            </a:r>
          </a:p>
          <a:p>
            <a:pPr algn="just"/>
            <a:r>
              <a:rPr lang="tr-TR" dirty="0"/>
              <a:t>- Lâ ilâhe illallah </a:t>
            </a:r>
            <a:r>
              <a:rPr lang="tr-TR" dirty="0" err="1"/>
              <a:t>Muhammedür-Resûlullah</a:t>
            </a:r>
            <a:r>
              <a:rPr lang="tr-TR" dirty="0"/>
              <a:t> demek kâfidir. </a:t>
            </a:r>
          </a:p>
          <a:p>
            <a:pPr algn="just"/>
            <a:r>
              <a:rPr lang="tr-TR" dirty="0"/>
              <a:t>Mus'ab bin </a:t>
            </a:r>
            <a:r>
              <a:rPr lang="tr-TR" dirty="0" err="1"/>
              <a:t>Umeyr'in</a:t>
            </a:r>
            <a:r>
              <a:rPr lang="tr-TR" dirty="0"/>
              <a:t>, bu sözü üzerine Kelime-i şehadeti söyleyip Müslüman olan </a:t>
            </a:r>
            <a:r>
              <a:rPr lang="tr-TR" dirty="0" err="1"/>
              <a:t>Üseyd</a:t>
            </a:r>
            <a:r>
              <a:rPr lang="tr-TR" dirty="0"/>
              <a:t>, sevincinden yerinde duramadı ve: </a:t>
            </a:r>
          </a:p>
          <a:p>
            <a:pPr algn="just"/>
            <a:r>
              <a:rPr lang="tr-TR" dirty="0"/>
              <a:t>- Ben gidip arkadaşlarıma da anlatayım, diyerek ayrıldı. </a:t>
            </a:r>
          </a:p>
          <a:p>
            <a:pPr algn="just"/>
            <a:r>
              <a:rPr lang="tr-TR" dirty="0" err="1"/>
              <a:t>Evs</a:t>
            </a:r>
            <a:r>
              <a:rPr lang="tr-TR" dirty="0"/>
              <a:t> kabilesinin reisi </a:t>
            </a:r>
            <a:r>
              <a:rPr lang="tr-TR" dirty="0" err="1"/>
              <a:t>Sa'd</a:t>
            </a:r>
            <a:r>
              <a:rPr lang="tr-TR" dirty="0"/>
              <a:t> bin </a:t>
            </a:r>
            <a:r>
              <a:rPr lang="tr-TR" dirty="0" err="1"/>
              <a:t>Muâz'ın</a:t>
            </a:r>
            <a:r>
              <a:rPr lang="tr-TR" dirty="0"/>
              <a:t> ve kabilesinin yanına varınca, Müslüman olduğunu söyledi. </a:t>
            </a:r>
          </a:p>
          <a:p>
            <a:pPr algn="just"/>
            <a:r>
              <a:rPr lang="tr-TR" dirty="0"/>
              <a:t>Bunu gören </a:t>
            </a:r>
            <a:r>
              <a:rPr lang="tr-TR" dirty="0" err="1"/>
              <a:t>Sa'd</a:t>
            </a:r>
            <a:r>
              <a:rPr lang="tr-TR" dirty="0"/>
              <a:t> şaşırarak hiddetlendi ve Mus'ab bin </a:t>
            </a:r>
            <a:r>
              <a:rPr lang="tr-TR" dirty="0" err="1"/>
              <a:t>Umeyr'in</a:t>
            </a:r>
            <a:r>
              <a:rPr lang="tr-TR" dirty="0"/>
              <a:t> yanına koştu. Yanına varınca sert ve kızgın bir tavırla konuşmaya başladı. </a:t>
            </a:r>
          </a:p>
          <a:p>
            <a:pPr algn="just"/>
            <a:r>
              <a:rPr lang="tr-TR" dirty="0"/>
              <a:t>Mus'ab bir </a:t>
            </a:r>
            <a:r>
              <a:rPr lang="tr-TR" dirty="0" err="1"/>
              <a:t>Umeyr</a:t>
            </a:r>
            <a:r>
              <a:rPr lang="tr-TR" dirty="0"/>
              <a:t>, ona da gayet yumuşak konuştu ve oturup biraz dinlemesini söyledi. </a:t>
            </a:r>
            <a:r>
              <a:rPr lang="tr-TR" dirty="0" err="1"/>
              <a:t>Sa'd</a:t>
            </a:r>
            <a:r>
              <a:rPr lang="tr-TR" dirty="0"/>
              <a:t>, bu nazik konuşma karşısında yumuşayıp oturdu ve konuşulanları dinlemeye başladı. </a:t>
            </a:r>
          </a:p>
          <a:p>
            <a:pPr algn="just"/>
            <a:r>
              <a:rPr lang="tr-TR" dirty="0"/>
              <a:t>Mus'ab bin </a:t>
            </a:r>
            <a:r>
              <a:rPr lang="tr-TR" dirty="0" err="1"/>
              <a:t>Umeyr</a:t>
            </a:r>
            <a:r>
              <a:rPr lang="tr-TR" dirty="0"/>
              <a:t>, ona da İslâmiyet'i anlattı ve Kur'an-ı Kerim’den bir miktar okudu. Kur'an-ı Kerim okunurken </a:t>
            </a:r>
            <a:r>
              <a:rPr lang="tr-TR" dirty="0" err="1"/>
              <a:t>Sa'd'ın</a:t>
            </a:r>
            <a:r>
              <a:rPr lang="tr-TR" dirty="0"/>
              <a:t> yüzü birden bire değişiverdi. O da orada Müslüman oldu. Kendinde duyduğu üstün bir hâlin ve rahatlığın şevkiyle derhâl kavminin yanına gidip onlara şöyle dedi: </a:t>
            </a:r>
          </a:p>
          <a:p>
            <a:pPr algn="just"/>
            <a:r>
              <a:rPr lang="tr-TR" dirty="0"/>
              <a:t>- Ey kavmim beni nasıl biliyorsunuz? </a:t>
            </a:r>
          </a:p>
          <a:p>
            <a:pPr algn="just"/>
            <a:r>
              <a:rPr lang="tr-TR" dirty="0"/>
              <a:t>- Sen bizim büyüğümüz ve üstünümüzsün. </a:t>
            </a:r>
          </a:p>
          <a:p>
            <a:pPr algn="just"/>
            <a:r>
              <a:rPr lang="tr-TR" dirty="0"/>
              <a:t>- Öyle ise Allah'a ve </a:t>
            </a:r>
            <a:r>
              <a:rPr lang="tr-TR" dirty="0" err="1"/>
              <a:t>Rasûlüne</a:t>
            </a:r>
            <a:r>
              <a:rPr lang="tr-TR" dirty="0"/>
              <a:t> iman etmelisiniz... İman etmedikçe sizin erkek ve kadınlarınızla konuşmak bana haram olsun. </a:t>
            </a:r>
          </a:p>
          <a:p>
            <a:pPr algn="just"/>
            <a:r>
              <a:rPr lang="tr-TR" dirty="0"/>
              <a:t>Bunun üzerine kavmi hep birden İslamiyet'i kabul etti. O gün kabilesinden iman etmedik kimse kalmadı. </a:t>
            </a:r>
          </a:p>
          <a:p>
            <a:pPr algn="just"/>
            <a:endParaRPr lang="tr-TR" dirty="0"/>
          </a:p>
        </p:txBody>
      </p:sp>
      <p:sp>
        <p:nvSpPr>
          <p:cNvPr id="4" name="Slayt Numarası Yer Tutucusu 3"/>
          <p:cNvSpPr>
            <a:spLocks noGrp="1"/>
          </p:cNvSpPr>
          <p:nvPr>
            <p:ph type="sldNum" sz="quarter" idx="10"/>
          </p:nvPr>
        </p:nvSpPr>
        <p:spPr/>
        <p:txBody>
          <a:bodyPr/>
          <a:lstStyle/>
          <a:p>
            <a:fld id="{5CF0D2CD-B9F9-41B3-BC04-98133D03FD6A}" type="slidenum">
              <a:rPr lang="tr-TR" smtClean="0"/>
              <a:t>22</a:t>
            </a:fld>
            <a:endParaRPr lang="tr-TR"/>
          </a:p>
        </p:txBody>
      </p:sp>
    </p:spTree>
    <p:extLst>
      <p:ext uri="{BB962C8B-B14F-4D97-AF65-F5344CB8AC3E}">
        <p14:creationId xmlns:p14="http://schemas.microsoft.com/office/powerpoint/2010/main" val="33973579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I. Akabe </a:t>
            </a:r>
            <a:r>
              <a:rPr lang="tr-TR" dirty="0" err="1"/>
              <a:t>Biatı’ndan</a:t>
            </a:r>
            <a:r>
              <a:rPr lang="tr-TR" dirty="0"/>
              <a:t> önce Mekke’ye gelen altı kişinin İslâm’la tanışması ve ardından Hz. </a:t>
            </a:r>
            <a:r>
              <a:rPr lang="tr-TR" dirty="0" err="1"/>
              <a:t>Mus’ab’ın</a:t>
            </a:r>
            <a:r>
              <a:rPr lang="tr-TR" dirty="0"/>
              <a:t> Medine’ye gönderilişi, İslâm’ın Medine devrinin başlamasını sağlamıştır. </a:t>
            </a:r>
            <a:r>
              <a:rPr lang="tr-TR" dirty="0" err="1"/>
              <a:t>Es’âd</a:t>
            </a:r>
            <a:r>
              <a:rPr lang="tr-TR" dirty="0"/>
              <a:t> b. </a:t>
            </a:r>
            <a:r>
              <a:rPr lang="tr-TR" dirty="0" err="1"/>
              <a:t>Zürâre</a:t>
            </a:r>
            <a:r>
              <a:rPr lang="tr-TR" dirty="0"/>
              <a:t>, </a:t>
            </a:r>
            <a:r>
              <a:rPr lang="tr-TR" dirty="0" err="1"/>
              <a:t>Sa’d</a:t>
            </a:r>
            <a:r>
              <a:rPr lang="tr-TR" dirty="0"/>
              <a:t> b. </a:t>
            </a:r>
            <a:r>
              <a:rPr lang="tr-TR" dirty="0" err="1"/>
              <a:t>Muâz</a:t>
            </a:r>
            <a:r>
              <a:rPr lang="tr-TR" dirty="0"/>
              <a:t>, </a:t>
            </a:r>
            <a:r>
              <a:rPr lang="tr-TR" dirty="0" err="1"/>
              <a:t>Üseyd</a:t>
            </a:r>
            <a:r>
              <a:rPr lang="tr-TR" dirty="0"/>
              <a:t> b. </a:t>
            </a:r>
            <a:r>
              <a:rPr lang="tr-TR" dirty="0" err="1"/>
              <a:t>Hudayr</a:t>
            </a:r>
            <a:r>
              <a:rPr lang="tr-TR" dirty="0"/>
              <a:t> ve </a:t>
            </a:r>
            <a:r>
              <a:rPr lang="tr-TR" dirty="0" err="1"/>
              <a:t>Amr</a:t>
            </a:r>
            <a:r>
              <a:rPr lang="tr-TR" dirty="0"/>
              <a:t> b. </a:t>
            </a:r>
            <a:r>
              <a:rPr lang="tr-TR" dirty="0" err="1"/>
              <a:t>Cemûh</a:t>
            </a:r>
            <a:r>
              <a:rPr lang="tr-TR" dirty="0"/>
              <a:t> gibi toplumlarında etkili kişilerin Müslüman olmalarıyla Medine, İslâmiyet’e ev sahipliği yapmaya namzet hale gelmişti. Ev ev dolaşarak </a:t>
            </a:r>
            <a:r>
              <a:rPr lang="tr-TR" dirty="0" err="1"/>
              <a:t>Evs</a:t>
            </a:r>
            <a:r>
              <a:rPr lang="tr-TR" dirty="0"/>
              <a:t> ve </a:t>
            </a:r>
            <a:r>
              <a:rPr lang="tr-TR" dirty="0" err="1"/>
              <a:t>Hazreci</a:t>
            </a:r>
            <a:r>
              <a:rPr lang="tr-TR" dirty="0"/>
              <a:t> İslâm’a davet eden </a:t>
            </a:r>
            <a:r>
              <a:rPr lang="tr-TR" dirty="0" err="1"/>
              <a:t>Mus’ab</a:t>
            </a:r>
            <a:r>
              <a:rPr lang="tr-TR" dirty="0"/>
              <a:t> b. </a:t>
            </a:r>
            <a:r>
              <a:rPr lang="tr-TR" dirty="0" err="1"/>
              <a:t>Umeyr’in</a:t>
            </a:r>
            <a:r>
              <a:rPr lang="tr-TR" dirty="0"/>
              <a:t> etkileyici üslubu ve İslâmî yaşantısı, Medine’ye ayrı bir hava katmış, böylece her yerde İslâmiyet konuşulur olmuştu. …….</a:t>
            </a:r>
          </a:p>
          <a:p>
            <a:r>
              <a:rPr lang="tr-TR" dirty="0" err="1"/>
              <a:t>Musab</a:t>
            </a:r>
            <a:r>
              <a:rPr lang="tr-TR" dirty="0"/>
              <a:t> ile hicret kapısını açan </a:t>
            </a:r>
            <a:r>
              <a:rPr lang="tr-TR" dirty="0" err="1"/>
              <a:t>Yesrib</a:t>
            </a:r>
            <a:r>
              <a:rPr lang="tr-TR" dirty="0"/>
              <a:t> Medine olarak Allah </a:t>
            </a:r>
            <a:r>
              <a:rPr lang="tr-TR" dirty="0" err="1"/>
              <a:t>Rasulü</a:t>
            </a:r>
            <a:r>
              <a:rPr lang="tr-TR" dirty="0"/>
              <a:t> ve muhacirler için hicrete hazırdı.</a:t>
            </a:r>
          </a:p>
          <a:p>
            <a:endParaRPr lang="tr-TR" dirty="0"/>
          </a:p>
        </p:txBody>
      </p:sp>
      <p:sp>
        <p:nvSpPr>
          <p:cNvPr id="4" name="Slayt Numarası Yer Tutucusu 3"/>
          <p:cNvSpPr>
            <a:spLocks noGrp="1"/>
          </p:cNvSpPr>
          <p:nvPr>
            <p:ph type="sldNum" sz="quarter" idx="10"/>
          </p:nvPr>
        </p:nvSpPr>
        <p:spPr/>
        <p:txBody>
          <a:bodyPr/>
          <a:lstStyle/>
          <a:p>
            <a:fld id="{5CF0D2CD-B9F9-41B3-BC04-98133D03FD6A}" type="slidenum">
              <a:rPr lang="tr-TR" smtClean="0"/>
              <a:t>23</a:t>
            </a:fld>
            <a:endParaRPr lang="tr-TR"/>
          </a:p>
        </p:txBody>
      </p:sp>
    </p:spTree>
    <p:extLst>
      <p:ext uri="{BB962C8B-B14F-4D97-AF65-F5344CB8AC3E}">
        <p14:creationId xmlns:p14="http://schemas.microsoft.com/office/powerpoint/2010/main" val="13720708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CF0D2CD-B9F9-41B3-BC04-98133D03FD6A}" type="slidenum">
              <a:rPr lang="tr-TR" smtClean="0"/>
              <a:t>24</a:t>
            </a:fld>
            <a:endParaRPr lang="tr-TR"/>
          </a:p>
        </p:txBody>
      </p:sp>
    </p:spTree>
    <p:extLst>
      <p:ext uri="{BB962C8B-B14F-4D97-AF65-F5344CB8AC3E}">
        <p14:creationId xmlns:p14="http://schemas.microsoft.com/office/powerpoint/2010/main" val="5631446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CF0D2CD-B9F9-41B3-BC04-98133D03FD6A}" type="slidenum">
              <a:rPr lang="tr-TR" smtClean="0"/>
              <a:t>25</a:t>
            </a:fld>
            <a:endParaRPr lang="tr-TR"/>
          </a:p>
        </p:txBody>
      </p:sp>
    </p:spTree>
    <p:extLst>
      <p:ext uri="{BB962C8B-B14F-4D97-AF65-F5344CB8AC3E}">
        <p14:creationId xmlns:p14="http://schemas.microsoft.com/office/powerpoint/2010/main" val="4464095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CF0D2CD-B9F9-41B3-BC04-98133D03FD6A}" type="slidenum">
              <a:rPr lang="tr-TR" smtClean="0"/>
              <a:t>26</a:t>
            </a:fld>
            <a:endParaRPr lang="tr-TR"/>
          </a:p>
        </p:txBody>
      </p:sp>
    </p:spTree>
    <p:extLst>
      <p:ext uri="{BB962C8B-B14F-4D97-AF65-F5344CB8AC3E}">
        <p14:creationId xmlns:p14="http://schemas.microsoft.com/office/powerpoint/2010/main" val="21103698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r>
              <a:rPr lang="tr-TR" dirty="0"/>
              <a:t>Kahramanca mukavemetiyle müşriklerin karşısında dimdik duran Mus’ab, bir ara “</a:t>
            </a:r>
            <a:r>
              <a:rPr lang="tr-TR" dirty="0" err="1"/>
              <a:t>İbni</a:t>
            </a:r>
            <a:r>
              <a:rPr lang="tr-TR" dirty="0"/>
              <a:t> </a:t>
            </a:r>
            <a:r>
              <a:rPr lang="tr-TR" dirty="0" err="1"/>
              <a:t>Kamie</a:t>
            </a:r>
            <a:r>
              <a:rPr lang="tr-TR" dirty="0"/>
              <a:t>” adlı bir müşrikin hücumuna uğradı</a:t>
            </a:r>
            <a:r>
              <a:rPr lang="tr-TR" baseline="0" dirty="0"/>
              <a:t> ve şehit düştü. </a:t>
            </a:r>
            <a:r>
              <a:rPr lang="tr-TR" dirty="0"/>
              <a:t>Hz. Peygamber (</a:t>
            </a:r>
            <a:r>
              <a:rPr lang="tr-TR" dirty="0" err="1"/>
              <a:t>s.a.v</a:t>
            </a:r>
            <a:r>
              <a:rPr lang="tr-TR" dirty="0"/>
              <a:t>.)’e </a:t>
            </a:r>
            <a:r>
              <a:rPr lang="tr-TR" dirty="0" err="1"/>
              <a:t>Mus’ab’ın</a:t>
            </a:r>
            <a:r>
              <a:rPr lang="tr-TR" dirty="0"/>
              <a:t> şehit olduğu haberi ulaştığında gözyaşları içinde şu ayeti okudu: </a:t>
            </a:r>
          </a:p>
          <a:p>
            <a:pPr algn="just"/>
            <a:r>
              <a:rPr lang="tr-TR" dirty="0"/>
              <a:t>- “Müminlerden </a:t>
            </a:r>
            <a:r>
              <a:rPr lang="tr-TR" dirty="0" err="1"/>
              <a:t>Rasûlullah</a:t>
            </a:r>
            <a:r>
              <a:rPr lang="tr-TR" dirty="0"/>
              <a:t> ile beraber olacaklarına dair Allah’a verdikleri söze sadık kalan nice kimseler vardır. Onlardan kimi verdiği sözü tamamen yerine getirerek şehitliğe kavuştu, kimi de böyle güzel bir akıbeti beklemektedir. Onlar sözlerini hiçbir surette değiştirmemişlerdir.’’</a:t>
            </a:r>
          </a:p>
        </p:txBody>
      </p:sp>
      <p:sp>
        <p:nvSpPr>
          <p:cNvPr id="4" name="Slayt Numarası Yer Tutucusu 3"/>
          <p:cNvSpPr>
            <a:spLocks noGrp="1"/>
          </p:cNvSpPr>
          <p:nvPr>
            <p:ph type="sldNum" sz="quarter" idx="10"/>
          </p:nvPr>
        </p:nvSpPr>
        <p:spPr/>
        <p:txBody>
          <a:bodyPr/>
          <a:lstStyle/>
          <a:p>
            <a:fld id="{5CF0D2CD-B9F9-41B3-BC04-98133D03FD6A}" type="slidenum">
              <a:rPr lang="tr-TR" smtClean="0"/>
              <a:t>27</a:t>
            </a:fld>
            <a:endParaRPr lang="tr-TR"/>
          </a:p>
        </p:txBody>
      </p:sp>
    </p:spTree>
    <p:extLst>
      <p:ext uri="{BB962C8B-B14F-4D97-AF65-F5344CB8AC3E}">
        <p14:creationId xmlns:p14="http://schemas.microsoft.com/office/powerpoint/2010/main" val="25248239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CF0D2CD-B9F9-41B3-BC04-98133D03FD6A}" type="slidenum">
              <a:rPr lang="tr-TR" smtClean="0"/>
              <a:t>28</a:t>
            </a:fld>
            <a:endParaRPr lang="tr-TR"/>
          </a:p>
        </p:txBody>
      </p:sp>
    </p:spTree>
    <p:extLst>
      <p:ext uri="{BB962C8B-B14F-4D97-AF65-F5344CB8AC3E}">
        <p14:creationId xmlns:p14="http://schemas.microsoft.com/office/powerpoint/2010/main" val="18848694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CF0D2CD-B9F9-41B3-BC04-98133D03FD6A}" type="slidenum">
              <a:rPr lang="tr-TR" smtClean="0"/>
              <a:t>29</a:t>
            </a:fld>
            <a:endParaRPr lang="tr-TR"/>
          </a:p>
        </p:txBody>
      </p:sp>
    </p:spTree>
    <p:extLst>
      <p:ext uri="{BB962C8B-B14F-4D97-AF65-F5344CB8AC3E}">
        <p14:creationId xmlns:p14="http://schemas.microsoft.com/office/powerpoint/2010/main" val="19379939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r>
              <a:rPr lang="tr-TR" dirty="0" err="1"/>
              <a:t>Mus’ab</a:t>
            </a:r>
            <a:r>
              <a:rPr lang="tr-TR" dirty="0"/>
              <a:t> b. </a:t>
            </a:r>
            <a:r>
              <a:rPr lang="tr-TR" dirty="0" err="1"/>
              <a:t>Umeyr</a:t>
            </a:r>
            <a:r>
              <a:rPr lang="tr-TR" dirty="0"/>
              <a:t> (</a:t>
            </a:r>
            <a:r>
              <a:rPr lang="tr-TR" dirty="0" err="1"/>
              <a:t>r.a</a:t>
            </a:r>
            <a:r>
              <a:rPr lang="tr-TR" dirty="0"/>
              <a:t>.), çağlar ötesinden bugüne, kendi</a:t>
            </a:r>
            <a:r>
              <a:rPr lang="tr-TR" baseline="0" dirty="0"/>
              <a:t> </a:t>
            </a:r>
            <a:r>
              <a:rPr lang="tr-TR" dirty="0"/>
              <a:t>“</a:t>
            </a:r>
            <a:r>
              <a:rPr lang="tr-TR" b="1" dirty="0" err="1"/>
              <a:t>Yesrib</a:t>
            </a:r>
            <a:r>
              <a:rPr lang="tr-TR" dirty="0" err="1"/>
              <a:t>”lerimizi</a:t>
            </a:r>
            <a:r>
              <a:rPr lang="tr-TR" dirty="0"/>
              <a:t> “</a:t>
            </a:r>
            <a:r>
              <a:rPr lang="tr-TR" b="1" dirty="0"/>
              <a:t>Medine</a:t>
            </a:r>
            <a:r>
              <a:rPr lang="tr-TR" dirty="0"/>
              <a:t>” yapacak insan yetiştirmek için nasıl</a:t>
            </a:r>
            <a:r>
              <a:rPr lang="tr-TR" baseline="0" dirty="0"/>
              <a:t> </a:t>
            </a:r>
            <a:r>
              <a:rPr lang="tr-TR" dirty="0"/>
              <a:t>bir samimiyete ihtiyaç duyduğumuzun örneğidir. Sadece bilgi</a:t>
            </a:r>
            <a:r>
              <a:rPr lang="tr-TR" baseline="0" dirty="0"/>
              <a:t> </a:t>
            </a:r>
            <a:r>
              <a:rPr lang="tr-TR" dirty="0"/>
              <a:t>sahibi olmaya değil, bildiklerimizi samimiyetle hayata geçirmeye</a:t>
            </a:r>
            <a:r>
              <a:rPr lang="tr-TR" baseline="0" dirty="0"/>
              <a:t> </a:t>
            </a:r>
            <a:r>
              <a:rPr lang="tr-TR" dirty="0"/>
              <a:t>muhtaç olduğumuzun bir nişanesidir. </a:t>
            </a:r>
          </a:p>
          <a:p>
            <a:pPr algn="just"/>
            <a:r>
              <a:rPr lang="tr-TR" dirty="0"/>
              <a:t>İşte bu nedenle;</a:t>
            </a:r>
            <a:r>
              <a:rPr lang="tr-TR" baseline="0" dirty="0"/>
              <a:t> </a:t>
            </a:r>
            <a:r>
              <a:rPr lang="tr-TR" dirty="0"/>
              <a:t>kim, nerede bulunuyorsa, bulunduğu yeri “</a:t>
            </a:r>
            <a:r>
              <a:rPr lang="tr-TR" b="1" dirty="0" err="1"/>
              <a:t>Yesrib</a:t>
            </a:r>
            <a:r>
              <a:rPr lang="tr-TR" dirty="0"/>
              <a:t>” kabul etmeli;</a:t>
            </a:r>
            <a:r>
              <a:rPr lang="tr-TR" baseline="0" dirty="0"/>
              <a:t> </a:t>
            </a:r>
            <a:r>
              <a:rPr lang="tr-TR" dirty="0"/>
              <a:t>gençler, Allah’a ve </a:t>
            </a:r>
            <a:r>
              <a:rPr lang="tr-TR" dirty="0" err="1"/>
              <a:t>Rasûlü’ne</a:t>
            </a:r>
            <a:r>
              <a:rPr lang="tr-TR" dirty="0"/>
              <a:t> iman eden herkes, kendisini</a:t>
            </a:r>
            <a:r>
              <a:rPr lang="tr-TR" baseline="0" dirty="0"/>
              <a:t> </a:t>
            </a:r>
            <a:r>
              <a:rPr lang="tr-TR" dirty="0"/>
              <a:t>“</a:t>
            </a:r>
            <a:r>
              <a:rPr lang="tr-TR" dirty="0" err="1"/>
              <a:t>Rasûlün</a:t>
            </a:r>
            <a:r>
              <a:rPr lang="tr-TR" dirty="0"/>
              <a:t> </a:t>
            </a:r>
            <a:r>
              <a:rPr lang="tr-TR" dirty="0" err="1"/>
              <a:t>Mus’ab”ı</a:t>
            </a:r>
            <a:r>
              <a:rPr lang="tr-TR" dirty="0"/>
              <a:t> olarak görmelidir. </a:t>
            </a:r>
          </a:p>
          <a:p>
            <a:pPr algn="just"/>
            <a:r>
              <a:rPr lang="tr-TR" dirty="0"/>
              <a:t>Vakit; hiçbir bahanenin</a:t>
            </a:r>
            <a:r>
              <a:rPr lang="tr-TR" baseline="0" dirty="0"/>
              <a:t> </a:t>
            </a:r>
            <a:r>
              <a:rPr lang="tr-TR" dirty="0"/>
              <a:t>arkasına sığınmadan köyümüze, mahallemize, şehrimize, ülkemize,</a:t>
            </a:r>
            <a:r>
              <a:rPr lang="tr-TR" baseline="0" dirty="0"/>
              <a:t> </a:t>
            </a:r>
            <a:r>
              <a:rPr lang="tr-TR" dirty="0"/>
              <a:t>insanlığa </a:t>
            </a:r>
            <a:r>
              <a:rPr lang="tr-TR" dirty="0" err="1"/>
              <a:t>Mus’ab</a:t>
            </a:r>
            <a:r>
              <a:rPr lang="tr-TR" dirty="0"/>
              <a:t> b. </a:t>
            </a:r>
            <a:r>
              <a:rPr lang="tr-TR" dirty="0" err="1"/>
              <a:t>Umeyr</a:t>
            </a:r>
            <a:r>
              <a:rPr lang="tr-TR" dirty="0"/>
              <a:t> (</a:t>
            </a:r>
            <a:r>
              <a:rPr lang="tr-TR" dirty="0" err="1"/>
              <a:t>r.a</a:t>
            </a:r>
            <a:r>
              <a:rPr lang="tr-TR" dirty="0"/>
              <a:t>.) ufkunu taşıma vaktidir.</a:t>
            </a:r>
          </a:p>
          <a:p>
            <a:pPr algn="just"/>
            <a:r>
              <a:rPr lang="tr-TR" dirty="0"/>
              <a:t>Vakit, kendimizi değiştirmediğimiz müddetçe, insanların değişmesini</a:t>
            </a:r>
            <a:r>
              <a:rPr lang="tr-TR" baseline="0" dirty="0"/>
              <a:t> </a:t>
            </a:r>
            <a:r>
              <a:rPr lang="tr-TR" dirty="0"/>
              <a:t>bekleyemeyeceğimizi anlama vaktidir... </a:t>
            </a:r>
          </a:p>
          <a:p>
            <a:pPr algn="just"/>
            <a:r>
              <a:rPr lang="tr-TR" b="1" dirty="0"/>
              <a:t>Vakit “</a:t>
            </a:r>
            <a:r>
              <a:rPr lang="tr-TR" b="1" dirty="0" err="1"/>
              <a:t>Mus’ab”laşma</a:t>
            </a:r>
            <a:r>
              <a:rPr lang="tr-TR" b="1" dirty="0"/>
              <a:t> vaktidir.</a:t>
            </a:r>
          </a:p>
        </p:txBody>
      </p:sp>
      <p:sp>
        <p:nvSpPr>
          <p:cNvPr id="4" name="Slayt Numarası Yer Tutucusu 3"/>
          <p:cNvSpPr>
            <a:spLocks noGrp="1"/>
          </p:cNvSpPr>
          <p:nvPr>
            <p:ph type="sldNum" sz="quarter" idx="10"/>
          </p:nvPr>
        </p:nvSpPr>
        <p:spPr/>
        <p:txBody>
          <a:bodyPr/>
          <a:lstStyle/>
          <a:p>
            <a:fld id="{5CF0D2CD-B9F9-41B3-BC04-98133D03FD6A}" type="slidenum">
              <a:rPr lang="tr-TR" smtClean="0"/>
              <a:t>30</a:t>
            </a:fld>
            <a:endParaRPr lang="tr-TR"/>
          </a:p>
        </p:txBody>
      </p:sp>
    </p:spTree>
    <p:extLst>
      <p:ext uri="{BB962C8B-B14F-4D97-AF65-F5344CB8AC3E}">
        <p14:creationId xmlns:p14="http://schemas.microsoft.com/office/powerpoint/2010/main" val="39039184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r>
              <a:rPr lang="tr-TR" dirty="0" err="1"/>
              <a:t>Mus’ab</a:t>
            </a:r>
            <a:r>
              <a:rPr lang="tr-TR" dirty="0"/>
              <a:t> </a:t>
            </a:r>
            <a:r>
              <a:rPr lang="tr-TR" dirty="0" err="1"/>
              <a:t>b.Umeyr</a:t>
            </a:r>
            <a:r>
              <a:rPr lang="tr-TR" dirty="0"/>
              <a:t> (</a:t>
            </a:r>
            <a:r>
              <a:rPr lang="tr-TR" dirty="0" err="1"/>
              <a:t>r.a</a:t>
            </a:r>
            <a:r>
              <a:rPr lang="tr-TR" dirty="0"/>
              <a:t>) Allah ve </a:t>
            </a:r>
            <a:r>
              <a:rPr lang="tr-TR" dirty="0" err="1"/>
              <a:t>Rasûlüne</a:t>
            </a:r>
            <a:r>
              <a:rPr lang="tr-TR" dirty="0"/>
              <a:t> olan muhabbeti ve teslimiyeti sonucunda her türlü fedakârlığa katlandı. Dâvasını gayretiyle, tebliğdeki güzel üslubuyla sabrı ve metaneti ile hep ileriye taşıdı. İslam tarihinde </a:t>
            </a:r>
            <a:r>
              <a:rPr lang="tr-TR" dirty="0" err="1"/>
              <a:t>mîlat</a:t>
            </a:r>
            <a:r>
              <a:rPr lang="tr-TR" dirty="0"/>
              <a:t> kabul edilen hicretin altyapısı onun bu gayretleri ile oluştu.</a:t>
            </a:r>
          </a:p>
          <a:p>
            <a:pPr algn="just"/>
            <a:r>
              <a:rPr lang="tr-TR" dirty="0" err="1"/>
              <a:t>Mus’ab</a:t>
            </a:r>
            <a:r>
              <a:rPr lang="tr-TR" dirty="0"/>
              <a:t> davasındaki bu kararlılığın ardında olan özgürlük ve özgüven duygusunu geçmişinde sahip olduğu imkanlardan kazanmamıştı. Ona bu duyguları hissettiren kalbinde taşıdığı iman idi.</a:t>
            </a:r>
          </a:p>
          <a:p>
            <a:pPr algn="just"/>
            <a:r>
              <a:rPr lang="tr-TR" dirty="0"/>
              <a:t>Nitekim fakir bir ailenin ferdi olan, annesi, babası gözleri önünde şehit edilen </a:t>
            </a:r>
            <a:r>
              <a:rPr lang="tr-TR" dirty="0" err="1"/>
              <a:t>Ammar</a:t>
            </a:r>
            <a:r>
              <a:rPr lang="tr-TR" dirty="0"/>
              <a:t> bin </a:t>
            </a:r>
            <a:r>
              <a:rPr lang="tr-TR" dirty="0" err="1"/>
              <a:t>Yâsir</a:t>
            </a:r>
            <a:r>
              <a:rPr lang="tr-TR" dirty="0"/>
              <a:t> de imanında aynı kararlılığı göstermiştir. Bir köle iken Müslüman olan Bilal-i Habeşî de buna örnek gösterilebilir. Onlar gerçek gücü ve özgürlüğü, Allah ve </a:t>
            </a:r>
            <a:r>
              <a:rPr lang="tr-TR" dirty="0" err="1"/>
              <a:t>Rasûlü’nün</a:t>
            </a:r>
            <a:r>
              <a:rPr lang="tr-TR" dirty="0"/>
              <a:t> dinine teslim olup, nefsin ve Allah’tan uzaklaştıran her türlü arzu ve hevesin esaretinden kurtulmakta elde etmişlerdi. Yüreği hür, imanı hür olan bu örnek insanların ayaklarına vurulan prangalar, yüreklerine vurulamamıştı.</a:t>
            </a:r>
          </a:p>
          <a:p>
            <a:pPr algn="just"/>
            <a:r>
              <a:rPr lang="tr-TR" dirty="0"/>
              <a:t>Bu gün </a:t>
            </a:r>
            <a:r>
              <a:rPr lang="tr-TR" dirty="0" err="1"/>
              <a:t>Mus’ab</a:t>
            </a:r>
            <a:r>
              <a:rPr lang="tr-TR" dirty="0"/>
              <a:t> olmak, insanların ne dediğini değil, Allah’ın ne dediğini düşünerek yaşamak, inandığımız değerleri dünyevi arzuların üstünde tutmaktır.  Asrın bütün fitnelerine rağmen ‘ Ben Müslümanım, Müslümanca yaşamalıyım’ diyebilmektir.</a:t>
            </a:r>
          </a:p>
          <a:p>
            <a:endParaRPr lang="tr-TR" dirty="0"/>
          </a:p>
          <a:p>
            <a:endParaRPr lang="tr-TR" dirty="0"/>
          </a:p>
          <a:p>
            <a:endParaRPr lang="tr-TR" dirty="0"/>
          </a:p>
        </p:txBody>
      </p:sp>
      <p:sp>
        <p:nvSpPr>
          <p:cNvPr id="4" name="Slayt Numarası Yer Tutucusu 3"/>
          <p:cNvSpPr>
            <a:spLocks noGrp="1"/>
          </p:cNvSpPr>
          <p:nvPr>
            <p:ph type="sldNum" sz="quarter" idx="10"/>
          </p:nvPr>
        </p:nvSpPr>
        <p:spPr/>
        <p:txBody>
          <a:bodyPr/>
          <a:lstStyle/>
          <a:p>
            <a:fld id="{5CF0D2CD-B9F9-41B3-BC04-98133D03FD6A}" type="slidenum">
              <a:rPr lang="tr-TR" smtClean="0"/>
              <a:t>31</a:t>
            </a:fld>
            <a:endParaRPr lang="tr-TR"/>
          </a:p>
        </p:txBody>
      </p:sp>
    </p:spTree>
    <p:extLst>
      <p:ext uri="{BB962C8B-B14F-4D97-AF65-F5344CB8AC3E}">
        <p14:creationId xmlns:p14="http://schemas.microsoft.com/office/powerpoint/2010/main" val="874435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r>
              <a:rPr lang="tr-TR" dirty="0"/>
              <a:t>     </a:t>
            </a:r>
            <a:r>
              <a:rPr lang="tr-TR" dirty="0" err="1"/>
              <a:t>Araplar’da</a:t>
            </a:r>
            <a:r>
              <a:rPr lang="tr-TR" dirty="0"/>
              <a:t> ortak olan bir özellik vardı. O da </a:t>
            </a:r>
            <a:r>
              <a:rPr lang="tr-TR" b="1" dirty="0"/>
              <a:t>kabilesi ile övünme </a:t>
            </a:r>
            <a:r>
              <a:rPr lang="tr-TR" dirty="0"/>
              <a:t>olgusudur. Zira Araplar, aşiret ve kabileler halinde yaşarlardı. Burada Mukaddime sahibi </a:t>
            </a:r>
            <a:r>
              <a:rPr lang="tr-TR" b="1" dirty="0" err="1"/>
              <a:t>İbn</a:t>
            </a:r>
            <a:r>
              <a:rPr lang="tr-TR" b="1" dirty="0"/>
              <a:t> Haldun’un şu görüşünü nakletmek yerinde olacaktır: </a:t>
            </a:r>
          </a:p>
          <a:p>
            <a:pPr algn="just"/>
            <a:r>
              <a:rPr lang="tr-TR" dirty="0"/>
              <a:t>«Şehir ve kentlerde insanların birbirlerine düşmanlık ve zulmetmelerine yöneticiler ve devlet engel olmaktadır. Onları birbirlerine zulmetmekten devletin gücü ve otoritesi frenleyip alıkoyar. Tabiî eğer bizzat yönetimin kendisi zalim değilse. Şehir ve kentlere, geceleyin ansızın veya gündüz kendilerini savunmaktan aciz oldukları zamanlarda; dışarıdan gelecek düşmanlıklara ise şehirlerin surları ve kaleleri engel olur. Veya dışarıdan gelen düşmanlıklara, hazırlıklı olunduğu takdirde devletin askerleri tarafından engel olunur.»</a:t>
            </a:r>
          </a:p>
          <a:p>
            <a:pPr algn="just"/>
            <a:r>
              <a:rPr lang="tr-TR" dirty="0"/>
              <a:t>     «Bedevî kabileleri içinde ise, bazılarının diğer bazılarına zulmetmelerine, herkesin saygı duyup hürmet ettiği ve sözünü dinlediği kabilenin ileri gelenleri ve büyükleri engel olur. Kabilelere dışarıdan gelecek düşmanlıklara da kabilenin yiğit ve cesur gençleri engel olur. Ancak bunların (dışarıdan gelecek düşmanlıklara) karşı kendilerini savunabilmeleri, güç ve kuvvet sahibi olmaları aynı nesepten (gelmeleriyle) mümkün olur. Çünkü Allah insanların kalplerine, yakınlarına ve akrabalarına karşı şefkatli olma ve yardım etme duygularını yerleştirmiştir. İşte bu duygu sayesinde dayanışma ve yardımlaşma olmakta ve düşmanlarının onlardan korkması sağlanmaktadır.»</a:t>
            </a:r>
          </a:p>
          <a:p>
            <a:pPr algn="just"/>
            <a:r>
              <a:rPr lang="tr-TR" dirty="0"/>
              <a:t>     </a:t>
            </a:r>
            <a:r>
              <a:rPr lang="tr-TR" b="1" dirty="0" err="1"/>
              <a:t>İbn</a:t>
            </a:r>
            <a:r>
              <a:rPr lang="tr-TR" b="1" dirty="0"/>
              <a:t> Haldun’un analizi, özellikle İslâm’ın ilk tebliğ döneminde kendisini oldukça hissettirmiştir. </a:t>
            </a:r>
            <a:r>
              <a:rPr lang="tr-TR" dirty="0"/>
              <a:t>Zira bir kişinin Müslüman olabilmesi için öncelikle kabilesinin rızasını almalıydı ki, daha sonra dışarıdan gelecek baskı ve şiddetler bir nebze de olsa asgariye indirilmiş olsun. Hem kendi kabilesinden dışlanma, hem de diğer aşiretlerden baskının bir araya gelmesi, o dönemde bir Müslüman için oldukça zor eziyetlere sebep olmaktaydı.</a:t>
            </a:r>
          </a:p>
          <a:p>
            <a:endParaRPr lang="tr-TR" dirty="0"/>
          </a:p>
        </p:txBody>
      </p:sp>
      <p:sp>
        <p:nvSpPr>
          <p:cNvPr id="4" name="Slayt Numarası Yer Tutucusu 3"/>
          <p:cNvSpPr>
            <a:spLocks noGrp="1"/>
          </p:cNvSpPr>
          <p:nvPr>
            <p:ph type="sldNum" sz="quarter" idx="10"/>
          </p:nvPr>
        </p:nvSpPr>
        <p:spPr/>
        <p:txBody>
          <a:bodyPr/>
          <a:lstStyle/>
          <a:p>
            <a:fld id="{5CF0D2CD-B9F9-41B3-BC04-98133D03FD6A}" type="slidenum">
              <a:rPr lang="tr-TR" smtClean="0"/>
              <a:t>3</a:t>
            </a:fld>
            <a:endParaRPr lang="tr-TR"/>
          </a:p>
        </p:txBody>
      </p:sp>
    </p:spTree>
    <p:extLst>
      <p:ext uri="{BB962C8B-B14F-4D97-AF65-F5344CB8AC3E}">
        <p14:creationId xmlns:p14="http://schemas.microsoft.com/office/powerpoint/2010/main" val="18776688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CF0D2CD-B9F9-41B3-BC04-98133D03FD6A}" type="slidenum">
              <a:rPr lang="tr-TR" smtClean="0"/>
              <a:t>32</a:t>
            </a:fld>
            <a:endParaRPr lang="tr-TR"/>
          </a:p>
        </p:txBody>
      </p:sp>
    </p:spTree>
    <p:extLst>
      <p:ext uri="{BB962C8B-B14F-4D97-AF65-F5344CB8AC3E}">
        <p14:creationId xmlns:p14="http://schemas.microsoft.com/office/powerpoint/2010/main" val="3032981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r>
              <a:rPr lang="tr-TR" baseline="0" dirty="0"/>
              <a:t>   </a:t>
            </a:r>
            <a:r>
              <a:rPr lang="tr-TR" dirty="0"/>
              <a:t>Mekke ve civarında </a:t>
            </a:r>
            <a:r>
              <a:rPr lang="tr-TR" dirty="0" err="1"/>
              <a:t>akidevî</a:t>
            </a:r>
            <a:r>
              <a:rPr lang="tr-TR" dirty="0"/>
              <a:t>, sosyal ve siyasî yozlaşmaların yoğun oluşu, güçlünün hâkimiyetine dayanan toplumsal yapı ve bu bozulmalardan dolayı sosyal müeyyide uygulayacak kurumların azlığı, Mekke için yeni bir düzenin varlığını zorunlu kılmaktaydı. Zulüm öylesine baş göstermişti ki millî şairimiz Mehmet </a:t>
            </a:r>
            <a:r>
              <a:rPr lang="tr-TR" dirty="0" err="1"/>
              <a:t>Âkif</a:t>
            </a:r>
            <a:r>
              <a:rPr lang="tr-TR" dirty="0"/>
              <a:t> Ersoy’un deyimiyle:</a:t>
            </a:r>
          </a:p>
          <a:p>
            <a:r>
              <a:rPr lang="tr-TR" dirty="0"/>
              <a:t>	</a:t>
            </a:r>
          </a:p>
          <a:p>
            <a:r>
              <a:rPr lang="tr-TR" dirty="0"/>
              <a:t>                        «Sırtlanları geçmişti beşer yırtıcılıkta</a:t>
            </a:r>
          </a:p>
          <a:p>
            <a:r>
              <a:rPr lang="tr-TR" dirty="0"/>
              <a:t> 	Dişsiz mi bir insan onu kardeşleri yerdi.» </a:t>
            </a:r>
          </a:p>
          <a:p>
            <a:endParaRPr lang="tr-TR" dirty="0"/>
          </a:p>
          <a:p>
            <a:r>
              <a:rPr lang="tr-TR" baseline="0" dirty="0"/>
              <a:t>   </a:t>
            </a:r>
            <a:r>
              <a:rPr lang="tr-TR" dirty="0"/>
              <a:t>İşte </a:t>
            </a:r>
            <a:r>
              <a:rPr lang="tr-TR" dirty="0" err="1"/>
              <a:t>Mus’ab</a:t>
            </a:r>
            <a:r>
              <a:rPr lang="tr-TR" dirty="0"/>
              <a:t> bin </a:t>
            </a:r>
            <a:r>
              <a:rPr lang="tr-TR" dirty="0" err="1"/>
              <a:t>Umeyr</a:t>
            </a:r>
            <a:r>
              <a:rPr lang="tr-TR" dirty="0"/>
              <a:t> (</a:t>
            </a:r>
            <a:r>
              <a:rPr lang="tr-TR" dirty="0" err="1"/>
              <a:t>r.a</a:t>
            </a:r>
            <a:r>
              <a:rPr lang="tr-TR" dirty="0"/>
              <a:t>) böyle bir toplumda dünyaya gelmişti.</a:t>
            </a:r>
          </a:p>
          <a:p>
            <a:endParaRPr lang="tr-TR" dirty="0"/>
          </a:p>
        </p:txBody>
      </p:sp>
      <p:sp>
        <p:nvSpPr>
          <p:cNvPr id="4" name="Slayt Numarası Yer Tutucusu 3"/>
          <p:cNvSpPr>
            <a:spLocks noGrp="1"/>
          </p:cNvSpPr>
          <p:nvPr>
            <p:ph type="sldNum" sz="quarter" idx="10"/>
          </p:nvPr>
        </p:nvSpPr>
        <p:spPr/>
        <p:txBody>
          <a:bodyPr/>
          <a:lstStyle/>
          <a:p>
            <a:fld id="{5CF0D2CD-B9F9-41B3-BC04-98133D03FD6A}" type="slidenum">
              <a:rPr lang="tr-TR" smtClean="0"/>
              <a:t>4</a:t>
            </a:fld>
            <a:endParaRPr lang="tr-TR"/>
          </a:p>
        </p:txBody>
      </p:sp>
    </p:spTree>
    <p:extLst>
      <p:ext uri="{BB962C8B-B14F-4D97-AF65-F5344CB8AC3E}">
        <p14:creationId xmlns:p14="http://schemas.microsoft.com/office/powerpoint/2010/main" val="2305728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ctr"/>
            <a:r>
              <a:rPr lang="tr-TR" sz="1200" b="1" dirty="0">
                <a:solidFill>
                  <a:schemeClr val="tx1"/>
                </a:solidFill>
              </a:rPr>
              <a:t>HZ. PEYGAMBER’İN GENÇLERLE İLETİŞİMİ</a:t>
            </a:r>
          </a:p>
          <a:p>
            <a:pPr algn="just" fontAlgn="base"/>
            <a:r>
              <a:rPr lang="tr-TR" sz="1200" dirty="0">
                <a:solidFill>
                  <a:schemeClr val="tx1"/>
                </a:solidFill>
              </a:rPr>
              <a:t>Gençlik, insan ömrünün en kıymetli hazinesi, hayat mevsimlerinin bahar faslıdır. “Ağaç yaşken eğilir” </a:t>
            </a:r>
            <a:r>
              <a:rPr lang="tr-TR" sz="1200" dirty="0" err="1">
                <a:solidFill>
                  <a:schemeClr val="tx1"/>
                </a:solidFill>
              </a:rPr>
              <a:t>darb</a:t>
            </a:r>
            <a:r>
              <a:rPr lang="tr-TR" sz="1200" dirty="0">
                <a:solidFill>
                  <a:schemeClr val="tx1"/>
                </a:solidFill>
              </a:rPr>
              <a:t>-ı meselinin de ifade ettiği gibi, şahsiyet ve karakterin şekillendiği, pek önemli bir dönemdir. Ayrıca gençlik; çalışkanlık, zindelik, cesaret, metanet, heyecan ve kuvvet mevsimi olması sebebiyle, ayrı bir kıymet taşımaktadır.</a:t>
            </a:r>
          </a:p>
          <a:p>
            <a:pPr algn="just" fontAlgn="base"/>
            <a:r>
              <a:rPr lang="tr-TR" sz="1200" dirty="0">
                <a:solidFill>
                  <a:schemeClr val="tx1"/>
                </a:solidFill>
              </a:rPr>
              <a:t>Gençliğin bu kıymet ve enerjisini çok iyi takdir eden </a:t>
            </a:r>
            <a:r>
              <a:rPr lang="tr-TR" sz="1200" dirty="0" err="1">
                <a:solidFill>
                  <a:schemeClr val="tx1"/>
                </a:solidFill>
              </a:rPr>
              <a:t>Rasûlullah</a:t>
            </a:r>
            <a:r>
              <a:rPr lang="tr-TR" sz="1200" dirty="0">
                <a:solidFill>
                  <a:schemeClr val="tx1"/>
                </a:solidFill>
              </a:rPr>
              <a:t> Efendimiz (</a:t>
            </a:r>
            <a:r>
              <a:rPr lang="tr-TR" sz="1200" dirty="0" err="1">
                <a:solidFill>
                  <a:schemeClr val="tx1"/>
                </a:solidFill>
              </a:rPr>
              <a:t>s.a.v</a:t>
            </a:r>
            <a:r>
              <a:rPr lang="tr-TR" sz="1200" dirty="0">
                <a:solidFill>
                  <a:schemeClr val="tx1"/>
                </a:solidFill>
              </a:rPr>
              <a:t>.), </a:t>
            </a:r>
            <a:r>
              <a:rPr lang="tr-TR" sz="1200" dirty="0" err="1">
                <a:solidFill>
                  <a:schemeClr val="tx1"/>
                </a:solidFill>
              </a:rPr>
              <a:t>risâlet</a:t>
            </a:r>
            <a:r>
              <a:rPr lang="tr-TR" sz="1200" dirty="0">
                <a:solidFill>
                  <a:schemeClr val="tx1"/>
                </a:solidFill>
              </a:rPr>
              <a:t> vazifesinin ilk günlerinden itibaren gençlerle yakından ilgilenmiştir.</a:t>
            </a:r>
          </a:p>
          <a:p>
            <a:pPr algn="just" fontAlgn="base"/>
            <a:r>
              <a:rPr lang="tr-TR" sz="1200" dirty="0">
                <a:solidFill>
                  <a:schemeClr val="tx1"/>
                </a:solidFill>
              </a:rPr>
              <a:t>Bu yakın alâkayı da, her insanın ayrı bir karakteri, idrak seviyesi ve kabiliyeti olduğu hakikatini dikkate almak suretiyle gerçekleştirmiştir. Bu sebeple Efendimiz (</a:t>
            </a:r>
            <a:r>
              <a:rPr lang="tr-TR" sz="1200" dirty="0" err="1">
                <a:solidFill>
                  <a:schemeClr val="tx1"/>
                </a:solidFill>
              </a:rPr>
              <a:t>s.a.v</a:t>
            </a:r>
            <a:r>
              <a:rPr lang="tr-TR" sz="1200" dirty="0">
                <a:solidFill>
                  <a:schemeClr val="tx1"/>
                </a:solidFill>
              </a:rPr>
              <a:t>.), alâkadar olduğu gençlerin öncelikle karakter ve kabiliyetlerini tespit etmiştir. Daha sonra onlarla kendi gönlü arasında, âdeta bir cereyan hattı gibi samimî ve derin bir muhabbet bağı tesis etmiş, mecazi bir ifade ile onların ruhuna girecek bir damar bulmuştur. Bu sâyede onları nebevî terbiyesi ile yetiştirip İslâm dünyasının yıldız şahsiyetleri hâline getirmiştir.</a:t>
            </a:r>
            <a:endParaRPr lang="tr-TR" dirty="0">
              <a:solidFill>
                <a:schemeClr val="tx1"/>
              </a:solidFill>
            </a:endParaRPr>
          </a:p>
          <a:p>
            <a:endParaRPr lang="tr-TR" dirty="0">
              <a:solidFill>
                <a:schemeClr val="tx1"/>
              </a:solidFill>
            </a:endParaRPr>
          </a:p>
          <a:p>
            <a:endParaRPr lang="tr-TR" dirty="0">
              <a:solidFill>
                <a:schemeClr val="tx1"/>
              </a:solidFill>
            </a:endParaRPr>
          </a:p>
        </p:txBody>
      </p:sp>
      <p:sp>
        <p:nvSpPr>
          <p:cNvPr id="4" name="Slayt Numarası Yer Tutucusu 3"/>
          <p:cNvSpPr>
            <a:spLocks noGrp="1"/>
          </p:cNvSpPr>
          <p:nvPr>
            <p:ph type="sldNum" sz="quarter" idx="10"/>
          </p:nvPr>
        </p:nvSpPr>
        <p:spPr/>
        <p:txBody>
          <a:bodyPr/>
          <a:lstStyle/>
          <a:p>
            <a:fld id="{5CF0D2CD-B9F9-41B3-BC04-98133D03FD6A}" type="slidenum">
              <a:rPr lang="tr-TR" smtClean="0"/>
              <a:t>5</a:t>
            </a:fld>
            <a:endParaRPr lang="tr-TR"/>
          </a:p>
        </p:txBody>
      </p:sp>
    </p:spTree>
    <p:extLst>
      <p:ext uri="{BB962C8B-B14F-4D97-AF65-F5344CB8AC3E}">
        <p14:creationId xmlns:p14="http://schemas.microsoft.com/office/powerpoint/2010/main" val="3195972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CF0D2CD-B9F9-41B3-BC04-98133D03FD6A}" type="slidenum">
              <a:rPr lang="tr-TR" smtClean="0"/>
              <a:t>6</a:t>
            </a:fld>
            <a:endParaRPr lang="tr-TR"/>
          </a:p>
        </p:txBody>
      </p:sp>
    </p:spTree>
    <p:extLst>
      <p:ext uri="{BB962C8B-B14F-4D97-AF65-F5344CB8AC3E}">
        <p14:creationId xmlns:p14="http://schemas.microsoft.com/office/powerpoint/2010/main" val="1752356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r>
              <a:rPr lang="tr-TR" dirty="0"/>
              <a:t>     Medine’nin ileri gelenlerinden fasık </a:t>
            </a:r>
            <a:r>
              <a:rPr lang="tr-TR" dirty="0" err="1"/>
              <a:t>Ebû</a:t>
            </a:r>
            <a:r>
              <a:rPr lang="tr-TR" dirty="0"/>
              <a:t> Âmir, İslâm’dan yüz çevirirken oğlu </a:t>
            </a:r>
            <a:r>
              <a:rPr lang="tr-TR" dirty="0" err="1"/>
              <a:t>Hanzala</a:t>
            </a:r>
            <a:r>
              <a:rPr lang="tr-TR" dirty="0"/>
              <a:t> Müslüman olmuş ve </a:t>
            </a:r>
            <a:r>
              <a:rPr lang="tr-TR" dirty="0" err="1"/>
              <a:t>Uhud’da</a:t>
            </a:r>
            <a:r>
              <a:rPr lang="tr-TR" dirty="0"/>
              <a:t> şehit düşmüştü. Münafıkların reisi Abdullah bin </a:t>
            </a:r>
            <a:r>
              <a:rPr lang="tr-TR" dirty="0" err="1"/>
              <a:t>Übey’in</a:t>
            </a:r>
            <a:r>
              <a:rPr lang="tr-TR" dirty="0"/>
              <a:t> oğlu Abdullah samimî bir Müslüman idi. </a:t>
            </a:r>
            <a:r>
              <a:rPr lang="tr-TR" dirty="0" err="1"/>
              <a:t>Es’ad</a:t>
            </a:r>
            <a:r>
              <a:rPr lang="tr-TR" dirty="0"/>
              <a:t> bin </a:t>
            </a:r>
            <a:r>
              <a:rPr lang="tr-TR" dirty="0" err="1"/>
              <a:t>Zürâre</a:t>
            </a:r>
            <a:r>
              <a:rPr lang="tr-TR" dirty="0"/>
              <a:t>, Ukbe bin Âmir ve </a:t>
            </a:r>
            <a:r>
              <a:rPr lang="tr-TR" dirty="0" err="1"/>
              <a:t>Avf</a:t>
            </a:r>
            <a:r>
              <a:rPr lang="tr-TR" dirty="0"/>
              <a:t> bin </a:t>
            </a:r>
            <a:r>
              <a:rPr lang="tr-TR" dirty="0" err="1"/>
              <a:t>Hâris</a:t>
            </a:r>
            <a:r>
              <a:rPr lang="tr-TR" dirty="0"/>
              <a:t> de İslâm’a en büyük hizmeti yapan genç Müslümanlardandı.</a:t>
            </a:r>
          </a:p>
          <a:p>
            <a:pPr algn="just"/>
            <a:r>
              <a:rPr lang="tr-TR" dirty="0" err="1"/>
              <a:t>Amr</a:t>
            </a:r>
            <a:r>
              <a:rPr lang="tr-TR" dirty="0"/>
              <a:t> bin </a:t>
            </a:r>
            <a:r>
              <a:rPr lang="tr-TR" dirty="0" err="1"/>
              <a:t>Cemûh’un</a:t>
            </a:r>
            <a:r>
              <a:rPr lang="tr-TR" dirty="0"/>
              <a:t> oğlu </a:t>
            </a:r>
            <a:r>
              <a:rPr lang="tr-TR" dirty="0" err="1"/>
              <a:t>Muâz</a:t>
            </a:r>
            <a:r>
              <a:rPr lang="tr-TR" dirty="0"/>
              <a:t> (</a:t>
            </a:r>
            <a:r>
              <a:rPr lang="tr-TR" dirty="0" err="1"/>
              <a:t>r.a</a:t>
            </a:r>
            <a:r>
              <a:rPr lang="tr-TR" dirty="0"/>
              <a:t>.), kabilesindeki Müslüman gençlerle anlaşarak, bir gece babasının putunu gizlice civarda bulunan pislik çukuruna attı. Sabahleyin bu hâli gören </a:t>
            </a:r>
            <a:r>
              <a:rPr lang="tr-TR" dirty="0" err="1"/>
              <a:t>Amr</a:t>
            </a:r>
            <a:r>
              <a:rPr lang="tr-TR" dirty="0"/>
              <a:t>, dehşet içerisinde kalarak putunu çukurdan çıkardı. Temizleyip güzel kokular sürerek yerine koydu.</a:t>
            </a:r>
          </a:p>
          <a:p>
            <a:endParaRPr lang="tr-TR" dirty="0"/>
          </a:p>
          <a:p>
            <a:endParaRPr lang="tr-TR" dirty="0"/>
          </a:p>
        </p:txBody>
      </p:sp>
      <p:sp>
        <p:nvSpPr>
          <p:cNvPr id="4" name="Slayt Numarası Yer Tutucusu 3"/>
          <p:cNvSpPr>
            <a:spLocks noGrp="1"/>
          </p:cNvSpPr>
          <p:nvPr>
            <p:ph type="sldNum" sz="quarter" idx="10"/>
          </p:nvPr>
        </p:nvSpPr>
        <p:spPr/>
        <p:txBody>
          <a:bodyPr/>
          <a:lstStyle/>
          <a:p>
            <a:fld id="{5CF0D2CD-B9F9-41B3-BC04-98133D03FD6A}" type="slidenum">
              <a:rPr lang="tr-TR" smtClean="0"/>
              <a:t>7</a:t>
            </a:fld>
            <a:endParaRPr lang="tr-TR"/>
          </a:p>
        </p:txBody>
      </p:sp>
    </p:spTree>
    <p:extLst>
      <p:ext uri="{BB962C8B-B14F-4D97-AF65-F5344CB8AC3E}">
        <p14:creationId xmlns:p14="http://schemas.microsoft.com/office/powerpoint/2010/main" val="2254584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r>
              <a:rPr lang="tr-TR" dirty="0"/>
              <a:t>Genç yaşta </a:t>
            </a:r>
            <a:r>
              <a:rPr lang="tr-TR" dirty="0" err="1"/>
              <a:t>müslüman</a:t>
            </a:r>
            <a:r>
              <a:rPr lang="tr-TR" dirty="0"/>
              <a:t> olarak İslâm semasında yıldızlaşan </a:t>
            </a:r>
            <a:r>
              <a:rPr lang="tr-TR" dirty="0" err="1"/>
              <a:t>ashâb</a:t>
            </a:r>
            <a:r>
              <a:rPr lang="tr-TR" dirty="0"/>
              <a:t>-ı kiram, elbette ki bu sayılanlardan ibaret değildir. Bunların dışında pek çok genç sahibi mevcuttur. Bilhassa ilk </a:t>
            </a:r>
            <a:r>
              <a:rPr lang="tr-TR" dirty="0" err="1"/>
              <a:t>müslümanların</a:t>
            </a:r>
            <a:r>
              <a:rPr lang="tr-TR" dirty="0"/>
              <a:t> safları arasında genç hanımların da olması, çok dikkat çekicidir. Peygamber </a:t>
            </a:r>
            <a:r>
              <a:rPr lang="tr-TR" dirty="0" err="1"/>
              <a:t>Efendimiz’in</a:t>
            </a:r>
            <a:r>
              <a:rPr lang="tr-TR" dirty="0"/>
              <a:t> kızları Hazret-i </a:t>
            </a:r>
            <a:r>
              <a:rPr lang="tr-TR" dirty="0" err="1"/>
              <a:t>Rukıyye</a:t>
            </a:r>
            <a:r>
              <a:rPr lang="tr-TR" dirty="0"/>
              <a:t>, </a:t>
            </a:r>
            <a:r>
              <a:rPr lang="tr-TR" dirty="0" err="1"/>
              <a:t>Ümmü</a:t>
            </a:r>
            <a:r>
              <a:rPr lang="tr-TR" dirty="0"/>
              <a:t> Gülsüm ve Fâtıma’nın yanı sıra Hazret-i Ömer’in kız kardeşi Fâtıma, Hazret-i </a:t>
            </a:r>
            <a:r>
              <a:rPr lang="tr-TR" dirty="0" err="1"/>
              <a:t>Ebû</a:t>
            </a:r>
            <a:r>
              <a:rPr lang="tr-TR" dirty="0"/>
              <a:t> Bekir’in kızları </a:t>
            </a:r>
            <a:r>
              <a:rPr lang="tr-TR" dirty="0" err="1"/>
              <a:t>Esmâ</a:t>
            </a:r>
            <a:r>
              <a:rPr lang="tr-TR" dirty="0"/>
              <a:t> ile </a:t>
            </a:r>
            <a:r>
              <a:rPr lang="tr-TR" dirty="0" err="1"/>
              <a:t>Âişe</a:t>
            </a:r>
            <a:r>
              <a:rPr lang="tr-TR" dirty="0"/>
              <a:t>, </a:t>
            </a:r>
            <a:r>
              <a:rPr lang="tr-TR" dirty="0" err="1"/>
              <a:t>Nehdiye</a:t>
            </a:r>
            <a:r>
              <a:rPr lang="tr-TR" dirty="0"/>
              <a:t> Hâtun ve kızı, Hicret esnasında Peygamber Efendimizi ilahilerle karşılayan </a:t>
            </a:r>
            <a:r>
              <a:rPr lang="tr-TR" dirty="0" err="1"/>
              <a:t>Neccâroğulları’nın</a:t>
            </a:r>
            <a:r>
              <a:rPr lang="tr-TR" dirty="0"/>
              <a:t> kızları, bunlardan sadece birkaç misaldir.</a:t>
            </a:r>
          </a:p>
          <a:p>
            <a:endParaRPr lang="tr-TR" dirty="0"/>
          </a:p>
        </p:txBody>
      </p:sp>
      <p:sp>
        <p:nvSpPr>
          <p:cNvPr id="4" name="Slayt Numarası Yer Tutucusu 3"/>
          <p:cNvSpPr>
            <a:spLocks noGrp="1"/>
          </p:cNvSpPr>
          <p:nvPr>
            <p:ph type="sldNum" sz="quarter" idx="10"/>
          </p:nvPr>
        </p:nvSpPr>
        <p:spPr/>
        <p:txBody>
          <a:bodyPr/>
          <a:lstStyle/>
          <a:p>
            <a:fld id="{5CF0D2CD-B9F9-41B3-BC04-98133D03FD6A}" type="slidenum">
              <a:rPr lang="tr-TR" smtClean="0"/>
              <a:t>8</a:t>
            </a:fld>
            <a:endParaRPr lang="tr-TR"/>
          </a:p>
        </p:txBody>
      </p:sp>
    </p:spTree>
    <p:extLst>
      <p:ext uri="{BB962C8B-B14F-4D97-AF65-F5344CB8AC3E}">
        <p14:creationId xmlns:p14="http://schemas.microsoft.com/office/powerpoint/2010/main" val="1005127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r>
              <a:rPr lang="tr-TR" sz="1200" kern="1200" dirty="0" err="1">
                <a:solidFill>
                  <a:schemeClr val="tx1"/>
                </a:solidFill>
                <a:latin typeface="+mn-lt"/>
                <a:ea typeface="+mn-ea"/>
                <a:cs typeface="+mn-cs"/>
              </a:rPr>
              <a:t>Mus'ab</a:t>
            </a:r>
            <a:r>
              <a:rPr lang="tr-TR" sz="1200" kern="1200" dirty="0">
                <a:solidFill>
                  <a:schemeClr val="tx1"/>
                </a:solidFill>
                <a:latin typeface="+mn-lt"/>
                <a:ea typeface="+mn-ea"/>
                <a:cs typeface="+mn-cs"/>
              </a:rPr>
              <a:t> bin </a:t>
            </a:r>
            <a:r>
              <a:rPr lang="tr-TR" sz="1200" kern="1200" dirty="0" err="1">
                <a:solidFill>
                  <a:schemeClr val="tx1"/>
                </a:solidFill>
                <a:latin typeface="+mn-lt"/>
                <a:ea typeface="+mn-ea"/>
                <a:cs typeface="+mn-cs"/>
              </a:rPr>
              <a:t>Umeyr</a:t>
            </a:r>
            <a:r>
              <a:rPr lang="tr-TR" sz="1200" kern="1200" dirty="0">
                <a:solidFill>
                  <a:schemeClr val="tx1"/>
                </a:solidFill>
                <a:latin typeface="+mn-lt"/>
                <a:ea typeface="+mn-ea"/>
                <a:cs typeface="+mn-cs"/>
              </a:rPr>
              <a:t> (</a:t>
            </a:r>
            <a:r>
              <a:rPr lang="tr-TR" sz="1200" kern="1200" dirty="0" err="1">
                <a:solidFill>
                  <a:schemeClr val="tx1"/>
                </a:solidFill>
                <a:latin typeface="+mn-lt"/>
                <a:ea typeface="+mn-ea"/>
                <a:cs typeface="+mn-cs"/>
              </a:rPr>
              <a:t>r.a</a:t>
            </a:r>
            <a:r>
              <a:rPr lang="tr-TR" sz="1200" kern="1200" dirty="0">
                <a:solidFill>
                  <a:schemeClr val="tx1"/>
                </a:solidFill>
                <a:latin typeface="+mn-lt"/>
                <a:ea typeface="+mn-ea"/>
                <a:cs typeface="+mn-cs"/>
              </a:rPr>
              <a:t>.); Miladi 585 yılında Mekke’de dünyaya gelmiştir. Babası </a:t>
            </a:r>
            <a:r>
              <a:rPr lang="tr-TR" sz="1200" kern="1200" dirty="0" err="1">
                <a:solidFill>
                  <a:schemeClr val="tx1"/>
                </a:solidFill>
                <a:latin typeface="+mn-lt"/>
                <a:ea typeface="+mn-ea"/>
                <a:cs typeface="+mn-cs"/>
              </a:rPr>
              <a:t>Umeyr</a:t>
            </a:r>
            <a:r>
              <a:rPr lang="tr-TR" sz="1200" kern="1200" dirty="0">
                <a:solidFill>
                  <a:schemeClr val="tx1"/>
                </a:solidFill>
                <a:latin typeface="+mn-lt"/>
                <a:ea typeface="+mn-ea"/>
                <a:cs typeface="+mn-cs"/>
              </a:rPr>
              <a:t>, annesi </a:t>
            </a:r>
            <a:r>
              <a:rPr lang="tr-TR" sz="1200" kern="1200" dirty="0" err="1">
                <a:solidFill>
                  <a:schemeClr val="tx1"/>
                </a:solidFill>
                <a:latin typeface="+mn-lt"/>
                <a:ea typeface="+mn-ea"/>
                <a:cs typeface="+mn-cs"/>
              </a:rPr>
              <a:t>Hannas</a:t>
            </a:r>
            <a:r>
              <a:rPr lang="tr-TR" sz="1200" kern="1200" dirty="0">
                <a:solidFill>
                  <a:schemeClr val="tx1"/>
                </a:solidFill>
                <a:latin typeface="+mn-lt"/>
                <a:ea typeface="+mn-ea"/>
                <a:cs typeface="+mn-cs"/>
              </a:rPr>
              <a:t> (</a:t>
            </a:r>
            <a:r>
              <a:rPr lang="tr-TR" sz="1200" kern="1200" dirty="0" err="1">
                <a:solidFill>
                  <a:schemeClr val="tx1"/>
                </a:solidFill>
                <a:latin typeface="+mn-lt"/>
                <a:ea typeface="+mn-ea"/>
                <a:cs typeface="+mn-cs"/>
              </a:rPr>
              <a:t>Hünas</a:t>
            </a:r>
            <a:r>
              <a:rPr lang="tr-TR" sz="1200" kern="1200" dirty="0">
                <a:solidFill>
                  <a:schemeClr val="tx1"/>
                </a:solidFill>
                <a:latin typeface="+mn-lt"/>
                <a:ea typeface="+mn-ea"/>
                <a:cs typeface="+mn-cs"/>
              </a:rPr>
              <a:t>) </a:t>
            </a:r>
            <a:r>
              <a:rPr lang="tr-TR" sz="1200" kern="1200" dirty="0" err="1">
                <a:solidFill>
                  <a:schemeClr val="tx1"/>
                </a:solidFill>
                <a:latin typeface="+mn-lt"/>
                <a:ea typeface="+mn-ea"/>
                <a:cs typeface="+mn-cs"/>
              </a:rPr>
              <a:t>binti</a:t>
            </a:r>
            <a:r>
              <a:rPr lang="tr-TR" sz="1200" kern="1200" dirty="0">
                <a:solidFill>
                  <a:schemeClr val="tx1"/>
                </a:solidFill>
                <a:latin typeface="+mn-lt"/>
                <a:ea typeface="+mn-ea"/>
                <a:cs typeface="+mn-cs"/>
              </a:rPr>
              <a:t> Malik’tir.</a:t>
            </a:r>
          </a:p>
          <a:p>
            <a:pPr algn="just"/>
            <a:r>
              <a:rPr lang="tr-TR" sz="1200" kern="1200" dirty="0" err="1">
                <a:solidFill>
                  <a:schemeClr val="tx1"/>
                </a:solidFill>
                <a:latin typeface="+mn-lt"/>
                <a:ea typeface="+mn-ea"/>
                <a:cs typeface="+mn-cs"/>
              </a:rPr>
              <a:t>Mus’ab</a:t>
            </a:r>
            <a:r>
              <a:rPr lang="tr-TR" sz="1200" kern="1200" dirty="0">
                <a:solidFill>
                  <a:schemeClr val="tx1"/>
                </a:solidFill>
                <a:latin typeface="+mn-lt"/>
                <a:ea typeface="+mn-ea"/>
                <a:cs typeface="+mn-cs"/>
              </a:rPr>
              <a:t> b. </a:t>
            </a:r>
            <a:r>
              <a:rPr lang="tr-TR" sz="1200" kern="1200" dirty="0" err="1">
                <a:solidFill>
                  <a:schemeClr val="tx1"/>
                </a:solidFill>
                <a:latin typeface="+mn-lt"/>
                <a:ea typeface="+mn-ea"/>
                <a:cs typeface="+mn-cs"/>
              </a:rPr>
              <a:t>Umeyr’in</a:t>
            </a:r>
            <a:r>
              <a:rPr lang="tr-TR" sz="1200" kern="1200" dirty="0">
                <a:solidFill>
                  <a:schemeClr val="tx1"/>
                </a:solidFill>
                <a:latin typeface="+mn-lt"/>
                <a:ea typeface="+mn-ea"/>
                <a:cs typeface="+mn-cs"/>
              </a:rPr>
              <a:t> (</a:t>
            </a:r>
            <a:r>
              <a:rPr lang="tr-TR" sz="1200" kern="1200" dirty="0" err="1">
                <a:solidFill>
                  <a:schemeClr val="tx1"/>
                </a:solidFill>
                <a:latin typeface="+mn-lt"/>
                <a:ea typeface="+mn-ea"/>
                <a:cs typeface="+mn-cs"/>
              </a:rPr>
              <a:t>r.a</a:t>
            </a:r>
            <a:r>
              <a:rPr lang="tr-TR" sz="1200" kern="1200" dirty="0">
                <a:solidFill>
                  <a:schemeClr val="tx1"/>
                </a:solidFill>
                <a:latin typeface="+mn-lt"/>
                <a:ea typeface="+mn-ea"/>
                <a:cs typeface="+mn-cs"/>
              </a:rPr>
              <a:t>.) ailesi Mekke’nin en zengin ailelerinden biriydi. Mekke’nin sayılı isimlerinden olan bu ailenin cahiliye döneminde iki görevi vardı. </a:t>
            </a:r>
          </a:p>
          <a:p>
            <a:pPr algn="just"/>
            <a:r>
              <a:rPr lang="tr-TR" sz="1200" kern="1200" dirty="0">
                <a:solidFill>
                  <a:schemeClr val="tx1"/>
                </a:solidFill>
                <a:latin typeface="+mn-lt"/>
                <a:ea typeface="+mn-ea"/>
                <a:cs typeface="+mn-cs"/>
              </a:rPr>
              <a:t>Askeri görevi; Mekke’nin ‘LİVÂ’ adı verilen sancaktarlığını yapmak, dini görevi ise ‘HİCABE’ yani Kâbe’nin bakımı ve anahtarını korumaktı. </a:t>
            </a:r>
          </a:p>
          <a:p>
            <a:pPr algn="just"/>
            <a:r>
              <a:rPr lang="tr-TR" sz="1200" kern="1200" dirty="0">
                <a:solidFill>
                  <a:schemeClr val="tx1"/>
                </a:solidFill>
                <a:latin typeface="+mn-lt"/>
                <a:ea typeface="+mn-ea"/>
                <a:cs typeface="+mn-cs"/>
              </a:rPr>
              <a:t>Peygamber Efendimiz (</a:t>
            </a:r>
            <a:r>
              <a:rPr lang="tr-TR" sz="1200" kern="1200" dirty="0" err="1">
                <a:solidFill>
                  <a:schemeClr val="tx1"/>
                </a:solidFill>
                <a:latin typeface="+mn-lt"/>
                <a:ea typeface="+mn-ea"/>
                <a:cs typeface="+mn-cs"/>
              </a:rPr>
              <a:t>s.a.v</a:t>
            </a:r>
            <a:r>
              <a:rPr lang="tr-TR" sz="1200" kern="1200" dirty="0">
                <a:solidFill>
                  <a:schemeClr val="tx1"/>
                </a:solidFill>
                <a:latin typeface="+mn-lt"/>
                <a:ea typeface="+mn-ea"/>
                <a:cs typeface="+mn-cs"/>
              </a:rPr>
              <a:t>.) </a:t>
            </a:r>
            <a:r>
              <a:rPr lang="tr-TR" sz="1200" kern="1200" dirty="0" err="1">
                <a:solidFill>
                  <a:schemeClr val="tx1"/>
                </a:solidFill>
                <a:latin typeface="+mn-lt"/>
                <a:ea typeface="+mn-ea"/>
                <a:cs typeface="+mn-cs"/>
              </a:rPr>
              <a:t>Mus’ab</a:t>
            </a:r>
            <a:r>
              <a:rPr lang="tr-TR" sz="1200" kern="1200" dirty="0">
                <a:solidFill>
                  <a:schemeClr val="tx1"/>
                </a:solidFill>
                <a:latin typeface="+mn-lt"/>
                <a:ea typeface="+mn-ea"/>
                <a:cs typeface="+mn-cs"/>
              </a:rPr>
              <a:t> (</a:t>
            </a:r>
            <a:r>
              <a:rPr lang="tr-TR" sz="1200" kern="1200" dirty="0" err="1">
                <a:solidFill>
                  <a:schemeClr val="tx1"/>
                </a:solidFill>
                <a:latin typeface="+mn-lt"/>
                <a:ea typeface="+mn-ea"/>
                <a:cs typeface="+mn-cs"/>
              </a:rPr>
              <a:t>r.a</a:t>
            </a:r>
            <a:r>
              <a:rPr lang="tr-TR" sz="1200" kern="1200" dirty="0">
                <a:solidFill>
                  <a:schemeClr val="tx1"/>
                </a:solidFill>
                <a:latin typeface="+mn-lt"/>
                <a:ea typeface="+mn-ea"/>
                <a:cs typeface="+mn-cs"/>
              </a:rPr>
              <a:t>.) için "Mekke'de </a:t>
            </a:r>
            <a:r>
              <a:rPr lang="tr-TR" sz="1200" kern="1200" dirty="0" err="1">
                <a:solidFill>
                  <a:schemeClr val="tx1"/>
                </a:solidFill>
                <a:latin typeface="+mn-lt"/>
                <a:ea typeface="+mn-ea"/>
                <a:cs typeface="+mn-cs"/>
              </a:rPr>
              <a:t>Mus'ab'dan</a:t>
            </a:r>
            <a:r>
              <a:rPr lang="tr-TR" sz="1200" kern="1200" dirty="0">
                <a:solidFill>
                  <a:schemeClr val="tx1"/>
                </a:solidFill>
                <a:latin typeface="+mn-lt"/>
                <a:ea typeface="+mn-ea"/>
                <a:cs typeface="+mn-cs"/>
              </a:rPr>
              <a:t> daha zarif, daha narin, daha güzel kimse yok idi. Saçları kıvrım kıvrım idi" buyurmuşlardı. </a:t>
            </a:r>
          </a:p>
          <a:p>
            <a:pPr algn="just"/>
            <a:endParaRPr lang="tr-TR" sz="1200" kern="1200" dirty="0">
              <a:solidFill>
                <a:schemeClr val="tx1"/>
              </a:solidFill>
              <a:latin typeface="+mn-lt"/>
              <a:ea typeface="+mn-ea"/>
              <a:cs typeface="+mn-cs"/>
            </a:endParaRPr>
          </a:p>
          <a:p>
            <a:pPr algn="just"/>
            <a:endParaRPr lang="tr-TR" dirty="0"/>
          </a:p>
          <a:p>
            <a:endParaRPr lang="tr-TR" dirty="0"/>
          </a:p>
        </p:txBody>
      </p:sp>
      <p:sp>
        <p:nvSpPr>
          <p:cNvPr id="4" name="Slayt Numarası Yer Tutucusu 3"/>
          <p:cNvSpPr>
            <a:spLocks noGrp="1"/>
          </p:cNvSpPr>
          <p:nvPr>
            <p:ph type="sldNum" sz="quarter" idx="10"/>
          </p:nvPr>
        </p:nvSpPr>
        <p:spPr/>
        <p:txBody>
          <a:bodyPr/>
          <a:lstStyle/>
          <a:p>
            <a:fld id="{5CF0D2CD-B9F9-41B3-BC04-98133D03FD6A}" type="slidenum">
              <a:rPr lang="tr-TR" smtClean="0"/>
              <a:t>10</a:t>
            </a:fld>
            <a:endParaRPr lang="tr-TR"/>
          </a:p>
        </p:txBody>
      </p:sp>
    </p:spTree>
    <p:extLst>
      <p:ext uri="{BB962C8B-B14F-4D97-AF65-F5344CB8AC3E}">
        <p14:creationId xmlns:p14="http://schemas.microsoft.com/office/powerpoint/2010/main" val="3486018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a:t>Asıl başlık stili için tıklatın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5F961C7A-90AA-477C-85F0-C6CA624CED2C}" type="datetimeFigureOut">
              <a:rPr lang="tr-TR" smtClean="0"/>
              <a:t>15.11.2018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35379AE-58CB-4253-AC12-83AC8F3DEDCB}"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0106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F961C7A-90AA-477C-85F0-C6CA624CED2C}" type="datetimeFigureOut">
              <a:rPr lang="tr-TR" smtClean="0"/>
              <a:t>15.11.2018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35379AE-58CB-4253-AC12-83AC8F3DEDCB}" type="slidenum">
              <a:rPr lang="tr-TR" smtClean="0"/>
              <a:t>‹#›</a:t>
            </a:fld>
            <a:endParaRPr lang="tr-TR"/>
          </a:p>
        </p:txBody>
      </p:sp>
    </p:spTree>
    <p:extLst>
      <p:ext uri="{BB962C8B-B14F-4D97-AF65-F5344CB8AC3E}">
        <p14:creationId xmlns:p14="http://schemas.microsoft.com/office/powerpoint/2010/main" val="4158314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F961C7A-90AA-477C-85F0-C6CA624CED2C}" type="datetimeFigureOut">
              <a:rPr lang="tr-TR" smtClean="0"/>
              <a:t>15.11.2018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35379AE-58CB-4253-AC12-83AC8F3DEDCB}" type="slidenum">
              <a:rPr lang="tr-TR" smtClean="0"/>
              <a:t>‹#›</a:t>
            </a:fld>
            <a:endParaRPr lang="tr-TR"/>
          </a:p>
        </p:txBody>
      </p:sp>
    </p:spTree>
    <p:extLst>
      <p:ext uri="{BB962C8B-B14F-4D97-AF65-F5344CB8AC3E}">
        <p14:creationId xmlns:p14="http://schemas.microsoft.com/office/powerpoint/2010/main" val="3450023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F961C7A-90AA-477C-85F0-C6CA624CED2C}" type="datetimeFigureOut">
              <a:rPr lang="tr-TR" smtClean="0"/>
              <a:t>15.11.2018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35379AE-58CB-4253-AC12-83AC8F3DEDCB}" type="slidenum">
              <a:rPr lang="tr-TR" smtClean="0"/>
              <a:t>‹#›</a:t>
            </a:fld>
            <a:endParaRPr lang="tr-TR"/>
          </a:p>
        </p:txBody>
      </p:sp>
    </p:spTree>
    <p:extLst>
      <p:ext uri="{BB962C8B-B14F-4D97-AF65-F5344CB8AC3E}">
        <p14:creationId xmlns:p14="http://schemas.microsoft.com/office/powerpoint/2010/main" val="733241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5F961C7A-90AA-477C-85F0-C6CA624CED2C}" type="datetimeFigureOut">
              <a:rPr lang="tr-TR" smtClean="0"/>
              <a:t>15.11.2018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35379AE-58CB-4253-AC12-83AC8F3DEDCB}"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5298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a:t>Asıl başlık stili için tıklatın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5F961C7A-90AA-477C-85F0-C6CA624CED2C}" type="datetimeFigureOut">
              <a:rPr lang="tr-TR" smtClean="0"/>
              <a:t>15.11.2018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35379AE-58CB-4253-AC12-83AC8F3DEDCB}" type="slidenum">
              <a:rPr lang="tr-TR" smtClean="0"/>
              <a:t>‹#›</a:t>
            </a:fld>
            <a:endParaRPr lang="tr-TR"/>
          </a:p>
        </p:txBody>
      </p:sp>
    </p:spTree>
    <p:extLst>
      <p:ext uri="{BB962C8B-B14F-4D97-AF65-F5344CB8AC3E}">
        <p14:creationId xmlns:p14="http://schemas.microsoft.com/office/powerpoint/2010/main" val="2209140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1097280" y="2582334"/>
            <a:ext cx="4937760" cy="3378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6217920" y="2582334"/>
            <a:ext cx="4937760" cy="3378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5F961C7A-90AA-477C-85F0-C6CA624CED2C}" type="datetimeFigureOut">
              <a:rPr lang="tr-TR" smtClean="0"/>
              <a:t>15.11.2018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35379AE-58CB-4253-AC12-83AC8F3DEDCB}" type="slidenum">
              <a:rPr lang="tr-TR" smtClean="0"/>
              <a:t>‹#›</a:t>
            </a:fld>
            <a:endParaRPr lang="tr-TR"/>
          </a:p>
        </p:txBody>
      </p:sp>
    </p:spTree>
    <p:extLst>
      <p:ext uri="{BB962C8B-B14F-4D97-AF65-F5344CB8AC3E}">
        <p14:creationId xmlns:p14="http://schemas.microsoft.com/office/powerpoint/2010/main" val="156886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5F961C7A-90AA-477C-85F0-C6CA624CED2C}" type="datetimeFigureOut">
              <a:rPr lang="tr-TR" smtClean="0"/>
              <a:t>15.11.2018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35379AE-58CB-4253-AC12-83AC8F3DEDCB}" type="slidenum">
              <a:rPr lang="tr-TR" smtClean="0"/>
              <a:t>‹#›</a:t>
            </a:fld>
            <a:endParaRPr lang="tr-TR"/>
          </a:p>
        </p:txBody>
      </p:sp>
    </p:spTree>
    <p:extLst>
      <p:ext uri="{BB962C8B-B14F-4D97-AF65-F5344CB8AC3E}">
        <p14:creationId xmlns:p14="http://schemas.microsoft.com/office/powerpoint/2010/main" val="22313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F961C7A-90AA-477C-85F0-C6CA624CED2C}" type="datetimeFigureOut">
              <a:rPr lang="tr-TR" smtClean="0"/>
              <a:t>15.11.2018</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A35379AE-58CB-4253-AC12-83AC8F3DEDCB}" type="slidenum">
              <a:rPr lang="tr-TR" smtClean="0"/>
              <a:t>‹#›</a:t>
            </a:fld>
            <a:endParaRPr lang="tr-TR"/>
          </a:p>
        </p:txBody>
      </p:sp>
    </p:spTree>
    <p:extLst>
      <p:ext uri="{BB962C8B-B14F-4D97-AF65-F5344CB8AC3E}">
        <p14:creationId xmlns:p14="http://schemas.microsoft.com/office/powerpoint/2010/main" val="4096142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F961C7A-90AA-477C-85F0-C6CA624CED2C}" type="datetimeFigureOut">
              <a:rPr lang="tr-TR" smtClean="0"/>
              <a:t>15.11.2018</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35379AE-58CB-4253-AC12-83AC8F3DEDCB}" type="slidenum">
              <a:rPr lang="tr-TR" smtClean="0"/>
              <a:t>‹#›</a:t>
            </a:fld>
            <a:endParaRPr lang="tr-TR"/>
          </a:p>
        </p:txBody>
      </p:sp>
    </p:spTree>
    <p:extLst>
      <p:ext uri="{BB962C8B-B14F-4D97-AF65-F5344CB8AC3E}">
        <p14:creationId xmlns:p14="http://schemas.microsoft.com/office/powerpoint/2010/main" val="2254628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5F961C7A-90AA-477C-85F0-C6CA624CED2C}" type="datetimeFigureOut">
              <a:rPr lang="tr-TR" smtClean="0"/>
              <a:t>15.11.2018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35379AE-58CB-4253-AC12-83AC8F3DEDCB}" type="slidenum">
              <a:rPr lang="tr-TR" smtClean="0"/>
              <a:t>‹#›</a:t>
            </a:fld>
            <a:endParaRPr lang="tr-TR"/>
          </a:p>
        </p:txBody>
      </p:sp>
    </p:spTree>
    <p:extLst>
      <p:ext uri="{BB962C8B-B14F-4D97-AF65-F5344CB8AC3E}">
        <p14:creationId xmlns:p14="http://schemas.microsoft.com/office/powerpoint/2010/main" val="2385683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F961C7A-90AA-477C-85F0-C6CA624CED2C}" type="datetimeFigureOut">
              <a:rPr lang="tr-TR" smtClean="0"/>
              <a:t>15.11.2018</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35379AE-58CB-4253-AC12-83AC8F3DEDCB}" type="slidenum">
              <a:rPr lang="tr-TR" smtClean="0"/>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155513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xml" /><Relationship Id="rId1" Type="http://schemas.openxmlformats.org/officeDocument/2006/relationships/slideLayout" Target="../slideLayouts/slideLayout8.xml" /><Relationship Id="rId4" Type="http://schemas.openxmlformats.org/officeDocument/2006/relationships/image" Target="../media/image2.png" /></Relationships>
</file>

<file path=ppt/slides/_rels/slide10.xml.rels><?xml version="1.0" encoding="UTF-8" standalone="yes"?>
<Relationships xmlns="http://schemas.openxmlformats.org/package/2006/relationships"><Relationship Id="rId3" Type="http://schemas.openxmlformats.org/officeDocument/2006/relationships/image" Target="../media/image27.jpg" /><Relationship Id="rId2" Type="http://schemas.openxmlformats.org/officeDocument/2006/relationships/notesSlide" Target="../notesSlides/notesSlide9.xml"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3" Type="http://schemas.openxmlformats.org/officeDocument/2006/relationships/image" Target="../media/image28.png" /><Relationship Id="rId2" Type="http://schemas.openxmlformats.org/officeDocument/2006/relationships/notesSlide" Target="../notesSlides/notesSlide10.xml"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3" Type="http://schemas.openxmlformats.org/officeDocument/2006/relationships/image" Target="../media/image29.png" /><Relationship Id="rId2" Type="http://schemas.openxmlformats.org/officeDocument/2006/relationships/notesSlide" Target="../notesSlides/notesSlide11.xml"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8" Type="http://schemas.openxmlformats.org/officeDocument/2006/relationships/image" Target="../media/image35.png" /><Relationship Id="rId13" Type="http://schemas.openxmlformats.org/officeDocument/2006/relationships/image" Target="../media/image40.png" /><Relationship Id="rId3" Type="http://schemas.openxmlformats.org/officeDocument/2006/relationships/image" Target="../media/image30.png" /><Relationship Id="rId7" Type="http://schemas.openxmlformats.org/officeDocument/2006/relationships/image" Target="../media/image34.png" /><Relationship Id="rId12" Type="http://schemas.openxmlformats.org/officeDocument/2006/relationships/image" Target="../media/image39.png" /><Relationship Id="rId2" Type="http://schemas.openxmlformats.org/officeDocument/2006/relationships/notesSlide" Target="../notesSlides/notesSlide12.xml" /><Relationship Id="rId1" Type="http://schemas.openxmlformats.org/officeDocument/2006/relationships/slideLayout" Target="../slideLayouts/slideLayout7.xml" /><Relationship Id="rId6" Type="http://schemas.openxmlformats.org/officeDocument/2006/relationships/image" Target="../media/image33.png" /><Relationship Id="rId11" Type="http://schemas.openxmlformats.org/officeDocument/2006/relationships/image" Target="../media/image38.png" /><Relationship Id="rId5" Type="http://schemas.openxmlformats.org/officeDocument/2006/relationships/image" Target="../media/image32.png" /><Relationship Id="rId10" Type="http://schemas.openxmlformats.org/officeDocument/2006/relationships/image" Target="../media/image37.png" /><Relationship Id="rId4" Type="http://schemas.openxmlformats.org/officeDocument/2006/relationships/image" Target="../media/image31.png" /><Relationship Id="rId9" Type="http://schemas.openxmlformats.org/officeDocument/2006/relationships/image" Target="../media/image36.png" /><Relationship Id="rId14" Type="http://schemas.openxmlformats.org/officeDocument/2006/relationships/image" Target="../media/image41.png" /></Relationships>
</file>

<file path=ppt/slides/_rels/slide14.xml.rels><?xml version="1.0" encoding="UTF-8" standalone="yes"?>
<Relationships xmlns="http://schemas.openxmlformats.org/package/2006/relationships"><Relationship Id="rId3" Type="http://schemas.openxmlformats.org/officeDocument/2006/relationships/image" Target="../media/image42.jpg" /><Relationship Id="rId2" Type="http://schemas.openxmlformats.org/officeDocument/2006/relationships/notesSlide" Target="../notesSlides/notesSlide13.xml"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2" Type="http://schemas.openxmlformats.org/officeDocument/2006/relationships/image" Target="../media/image43.png" /><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3" Type="http://schemas.openxmlformats.org/officeDocument/2006/relationships/image" Target="../media/image44.jpg" /><Relationship Id="rId2" Type="http://schemas.openxmlformats.org/officeDocument/2006/relationships/notesSlide" Target="../notesSlides/notesSlide14.xml"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3" Type="http://schemas.openxmlformats.org/officeDocument/2006/relationships/image" Target="../media/image45.jpg" /><Relationship Id="rId2" Type="http://schemas.openxmlformats.org/officeDocument/2006/relationships/notesSlide" Target="../notesSlides/notesSlide15.xml" /><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3" Type="http://schemas.openxmlformats.org/officeDocument/2006/relationships/image" Target="../media/image46.png" /><Relationship Id="rId2" Type="http://schemas.openxmlformats.org/officeDocument/2006/relationships/notesSlide" Target="../notesSlides/notesSlide16.xml" /><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3" Type="http://schemas.openxmlformats.org/officeDocument/2006/relationships/image" Target="../media/image47.png" /><Relationship Id="rId2" Type="http://schemas.openxmlformats.org/officeDocument/2006/relationships/notesSlide" Target="../notesSlides/notesSlide17.xml" /><Relationship Id="rId1" Type="http://schemas.openxmlformats.org/officeDocument/2006/relationships/slideLayout" Target="../slideLayouts/slideLayout7.xml" /><Relationship Id="rId4" Type="http://schemas.openxmlformats.org/officeDocument/2006/relationships/image" Target="../media/image48.png" /></Relationships>
</file>

<file path=ppt/slides/_rels/slide2.xml.rels><?xml version="1.0" encoding="UTF-8" standalone="yes"?>
<Relationships xmlns="http://schemas.openxmlformats.org/package/2006/relationships"><Relationship Id="rId3" Type="http://schemas.openxmlformats.org/officeDocument/2006/relationships/image" Target="../media/image3.jpg" /><Relationship Id="rId2" Type="http://schemas.openxmlformats.org/officeDocument/2006/relationships/notesSlide" Target="../notesSlides/notesSlide2.xml" /><Relationship Id="rId1" Type="http://schemas.openxmlformats.org/officeDocument/2006/relationships/slideLayout" Target="../slideLayouts/slideLayout7.xml" /></Relationships>
</file>

<file path=ppt/slides/_rels/slide20.xml.rels><?xml version="1.0" encoding="UTF-8" standalone="yes"?>
<Relationships xmlns="http://schemas.openxmlformats.org/package/2006/relationships"><Relationship Id="rId3" Type="http://schemas.openxmlformats.org/officeDocument/2006/relationships/image" Target="../media/image49.jpeg" /><Relationship Id="rId2" Type="http://schemas.openxmlformats.org/officeDocument/2006/relationships/notesSlide" Target="../notesSlides/notesSlide18.xml" /><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3" Type="http://schemas.openxmlformats.org/officeDocument/2006/relationships/image" Target="../media/image50.png" /><Relationship Id="rId2" Type="http://schemas.openxmlformats.org/officeDocument/2006/relationships/notesSlide" Target="../notesSlides/notesSlide19.xml" /><Relationship Id="rId1" Type="http://schemas.openxmlformats.org/officeDocument/2006/relationships/slideLayout" Target="../slideLayouts/slideLayout7.xml" /><Relationship Id="rId4" Type="http://schemas.openxmlformats.org/officeDocument/2006/relationships/image" Target="../media/image51.png" /></Relationships>
</file>

<file path=ppt/slides/_rels/slide22.xml.rels><?xml version="1.0" encoding="UTF-8" standalone="yes"?>
<Relationships xmlns="http://schemas.openxmlformats.org/package/2006/relationships"><Relationship Id="rId3" Type="http://schemas.openxmlformats.org/officeDocument/2006/relationships/image" Target="../media/image52.png" /><Relationship Id="rId2" Type="http://schemas.openxmlformats.org/officeDocument/2006/relationships/notesSlide" Target="../notesSlides/notesSlide20.xml" /><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3" Type="http://schemas.openxmlformats.org/officeDocument/2006/relationships/image" Target="../media/image53.jpg" /><Relationship Id="rId2" Type="http://schemas.openxmlformats.org/officeDocument/2006/relationships/notesSlide" Target="../notesSlides/notesSlide21.xml" /><Relationship Id="rId1" Type="http://schemas.openxmlformats.org/officeDocument/2006/relationships/slideLayout" Target="../slideLayouts/slideLayout7.xml" /></Relationships>
</file>

<file path=ppt/slides/_rels/slide24.xml.rels><?xml version="1.0" encoding="UTF-8" standalone="yes"?>
<Relationships xmlns="http://schemas.openxmlformats.org/package/2006/relationships"><Relationship Id="rId3" Type="http://schemas.openxmlformats.org/officeDocument/2006/relationships/image" Target="../media/image54.jpg" /><Relationship Id="rId2" Type="http://schemas.openxmlformats.org/officeDocument/2006/relationships/notesSlide" Target="../notesSlides/notesSlide22.xml" /><Relationship Id="rId1" Type="http://schemas.openxmlformats.org/officeDocument/2006/relationships/slideLayout" Target="../slideLayouts/slideLayout7.xml" /><Relationship Id="rId4" Type="http://schemas.openxmlformats.org/officeDocument/2006/relationships/image" Target="../media/image55.png" /></Relationships>
</file>

<file path=ppt/slides/_rels/slide25.xml.rels><?xml version="1.0" encoding="UTF-8" standalone="yes"?>
<Relationships xmlns="http://schemas.openxmlformats.org/package/2006/relationships"><Relationship Id="rId3" Type="http://schemas.openxmlformats.org/officeDocument/2006/relationships/image" Target="../media/image56.png" /><Relationship Id="rId2" Type="http://schemas.openxmlformats.org/officeDocument/2006/relationships/notesSlide" Target="../notesSlides/notesSlide23.xml" /><Relationship Id="rId1" Type="http://schemas.openxmlformats.org/officeDocument/2006/relationships/slideLayout" Target="../slideLayouts/slideLayout7.xml" /><Relationship Id="rId4" Type="http://schemas.openxmlformats.org/officeDocument/2006/relationships/image" Target="../media/image57.jpg" /></Relationships>
</file>

<file path=ppt/slides/_rels/slide26.xml.rels><?xml version="1.0" encoding="UTF-8" standalone="yes"?>
<Relationships xmlns="http://schemas.openxmlformats.org/package/2006/relationships"><Relationship Id="rId3" Type="http://schemas.openxmlformats.org/officeDocument/2006/relationships/image" Target="../media/image58.png" /><Relationship Id="rId2" Type="http://schemas.openxmlformats.org/officeDocument/2006/relationships/notesSlide" Target="../notesSlides/notesSlide24.xml" /><Relationship Id="rId1" Type="http://schemas.openxmlformats.org/officeDocument/2006/relationships/slideLayout" Target="../slideLayouts/slideLayout7.xml" /><Relationship Id="rId5" Type="http://schemas.openxmlformats.org/officeDocument/2006/relationships/image" Target="../media/image60.png" /><Relationship Id="rId4" Type="http://schemas.openxmlformats.org/officeDocument/2006/relationships/image" Target="../media/image59.png" /></Relationships>
</file>

<file path=ppt/slides/_rels/slide27.xml.rels><?xml version="1.0" encoding="UTF-8" standalone="yes"?>
<Relationships xmlns="http://schemas.openxmlformats.org/package/2006/relationships"><Relationship Id="rId3" Type="http://schemas.openxmlformats.org/officeDocument/2006/relationships/image" Target="../media/image61.png" /><Relationship Id="rId2" Type="http://schemas.openxmlformats.org/officeDocument/2006/relationships/notesSlide" Target="../notesSlides/notesSlide25.xml" /><Relationship Id="rId1" Type="http://schemas.openxmlformats.org/officeDocument/2006/relationships/slideLayout" Target="../slideLayouts/slideLayout7.xml" /><Relationship Id="rId4" Type="http://schemas.openxmlformats.org/officeDocument/2006/relationships/image" Target="../media/image62.png" /></Relationships>
</file>

<file path=ppt/slides/_rels/slide28.xml.rels><?xml version="1.0" encoding="UTF-8" standalone="yes"?>
<Relationships xmlns="http://schemas.openxmlformats.org/package/2006/relationships"><Relationship Id="rId3" Type="http://schemas.openxmlformats.org/officeDocument/2006/relationships/image" Target="../media/image63.png" /><Relationship Id="rId2" Type="http://schemas.openxmlformats.org/officeDocument/2006/relationships/notesSlide" Target="../notesSlides/notesSlide26.xml" /><Relationship Id="rId1" Type="http://schemas.openxmlformats.org/officeDocument/2006/relationships/slideLayout" Target="../slideLayouts/slideLayout7.xml" /><Relationship Id="rId4" Type="http://schemas.openxmlformats.org/officeDocument/2006/relationships/image" Target="../media/image64.jpg" /></Relationships>
</file>

<file path=ppt/slides/_rels/slide29.xml.rels><?xml version="1.0" encoding="UTF-8" standalone="yes"?>
<Relationships xmlns="http://schemas.openxmlformats.org/package/2006/relationships"><Relationship Id="rId3" Type="http://schemas.openxmlformats.org/officeDocument/2006/relationships/image" Target="../media/image65.png" /><Relationship Id="rId2" Type="http://schemas.openxmlformats.org/officeDocument/2006/relationships/notesSlide" Target="../notesSlides/notesSlide27.xml"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8" Type="http://schemas.openxmlformats.org/officeDocument/2006/relationships/image" Target="../media/image4.jpg" /><Relationship Id="rId3" Type="http://schemas.openxmlformats.org/officeDocument/2006/relationships/diagramData" Target="../diagrams/data1.xml" /><Relationship Id="rId7" Type="http://schemas.microsoft.com/office/2007/relationships/diagramDrawing" Target="../diagrams/drawing1.xml" /><Relationship Id="rId2" Type="http://schemas.openxmlformats.org/officeDocument/2006/relationships/notesSlide" Target="../notesSlides/notesSlide3.xml" /><Relationship Id="rId1" Type="http://schemas.openxmlformats.org/officeDocument/2006/relationships/slideLayout" Target="../slideLayouts/slideLayout7.xml" /><Relationship Id="rId6" Type="http://schemas.openxmlformats.org/officeDocument/2006/relationships/diagramColors" Target="../diagrams/colors1.xml" /><Relationship Id="rId5" Type="http://schemas.openxmlformats.org/officeDocument/2006/relationships/diagramQuickStyle" Target="../diagrams/quickStyle1.xml" /><Relationship Id="rId4" Type="http://schemas.openxmlformats.org/officeDocument/2006/relationships/diagramLayout" Target="../diagrams/layout1.xml" /></Relationships>
</file>

<file path=ppt/slides/_rels/slide30.xml.rels><?xml version="1.0" encoding="UTF-8" standalone="yes"?>
<Relationships xmlns="http://schemas.openxmlformats.org/package/2006/relationships"><Relationship Id="rId3" Type="http://schemas.openxmlformats.org/officeDocument/2006/relationships/image" Target="../media/image66.png" /><Relationship Id="rId2" Type="http://schemas.openxmlformats.org/officeDocument/2006/relationships/notesSlide" Target="../notesSlides/notesSlide28.xml" /><Relationship Id="rId1" Type="http://schemas.openxmlformats.org/officeDocument/2006/relationships/slideLayout" Target="../slideLayouts/slideLayout7.xml" /></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xml" /><Relationship Id="rId7" Type="http://schemas.microsoft.com/office/2007/relationships/diagramDrawing" Target="../diagrams/drawing2.xml" /><Relationship Id="rId2" Type="http://schemas.openxmlformats.org/officeDocument/2006/relationships/notesSlide" Target="../notesSlides/notesSlide29.xml" /><Relationship Id="rId1" Type="http://schemas.openxmlformats.org/officeDocument/2006/relationships/slideLayout" Target="../slideLayouts/slideLayout7.xml" /><Relationship Id="rId6" Type="http://schemas.openxmlformats.org/officeDocument/2006/relationships/diagramColors" Target="../diagrams/colors2.xml" /><Relationship Id="rId5" Type="http://schemas.openxmlformats.org/officeDocument/2006/relationships/diagramQuickStyle" Target="../diagrams/quickStyle2.xml" /><Relationship Id="rId4" Type="http://schemas.openxmlformats.org/officeDocument/2006/relationships/diagramLayout" Target="../diagrams/layout2.xml" /></Relationships>
</file>

<file path=ppt/slides/_rels/slide32.xml.rels><?xml version="1.0" encoding="UTF-8" standalone="yes"?>
<Relationships xmlns="http://schemas.openxmlformats.org/package/2006/relationships"><Relationship Id="rId3" Type="http://schemas.openxmlformats.org/officeDocument/2006/relationships/image" Target="../media/image67.jpeg" /><Relationship Id="rId2" Type="http://schemas.openxmlformats.org/officeDocument/2006/relationships/notesSlide" Target="../notesSlides/notesSlide30.xml" /><Relationship Id="rId1" Type="http://schemas.openxmlformats.org/officeDocument/2006/relationships/slideLayout" Target="../slideLayouts/slideLayout9.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5.xml" /><Relationship Id="rId1" Type="http://schemas.openxmlformats.org/officeDocument/2006/relationships/slideLayout" Target="../slideLayouts/slideLayout7.xml" /><Relationship Id="rId5" Type="http://schemas.openxmlformats.org/officeDocument/2006/relationships/image" Target="../media/image7.png" /><Relationship Id="rId4" Type="http://schemas.openxmlformats.org/officeDocument/2006/relationships/image" Target="../media/image6.png" /></Relationships>
</file>

<file path=ppt/slides/_rels/slide6.xml.rels><?xml version="1.0" encoding="UTF-8" standalone="yes"?>
<Relationships xmlns="http://schemas.openxmlformats.org/package/2006/relationships"><Relationship Id="rId8" Type="http://schemas.openxmlformats.org/officeDocument/2006/relationships/image" Target="../media/image13.png" /><Relationship Id="rId13" Type="http://schemas.openxmlformats.org/officeDocument/2006/relationships/image" Target="../media/image18.png" /><Relationship Id="rId18" Type="http://schemas.openxmlformats.org/officeDocument/2006/relationships/image" Target="../media/image23.png" /><Relationship Id="rId3" Type="http://schemas.openxmlformats.org/officeDocument/2006/relationships/image" Target="../media/image8.png" /><Relationship Id="rId7" Type="http://schemas.openxmlformats.org/officeDocument/2006/relationships/image" Target="../media/image12.png" /><Relationship Id="rId12" Type="http://schemas.openxmlformats.org/officeDocument/2006/relationships/image" Target="../media/image17.png" /><Relationship Id="rId17" Type="http://schemas.openxmlformats.org/officeDocument/2006/relationships/image" Target="../media/image22.png" /><Relationship Id="rId2" Type="http://schemas.openxmlformats.org/officeDocument/2006/relationships/notesSlide" Target="../notesSlides/notesSlide6.xml" /><Relationship Id="rId16" Type="http://schemas.openxmlformats.org/officeDocument/2006/relationships/image" Target="../media/image21.png" /><Relationship Id="rId1" Type="http://schemas.openxmlformats.org/officeDocument/2006/relationships/slideLayout" Target="../slideLayouts/slideLayout7.xml" /><Relationship Id="rId6" Type="http://schemas.openxmlformats.org/officeDocument/2006/relationships/image" Target="../media/image11.png" /><Relationship Id="rId11" Type="http://schemas.openxmlformats.org/officeDocument/2006/relationships/image" Target="../media/image16.png" /><Relationship Id="rId5" Type="http://schemas.openxmlformats.org/officeDocument/2006/relationships/image" Target="../media/image10.png" /><Relationship Id="rId15" Type="http://schemas.openxmlformats.org/officeDocument/2006/relationships/image" Target="../media/image20.png" /><Relationship Id="rId10" Type="http://schemas.openxmlformats.org/officeDocument/2006/relationships/image" Target="../media/image15.png" /><Relationship Id="rId4" Type="http://schemas.openxmlformats.org/officeDocument/2006/relationships/image" Target="../media/image9.png" /><Relationship Id="rId9" Type="http://schemas.openxmlformats.org/officeDocument/2006/relationships/image" Target="../media/image14.png" /><Relationship Id="rId14" Type="http://schemas.openxmlformats.org/officeDocument/2006/relationships/image" Target="../media/image19.png" /></Relationships>
</file>

<file path=ppt/slides/_rels/slide7.xml.rels><?xml version="1.0" encoding="UTF-8" standalone="yes"?>
<Relationships xmlns="http://schemas.openxmlformats.org/package/2006/relationships"><Relationship Id="rId3" Type="http://schemas.openxmlformats.org/officeDocument/2006/relationships/image" Target="../media/image24.png" /><Relationship Id="rId2" Type="http://schemas.openxmlformats.org/officeDocument/2006/relationships/notesSlide" Target="../notesSlides/notesSlide7.xml"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3" Type="http://schemas.openxmlformats.org/officeDocument/2006/relationships/image" Target="../media/image25.png" /><Relationship Id="rId2" Type="http://schemas.openxmlformats.org/officeDocument/2006/relationships/notesSlide" Target="../notesSlides/notesSlide8.xml"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2" Type="http://schemas.openxmlformats.org/officeDocument/2006/relationships/image" Target="../media/image26.jpg"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6" name="Metin Yer Tutucusu 5"/>
          <p:cNvSpPr>
            <a:spLocks noGrp="1"/>
          </p:cNvSpPr>
          <p:nvPr>
            <p:ph type="body" sz="half" idx="2"/>
          </p:nvPr>
        </p:nvSpPr>
        <p:spPr>
          <a:xfrm>
            <a:off x="0" y="2363510"/>
            <a:ext cx="4062333" cy="4494490"/>
          </a:xfrm>
        </p:spPr>
        <p:txBody>
          <a:bodyPr>
            <a:normAutofit/>
          </a:bodyPr>
          <a:lstStyle/>
          <a:p>
            <a:pPr algn="ctr"/>
            <a:r>
              <a:rPr lang="tr-TR" sz="3200" b="1" dirty="0">
                <a:solidFill>
                  <a:schemeClr val="bg1"/>
                </a:solidFill>
                <a:latin typeface="+mj-lt"/>
              </a:rPr>
              <a:t>PEYGAMBERİMİZ </a:t>
            </a:r>
          </a:p>
          <a:p>
            <a:pPr algn="ctr"/>
            <a:r>
              <a:rPr lang="tr-TR" sz="3200" b="1" dirty="0">
                <a:solidFill>
                  <a:schemeClr val="bg1"/>
                </a:solidFill>
                <a:latin typeface="+mj-lt"/>
              </a:rPr>
              <a:t>VE </a:t>
            </a:r>
          </a:p>
          <a:p>
            <a:pPr algn="ctr"/>
            <a:r>
              <a:rPr lang="tr-TR" sz="3200" b="1" dirty="0">
                <a:solidFill>
                  <a:schemeClr val="bg1"/>
                </a:solidFill>
                <a:latin typeface="+mj-lt"/>
              </a:rPr>
              <a:t>GENÇLİK</a:t>
            </a:r>
          </a:p>
          <a:p>
            <a:endParaRPr lang="tr-TR" sz="2400" b="1" dirty="0">
              <a:latin typeface="+mj-lt"/>
            </a:endParaRPr>
          </a:p>
          <a:p>
            <a:endParaRPr lang="tr-TR" sz="2400" b="1" dirty="0">
              <a:latin typeface="+mj-lt"/>
            </a:endParaRPr>
          </a:p>
          <a:p>
            <a:pPr algn="ctr"/>
            <a:r>
              <a:rPr lang="tr-TR" sz="2400" b="1" dirty="0">
                <a:solidFill>
                  <a:schemeClr val="bg1"/>
                </a:solidFill>
                <a:latin typeface="+mj-lt"/>
              </a:rPr>
              <a:t>MEVLİD-İ NEBİ HAFTASI </a:t>
            </a:r>
          </a:p>
          <a:p>
            <a:pPr algn="ctr"/>
            <a:r>
              <a:rPr lang="tr-TR" sz="2400" b="1" dirty="0">
                <a:solidFill>
                  <a:schemeClr val="bg1"/>
                </a:solidFill>
                <a:latin typeface="+mj-lt"/>
              </a:rPr>
              <a:t>2018</a:t>
            </a:r>
          </a:p>
          <a:p>
            <a:endParaRPr lang="tr-TR" sz="2400" b="1" dirty="0">
              <a:latin typeface="+mj-lt"/>
            </a:endParaRPr>
          </a:p>
        </p:txBody>
      </p:sp>
      <p:pic>
        <p:nvPicPr>
          <p:cNvPr id="7" name="İçerik Yer Tutucusu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69231" y="434714"/>
            <a:ext cx="1723869" cy="1643983"/>
          </a:xfrm>
        </p:spPr>
      </p:pic>
      <p:pic>
        <p:nvPicPr>
          <p:cNvPr id="8" name="Resi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2332" y="3297836"/>
            <a:ext cx="8129667" cy="3560164"/>
          </a:xfrm>
          <a:prstGeom prst="rect">
            <a:avLst/>
          </a:prstGeom>
        </p:spPr>
      </p:pic>
      <p:sp>
        <p:nvSpPr>
          <p:cNvPr id="2" name="Dikdörtgen 1"/>
          <p:cNvSpPr/>
          <p:nvPr/>
        </p:nvSpPr>
        <p:spPr>
          <a:xfrm>
            <a:off x="4189787" y="793849"/>
            <a:ext cx="7874758" cy="3139321"/>
          </a:xfrm>
          <a:prstGeom prst="rect">
            <a:avLst/>
          </a:prstGeom>
          <a:noFill/>
        </p:spPr>
        <p:txBody>
          <a:bodyPr wrap="square" lIns="91440" tIns="45720" rIns="91440" bIns="45720">
            <a:spAutoFit/>
          </a:bodyPr>
          <a:lstStyle/>
          <a:p>
            <a:pPr algn="ctr"/>
            <a:r>
              <a:rPr lang="tr-TR" sz="5000" dirty="0">
                <a:ln w="0"/>
                <a:solidFill>
                  <a:schemeClr val="accent2">
                    <a:lumMod val="50000"/>
                  </a:schemeClr>
                </a:solidFill>
                <a:effectLst>
                  <a:outerShdw blurRad="38100" dist="38100" dir="2700000" algn="tl">
                    <a:srgbClr val="000000">
                      <a:alpha val="43137"/>
                    </a:srgbClr>
                  </a:outerShdw>
                </a:effectLst>
                <a:latin typeface="Algerian" panose="04020705040A02060702" pitchFamily="82" charset="0"/>
              </a:rPr>
              <a:t>TEVHİD YOLUNDA </a:t>
            </a:r>
          </a:p>
          <a:p>
            <a:pPr algn="ctr"/>
            <a:endParaRPr lang="tr-TR" sz="1000" dirty="0">
              <a:ln w="0"/>
              <a:solidFill>
                <a:schemeClr val="accent2">
                  <a:lumMod val="50000"/>
                </a:schemeClr>
              </a:solidFill>
              <a:effectLst>
                <a:outerShdw blurRad="38100" dist="38100" dir="2700000" algn="tl">
                  <a:srgbClr val="000000">
                    <a:alpha val="43137"/>
                  </a:srgbClr>
                </a:outerShdw>
              </a:effectLst>
              <a:latin typeface="Algerian" panose="04020705040A02060702" pitchFamily="82" charset="0"/>
            </a:endParaRPr>
          </a:p>
          <a:p>
            <a:pPr algn="ctr"/>
            <a:r>
              <a:rPr lang="tr-TR" sz="6000" dirty="0">
                <a:ln w="0"/>
                <a:solidFill>
                  <a:schemeClr val="accent2">
                    <a:lumMod val="50000"/>
                  </a:schemeClr>
                </a:solidFill>
                <a:effectLst>
                  <a:outerShdw blurRad="38100" dist="19050" dir="2700000" algn="tl" rotWithShape="0">
                    <a:schemeClr val="dk1">
                      <a:alpha val="40000"/>
                    </a:schemeClr>
                  </a:outerShdw>
                </a:effectLst>
                <a:latin typeface="Algerian" panose="04020705040A02060702" pitchFamily="82" charset="0"/>
              </a:rPr>
              <a:t>BİR GENÇ: </a:t>
            </a:r>
          </a:p>
          <a:p>
            <a:pPr algn="ctr"/>
            <a:endParaRPr lang="tr-TR" sz="1000" dirty="0">
              <a:ln w="0"/>
              <a:solidFill>
                <a:schemeClr val="accent2">
                  <a:lumMod val="50000"/>
                </a:schemeClr>
              </a:solidFill>
              <a:effectLst>
                <a:outerShdw blurRad="38100" dist="19050" dir="2700000" algn="tl" rotWithShape="0">
                  <a:schemeClr val="dk1">
                    <a:alpha val="40000"/>
                  </a:schemeClr>
                </a:outerShdw>
              </a:effectLst>
              <a:latin typeface="Algerian" panose="04020705040A02060702" pitchFamily="82" charset="0"/>
            </a:endParaRPr>
          </a:p>
          <a:p>
            <a:pPr algn="ctr"/>
            <a:r>
              <a:rPr lang="tr-TR" sz="6800" dirty="0">
                <a:ln w="0"/>
                <a:solidFill>
                  <a:schemeClr val="accent2">
                    <a:lumMod val="50000"/>
                  </a:schemeClr>
                </a:solidFill>
                <a:effectLst>
                  <a:outerShdw blurRad="38100" dist="19050" dir="2700000" algn="tl" rotWithShape="0">
                    <a:schemeClr val="dk1">
                      <a:alpha val="40000"/>
                    </a:schemeClr>
                  </a:outerShdw>
                </a:effectLst>
                <a:latin typeface="Algerian" panose="04020705040A02060702" pitchFamily="82" charset="0"/>
              </a:rPr>
              <a:t>MUS’AB BİN UMEYR </a:t>
            </a:r>
          </a:p>
        </p:txBody>
      </p:sp>
    </p:spTree>
    <p:extLst>
      <p:ext uri="{BB962C8B-B14F-4D97-AF65-F5344CB8AC3E}">
        <p14:creationId xmlns:p14="http://schemas.microsoft.com/office/powerpoint/2010/main" val="3001835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2" name="Dikdörtgen 11"/>
          <p:cNvSpPr/>
          <p:nvPr/>
        </p:nvSpPr>
        <p:spPr>
          <a:xfrm>
            <a:off x="2087435" y="2746709"/>
            <a:ext cx="9498841" cy="369332"/>
          </a:xfrm>
          <a:prstGeom prst="rect">
            <a:avLst/>
          </a:prstGeom>
        </p:spPr>
        <p:txBody>
          <a:bodyPr wrap="square">
            <a:spAutoFit/>
          </a:bodyPr>
          <a:lstStyle/>
          <a:p>
            <a:endParaRPr lang="tr-TR" dirty="0"/>
          </a:p>
        </p:txBody>
      </p:sp>
      <p:sp>
        <p:nvSpPr>
          <p:cNvPr id="4" name="Dikdörtgen 3"/>
          <p:cNvSpPr/>
          <p:nvPr/>
        </p:nvSpPr>
        <p:spPr>
          <a:xfrm>
            <a:off x="921234" y="1615926"/>
            <a:ext cx="5743971" cy="3554819"/>
          </a:xfrm>
          <a:prstGeom prst="rect">
            <a:avLst/>
          </a:prstGeom>
        </p:spPr>
        <p:txBody>
          <a:bodyPr wrap="square">
            <a:spAutoFit/>
          </a:bodyPr>
          <a:lstStyle/>
          <a:p>
            <a:pPr algn="just"/>
            <a:r>
              <a:rPr lang="tr-TR" sz="2500" dirty="0">
                <a:latin typeface="+mj-lt"/>
              </a:rPr>
              <a:t>       Güzel bir yüz, biçimli bir beden, gür ve kıvırcık saçlar, zekâ, akıl, asalet gibi beşerî güzellik adına istenebilecek her türlü özelliğin kendinde mevcut olan bu genç adam nezaketi, etkili ve güzel konuşması ve herkesle diyalog kurabilme becerisiyle Mekke sosyetesinin vaz geçilmezi, modanın kendisinden takip edildiği ailesinin/annesinin gözbebeğiydi.</a:t>
            </a:r>
          </a:p>
        </p:txBody>
      </p:sp>
      <p:sp>
        <p:nvSpPr>
          <p:cNvPr id="5" name="Metin kutusu 4"/>
          <p:cNvSpPr txBox="1"/>
          <p:nvPr/>
        </p:nvSpPr>
        <p:spPr>
          <a:xfrm>
            <a:off x="1112036" y="905625"/>
            <a:ext cx="5362365" cy="584775"/>
          </a:xfrm>
          <a:prstGeom prst="rect">
            <a:avLst/>
          </a:prstGeom>
          <a:noFill/>
        </p:spPr>
        <p:txBody>
          <a:bodyPr wrap="none" rtlCol="0">
            <a:spAutoFit/>
          </a:bodyPr>
          <a:lstStyle/>
          <a:p>
            <a:r>
              <a:rPr lang="tr-TR" sz="3200" b="1" dirty="0">
                <a:solidFill>
                  <a:schemeClr val="accent2">
                    <a:lumMod val="50000"/>
                  </a:schemeClr>
                </a:solidFill>
                <a:latin typeface="+mj-lt"/>
              </a:rPr>
              <a:t>UMEYR’İN OĞLU MUS’AB</a:t>
            </a:r>
          </a:p>
        </p:txBody>
      </p:sp>
      <p:pic>
        <p:nvPicPr>
          <p:cNvPr id="14" name="Resim 13"/>
          <p:cNvPicPr>
            <a:picLocks noChangeAspect="1"/>
          </p:cNvPicPr>
          <p:nvPr/>
        </p:nvPicPr>
        <p:blipFill rotWithShape="1">
          <a:blip r:embed="rId3">
            <a:extLst>
              <a:ext uri="{28A0092B-C50C-407E-A947-70E740481C1C}">
                <a14:useLocalDpi xmlns:a14="http://schemas.microsoft.com/office/drawing/2010/main" val="0"/>
              </a:ext>
            </a:extLst>
          </a:blip>
          <a:srcRect l="36045"/>
          <a:stretch/>
        </p:blipFill>
        <p:spPr>
          <a:xfrm>
            <a:off x="6938939" y="-1"/>
            <a:ext cx="5253061" cy="6332561"/>
          </a:xfrm>
          <a:prstGeom prst="rect">
            <a:avLst/>
          </a:prstGeom>
        </p:spPr>
      </p:pic>
    </p:spTree>
    <p:extLst>
      <p:ext uri="{BB962C8B-B14F-4D97-AF65-F5344CB8AC3E}">
        <p14:creationId xmlns:p14="http://schemas.microsoft.com/office/powerpoint/2010/main" val="1262616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5" name="Dikdörtgen 4"/>
          <p:cNvSpPr/>
          <p:nvPr/>
        </p:nvSpPr>
        <p:spPr>
          <a:xfrm>
            <a:off x="2034996" y="2120480"/>
            <a:ext cx="8761534" cy="1107996"/>
          </a:xfrm>
          <a:prstGeom prst="rect">
            <a:avLst/>
          </a:prstGeom>
        </p:spPr>
        <p:txBody>
          <a:bodyPr wrap="square">
            <a:spAutoFit/>
          </a:bodyPr>
          <a:lstStyle/>
          <a:p>
            <a:pPr algn="just"/>
            <a:r>
              <a:rPr lang="tr-TR" sz="6600" b="1" dirty="0">
                <a:ln w="0"/>
                <a:solidFill>
                  <a:schemeClr val="accent2">
                    <a:lumMod val="50000"/>
                  </a:schemeClr>
                </a:solidFill>
                <a:effectLst>
                  <a:reflection blurRad="6350" stA="53000" endA="300" endPos="35500" dir="5400000" sy="-90000" algn="bl" rotWithShape="0"/>
                </a:effectLst>
                <a:latin typeface="+mj-lt"/>
              </a:rPr>
              <a:t>AİLESİNİN GÖZDESİ</a:t>
            </a:r>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7026" y="4299046"/>
            <a:ext cx="5954974" cy="1807699"/>
          </a:xfrm>
          <a:prstGeom prst="rect">
            <a:avLst/>
          </a:prstGeom>
        </p:spPr>
      </p:pic>
      <p:pic>
        <p:nvPicPr>
          <p:cNvPr id="9"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4299046"/>
            <a:ext cx="6237026" cy="1807700"/>
          </a:xfrm>
          <a:prstGeom prst="rect">
            <a:avLst/>
          </a:prstGeom>
        </p:spPr>
      </p:pic>
    </p:spTree>
    <p:extLst>
      <p:ext uri="{BB962C8B-B14F-4D97-AF65-F5344CB8AC3E}">
        <p14:creationId xmlns:p14="http://schemas.microsoft.com/office/powerpoint/2010/main" val="3606403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2" name="Dikdörtgen 11"/>
          <p:cNvSpPr/>
          <p:nvPr/>
        </p:nvSpPr>
        <p:spPr>
          <a:xfrm>
            <a:off x="2087435" y="2746709"/>
            <a:ext cx="9498841" cy="369332"/>
          </a:xfrm>
          <a:prstGeom prst="rect">
            <a:avLst/>
          </a:prstGeom>
        </p:spPr>
        <p:txBody>
          <a:bodyPr wrap="square">
            <a:spAutoFit/>
          </a:bodyPr>
          <a:lstStyle/>
          <a:p>
            <a:endParaRPr lang="tr-TR" dirty="0"/>
          </a:p>
        </p:txBody>
      </p:sp>
      <p:pic>
        <p:nvPicPr>
          <p:cNvPr id="6" name="Resim 5"/>
          <p:cNvPicPr>
            <a:picLocks noChangeAspect="1"/>
          </p:cNvPicPr>
          <p:nvPr/>
        </p:nvPicPr>
        <p:blipFill rotWithShape="1">
          <a:blip r:embed="rId3">
            <a:extLst>
              <a:ext uri="{28A0092B-C50C-407E-A947-70E740481C1C}">
                <a14:useLocalDpi xmlns:a14="http://schemas.microsoft.com/office/drawing/2010/main" val="0"/>
              </a:ext>
            </a:extLst>
          </a:blip>
          <a:srcRect l="14460"/>
          <a:stretch/>
        </p:blipFill>
        <p:spPr>
          <a:xfrm rot="16200000" flipH="1" flipV="1">
            <a:off x="-259792" y="307281"/>
            <a:ext cx="4076247" cy="3461685"/>
          </a:xfrm>
          <a:prstGeom prst="rect">
            <a:avLst/>
          </a:prstGeom>
        </p:spPr>
      </p:pic>
      <p:pic>
        <p:nvPicPr>
          <p:cNvPr id="7" name="Resim 6"/>
          <p:cNvPicPr>
            <a:picLocks noChangeAspect="1"/>
          </p:cNvPicPr>
          <p:nvPr/>
        </p:nvPicPr>
        <p:blipFill rotWithShape="1">
          <a:blip r:embed="rId3">
            <a:extLst>
              <a:ext uri="{28A0092B-C50C-407E-A947-70E740481C1C}">
                <a14:useLocalDpi xmlns:a14="http://schemas.microsoft.com/office/drawing/2010/main" val="0"/>
              </a:ext>
            </a:extLst>
          </a:blip>
          <a:srcRect l="15429"/>
          <a:stretch/>
        </p:blipFill>
        <p:spPr>
          <a:xfrm rot="16200000">
            <a:off x="8443239" y="2570151"/>
            <a:ext cx="4280788" cy="3216734"/>
          </a:xfrm>
          <a:prstGeom prst="rect">
            <a:avLst/>
          </a:prstGeom>
        </p:spPr>
      </p:pic>
      <p:sp>
        <p:nvSpPr>
          <p:cNvPr id="2" name="Metin kutusu 1"/>
          <p:cNvSpPr txBox="1"/>
          <p:nvPr/>
        </p:nvSpPr>
        <p:spPr>
          <a:xfrm>
            <a:off x="1322517" y="1546380"/>
            <a:ext cx="9868647" cy="3139321"/>
          </a:xfrm>
          <a:prstGeom prst="rect">
            <a:avLst/>
          </a:prstGeom>
          <a:noFill/>
        </p:spPr>
        <p:txBody>
          <a:bodyPr wrap="square" rtlCol="0">
            <a:spAutoFit/>
          </a:bodyPr>
          <a:lstStyle/>
          <a:p>
            <a:pPr algn="just"/>
            <a:r>
              <a:rPr lang="tr-TR" sz="6600" b="1" dirty="0">
                <a:ln w="0"/>
                <a:solidFill>
                  <a:schemeClr val="accent2">
                    <a:lumMod val="50000"/>
                  </a:schemeClr>
                </a:solidFill>
                <a:effectLst>
                  <a:reflection blurRad="6350" stA="53000" endA="300" endPos="35500" dir="5400000" sy="-90000" algn="bl" rotWithShape="0"/>
                </a:effectLst>
                <a:latin typeface="+mj-lt"/>
              </a:rPr>
              <a:t>HEM SÛRETİ       </a:t>
            </a:r>
          </a:p>
          <a:p>
            <a:pPr algn="just"/>
            <a:r>
              <a:rPr lang="tr-TR" sz="6600" b="1" dirty="0">
                <a:ln w="0"/>
                <a:solidFill>
                  <a:schemeClr val="accent2">
                    <a:lumMod val="50000"/>
                  </a:schemeClr>
                </a:solidFill>
                <a:effectLst>
                  <a:reflection blurRad="6350" stA="53000" endA="300" endPos="35500" dir="5400000" sy="-90000" algn="bl" rotWithShape="0"/>
                </a:effectLst>
                <a:latin typeface="+mj-lt"/>
              </a:rPr>
              <a:t>            HEM SÎRETİ </a:t>
            </a:r>
          </a:p>
          <a:p>
            <a:pPr algn="just"/>
            <a:r>
              <a:rPr lang="tr-TR" sz="6600" b="1" dirty="0">
                <a:ln w="0"/>
                <a:solidFill>
                  <a:schemeClr val="accent2">
                    <a:lumMod val="50000"/>
                  </a:schemeClr>
                </a:solidFill>
                <a:effectLst>
                  <a:reflection blurRad="6350" stA="53000" endA="300" endPos="35500" dir="5400000" sy="-90000" algn="bl" rotWithShape="0"/>
                </a:effectLst>
                <a:latin typeface="+mj-lt"/>
              </a:rPr>
              <a:t>                   GÜZEL İNSAN</a:t>
            </a:r>
          </a:p>
        </p:txBody>
      </p:sp>
    </p:spTree>
    <p:extLst>
      <p:ext uri="{BB962C8B-B14F-4D97-AF65-F5344CB8AC3E}">
        <p14:creationId xmlns:p14="http://schemas.microsoft.com/office/powerpoint/2010/main" val="2930056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21" name="Resim 20"/>
          <p:cNvPicPr>
            <a:picLocks noChangeAspect="1"/>
          </p:cNvPicPr>
          <p:nvPr/>
        </p:nvPicPr>
        <p:blipFill rotWithShape="1">
          <a:blip r:embed="rId3" cstate="print">
            <a:extLst>
              <a:ext uri="{28A0092B-C50C-407E-A947-70E740481C1C}">
                <a14:useLocalDpi xmlns:a14="http://schemas.microsoft.com/office/drawing/2010/main" val="0"/>
              </a:ext>
            </a:extLst>
          </a:blip>
          <a:srcRect l="58465"/>
          <a:stretch/>
        </p:blipFill>
        <p:spPr>
          <a:xfrm>
            <a:off x="9709249" y="2108632"/>
            <a:ext cx="1099778" cy="2152606"/>
          </a:xfrm>
          <a:prstGeom prst="rect">
            <a:avLst/>
          </a:prstGeom>
        </p:spPr>
      </p:pic>
      <p:pic>
        <p:nvPicPr>
          <p:cNvPr id="23" name="Resim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0306" y="1839975"/>
            <a:ext cx="4185964" cy="3073782"/>
          </a:xfrm>
          <a:prstGeom prst="rect">
            <a:avLst/>
          </a:prstGeom>
        </p:spPr>
      </p:pic>
      <p:pic>
        <p:nvPicPr>
          <p:cNvPr id="13" name="Resim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64006" y="5748253"/>
            <a:ext cx="866310" cy="1060245"/>
          </a:xfrm>
          <a:prstGeom prst="rect">
            <a:avLst/>
          </a:prstGeom>
        </p:spPr>
      </p:pic>
      <p:pic>
        <p:nvPicPr>
          <p:cNvPr id="14" name="Resim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018454" y="2990741"/>
            <a:ext cx="1575922" cy="1828804"/>
          </a:xfrm>
          <a:prstGeom prst="rect">
            <a:avLst/>
          </a:prstGeom>
        </p:spPr>
      </p:pic>
      <p:pic>
        <p:nvPicPr>
          <p:cNvPr id="16" name="Resim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91695" y="5511346"/>
            <a:ext cx="1341123" cy="1334485"/>
          </a:xfrm>
          <a:prstGeom prst="rect">
            <a:avLst/>
          </a:prstGeom>
        </p:spPr>
      </p:pic>
      <p:pic>
        <p:nvPicPr>
          <p:cNvPr id="22" name="Resim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92872" y="3161051"/>
            <a:ext cx="4434094" cy="3150782"/>
          </a:xfrm>
          <a:prstGeom prst="rect">
            <a:avLst/>
          </a:prstGeom>
        </p:spPr>
      </p:pic>
      <p:pic>
        <p:nvPicPr>
          <p:cNvPr id="9" name="Resim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22494" y="4476953"/>
            <a:ext cx="1553630" cy="2068785"/>
          </a:xfrm>
          <a:prstGeom prst="rect">
            <a:avLst/>
          </a:prstGeom>
        </p:spPr>
      </p:pic>
      <p:pic>
        <p:nvPicPr>
          <p:cNvPr id="10" name="Resim 9"/>
          <p:cNvPicPr>
            <a:picLocks noChangeAspect="1"/>
          </p:cNvPicPr>
          <p:nvPr/>
        </p:nvPicPr>
        <p:blipFill rotWithShape="1">
          <a:blip r:embed="rId10" cstate="print">
            <a:extLst>
              <a:ext uri="{28A0092B-C50C-407E-A947-70E740481C1C}">
                <a14:useLocalDpi xmlns:a14="http://schemas.microsoft.com/office/drawing/2010/main" val="0"/>
              </a:ext>
            </a:extLst>
          </a:blip>
          <a:srcRect r="39135"/>
          <a:stretch/>
        </p:blipFill>
        <p:spPr>
          <a:xfrm>
            <a:off x="11040329" y="4522554"/>
            <a:ext cx="1164610" cy="2004994"/>
          </a:xfrm>
          <a:prstGeom prst="rect">
            <a:avLst/>
          </a:prstGeom>
        </p:spPr>
      </p:pic>
      <p:pic>
        <p:nvPicPr>
          <p:cNvPr id="18" name="Resim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94376" y="5336275"/>
            <a:ext cx="943604" cy="1128498"/>
          </a:xfrm>
          <a:prstGeom prst="rect">
            <a:avLst/>
          </a:prstGeom>
        </p:spPr>
      </p:pic>
      <p:pic>
        <p:nvPicPr>
          <p:cNvPr id="15" name="Resim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50801" y="5369830"/>
            <a:ext cx="759118" cy="1438668"/>
          </a:xfrm>
          <a:prstGeom prst="rect">
            <a:avLst/>
          </a:prstGeom>
        </p:spPr>
      </p:pic>
      <p:pic>
        <p:nvPicPr>
          <p:cNvPr id="11" name="Resim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511361" y="5334361"/>
            <a:ext cx="1044091" cy="1527757"/>
          </a:xfrm>
          <a:prstGeom prst="rect">
            <a:avLst/>
          </a:prstGeom>
        </p:spPr>
      </p:pic>
      <p:pic>
        <p:nvPicPr>
          <p:cNvPr id="19" name="Resim 1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918589" y="4901866"/>
            <a:ext cx="1127053" cy="2059129"/>
          </a:xfrm>
          <a:prstGeom prst="rect">
            <a:avLst/>
          </a:prstGeom>
        </p:spPr>
      </p:pic>
      <p:sp>
        <p:nvSpPr>
          <p:cNvPr id="3" name="Metin kutusu 2"/>
          <p:cNvSpPr txBox="1"/>
          <p:nvPr/>
        </p:nvSpPr>
        <p:spPr>
          <a:xfrm>
            <a:off x="372764" y="989477"/>
            <a:ext cx="9336485" cy="1754326"/>
          </a:xfrm>
          <a:prstGeom prst="rect">
            <a:avLst/>
          </a:prstGeom>
          <a:noFill/>
        </p:spPr>
        <p:txBody>
          <a:bodyPr wrap="square" rtlCol="0">
            <a:spAutoFit/>
          </a:bodyPr>
          <a:lstStyle/>
          <a:p>
            <a:pPr algn="ctr"/>
            <a:r>
              <a:rPr lang="tr-TR" sz="5400" b="1" dirty="0">
                <a:ln w="0"/>
                <a:solidFill>
                  <a:schemeClr val="accent2">
                    <a:lumMod val="50000"/>
                  </a:schemeClr>
                </a:solidFill>
                <a:effectLst>
                  <a:reflection blurRad="6350" stA="53000" endA="300" endPos="35500" dir="5400000" sy="-90000" algn="bl" rotWithShape="0"/>
                </a:effectLst>
                <a:latin typeface="+mj-lt"/>
              </a:rPr>
              <a:t>BİTMEYEN SORULARDAN KAÇIŞ</a:t>
            </a:r>
          </a:p>
        </p:txBody>
      </p:sp>
      <p:sp>
        <p:nvSpPr>
          <p:cNvPr id="5" name="Metin kutusu 4"/>
          <p:cNvSpPr txBox="1"/>
          <p:nvPr/>
        </p:nvSpPr>
        <p:spPr>
          <a:xfrm>
            <a:off x="1097280" y="3586059"/>
            <a:ext cx="5114908" cy="1200329"/>
          </a:xfrm>
          <a:prstGeom prst="rect">
            <a:avLst/>
          </a:prstGeom>
          <a:noFill/>
        </p:spPr>
        <p:txBody>
          <a:bodyPr wrap="square" rtlCol="0">
            <a:spAutoFit/>
          </a:bodyPr>
          <a:lstStyle/>
          <a:p>
            <a:pPr algn="just"/>
            <a:r>
              <a:rPr lang="tr-TR" sz="2400" dirty="0">
                <a:latin typeface="+mj-lt"/>
              </a:rPr>
              <a:t>“Bunlar bizim meselemiz değil, bunları büyüklerimiz düşünsün ve kararlarını versinler, biz eğlencemize bakalım.”</a:t>
            </a:r>
          </a:p>
        </p:txBody>
      </p:sp>
    </p:spTree>
    <p:extLst>
      <p:ext uri="{BB962C8B-B14F-4D97-AF65-F5344CB8AC3E}">
        <p14:creationId xmlns:p14="http://schemas.microsoft.com/office/powerpoint/2010/main" val="3862394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Dikdörtgen 2"/>
          <p:cNvSpPr/>
          <p:nvPr/>
        </p:nvSpPr>
        <p:spPr>
          <a:xfrm>
            <a:off x="136477" y="1752713"/>
            <a:ext cx="6469039" cy="2862322"/>
          </a:xfrm>
          <a:prstGeom prst="rect">
            <a:avLst/>
          </a:prstGeom>
          <a:noFill/>
        </p:spPr>
        <p:txBody>
          <a:bodyPr wrap="square" lIns="91440" tIns="45720" rIns="91440" bIns="45720">
            <a:spAutoFit/>
          </a:bodyPr>
          <a:lstStyle/>
          <a:p>
            <a:pPr algn="ctr"/>
            <a:r>
              <a:rPr lang="tr-TR" sz="6000" b="1" cap="none" spc="0" dirty="0">
                <a:ln w="0"/>
                <a:solidFill>
                  <a:schemeClr val="accent2">
                    <a:lumMod val="50000"/>
                  </a:schemeClr>
                </a:solidFill>
                <a:effectLst>
                  <a:reflection blurRad="6350" stA="53000" endA="300" endPos="35500" dir="5400000" sy="-90000" algn="bl" rotWithShape="0"/>
                </a:effectLst>
                <a:latin typeface="+mj-lt"/>
              </a:rPr>
              <a:t>MUS’AB </a:t>
            </a:r>
          </a:p>
          <a:p>
            <a:pPr algn="ctr"/>
            <a:r>
              <a:rPr lang="tr-TR" sz="6000" b="1" cap="none" spc="0" dirty="0">
                <a:ln w="0"/>
                <a:solidFill>
                  <a:schemeClr val="accent2">
                    <a:lumMod val="50000"/>
                  </a:schemeClr>
                </a:solidFill>
                <a:effectLst>
                  <a:reflection blurRad="6350" stA="53000" endA="300" endPos="35500" dir="5400000" sy="-90000" algn="bl" rotWithShape="0"/>
                </a:effectLst>
                <a:latin typeface="+mj-lt"/>
              </a:rPr>
              <a:t>İSLAM’I TERCİH EDİYOR</a:t>
            </a:r>
            <a:endParaRPr lang="tr-TR" sz="6000" b="1" cap="none" spc="0" dirty="0">
              <a:ln w="0"/>
              <a:solidFill>
                <a:schemeClr val="accent2">
                  <a:lumMod val="50000"/>
                </a:schemeClr>
              </a:solidFill>
              <a:effectLst>
                <a:reflection blurRad="6350" stA="53000" endA="300" endPos="35500" dir="5400000" sy="-90000" algn="bl" rotWithShape="0"/>
              </a:effectLst>
            </a:endParaRP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2908" y="0"/>
            <a:ext cx="5489092" cy="6318913"/>
          </a:xfrm>
          <a:prstGeom prst="rect">
            <a:avLst/>
          </a:prstGeom>
        </p:spPr>
      </p:pic>
    </p:spTree>
    <p:extLst>
      <p:ext uri="{BB962C8B-B14F-4D97-AF65-F5344CB8AC3E}">
        <p14:creationId xmlns:p14="http://schemas.microsoft.com/office/powerpoint/2010/main" val="3968758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332561"/>
          </a:xfrm>
          <a:prstGeom prst="rect">
            <a:avLst/>
          </a:prstGeom>
        </p:spPr>
      </p:pic>
      <p:sp>
        <p:nvSpPr>
          <p:cNvPr id="3" name="Dikdörtgen 2"/>
          <p:cNvSpPr/>
          <p:nvPr/>
        </p:nvSpPr>
        <p:spPr>
          <a:xfrm>
            <a:off x="1517176" y="1242676"/>
            <a:ext cx="9441975" cy="3847207"/>
          </a:xfrm>
          <a:prstGeom prst="rect">
            <a:avLst/>
          </a:prstGeom>
          <a:noFill/>
        </p:spPr>
        <p:txBody>
          <a:bodyPr wrap="square" lIns="91440" tIns="45720" rIns="91440" bIns="45720">
            <a:spAutoFit/>
          </a:bodyPr>
          <a:lstStyle/>
          <a:p>
            <a:pPr algn="just"/>
            <a:r>
              <a:rPr lang="tr-TR" sz="6000" b="1" cap="none" spc="0" dirty="0">
                <a:ln w="0"/>
                <a:solidFill>
                  <a:schemeClr val="accent2">
                    <a:lumMod val="50000"/>
                  </a:schemeClr>
                </a:solidFill>
                <a:effectLst>
                  <a:reflection blurRad="6350" stA="53000" endA="300" endPos="35500" dir="5400000" sy="-90000" algn="bl" rotWithShape="0"/>
                </a:effectLst>
                <a:latin typeface="+mj-lt"/>
              </a:rPr>
              <a:t>MADDÎ</a:t>
            </a:r>
          </a:p>
          <a:p>
            <a:pPr algn="just"/>
            <a:r>
              <a:rPr lang="tr-TR" sz="6000" b="1" cap="none" spc="0" dirty="0">
                <a:ln w="0"/>
                <a:solidFill>
                  <a:schemeClr val="accent2">
                    <a:lumMod val="50000"/>
                  </a:schemeClr>
                </a:solidFill>
                <a:effectLst>
                  <a:reflection blurRad="6350" stA="53000" endA="300" endPos="35500" dir="5400000" sy="-90000" algn="bl" rotWithShape="0"/>
                </a:effectLst>
                <a:latin typeface="+mj-lt"/>
              </a:rPr>
              <a:t>  ZENGİNLİKTEN</a:t>
            </a:r>
          </a:p>
          <a:p>
            <a:pPr algn="just"/>
            <a:r>
              <a:rPr lang="tr-TR" sz="6000" b="1" cap="none" spc="0" dirty="0">
                <a:ln w="0"/>
                <a:solidFill>
                  <a:schemeClr val="accent2">
                    <a:lumMod val="50000"/>
                  </a:schemeClr>
                </a:solidFill>
                <a:effectLst>
                  <a:reflection blurRad="6350" stA="53000" endA="300" endPos="35500" dir="5400000" sy="-90000" algn="bl" rotWithShape="0"/>
                </a:effectLst>
                <a:latin typeface="+mj-lt"/>
              </a:rPr>
              <a:t>                    </a:t>
            </a:r>
            <a:r>
              <a:rPr lang="tr-TR" sz="6200" b="1" dirty="0">
                <a:ln w="0"/>
                <a:solidFill>
                  <a:schemeClr val="accent2">
                    <a:lumMod val="50000"/>
                  </a:schemeClr>
                </a:solidFill>
                <a:effectLst>
                  <a:reflection blurRad="6350" stA="53000" endA="300" endPos="35500" dir="5400000" sy="-90000" algn="bl" rotWithShape="0"/>
                </a:effectLst>
                <a:latin typeface="+mj-lt"/>
              </a:rPr>
              <a:t>MÂNEVÎ</a:t>
            </a:r>
          </a:p>
          <a:p>
            <a:pPr algn="just"/>
            <a:r>
              <a:rPr lang="tr-TR" sz="6200" b="1" dirty="0">
                <a:ln w="0"/>
                <a:solidFill>
                  <a:schemeClr val="accent2">
                    <a:lumMod val="50000"/>
                  </a:schemeClr>
                </a:solidFill>
                <a:effectLst>
                  <a:reflection blurRad="6350" stA="53000" endA="300" endPos="35500" dir="5400000" sy="-90000" algn="bl" rotWithShape="0"/>
                </a:effectLst>
                <a:latin typeface="+mj-lt"/>
              </a:rPr>
              <a:t>                     </a:t>
            </a:r>
            <a:r>
              <a:rPr lang="tr-TR" sz="6200" b="1" cap="none" spc="0" dirty="0">
                <a:ln w="0"/>
                <a:solidFill>
                  <a:schemeClr val="accent2">
                    <a:lumMod val="50000"/>
                  </a:schemeClr>
                </a:solidFill>
                <a:effectLst>
                  <a:reflection blurRad="6350" stA="53000" endA="300" endPos="35500" dir="5400000" sy="-90000" algn="bl" rotWithShape="0"/>
                </a:effectLst>
                <a:latin typeface="+mj-lt"/>
              </a:rPr>
              <a:t>ZENGİNLİĞE</a:t>
            </a:r>
            <a:endParaRPr lang="tr-TR" sz="6200" b="1" cap="none" spc="0" dirty="0">
              <a:ln w="0"/>
              <a:solidFill>
                <a:schemeClr val="accent2">
                  <a:lumMod val="50000"/>
                </a:schemeClr>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1593716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Metin kutusu 2"/>
          <p:cNvSpPr txBox="1"/>
          <p:nvPr/>
        </p:nvSpPr>
        <p:spPr>
          <a:xfrm>
            <a:off x="1555042" y="1300117"/>
            <a:ext cx="9572108" cy="923330"/>
          </a:xfrm>
          <a:prstGeom prst="rect">
            <a:avLst/>
          </a:prstGeom>
          <a:noFill/>
        </p:spPr>
        <p:txBody>
          <a:bodyPr wrap="none" rtlCol="0">
            <a:spAutoFit/>
          </a:bodyPr>
          <a:lstStyle/>
          <a:p>
            <a:r>
              <a:rPr lang="tr-TR" sz="5400" b="1" dirty="0">
                <a:ln w="0"/>
                <a:solidFill>
                  <a:schemeClr val="accent2">
                    <a:lumMod val="50000"/>
                  </a:schemeClr>
                </a:solidFill>
                <a:effectLst>
                  <a:reflection blurRad="6350" stA="53000" endA="300" endPos="35500" dir="5400000" sy="-90000" algn="bl" rotWithShape="0"/>
                </a:effectLst>
                <a:latin typeface="+mj-lt"/>
              </a:rPr>
              <a:t>MUS’AB DARUL ERKAM’DA</a:t>
            </a:r>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1814" y="2485078"/>
            <a:ext cx="6858564" cy="3410755"/>
          </a:xfrm>
          <a:prstGeom prst="rect">
            <a:avLst/>
          </a:prstGeom>
        </p:spPr>
      </p:pic>
    </p:spTree>
    <p:extLst>
      <p:ext uri="{BB962C8B-B14F-4D97-AF65-F5344CB8AC3E}">
        <p14:creationId xmlns:p14="http://schemas.microsoft.com/office/powerpoint/2010/main" val="182955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3">
            <a:extLst>
              <a:ext uri="{28A0092B-C50C-407E-A947-70E740481C1C}">
                <a14:useLocalDpi xmlns:a14="http://schemas.microsoft.com/office/drawing/2010/main" val="0"/>
              </a:ext>
            </a:extLst>
          </a:blip>
          <a:srcRect b="1724"/>
          <a:stretch/>
        </p:blipFill>
        <p:spPr>
          <a:xfrm>
            <a:off x="0" y="0"/>
            <a:ext cx="12173883" cy="6318913"/>
          </a:xfrm>
          <a:prstGeom prst="rect">
            <a:avLst/>
          </a:prstGeom>
        </p:spPr>
      </p:pic>
      <p:sp>
        <p:nvSpPr>
          <p:cNvPr id="12" name="Dikdörtgen 11"/>
          <p:cNvSpPr/>
          <p:nvPr/>
        </p:nvSpPr>
        <p:spPr>
          <a:xfrm>
            <a:off x="2087435" y="2746709"/>
            <a:ext cx="9498841" cy="369332"/>
          </a:xfrm>
          <a:prstGeom prst="rect">
            <a:avLst/>
          </a:prstGeom>
        </p:spPr>
        <p:txBody>
          <a:bodyPr wrap="square">
            <a:spAutoFit/>
          </a:bodyPr>
          <a:lstStyle/>
          <a:p>
            <a:endParaRPr lang="tr-TR" dirty="0"/>
          </a:p>
        </p:txBody>
      </p:sp>
      <p:sp>
        <p:nvSpPr>
          <p:cNvPr id="5" name="Metin kutusu 4"/>
          <p:cNvSpPr txBox="1"/>
          <p:nvPr/>
        </p:nvSpPr>
        <p:spPr>
          <a:xfrm rot="226732">
            <a:off x="4968252" y="45030"/>
            <a:ext cx="2635185" cy="461665"/>
          </a:xfrm>
          <a:prstGeom prst="rect">
            <a:avLst/>
          </a:prstGeom>
          <a:noFill/>
        </p:spPr>
        <p:txBody>
          <a:bodyPr wrap="square" rtlCol="0">
            <a:spAutoFit/>
          </a:bodyPr>
          <a:lstStyle/>
          <a:p>
            <a:pPr algn="ctr"/>
            <a:r>
              <a:rPr lang="tr-TR" sz="2400" b="1" dirty="0">
                <a:solidFill>
                  <a:schemeClr val="accent2">
                    <a:lumMod val="50000"/>
                  </a:schemeClr>
                </a:solidFill>
                <a:latin typeface="+mj-lt"/>
              </a:rPr>
              <a:t>EZİYET EDİLDİ</a:t>
            </a:r>
          </a:p>
        </p:txBody>
      </p:sp>
      <p:sp>
        <p:nvSpPr>
          <p:cNvPr id="6" name="Metin kutusu 5"/>
          <p:cNvSpPr txBox="1"/>
          <p:nvPr/>
        </p:nvSpPr>
        <p:spPr>
          <a:xfrm rot="20842461">
            <a:off x="7692295" y="1142687"/>
            <a:ext cx="2296494" cy="954107"/>
          </a:xfrm>
          <a:prstGeom prst="rect">
            <a:avLst/>
          </a:prstGeom>
          <a:noFill/>
        </p:spPr>
        <p:txBody>
          <a:bodyPr wrap="square" rtlCol="0">
            <a:spAutoFit/>
          </a:bodyPr>
          <a:lstStyle/>
          <a:p>
            <a:r>
              <a:rPr lang="tr-TR" sz="2800" b="1" dirty="0">
                <a:solidFill>
                  <a:schemeClr val="accent2">
                    <a:lumMod val="50000"/>
                  </a:schemeClr>
                </a:solidFill>
                <a:latin typeface="+mj-lt"/>
              </a:rPr>
              <a:t>MAHZENE KAPATILDI</a:t>
            </a:r>
          </a:p>
        </p:txBody>
      </p:sp>
      <p:sp>
        <p:nvSpPr>
          <p:cNvPr id="7" name="Metin kutusu 6"/>
          <p:cNvSpPr txBox="1"/>
          <p:nvPr/>
        </p:nvSpPr>
        <p:spPr>
          <a:xfrm rot="21405070">
            <a:off x="8678283" y="3061740"/>
            <a:ext cx="2273379" cy="461665"/>
          </a:xfrm>
          <a:prstGeom prst="rect">
            <a:avLst/>
          </a:prstGeom>
          <a:noFill/>
        </p:spPr>
        <p:txBody>
          <a:bodyPr wrap="none" rtlCol="0">
            <a:spAutoFit/>
          </a:bodyPr>
          <a:lstStyle/>
          <a:p>
            <a:r>
              <a:rPr lang="tr-TR" sz="2400" b="1" dirty="0">
                <a:solidFill>
                  <a:schemeClr val="accent2">
                    <a:lumMod val="50000"/>
                  </a:schemeClr>
                </a:solidFill>
                <a:latin typeface="+mj-lt"/>
              </a:rPr>
              <a:t>KAMÇILANDI</a:t>
            </a:r>
          </a:p>
        </p:txBody>
      </p:sp>
      <p:sp>
        <p:nvSpPr>
          <p:cNvPr id="8" name="Metin kutusu 7"/>
          <p:cNvSpPr txBox="1"/>
          <p:nvPr/>
        </p:nvSpPr>
        <p:spPr>
          <a:xfrm rot="20929505">
            <a:off x="6818204" y="4007963"/>
            <a:ext cx="2138727" cy="954107"/>
          </a:xfrm>
          <a:prstGeom prst="rect">
            <a:avLst/>
          </a:prstGeom>
          <a:noFill/>
        </p:spPr>
        <p:txBody>
          <a:bodyPr wrap="none" rtlCol="0">
            <a:spAutoFit/>
          </a:bodyPr>
          <a:lstStyle/>
          <a:p>
            <a:r>
              <a:rPr lang="tr-TR" sz="2800" b="1" dirty="0">
                <a:solidFill>
                  <a:schemeClr val="accent2">
                    <a:lumMod val="50000"/>
                  </a:schemeClr>
                </a:solidFill>
                <a:latin typeface="+mj-lt"/>
              </a:rPr>
              <a:t>AÇ-SUSUZ </a:t>
            </a:r>
          </a:p>
          <a:p>
            <a:r>
              <a:rPr lang="tr-TR" sz="2800" b="1" dirty="0">
                <a:solidFill>
                  <a:schemeClr val="accent2">
                    <a:lumMod val="50000"/>
                  </a:schemeClr>
                </a:solidFill>
                <a:latin typeface="+mj-lt"/>
              </a:rPr>
              <a:t>BIRAKILDI</a:t>
            </a:r>
          </a:p>
        </p:txBody>
      </p:sp>
      <p:sp>
        <p:nvSpPr>
          <p:cNvPr id="9" name="Metin kutusu 8"/>
          <p:cNvSpPr txBox="1"/>
          <p:nvPr/>
        </p:nvSpPr>
        <p:spPr>
          <a:xfrm rot="19839442">
            <a:off x="8743730" y="5121684"/>
            <a:ext cx="1404552" cy="707886"/>
          </a:xfrm>
          <a:prstGeom prst="rect">
            <a:avLst/>
          </a:prstGeom>
          <a:noFill/>
        </p:spPr>
        <p:txBody>
          <a:bodyPr wrap="none" rtlCol="0">
            <a:spAutoFit/>
          </a:bodyPr>
          <a:lstStyle/>
          <a:p>
            <a:pPr algn="ctr"/>
            <a:r>
              <a:rPr lang="tr-TR" sz="2000" b="1" dirty="0">
                <a:solidFill>
                  <a:schemeClr val="accent2">
                    <a:lumMod val="50000"/>
                  </a:schemeClr>
                </a:solidFill>
                <a:latin typeface="+mj-lt"/>
              </a:rPr>
              <a:t>İŞKENCE </a:t>
            </a:r>
          </a:p>
          <a:p>
            <a:pPr algn="ctr"/>
            <a:r>
              <a:rPr lang="tr-TR" sz="2000" b="1" dirty="0">
                <a:solidFill>
                  <a:schemeClr val="accent2">
                    <a:lumMod val="50000"/>
                  </a:schemeClr>
                </a:solidFill>
                <a:latin typeface="+mj-lt"/>
              </a:rPr>
              <a:t>YAPILDI</a:t>
            </a:r>
          </a:p>
        </p:txBody>
      </p:sp>
      <p:sp>
        <p:nvSpPr>
          <p:cNvPr id="10" name="Metin kutusu 9"/>
          <p:cNvSpPr txBox="1"/>
          <p:nvPr/>
        </p:nvSpPr>
        <p:spPr>
          <a:xfrm rot="20881769">
            <a:off x="10457788" y="3732401"/>
            <a:ext cx="1812547" cy="830997"/>
          </a:xfrm>
          <a:prstGeom prst="rect">
            <a:avLst/>
          </a:prstGeom>
          <a:noFill/>
        </p:spPr>
        <p:txBody>
          <a:bodyPr wrap="none" rtlCol="0">
            <a:spAutoFit/>
          </a:bodyPr>
          <a:lstStyle/>
          <a:p>
            <a:pPr algn="ctr"/>
            <a:r>
              <a:rPr lang="tr-TR" sz="2400" b="1" dirty="0">
                <a:solidFill>
                  <a:schemeClr val="accent2">
                    <a:lumMod val="50000"/>
                  </a:schemeClr>
                </a:solidFill>
                <a:latin typeface="+mj-lt"/>
              </a:rPr>
              <a:t>HAKARET </a:t>
            </a:r>
          </a:p>
          <a:p>
            <a:pPr algn="ctr"/>
            <a:r>
              <a:rPr lang="tr-TR" sz="2400" b="1" dirty="0">
                <a:solidFill>
                  <a:schemeClr val="accent2">
                    <a:lumMod val="50000"/>
                  </a:schemeClr>
                </a:solidFill>
                <a:latin typeface="+mj-lt"/>
              </a:rPr>
              <a:t>EDİLDİ</a:t>
            </a:r>
          </a:p>
        </p:txBody>
      </p:sp>
      <p:sp>
        <p:nvSpPr>
          <p:cNvPr id="11" name="Metin kutusu 10"/>
          <p:cNvSpPr txBox="1"/>
          <p:nvPr/>
        </p:nvSpPr>
        <p:spPr>
          <a:xfrm rot="20840752">
            <a:off x="5742528" y="5469923"/>
            <a:ext cx="1906291" cy="707886"/>
          </a:xfrm>
          <a:prstGeom prst="rect">
            <a:avLst/>
          </a:prstGeom>
          <a:noFill/>
        </p:spPr>
        <p:txBody>
          <a:bodyPr wrap="none" rtlCol="0">
            <a:spAutoFit/>
          </a:bodyPr>
          <a:lstStyle/>
          <a:p>
            <a:pPr algn="ctr"/>
            <a:r>
              <a:rPr lang="tr-TR" sz="2000" b="1" dirty="0">
                <a:solidFill>
                  <a:schemeClr val="accent2">
                    <a:lumMod val="50000"/>
                  </a:schemeClr>
                </a:solidFill>
                <a:latin typeface="+mj-lt"/>
              </a:rPr>
              <a:t>AİLESİ </a:t>
            </a:r>
          </a:p>
          <a:p>
            <a:pPr algn="ctr"/>
            <a:r>
              <a:rPr lang="tr-TR" sz="2000" b="1" dirty="0">
                <a:solidFill>
                  <a:schemeClr val="accent2">
                    <a:lumMod val="50000"/>
                  </a:schemeClr>
                </a:solidFill>
                <a:latin typeface="+mj-lt"/>
              </a:rPr>
              <a:t>YÜZ ÇEVİRDİ</a:t>
            </a:r>
          </a:p>
        </p:txBody>
      </p:sp>
      <p:sp>
        <p:nvSpPr>
          <p:cNvPr id="13" name="Metin kutusu 12"/>
          <p:cNvSpPr txBox="1"/>
          <p:nvPr/>
        </p:nvSpPr>
        <p:spPr>
          <a:xfrm rot="20870422">
            <a:off x="6280639" y="2807888"/>
            <a:ext cx="1082348" cy="369332"/>
          </a:xfrm>
          <a:prstGeom prst="rect">
            <a:avLst/>
          </a:prstGeom>
          <a:noFill/>
        </p:spPr>
        <p:txBody>
          <a:bodyPr wrap="none" rtlCol="0">
            <a:spAutoFit/>
          </a:bodyPr>
          <a:lstStyle/>
          <a:p>
            <a:r>
              <a:rPr lang="tr-TR" b="1" dirty="0">
                <a:solidFill>
                  <a:schemeClr val="accent2">
                    <a:lumMod val="50000"/>
                  </a:schemeClr>
                </a:solidFill>
                <a:latin typeface="+mj-lt"/>
              </a:rPr>
              <a:t>MAHRU</a:t>
            </a:r>
          </a:p>
        </p:txBody>
      </p:sp>
      <p:sp>
        <p:nvSpPr>
          <p:cNvPr id="14" name="Metin kutusu 13"/>
          <p:cNvSpPr txBox="1"/>
          <p:nvPr/>
        </p:nvSpPr>
        <p:spPr>
          <a:xfrm rot="20753350">
            <a:off x="11314076" y="431634"/>
            <a:ext cx="955711" cy="400110"/>
          </a:xfrm>
          <a:prstGeom prst="rect">
            <a:avLst/>
          </a:prstGeom>
          <a:noFill/>
        </p:spPr>
        <p:txBody>
          <a:bodyPr wrap="none" rtlCol="0">
            <a:spAutoFit/>
          </a:bodyPr>
          <a:lstStyle/>
          <a:p>
            <a:r>
              <a:rPr lang="tr-TR" sz="2000" b="1" dirty="0">
                <a:solidFill>
                  <a:schemeClr val="accent2">
                    <a:lumMod val="50000"/>
                  </a:schemeClr>
                </a:solidFill>
                <a:latin typeface="+mj-lt"/>
              </a:rPr>
              <a:t>EVSİZ</a:t>
            </a:r>
          </a:p>
        </p:txBody>
      </p:sp>
      <p:sp>
        <p:nvSpPr>
          <p:cNvPr id="15" name="Metin kutusu 14"/>
          <p:cNvSpPr txBox="1"/>
          <p:nvPr/>
        </p:nvSpPr>
        <p:spPr>
          <a:xfrm rot="17333946">
            <a:off x="11207505" y="5362541"/>
            <a:ext cx="1220297" cy="400110"/>
          </a:xfrm>
          <a:prstGeom prst="rect">
            <a:avLst/>
          </a:prstGeom>
          <a:noFill/>
        </p:spPr>
        <p:txBody>
          <a:bodyPr wrap="square" rtlCol="0">
            <a:spAutoFit/>
          </a:bodyPr>
          <a:lstStyle/>
          <a:p>
            <a:r>
              <a:rPr lang="tr-TR" sz="2000" b="1" dirty="0">
                <a:solidFill>
                  <a:schemeClr val="accent2">
                    <a:lumMod val="50000"/>
                  </a:schemeClr>
                </a:solidFill>
                <a:latin typeface="+mj-lt"/>
              </a:rPr>
              <a:t>HİCRET</a:t>
            </a:r>
          </a:p>
        </p:txBody>
      </p:sp>
      <p:sp>
        <p:nvSpPr>
          <p:cNvPr id="16" name="Metin kutusu 15"/>
          <p:cNvSpPr txBox="1"/>
          <p:nvPr/>
        </p:nvSpPr>
        <p:spPr>
          <a:xfrm rot="20095941">
            <a:off x="11021138" y="2153043"/>
            <a:ext cx="1324402" cy="400110"/>
          </a:xfrm>
          <a:prstGeom prst="rect">
            <a:avLst/>
          </a:prstGeom>
          <a:noFill/>
        </p:spPr>
        <p:txBody>
          <a:bodyPr wrap="none" rtlCol="0">
            <a:spAutoFit/>
          </a:bodyPr>
          <a:lstStyle/>
          <a:p>
            <a:r>
              <a:rPr lang="tr-TR" sz="2000" b="1" dirty="0">
                <a:solidFill>
                  <a:schemeClr val="accent2">
                    <a:lumMod val="50000"/>
                  </a:schemeClr>
                </a:solidFill>
                <a:latin typeface="+mj-lt"/>
              </a:rPr>
              <a:t>YOKLUK</a:t>
            </a:r>
          </a:p>
        </p:txBody>
      </p:sp>
      <p:sp>
        <p:nvSpPr>
          <p:cNvPr id="17" name="Dikdörtgen 16"/>
          <p:cNvSpPr/>
          <p:nvPr/>
        </p:nvSpPr>
        <p:spPr>
          <a:xfrm>
            <a:off x="441742" y="1522215"/>
            <a:ext cx="4878260" cy="3046988"/>
          </a:xfrm>
          <a:prstGeom prst="rect">
            <a:avLst/>
          </a:prstGeom>
          <a:noFill/>
        </p:spPr>
        <p:txBody>
          <a:bodyPr wrap="none" lIns="91440" tIns="45720" rIns="91440" bIns="45720">
            <a:spAutoFit/>
          </a:bodyPr>
          <a:lstStyle/>
          <a:p>
            <a:pPr algn="ctr"/>
            <a:r>
              <a:rPr lang="tr-TR" sz="5400" b="1" cap="none" spc="0" dirty="0">
                <a:ln w="0"/>
                <a:solidFill>
                  <a:schemeClr val="accent2">
                    <a:lumMod val="50000"/>
                  </a:schemeClr>
                </a:solidFill>
                <a:effectLst>
                  <a:reflection blurRad="6350" stA="53000" endA="300" endPos="35500" dir="5400000" sy="-90000" algn="bl" rotWithShape="0"/>
                </a:effectLst>
                <a:latin typeface="+mj-lt"/>
              </a:rPr>
              <a:t>MUS’AB </a:t>
            </a:r>
          </a:p>
          <a:p>
            <a:pPr algn="ctr"/>
            <a:r>
              <a:rPr lang="tr-TR" sz="6400" b="1" cap="none" spc="0" dirty="0">
                <a:ln w="0"/>
                <a:solidFill>
                  <a:schemeClr val="accent2">
                    <a:lumMod val="50000"/>
                  </a:schemeClr>
                </a:solidFill>
                <a:effectLst>
                  <a:reflection blurRad="6350" stA="53000" endA="300" endPos="35500" dir="5400000" sy="-90000" algn="bl" rotWithShape="0"/>
                </a:effectLst>
                <a:latin typeface="+mj-lt"/>
              </a:rPr>
              <a:t>DİNİNDEN</a:t>
            </a:r>
            <a:r>
              <a:rPr lang="tr-TR" sz="5400" b="1" cap="none" spc="0" dirty="0">
                <a:ln w="0"/>
                <a:solidFill>
                  <a:schemeClr val="accent2">
                    <a:lumMod val="50000"/>
                  </a:schemeClr>
                </a:solidFill>
                <a:effectLst>
                  <a:reflection blurRad="6350" stA="53000" endA="300" endPos="35500" dir="5400000" sy="-90000" algn="bl" rotWithShape="0"/>
                </a:effectLst>
                <a:latin typeface="+mj-lt"/>
              </a:rPr>
              <a:t> </a:t>
            </a:r>
          </a:p>
          <a:p>
            <a:pPr algn="ctr"/>
            <a:r>
              <a:rPr lang="tr-TR" sz="7400" b="1" cap="none" spc="0" dirty="0">
                <a:ln w="0"/>
                <a:solidFill>
                  <a:schemeClr val="accent2">
                    <a:lumMod val="50000"/>
                  </a:schemeClr>
                </a:solidFill>
                <a:effectLst>
                  <a:reflection blurRad="6350" stA="53000" endA="300" endPos="35500" dir="5400000" sy="-90000" algn="bl" rotWithShape="0"/>
                </a:effectLst>
                <a:latin typeface="+mj-lt"/>
              </a:rPr>
              <a:t>DÖNMEDİ</a:t>
            </a:r>
            <a:endParaRPr lang="tr-TR" sz="7400" b="1" cap="none" spc="0" dirty="0">
              <a:ln w="0"/>
              <a:solidFill>
                <a:schemeClr val="accent2">
                  <a:lumMod val="50000"/>
                </a:schemeClr>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2693665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05969"/>
            <a:ext cx="12192000" cy="4735773"/>
          </a:xfrm>
          <a:prstGeom prst="rect">
            <a:avLst/>
          </a:prstGeom>
        </p:spPr>
      </p:pic>
      <p:sp>
        <p:nvSpPr>
          <p:cNvPr id="2" name="Dikdörtgen 1"/>
          <p:cNvSpPr/>
          <p:nvPr/>
        </p:nvSpPr>
        <p:spPr>
          <a:xfrm>
            <a:off x="4334941" y="857280"/>
            <a:ext cx="3522118" cy="1107996"/>
          </a:xfrm>
          <a:prstGeom prst="rect">
            <a:avLst/>
          </a:prstGeom>
          <a:noFill/>
        </p:spPr>
        <p:txBody>
          <a:bodyPr wrap="none" lIns="91440" tIns="45720" rIns="91440" bIns="45720">
            <a:spAutoFit/>
          </a:bodyPr>
          <a:lstStyle/>
          <a:p>
            <a:pPr algn="ctr"/>
            <a:r>
              <a:rPr lang="tr-TR" sz="6600" b="1" cap="none" spc="0" dirty="0">
                <a:ln w="0"/>
                <a:solidFill>
                  <a:schemeClr val="accent2">
                    <a:lumMod val="50000"/>
                  </a:schemeClr>
                </a:solidFill>
                <a:effectLst>
                  <a:reflection blurRad="6350" stA="53000" endA="300" endPos="35500" dir="5400000" sy="-90000" algn="bl" rotWithShape="0"/>
                </a:effectLst>
                <a:latin typeface="+mj-lt"/>
              </a:rPr>
              <a:t>HİCRET</a:t>
            </a:r>
          </a:p>
        </p:txBody>
      </p:sp>
    </p:spTree>
    <p:extLst>
      <p:ext uri="{BB962C8B-B14F-4D97-AF65-F5344CB8AC3E}">
        <p14:creationId xmlns:p14="http://schemas.microsoft.com/office/powerpoint/2010/main" val="233559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2" name="Dikdörtgen 11"/>
          <p:cNvSpPr/>
          <p:nvPr/>
        </p:nvSpPr>
        <p:spPr>
          <a:xfrm>
            <a:off x="2087435" y="2746709"/>
            <a:ext cx="9498841" cy="369332"/>
          </a:xfrm>
          <a:prstGeom prst="rect">
            <a:avLst/>
          </a:prstGeom>
        </p:spPr>
        <p:txBody>
          <a:bodyPr wrap="square">
            <a:spAutoFit/>
          </a:bodyPr>
          <a:lstStyle/>
          <a:p>
            <a:endParaRPr lang="tr-TR" dirty="0"/>
          </a:p>
        </p:txBody>
      </p:sp>
      <p:sp>
        <p:nvSpPr>
          <p:cNvPr id="3" name="Dikdörtgen 2"/>
          <p:cNvSpPr/>
          <p:nvPr/>
        </p:nvSpPr>
        <p:spPr>
          <a:xfrm>
            <a:off x="1768869" y="981272"/>
            <a:ext cx="6602539" cy="2246769"/>
          </a:xfrm>
          <a:prstGeom prst="rect">
            <a:avLst/>
          </a:prstGeom>
        </p:spPr>
        <p:txBody>
          <a:bodyPr wrap="square">
            <a:spAutoFit/>
          </a:bodyPr>
          <a:lstStyle/>
          <a:p>
            <a:pPr algn="ctr"/>
            <a:r>
              <a:rPr lang="tr-TR" sz="2000" dirty="0">
                <a:latin typeface="+mj-lt"/>
              </a:rPr>
              <a:t>Mus’ab b. </a:t>
            </a:r>
            <a:r>
              <a:rPr lang="tr-TR" sz="2000" dirty="0" err="1">
                <a:latin typeface="+mj-lt"/>
              </a:rPr>
              <a:t>Umeyr</a:t>
            </a:r>
            <a:r>
              <a:rPr lang="tr-TR" sz="2000" dirty="0">
                <a:latin typeface="+mj-lt"/>
              </a:rPr>
              <a:t> (</a:t>
            </a:r>
            <a:r>
              <a:rPr lang="tr-TR" sz="2000" dirty="0" err="1">
                <a:latin typeface="+mj-lt"/>
              </a:rPr>
              <a:t>r.a</a:t>
            </a:r>
            <a:r>
              <a:rPr lang="tr-TR" sz="2000" dirty="0">
                <a:latin typeface="+mj-lt"/>
              </a:rPr>
              <a:t>.),  Miladi 615/Peygamberliğin 5. yılında Habeşistan’a; 15 kişiden biri olarak hicret etti. </a:t>
            </a:r>
          </a:p>
          <a:p>
            <a:pPr algn="ctr"/>
            <a:endParaRPr lang="tr-TR" sz="2000" dirty="0">
              <a:latin typeface="+mj-lt"/>
            </a:endParaRPr>
          </a:p>
          <a:p>
            <a:pPr algn="ctr"/>
            <a:endParaRPr lang="tr-TR" sz="2000" dirty="0">
              <a:latin typeface="+mj-lt"/>
            </a:endParaRPr>
          </a:p>
          <a:p>
            <a:pPr algn="ctr"/>
            <a:r>
              <a:rPr lang="tr-TR" sz="2000" dirty="0" err="1">
                <a:latin typeface="+mj-lt"/>
              </a:rPr>
              <a:t>Resûlullah’ın</a:t>
            </a:r>
            <a:r>
              <a:rPr lang="tr-TR" sz="2000" dirty="0">
                <a:latin typeface="+mj-lt"/>
              </a:rPr>
              <a:t> izniyle iki defa Habeşistan'a hicret ettikten sonra bir müddet orada kalıp, her türlü sıkıntıya katlandı. </a:t>
            </a:r>
          </a:p>
          <a:p>
            <a:pPr algn="ctr"/>
            <a:endParaRPr lang="tr-TR" sz="2000" dirty="0">
              <a:latin typeface="+mj-lt"/>
            </a:endParaRPr>
          </a:p>
        </p:txBody>
      </p:sp>
      <p:pic>
        <p:nvPicPr>
          <p:cNvPr id="4" name="Resim 3"/>
          <p:cNvPicPr>
            <a:picLocks noChangeAspect="1"/>
          </p:cNvPicPr>
          <p:nvPr/>
        </p:nvPicPr>
        <p:blipFill rotWithShape="1">
          <a:blip r:embed="rId3">
            <a:extLst>
              <a:ext uri="{28A0092B-C50C-407E-A947-70E740481C1C}">
                <a14:useLocalDpi xmlns:a14="http://schemas.microsoft.com/office/drawing/2010/main" val="0"/>
              </a:ext>
            </a:extLst>
          </a:blip>
          <a:srcRect l="5792"/>
          <a:stretch/>
        </p:blipFill>
        <p:spPr>
          <a:xfrm>
            <a:off x="9239534" y="0"/>
            <a:ext cx="2952466" cy="6332561"/>
          </a:xfrm>
          <a:prstGeom prst="rect">
            <a:avLst/>
          </a:prstGeom>
        </p:spPr>
      </p:pic>
      <p:sp>
        <p:nvSpPr>
          <p:cNvPr id="5" name="Dikdörtgen 4"/>
          <p:cNvSpPr/>
          <p:nvPr/>
        </p:nvSpPr>
        <p:spPr>
          <a:xfrm>
            <a:off x="586851" y="5516698"/>
            <a:ext cx="8966579" cy="400110"/>
          </a:xfrm>
          <a:prstGeom prst="rect">
            <a:avLst/>
          </a:prstGeom>
        </p:spPr>
        <p:txBody>
          <a:bodyPr wrap="square">
            <a:spAutoFit/>
          </a:bodyPr>
          <a:lstStyle/>
          <a:p>
            <a:r>
              <a:rPr lang="tr-TR" sz="2000" dirty="0">
                <a:latin typeface="+mj-lt"/>
              </a:rPr>
              <a:t>Peygamber Efendimiz (</a:t>
            </a:r>
            <a:r>
              <a:rPr lang="tr-TR" sz="2000" dirty="0" err="1">
                <a:latin typeface="+mj-lt"/>
              </a:rPr>
              <a:t>s.a.v</a:t>
            </a:r>
            <a:r>
              <a:rPr lang="tr-TR" sz="2000" dirty="0">
                <a:latin typeface="+mj-lt"/>
              </a:rPr>
              <a:t>.), </a:t>
            </a:r>
            <a:r>
              <a:rPr lang="tr-TR" sz="2000" dirty="0" err="1">
                <a:latin typeface="+mj-lt"/>
              </a:rPr>
              <a:t>Mus’ab’a</a:t>
            </a:r>
            <a:r>
              <a:rPr lang="tr-TR" sz="2000" dirty="0">
                <a:latin typeface="+mj-lt"/>
              </a:rPr>
              <a:t>; “MUS’ABU’L-HAYR” unvanını vermiştir.</a:t>
            </a:r>
          </a:p>
        </p:txBody>
      </p:sp>
      <p:pic>
        <p:nvPicPr>
          <p:cNvPr id="6" name="Resim 5"/>
          <p:cNvPicPr>
            <a:picLocks noChangeAspect="1"/>
          </p:cNvPicPr>
          <p:nvPr/>
        </p:nvPicPr>
        <p:blipFill rotWithShape="1">
          <a:blip r:embed="rId4"/>
          <a:srcRect t="19435" b="10537"/>
          <a:stretch/>
        </p:blipFill>
        <p:spPr>
          <a:xfrm>
            <a:off x="1768869" y="3435918"/>
            <a:ext cx="6602540" cy="166502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16131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2" name="Dikdörtgen 11"/>
          <p:cNvSpPr/>
          <p:nvPr/>
        </p:nvSpPr>
        <p:spPr>
          <a:xfrm>
            <a:off x="2087435" y="2746709"/>
            <a:ext cx="9498841" cy="369332"/>
          </a:xfrm>
          <a:prstGeom prst="rect">
            <a:avLst/>
          </a:prstGeom>
        </p:spPr>
        <p:txBody>
          <a:bodyPr wrap="square">
            <a:spAutoFit/>
          </a:bodyPr>
          <a:lstStyle/>
          <a:p>
            <a:endParaRPr lang="tr-TR" dirty="0"/>
          </a:p>
        </p:txBody>
      </p:sp>
      <p:sp>
        <p:nvSpPr>
          <p:cNvPr id="3" name="Dikdörtgen 2"/>
          <p:cNvSpPr/>
          <p:nvPr/>
        </p:nvSpPr>
        <p:spPr>
          <a:xfrm>
            <a:off x="1713133" y="1446746"/>
            <a:ext cx="8561960" cy="1877437"/>
          </a:xfrm>
          <a:prstGeom prst="rect">
            <a:avLst/>
          </a:prstGeom>
          <a:noFill/>
        </p:spPr>
        <p:txBody>
          <a:bodyPr wrap="none" lIns="91440" tIns="45720" rIns="91440" bIns="45720">
            <a:spAutoFit/>
          </a:bodyPr>
          <a:lstStyle/>
          <a:p>
            <a:pPr algn="ctr"/>
            <a:r>
              <a:rPr lang="tr-TR" sz="5000" b="1" cap="none" spc="0" dirty="0">
                <a:ln w="0"/>
                <a:solidFill>
                  <a:schemeClr val="accent2">
                    <a:lumMod val="50000"/>
                  </a:schemeClr>
                </a:solidFill>
                <a:effectLst>
                  <a:reflection blurRad="6350" stA="53000" endA="300" endPos="35500" dir="5400000" sy="-90000" algn="bl" rotWithShape="0"/>
                </a:effectLst>
                <a:latin typeface="+mj-lt"/>
              </a:rPr>
              <a:t>CAHİLİYE DÖNEMİNDEKİ </a:t>
            </a:r>
          </a:p>
          <a:p>
            <a:pPr algn="ctr"/>
            <a:r>
              <a:rPr lang="tr-TR" sz="6600" b="1" cap="none" spc="0" dirty="0">
                <a:ln w="0"/>
                <a:solidFill>
                  <a:schemeClr val="accent2">
                    <a:lumMod val="50000"/>
                  </a:schemeClr>
                </a:solidFill>
                <a:effectLst>
                  <a:reflection blurRad="6350" stA="53000" endA="300" endPos="35500" dir="5400000" sy="-90000" algn="bl" rotWithShape="0"/>
                </a:effectLst>
                <a:latin typeface="+mj-lt"/>
              </a:rPr>
              <a:t>İNANÇ TÜRLERİ</a:t>
            </a:r>
            <a:endParaRPr lang="tr-TR" sz="6600" b="1" cap="none" spc="0" dirty="0">
              <a:ln w="0"/>
              <a:solidFill>
                <a:schemeClr val="accent2">
                  <a:lumMod val="50000"/>
                </a:schemeClr>
              </a:solidFill>
              <a:effectLst>
                <a:reflection blurRad="6350" stA="53000" endA="300" endPos="35500" dir="5400000" sy="-90000" algn="bl" rotWithShape="0"/>
              </a:effectLst>
            </a:endParaRP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8460" y="3671248"/>
            <a:ext cx="4831307" cy="237470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64656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2" name="Dikdörtgen 11"/>
          <p:cNvSpPr/>
          <p:nvPr/>
        </p:nvSpPr>
        <p:spPr>
          <a:xfrm>
            <a:off x="2087435" y="2746709"/>
            <a:ext cx="9498841" cy="369332"/>
          </a:xfrm>
          <a:prstGeom prst="rect">
            <a:avLst/>
          </a:prstGeom>
        </p:spPr>
        <p:txBody>
          <a:bodyPr wrap="square">
            <a:spAutoFit/>
          </a:bodyPr>
          <a:lstStyle/>
          <a:p>
            <a:endParaRPr lang="tr-TR" dirty="0"/>
          </a:p>
        </p:txBody>
      </p:sp>
      <p:sp>
        <p:nvSpPr>
          <p:cNvPr id="2" name="Dikdörtgen 1"/>
          <p:cNvSpPr/>
          <p:nvPr/>
        </p:nvSpPr>
        <p:spPr>
          <a:xfrm>
            <a:off x="1586299" y="634627"/>
            <a:ext cx="9192272" cy="523220"/>
          </a:xfrm>
          <a:prstGeom prst="rect">
            <a:avLst/>
          </a:prstGeom>
        </p:spPr>
        <p:txBody>
          <a:bodyPr wrap="square">
            <a:spAutoFit/>
          </a:bodyPr>
          <a:lstStyle/>
          <a:p>
            <a:r>
              <a:rPr lang="tr-TR" sz="2800" b="1" dirty="0">
                <a:solidFill>
                  <a:schemeClr val="accent2">
                    <a:lumMod val="50000"/>
                  </a:schemeClr>
                </a:solidFill>
                <a:latin typeface="+mj-lt"/>
              </a:rPr>
              <a:t>MUS’AB BİN UMEYR’İN HABEŞİSTAN’DAN DÖNÜŞÜ</a:t>
            </a:r>
          </a:p>
        </p:txBody>
      </p:sp>
      <p:pic>
        <p:nvPicPr>
          <p:cNvPr id="3" name="Resim 2"/>
          <p:cNvPicPr>
            <a:picLocks noChangeAspect="1"/>
          </p:cNvPicPr>
          <p:nvPr/>
        </p:nvPicPr>
        <p:blipFill rotWithShape="1">
          <a:blip r:embed="rId3" cstate="print">
            <a:extLst>
              <a:ext uri="{28A0092B-C50C-407E-A947-70E740481C1C}">
                <a14:useLocalDpi xmlns:a14="http://schemas.microsoft.com/office/drawing/2010/main" val="0"/>
              </a:ext>
            </a:extLst>
          </a:blip>
          <a:srcRect l="2927" t="11802" r="3177" b="3283"/>
          <a:stretch/>
        </p:blipFill>
        <p:spPr>
          <a:xfrm>
            <a:off x="6182435" y="1577095"/>
            <a:ext cx="4735773" cy="3903803"/>
          </a:xfrm>
          <a:prstGeom prst="rect">
            <a:avLst/>
          </a:prstGeom>
        </p:spPr>
      </p:pic>
      <p:sp>
        <p:nvSpPr>
          <p:cNvPr id="9" name="Dikdörtgen 8"/>
          <p:cNvSpPr/>
          <p:nvPr/>
        </p:nvSpPr>
        <p:spPr>
          <a:xfrm>
            <a:off x="1302856" y="1513061"/>
            <a:ext cx="4784045" cy="4031873"/>
          </a:xfrm>
          <a:prstGeom prst="rect">
            <a:avLst/>
          </a:prstGeom>
        </p:spPr>
        <p:txBody>
          <a:bodyPr wrap="square">
            <a:spAutoFit/>
          </a:bodyPr>
          <a:lstStyle/>
          <a:p>
            <a:pPr algn="just"/>
            <a:r>
              <a:rPr lang="tr-TR" sz="2000" dirty="0">
                <a:latin typeface="+mj-lt"/>
              </a:rPr>
              <a:t>Mus’ab (</a:t>
            </a:r>
            <a:r>
              <a:rPr lang="tr-TR" sz="2000" dirty="0" err="1">
                <a:latin typeface="+mj-lt"/>
              </a:rPr>
              <a:t>r.a</a:t>
            </a:r>
            <a:r>
              <a:rPr lang="tr-TR" sz="2000" dirty="0">
                <a:latin typeface="+mj-lt"/>
              </a:rPr>
              <a:t>.), Habeşistan’dan dönünce </a:t>
            </a:r>
            <a:r>
              <a:rPr lang="tr-TR" sz="2000" dirty="0" err="1">
                <a:latin typeface="+mj-lt"/>
              </a:rPr>
              <a:t>Peygamberimiz’in</a:t>
            </a:r>
            <a:r>
              <a:rPr lang="tr-TR" sz="2000" dirty="0">
                <a:latin typeface="+mj-lt"/>
              </a:rPr>
              <a:t> (</a:t>
            </a:r>
            <a:r>
              <a:rPr lang="tr-TR" sz="2000" dirty="0" err="1">
                <a:latin typeface="+mj-lt"/>
              </a:rPr>
              <a:t>s.a.v</a:t>
            </a:r>
            <a:r>
              <a:rPr lang="tr-TR" sz="2000" dirty="0">
                <a:latin typeface="+mj-lt"/>
              </a:rPr>
              <a:t>.) yanına geldi. Onun bu gelişini Hz. Ali (</a:t>
            </a:r>
            <a:r>
              <a:rPr lang="tr-TR" sz="2000" dirty="0" err="1">
                <a:latin typeface="+mj-lt"/>
              </a:rPr>
              <a:t>r.a</a:t>
            </a:r>
            <a:r>
              <a:rPr lang="tr-TR" sz="2000" dirty="0">
                <a:latin typeface="+mj-lt"/>
              </a:rPr>
              <a:t>.) şöyle anlatmıştır: </a:t>
            </a:r>
          </a:p>
          <a:p>
            <a:pPr algn="just"/>
            <a:endParaRPr lang="tr-TR" sz="800" dirty="0">
              <a:latin typeface="+mj-lt"/>
            </a:endParaRPr>
          </a:p>
          <a:p>
            <a:pPr algn="just"/>
            <a:r>
              <a:rPr lang="tr-TR" sz="2000" dirty="0">
                <a:latin typeface="+mj-lt"/>
              </a:rPr>
              <a:t>«</a:t>
            </a:r>
            <a:r>
              <a:rPr lang="tr-TR" sz="2000" dirty="0" err="1">
                <a:latin typeface="+mj-lt"/>
              </a:rPr>
              <a:t>Rasûlullah</a:t>
            </a:r>
            <a:r>
              <a:rPr lang="tr-TR" sz="2000" dirty="0">
                <a:latin typeface="+mj-lt"/>
              </a:rPr>
              <a:t> ile oturuyorduk. Bu sırada Mus'ab bin </a:t>
            </a:r>
            <a:r>
              <a:rPr lang="tr-TR" sz="2000" dirty="0" err="1">
                <a:latin typeface="+mj-lt"/>
              </a:rPr>
              <a:t>Umeyr</a:t>
            </a:r>
            <a:r>
              <a:rPr lang="tr-TR" sz="2000" dirty="0">
                <a:latin typeface="+mj-lt"/>
              </a:rPr>
              <a:t> geldi. Üzerinde yamalı bir elbise vardı. </a:t>
            </a:r>
            <a:r>
              <a:rPr lang="tr-TR" sz="2000" dirty="0" err="1">
                <a:latin typeface="+mj-lt"/>
              </a:rPr>
              <a:t>Resûlullah</a:t>
            </a:r>
            <a:r>
              <a:rPr lang="tr-TR" sz="2000" dirty="0">
                <a:latin typeface="+mj-lt"/>
              </a:rPr>
              <a:t> onun bu halini görünce, mübarek gözleri yaşla doldu ve: </a:t>
            </a:r>
          </a:p>
          <a:p>
            <a:pPr algn="just"/>
            <a:endParaRPr lang="tr-TR" sz="800" dirty="0">
              <a:latin typeface="+mj-lt"/>
            </a:endParaRPr>
          </a:p>
          <a:p>
            <a:pPr algn="just"/>
            <a:r>
              <a:rPr lang="tr-TR" sz="2000" dirty="0">
                <a:latin typeface="+mj-lt"/>
              </a:rPr>
              <a:t>- «Kalbini Allahu Teâlâ'nın nurlandırdığı şu kimseye bakın! Anne ve babası onu en iyi yiyecek ve içeceklerle besliyorlardı. Allah için bunların hepsini terk etti…» buyurdu.</a:t>
            </a:r>
          </a:p>
        </p:txBody>
      </p:sp>
      <p:sp>
        <p:nvSpPr>
          <p:cNvPr id="4" name="Metin kutusu 3"/>
          <p:cNvSpPr txBox="1"/>
          <p:nvPr/>
        </p:nvSpPr>
        <p:spPr>
          <a:xfrm>
            <a:off x="1302856" y="5914266"/>
            <a:ext cx="5143909" cy="307777"/>
          </a:xfrm>
          <a:prstGeom prst="rect">
            <a:avLst/>
          </a:prstGeom>
          <a:noFill/>
        </p:spPr>
        <p:txBody>
          <a:bodyPr wrap="none" rtlCol="0">
            <a:spAutoFit/>
          </a:bodyPr>
          <a:lstStyle/>
          <a:p>
            <a:r>
              <a:rPr lang="tr-TR" sz="1400" dirty="0">
                <a:latin typeface="+mj-lt"/>
              </a:rPr>
              <a:t>(</a:t>
            </a:r>
            <a:r>
              <a:rPr lang="tr-TR" sz="1400" dirty="0" err="1">
                <a:latin typeface="+mj-lt"/>
              </a:rPr>
              <a:t>Beyhâkî</a:t>
            </a:r>
            <a:r>
              <a:rPr lang="tr-TR" sz="1400" dirty="0">
                <a:latin typeface="+mj-lt"/>
              </a:rPr>
              <a:t>, </a:t>
            </a:r>
            <a:r>
              <a:rPr lang="tr-TR" sz="1400" dirty="0" err="1">
                <a:latin typeface="+mj-lt"/>
              </a:rPr>
              <a:t>Şuabü’l-îmân</a:t>
            </a:r>
            <a:r>
              <a:rPr lang="tr-TR" sz="1400" dirty="0">
                <a:latin typeface="+mj-lt"/>
              </a:rPr>
              <a:t>, Riyad: </a:t>
            </a:r>
            <a:r>
              <a:rPr lang="tr-TR" sz="1400" dirty="0" err="1">
                <a:latin typeface="+mj-lt"/>
              </a:rPr>
              <a:t>Mektebetü’r-Rüşd</a:t>
            </a:r>
            <a:r>
              <a:rPr lang="tr-TR" sz="1400" dirty="0">
                <a:latin typeface="+mj-lt"/>
              </a:rPr>
              <a:t>, 2003, VIII, 255.)</a:t>
            </a:r>
          </a:p>
        </p:txBody>
      </p:sp>
    </p:spTree>
    <p:extLst>
      <p:ext uri="{BB962C8B-B14F-4D97-AF65-F5344CB8AC3E}">
        <p14:creationId xmlns:p14="http://schemas.microsoft.com/office/powerpoint/2010/main" val="2513091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2" name="Dikdörtgen 11"/>
          <p:cNvSpPr/>
          <p:nvPr/>
        </p:nvSpPr>
        <p:spPr>
          <a:xfrm>
            <a:off x="2087435" y="2746709"/>
            <a:ext cx="9498841" cy="369332"/>
          </a:xfrm>
          <a:prstGeom prst="rect">
            <a:avLst/>
          </a:prstGeom>
        </p:spPr>
        <p:txBody>
          <a:bodyPr wrap="square">
            <a:spAutoFit/>
          </a:bodyPr>
          <a:lstStyle/>
          <a:p>
            <a:endParaRPr lang="tr-TR" dirty="0"/>
          </a:p>
        </p:txBody>
      </p:sp>
      <p:sp>
        <p:nvSpPr>
          <p:cNvPr id="3" name="Dikdörtgen 2"/>
          <p:cNvSpPr/>
          <p:nvPr/>
        </p:nvSpPr>
        <p:spPr>
          <a:xfrm>
            <a:off x="1776184" y="2069600"/>
            <a:ext cx="8694240" cy="2092881"/>
          </a:xfrm>
          <a:prstGeom prst="rect">
            <a:avLst/>
          </a:prstGeom>
          <a:noFill/>
        </p:spPr>
        <p:txBody>
          <a:bodyPr wrap="none" lIns="91440" tIns="45720" rIns="91440" bIns="45720">
            <a:spAutoFit/>
          </a:bodyPr>
          <a:lstStyle/>
          <a:p>
            <a:pPr algn="ctr"/>
            <a:r>
              <a:rPr lang="tr-TR" sz="6000" b="1" cap="none" spc="0" dirty="0">
                <a:ln w="0"/>
                <a:solidFill>
                  <a:schemeClr val="accent2">
                    <a:lumMod val="50000"/>
                  </a:schemeClr>
                </a:solidFill>
                <a:effectLst>
                  <a:reflection blurRad="6350" stA="53000" endA="300" endPos="35500" dir="5400000" sy="-90000" algn="bl" rotWithShape="0"/>
                </a:effectLst>
                <a:latin typeface="+mj-lt"/>
              </a:rPr>
              <a:t>MEKKE DIŞINA GİDEN</a:t>
            </a:r>
          </a:p>
          <a:p>
            <a:pPr algn="ctr"/>
            <a:endParaRPr lang="tr-TR" sz="1000" b="1" cap="none" spc="0" dirty="0">
              <a:ln w="0"/>
              <a:solidFill>
                <a:schemeClr val="accent2">
                  <a:lumMod val="50000"/>
                </a:schemeClr>
              </a:solidFill>
              <a:effectLst>
                <a:reflection blurRad="6350" stA="53000" endA="300" endPos="35500" dir="5400000" sy="-90000" algn="bl" rotWithShape="0"/>
              </a:effectLst>
              <a:latin typeface="+mj-lt"/>
            </a:endParaRPr>
          </a:p>
          <a:p>
            <a:pPr algn="ctr"/>
            <a:r>
              <a:rPr lang="tr-TR" sz="6000" b="1" cap="none" spc="0" dirty="0">
                <a:ln w="0"/>
                <a:solidFill>
                  <a:schemeClr val="accent2">
                    <a:lumMod val="50000"/>
                  </a:schemeClr>
                </a:solidFill>
                <a:effectLst>
                  <a:reflection blurRad="6350" stA="53000" endA="300" endPos="35500" dir="5400000" sy="-90000" algn="bl" rotWithShape="0"/>
                </a:effectLst>
                <a:latin typeface="+mj-lt"/>
              </a:rPr>
              <a:t>İLK ÖĞRETMEN</a:t>
            </a: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82972">
            <a:off x="9239989" y="428473"/>
            <a:ext cx="2679533" cy="2017674"/>
          </a:xfrm>
          <a:prstGeom prst="rect">
            <a:avLst/>
          </a:prstGeom>
        </p:spPr>
      </p:pic>
      <p:pic>
        <p:nvPicPr>
          <p:cNvPr id="6" name="Resim 5"/>
          <p:cNvPicPr>
            <a:picLocks noChangeAspect="1"/>
          </p:cNvPicPr>
          <p:nvPr/>
        </p:nvPicPr>
        <p:blipFill rotWithShape="1">
          <a:blip r:embed="rId4" cstate="print">
            <a:extLst>
              <a:ext uri="{28A0092B-C50C-407E-A947-70E740481C1C}">
                <a14:useLocalDpi xmlns:a14="http://schemas.microsoft.com/office/drawing/2010/main" val="0"/>
              </a:ext>
            </a:extLst>
          </a:blip>
          <a:srcRect t="18806" b="14143"/>
          <a:stretch/>
        </p:blipFill>
        <p:spPr>
          <a:xfrm>
            <a:off x="221511" y="3977815"/>
            <a:ext cx="4271749" cy="2320119"/>
          </a:xfrm>
          <a:prstGeom prst="rect">
            <a:avLst/>
          </a:prstGeom>
        </p:spPr>
      </p:pic>
    </p:spTree>
    <p:extLst>
      <p:ext uri="{BB962C8B-B14F-4D97-AF65-F5344CB8AC3E}">
        <p14:creationId xmlns:p14="http://schemas.microsoft.com/office/powerpoint/2010/main" val="4073624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2" name="Dikdörtgen 11"/>
          <p:cNvSpPr/>
          <p:nvPr/>
        </p:nvSpPr>
        <p:spPr>
          <a:xfrm>
            <a:off x="2087435" y="2746709"/>
            <a:ext cx="9498841" cy="369332"/>
          </a:xfrm>
          <a:prstGeom prst="rect">
            <a:avLst/>
          </a:prstGeom>
        </p:spPr>
        <p:txBody>
          <a:bodyPr wrap="square">
            <a:spAutoFit/>
          </a:bodyPr>
          <a:lstStyle/>
          <a:p>
            <a:endParaRPr lang="tr-TR" dirty="0"/>
          </a:p>
        </p:txBody>
      </p:sp>
      <p:sp>
        <p:nvSpPr>
          <p:cNvPr id="3" name="Dikdörtgen 2"/>
          <p:cNvSpPr/>
          <p:nvPr/>
        </p:nvSpPr>
        <p:spPr>
          <a:xfrm>
            <a:off x="830280" y="1622331"/>
            <a:ext cx="3333355" cy="1015663"/>
          </a:xfrm>
          <a:prstGeom prst="rect">
            <a:avLst/>
          </a:prstGeom>
        </p:spPr>
        <p:txBody>
          <a:bodyPr wrap="square">
            <a:spAutoFit/>
          </a:bodyPr>
          <a:lstStyle/>
          <a:p>
            <a:pPr algn="just"/>
            <a:r>
              <a:rPr lang="tr-TR" sz="2000" dirty="0">
                <a:latin typeface="+mj-lt"/>
              </a:rPr>
              <a:t>I. Akabe </a:t>
            </a:r>
            <a:r>
              <a:rPr lang="tr-TR" sz="2000" dirty="0" err="1">
                <a:latin typeface="+mj-lt"/>
              </a:rPr>
              <a:t>Biatı’nda</a:t>
            </a:r>
            <a:r>
              <a:rPr lang="tr-TR" sz="2000" dirty="0">
                <a:latin typeface="+mj-lt"/>
              </a:rPr>
              <a:t> Müslüman olan Medineliler, </a:t>
            </a:r>
            <a:r>
              <a:rPr lang="tr-TR" sz="2000" dirty="0" err="1">
                <a:latin typeface="+mj-lt"/>
              </a:rPr>
              <a:t>Resûlullah</a:t>
            </a:r>
            <a:r>
              <a:rPr lang="tr-TR" sz="2000" dirty="0">
                <a:latin typeface="+mj-lt"/>
              </a:rPr>
              <a:t> </a:t>
            </a:r>
            <a:r>
              <a:rPr lang="tr-TR" sz="2000" dirty="0" err="1">
                <a:latin typeface="+mj-lt"/>
              </a:rPr>
              <a:t>Efendimiz’e</a:t>
            </a:r>
            <a:r>
              <a:rPr lang="tr-TR" sz="2000" dirty="0">
                <a:latin typeface="+mj-lt"/>
              </a:rPr>
              <a:t> mektup yazdılar. </a:t>
            </a: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4787" y="179845"/>
            <a:ext cx="7779224" cy="5369264"/>
          </a:xfrm>
          <a:prstGeom prst="rect">
            <a:avLst/>
          </a:prstGeom>
        </p:spPr>
      </p:pic>
      <p:sp>
        <p:nvSpPr>
          <p:cNvPr id="5" name="Dikdörtgen 4"/>
          <p:cNvSpPr/>
          <p:nvPr/>
        </p:nvSpPr>
        <p:spPr>
          <a:xfrm>
            <a:off x="370807" y="3249837"/>
            <a:ext cx="4252302" cy="1938992"/>
          </a:xfrm>
          <a:prstGeom prst="rect">
            <a:avLst/>
          </a:prstGeom>
        </p:spPr>
        <p:txBody>
          <a:bodyPr wrap="square">
            <a:spAutoFit/>
          </a:bodyPr>
          <a:lstStyle/>
          <a:p>
            <a:pPr algn="just"/>
            <a:r>
              <a:rPr lang="tr-TR" sz="2000" dirty="0">
                <a:latin typeface="+mj-lt"/>
              </a:rPr>
              <a:t>Bunun üzerine </a:t>
            </a:r>
            <a:r>
              <a:rPr lang="tr-TR" sz="2000" dirty="0" err="1">
                <a:latin typeface="+mj-lt"/>
              </a:rPr>
              <a:t>Resûlullah</a:t>
            </a:r>
            <a:r>
              <a:rPr lang="tr-TR" sz="2000" dirty="0">
                <a:latin typeface="+mj-lt"/>
              </a:rPr>
              <a:t> (</a:t>
            </a:r>
            <a:r>
              <a:rPr lang="tr-TR" sz="2000" dirty="0" err="1">
                <a:latin typeface="+mj-lt"/>
              </a:rPr>
              <a:t>s.a.v</a:t>
            </a:r>
            <a:r>
              <a:rPr lang="tr-TR" sz="2000" dirty="0">
                <a:latin typeface="+mj-lt"/>
              </a:rPr>
              <a:t>.) Mus'ab bin </a:t>
            </a:r>
            <a:r>
              <a:rPr lang="tr-TR" sz="2000" dirty="0" err="1">
                <a:latin typeface="+mj-lt"/>
              </a:rPr>
              <a:t>Umeyr'i</a:t>
            </a:r>
            <a:r>
              <a:rPr lang="tr-TR" sz="2000" dirty="0">
                <a:latin typeface="+mj-lt"/>
              </a:rPr>
              <a:t> (</a:t>
            </a:r>
            <a:r>
              <a:rPr lang="tr-TR" sz="2000" dirty="0" err="1">
                <a:latin typeface="+mj-lt"/>
              </a:rPr>
              <a:t>r.a</a:t>
            </a:r>
            <a:r>
              <a:rPr lang="tr-TR" sz="2000" dirty="0">
                <a:latin typeface="+mj-lt"/>
              </a:rPr>
              <a:t>.), Medine'ye gönderdi ve ona: "Medinelilere </a:t>
            </a:r>
            <a:r>
              <a:rPr lang="tr-TR" sz="2000" dirty="0" err="1">
                <a:latin typeface="+mj-lt"/>
              </a:rPr>
              <a:t>Kur'ân</a:t>
            </a:r>
            <a:r>
              <a:rPr lang="tr-TR" sz="2000" dirty="0">
                <a:latin typeface="+mj-lt"/>
              </a:rPr>
              <a:t>-ı Kerim okumasını, İslamiyet'in emir ve yasaklarını öğretmesini, namazlarını kıldırmasını" emretti. </a:t>
            </a:r>
          </a:p>
        </p:txBody>
      </p:sp>
      <p:sp>
        <p:nvSpPr>
          <p:cNvPr id="6" name="Dikdörtgen 5"/>
          <p:cNvSpPr/>
          <p:nvPr/>
        </p:nvSpPr>
        <p:spPr>
          <a:xfrm>
            <a:off x="5271342" y="1206833"/>
            <a:ext cx="2913798" cy="2862322"/>
          </a:xfrm>
          <a:prstGeom prst="rect">
            <a:avLst/>
          </a:prstGeom>
        </p:spPr>
        <p:txBody>
          <a:bodyPr wrap="square">
            <a:spAutoFit/>
          </a:bodyPr>
          <a:lstStyle/>
          <a:p>
            <a:pPr algn="ctr"/>
            <a:r>
              <a:rPr lang="tr-TR" b="1" i="1" dirty="0">
                <a:solidFill>
                  <a:srgbClr val="663300"/>
                </a:solidFill>
                <a:latin typeface="+mj-lt"/>
              </a:rPr>
              <a:t>Ey Allah’ın </a:t>
            </a:r>
            <a:r>
              <a:rPr lang="tr-TR" b="1" i="1" dirty="0" err="1">
                <a:solidFill>
                  <a:srgbClr val="663300"/>
                </a:solidFill>
                <a:latin typeface="+mj-lt"/>
              </a:rPr>
              <a:t>Rasûlu</a:t>
            </a:r>
            <a:r>
              <a:rPr lang="tr-TR" b="1" i="1" dirty="0">
                <a:solidFill>
                  <a:srgbClr val="663300"/>
                </a:solidFill>
                <a:latin typeface="+mj-lt"/>
              </a:rPr>
              <a:t>! </a:t>
            </a:r>
          </a:p>
          <a:p>
            <a:pPr algn="ctr"/>
            <a:r>
              <a:rPr lang="tr-TR" b="1" i="1" dirty="0">
                <a:solidFill>
                  <a:srgbClr val="663300"/>
                </a:solidFill>
                <a:latin typeface="+mj-lt"/>
              </a:rPr>
              <a:t>Halkı Allah'ın Kitabı'na davet edecek, Kur‘an-ı Kerim’i okuyacak, İslâm’ı anlatacak, İslam'ın sünnet ve emirlerini aramızda ikame edecek/yerleştirecek, namazlarımızda bize imamlık yapacak bir kimse gönder.</a:t>
            </a:r>
          </a:p>
        </p:txBody>
      </p:sp>
      <p:sp>
        <p:nvSpPr>
          <p:cNvPr id="7" name="Metin kutusu 6"/>
          <p:cNvSpPr txBox="1"/>
          <p:nvPr/>
        </p:nvSpPr>
        <p:spPr>
          <a:xfrm>
            <a:off x="2087435" y="5909388"/>
            <a:ext cx="7873983" cy="307777"/>
          </a:xfrm>
          <a:prstGeom prst="rect">
            <a:avLst/>
          </a:prstGeom>
          <a:noFill/>
        </p:spPr>
        <p:txBody>
          <a:bodyPr wrap="square" rtlCol="0">
            <a:spAutoFit/>
          </a:bodyPr>
          <a:lstStyle/>
          <a:p>
            <a:r>
              <a:rPr lang="tr-TR" sz="1400" dirty="0">
                <a:latin typeface="+mj-lt"/>
              </a:rPr>
              <a:t>(</a:t>
            </a:r>
            <a:r>
              <a:rPr lang="tr-TR" sz="1400" dirty="0" err="1">
                <a:latin typeface="+mj-lt"/>
              </a:rPr>
              <a:t>İbn</a:t>
            </a:r>
            <a:r>
              <a:rPr lang="tr-TR" sz="1400" dirty="0">
                <a:latin typeface="+mj-lt"/>
              </a:rPr>
              <a:t> </a:t>
            </a:r>
            <a:r>
              <a:rPr lang="tr-TR" sz="1400" dirty="0" err="1">
                <a:latin typeface="+mj-lt"/>
              </a:rPr>
              <a:t>Hişâm</a:t>
            </a:r>
            <a:r>
              <a:rPr lang="tr-TR" sz="1400" dirty="0">
                <a:latin typeface="+mj-lt"/>
              </a:rPr>
              <a:t>, es-</a:t>
            </a:r>
            <a:r>
              <a:rPr lang="tr-TR" sz="1400" dirty="0" err="1">
                <a:latin typeface="+mj-lt"/>
              </a:rPr>
              <a:t>Sîretü’n</a:t>
            </a:r>
            <a:r>
              <a:rPr lang="tr-TR" sz="1400" dirty="0">
                <a:latin typeface="+mj-lt"/>
              </a:rPr>
              <a:t>-</a:t>
            </a:r>
            <a:r>
              <a:rPr lang="tr-TR" sz="1400" dirty="0" err="1">
                <a:latin typeface="+mj-lt"/>
              </a:rPr>
              <a:t>nebeviyye</a:t>
            </a:r>
            <a:r>
              <a:rPr lang="tr-TR" sz="1400" dirty="0">
                <a:latin typeface="+mj-lt"/>
              </a:rPr>
              <a:t>, Beyrut 1971, II, 76; </a:t>
            </a:r>
            <a:r>
              <a:rPr lang="tr-TR" sz="1400" dirty="0" err="1">
                <a:latin typeface="+mj-lt"/>
              </a:rPr>
              <a:t>İbnü’l</a:t>
            </a:r>
            <a:r>
              <a:rPr lang="tr-TR" sz="1400" dirty="0">
                <a:latin typeface="+mj-lt"/>
              </a:rPr>
              <a:t>-Esîr, el-Kâmil </a:t>
            </a:r>
            <a:r>
              <a:rPr lang="tr-TR" sz="1400" dirty="0" err="1">
                <a:latin typeface="+mj-lt"/>
              </a:rPr>
              <a:t>fi’t-târîh</a:t>
            </a:r>
            <a:r>
              <a:rPr lang="tr-TR" sz="1400" dirty="0">
                <a:latin typeface="+mj-lt"/>
              </a:rPr>
              <a:t>, Beyrut 1965, II, 96.)</a:t>
            </a:r>
          </a:p>
        </p:txBody>
      </p:sp>
    </p:spTree>
    <p:extLst>
      <p:ext uri="{BB962C8B-B14F-4D97-AF65-F5344CB8AC3E}">
        <p14:creationId xmlns:p14="http://schemas.microsoft.com/office/powerpoint/2010/main" val="1572668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2" name="Dikdörtgen 11"/>
          <p:cNvSpPr/>
          <p:nvPr/>
        </p:nvSpPr>
        <p:spPr>
          <a:xfrm>
            <a:off x="2087435" y="2746709"/>
            <a:ext cx="9498841" cy="369332"/>
          </a:xfrm>
          <a:prstGeom prst="rect">
            <a:avLst/>
          </a:prstGeom>
        </p:spPr>
        <p:txBody>
          <a:bodyPr wrap="square">
            <a:spAutoFit/>
          </a:bodyPr>
          <a:lstStyle/>
          <a:p>
            <a:endParaRPr lang="tr-TR" dirty="0"/>
          </a:p>
        </p:txBody>
      </p:sp>
      <p:sp>
        <p:nvSpPr>
          <p:cNvPr id="2" name="Dikdörtgen 1"/>
          <p:cNvSpPr/>
          <p:nvPr/>
        </p:nvSpPr>
        <p:spPr>
          <a:xfrm>
            <a:off x="934910" y="838494"/>
            <a:ext cx="10070626" cy="2092881"/>
          </a:xfrm>
          <a:prstGeom prst="rect">
            <a:avLst/>
          </a:prstGeom>
        </p:spPr>
        <p:txBody>
          <a:bodyPr wrap="square">
            <a:spAutoFit/>
          </a:bodyPr>
          <a:lstStyle/>
          <a:p>
            <a:pPr algn="just"/>
            <a:r>
              <a:rPr lang="tr-TR" sz="2600" dirty="0">
                <a:latin typeface="+mj-lt"/>
              </a:rPr>
              <a:t>Mus’ab bin </a:t>
            </a:r>
            <a:r>
              <a:rPr lang="tr-TR" sz="2600" dirty="0" err="1">
                <a:latin typeface="+mj-lt"/>
              </a:rPr>
              <a:t>Umeyr’in</a:t>
            </a:r>
            <a:r>
              <a:rPr lang="tr-TR" sz="2600" dirty="0">
                <a:latin typeface="+mj-lt"/>
              </a:rPr>
              <a:t> (</a:t>
            </a:r>
            <a:r>
              <a:rPr lang="tr-TR" sz="2600" dirty="0" err="1">
                <a:latin typeface="+mj-lt"/>
              </a:rPr>
              <a:t>r.a</a:t>
            </a:r>
            <a:r>
              <a:rPr lang="tr-TR" sz="2600" dirty="0">
                <a:latin typeface="+mj-lt"/>
              </a:rPr>
              <a:t>.) öğretmenliği, sabrı ve büyük çabalarının sonucunda İslâmiyet, Medine’de hızla yayıldı. Hatta Medine’de neredeyse İslâmiyet her eve girmiş ve hemen hemen iman etmeyen kalmamıştı. İslâm’ın Medine’de hızla yayılmasına vesile olan Mus’ab b. </a:t>
            </a:r>
            <a:r>
              <a:rPr lang="tr-TR" sz="2600" dirty="0" err="1">
                <a:latin typeface="+mj-lt"/>
              </a:rPr>
              <a:t>Umeyr</a:t>
            </a:r>
            <a:r>
              <a:rPr lang="tr-TR" sz="2600" dirty="0">
                <a:latin typeface="+mj-lt"/>
              </a:rPr>
              <a:t> (</a:t>
            </a:r>
            <a:r>
              <a:rPr lang="tr-TR" sz="2600" dirty="0" err="1">
                <a:latin typeface="+mj-lt"/>
              </a:rPr>
              <a:t>r.a</a:t>
            </a:r>
            <a:r>
              <a:rPr lang="tr-TR" sz="2600" dirty="0">
                <a:latin typeface="+mj-lt"/>
              </a:rPr>
              <a:t>.), 75 Medineli Müslüman ile Miladi 622 yılında II. Akabe </a:t>
            </a:r>
            <a:r>
              <a:rPr lang="tr-TR" sz="2600" dirty="0" err="1">
                <a:latin typeface="+mj-lt"/>
              </a:rPr>
              <a:t>Biatı’na</a:t>
            </a:r>
            <a:r>
              <a:rPr lang="tr-TR" sz="2600" dirty="0">
                <a:latin typeface="+mj-lt"/>
              </a:rPr>
              <a:t> katıldı.</a:t>
            </a: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1448" y="3116041"/>
            <a:ext cx="6577549" cy="28806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505683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Dikdörtgen 1"/>
          <p:cNvSpPr/>
          <p:nvPr/>
        </p:nvSpPr>
        <p:spPr>
          <a:xfrm>
            <a:off x="3123625" y="3153380"/>
            <a:ext cx="7609776" cy="1754326"/>
          </a:xfrm>
          <a:prstGeom prst="rect">
            <a:avLst/>
          </a:prstGeom>
          <a:noFill/>
        </p:spPr>
        <p:txBody>
          <a:bodyPr wrap="none" lIns="91440" tIns="45720" rIns="91440" bIns="45720">
            <a:spAutoFit/>
          </a:bodyPr>
          <a:lstStyle/>
          <a:p>
            <a:pPr algn="ctr"/>
            <a:r>
              <a:rPr lang="tr-TR" sz="5400" b="1" cap="none" spc="0" dirty="0">
                <a:ln w="0"/>
                <a:solidFill>
                  <a:schemeClr val="accent2">
                    <a:lumMod val="50000"/>
                  </a:schemeClr>
                </a:solidFill>
                <a:effectLst>
                  <a:reflection blurRad="6350" stA="53000" endA="300" endPos="35500" dir="5400000" sy="-90000" algn="bl" rotWithShape="0"/>
                </a:effectLst>
                <a:latin typeface="+mj-lt"/>
              </a:rPr>
              <a:t>MEDİNE’DE KILINAN </a:t>
            </a:r>
          </a:p>
          <a:p>
            <a:pPr algn="ctr"/>
            <a:r>
              <a:rPr lang="tr-TR" sz="5400" b="1" cap="none" spc="0" dirty="0">
                <a:ln w="0"/>
                <a:solidFill>
                  <a:schemeClr val="accent2">
                    <a:lumMod val="50000"/>
                  </a:schemeClr>
                </a:solidFill>
                <a:effectLst>
                  <a:reflection blurRad="6350" stA="53000" endA="300" endPos="35500" dir="5400000" sy="-90000" algn="bl" rotWithShape="0"/>
                </a:effectLst>
                <a:latin typeface="+mj-lt"/>
              </a:rPr>
              <a:t>İLK CUMA NAMAZI</a:t>
            </a:r>
            <a:endParaRPr lang="tr-TR" sz="5400" b="1" cap="none" spc="0" dirty="0">
              <a:ln w="0"/>
              <a:solidFill>
                <a:schemeClr val="accent2">
                  <a:lumMod val="50000"/>
                </a:schemeClr>
              </a:solidFill>
              <a:effectLst>
                <a:reflection blurRad="6350" stA="53000" endA="300" endPos="35500" dir="5400000" sy="-90000" algn="bl" rotWithShape="0"/>
              </a:effectLst>
            </a:endParaRPr>
          </a:p>
        </p:txBody>
      </p:sp>
      <p:pic>
        <p:nvPicPr>
          <p:cNvPr id="16" name="Resim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875964" cy="3548417"/>
          </a:xfrm>
          <a:prstGeom prst="rect">
            <a:avLst/>
          </a:prstGeom>
        </p:spPr>
      </p:pic>
      <p:pic>
        <p:nvPicPr>
          <p:cNvPr id="22" name="Resim 21"/>
          <p:cNvPicPr>
            <a:picLocks noChangeAspect="1"/>
          </p:cNvPicPr>
          <p:nvPr/>
        </p:nvPicPr>
        <p:blipFill rotWithShape="1">
          <a:blip r:embed="rId4">
            <a:extLst>
              <a:ext uri="{28A0092B-C50C-407E-A947-70E740481C1C}">
                <a14:useLocalDpi xmlns:a14="http://schemas.microsoft.com/office/drawing/2010/main" val="0"/>
              </a:ext>
            </a:extLst>
          </a:blip>
          <a:srcRect r="5200"/>
          <a:stretch/>
        </p:blipFill>
        <p:spPr>
          <a:xfrm>
            <a:off x="7699896" y="1"/>
            <a:ext cx="4514850" cy="6306758"/>
          </a:xfrm>
          <a:prstGeom prst="rect">
            <a:avLst/>
          </a:prstGeom>
        </p:spPr>
      </p:pic>
    </p:spTree>
    <p:extLst>
      <p:ext uri="{BB962C8B-B14F-4D97-AF65-F5344CB8AC3E}">
        <p14:creationId xmlns:p14="http://schemas.microsoft.com/office/powerpoint/2010/main" val="33803272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Dikdörtgen 1"/>
          <p:cNvSpPr/>
          <p:nvPr/>
        </p:nvSpPr>
        <p:spPr>
          <a:xfrm>
            <a:off x="1474811" y="1037790"/>
            <a:ext cx="9047613" cy="1815882"/>
          </a:xfrm>
          <a:prstGeom prst="rect">
            <a:avLst/>
          </a:prstGeom>
        </p:spPr>
        <p:txBody>
          <a:bodyPr wrap="square">
            <a:spAutoFit/>
          </a:bodyPr>
          <a:lstStyle/>
          <a:p>
            <a:pPr algn="ctr"/>
            <a:r>
              <a:rPr lang="tr-TR" sz="2800" dirty="0">
                <a:latin typeface="+mj-lt"/>
              </a:rPr>
              <a:t>Ensar, </a:t>
            </a:r>
            <a:r>
              <a:rPr lang="tr-TR" sz="2800" dirty="0" err="1">
                <a:latin typeface="+mj-lt"/>
              </a:rPr>
              <a:t>Rasûlullah’dan</a:t>
            </a:r>
            <a:r>
              <a:rPr lang="tr-TR" sz="2800" dirty="0">
                <a:latin typeface="+mj-lt"/>
              </a:rPr>
              <a:t> (</a:t>
            </a:r>
            <a:r>
              <a:rPr lang="tr-TR" sz="2800" dirty="0" err="1">
                <a:latin typeface="+mj-lt"/>
              </a:rPr>
              <a:t>s.a.v</a:t>
            </a:r>
            <a:r>
              <a:rPr lang="tr-TR" sz="2800" dirty="0">
                <a:latin typeface="+mj-lt"/>
              </a:rPr>
              <a:t>.) izin alarak </a:t>
            </a:r>
            <a:r>
              <a:rPr lang="tr-TR" sz="2800" dirty="0" err="1">
                <a:latin typeface="+mj-lt"/>
              </a:rPr>
              <a:t>Sa'd</a:t>
            </a:r>
            <a:r>
              <a:rPr lang="tr-TR" sz="2800" dirty="0">
                <a:latin typeface="+mj-lt"/>
              </a:rPr>
              <a:t> bin </a:t>
            </a:r>
            <a:r>
              <a:rPr lang="tr-TR" sz="2800" dirty="0" err="1">
                <a:latin typeface="+mj-lt"/>
              </a:rPr>
              <a:t>Heyseme'nin</a:t>
            </a:r>
            <a:r>
              <a:rPr lang="tr-TR" sz="2800" dirty="0">
                <a:latin typeface="+mj-lt"/>
              </a:rPr>
              <a:t> evinde ilk defa Mus’ab bin </a:t>
            </a:r>
            <a:r>
              <a:rPr lang="tr-TR" sz="2800" dirty="0" err="1">
                <a:latin typeface="+mj-lt"/>
              </a:rPr>
              <a:t>Umeyr’in</a:t>
            </a:r>
            <a:r>
              <a:rPr lang="tr-TR" sz="2800" dirty="0">
                <a:latin typeface="+mj-lt"/>
              </a:rPr>
              <a:t> (</a:t>
            </a:r>
            <a:r>
              <a:rPr lang="tr-TR" sz="2800" dirty="0" err="1">
                <a:latin typeface="+mj-lt"/>
              </a:rPr>
              <a:t>r.a</a:t>
            </a:r>
            <a:r>
              <a:rPr lang="tr-TR" sz="2800" dirty="0">
                <a:latin typeface="+mj-lt"/>
              </a:rPr>
              <a:t>.) imamlığında Cuma namazını eda ettiler. Medine-i </a:t>
            </a:r>
            <a:r>
              <a:rPr lang="tr-TR" sz="2800" dirty="0" err="1">
                <a:latin typeface="+mj-lt"/>
              </a:rPr>
              <a:t>Münevvere’de</a:t>
            </a:r>
            <a:r>
              <a:rPr lang="tr-TR" sz="2800" dirty="0">
                <a:latin typeface="+mj-lt"/>
              </a:rPr>
              <a:t> ilk kılınan Cuma namazı bu oldu. </a:t>
            </a:r>
          </a:p>
        </p:txBody>
      </p:sp>
      <p:pic>
        <p:nvPicPr>
          <p:cNvPr id="9"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4093358"/>
            <a:ext cx="2809767" cy="2286295"/>
          </a:xfrm>
          <a:prstGeom prst="rect">
            <a:avLst/>
          </a:prstGeom>
        </p:spPr>
      </p:pic>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6614" y="4093359"/>
            <a:ext cx="3005386" cy="2286295"/>
          </a:xfrm>
          <a:prstGeom prst="rect">
            <a:avLst/>
          </a:prstGeom>
        </p:spPr>
      </p:pic>
      <p:pic>
        <p:nvPicPr>
          <p:cNvPr id="3" name="Resi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9767" y="3302758"/>
            <a:ext cx="6376846" cy="264895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454974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13"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523630" y="4529892"/>
            <a:ext cx="5668368" cy="1789021"/>
          </a:xfrm>
          <a:prstGeom prst="rect">
            <a:avLst/>
          </a:prstGeom>
        </p:spPr>
      </p:pic>
      <p:pic>
        <p:nvPicPr>
          <p:cNvPr id="2" name="Resim 1"/>
          <p:cNvPicPr>
            <a:picLocks noChangeAspect="1"/>
          </p:cNvPicPr>
          <p:nvPr/>
        </p:nvPicPr>
        <p:blipFill>
          <a:blip r:embed="rId4"/>
          <a:stretch>
            <a:fillRect/>
          </a:stretch>
        </p:blipFill>
        <p:spPr>
          <a:xfrm>
            <a:off x="0" y="4529892"/>
            <a:ext cx="6523630" cy="1789021"/>
          </a:xfrm>
          <a:prstGeom prst="rect">
            <a:avLst/>
          </a:prstGeom>
        </p:spPr>
      </p:pic>
      <p:sp>
        <p:nvSpPr>
          <p:cNvPr id="12" name="Dikdörtgen 11"/>
          <p:cNvSpPr/>
          <p:nvPr/>
        </p:nvSpPr>
        <p:spPr>
          <a:xfrm>
            <a:off x="2087435" y="2746709"/>
            <a:ext cx="9498841" cy="369332"/>
          </a:xfrm>
          <a:prstGeom prst="rect">
            <a:avLst/>
          </a:prstGeom>
        </p:spPr>
        <p:txBody>
          <a:bodyPr wrap="square">
            <a:spAutoFit/>
          </a:bodyPr>
          <a:lstStyle/>
          <a:p>
            <a:endParaRPr lang="tr-TR" dirty="0"/>
          </a:p>
        </p:txBody>
      </p:sp>
      <p:pic>
        <p:nvPicPr>
          <p:cNvPr id="16" name="Resim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2906973"/>
            <a:ext cx="5199798" cy="3951028"/>
          </a:xfrm>
          <a:prstGeom prst="rect">
            <a:avLst/>
          </a:prstGeom>
        </p:spPr>
      </p:pic>
      <p:sp>
        <p:nvSpPr>
          <p:cNvPr id="6" name="Dikdörtgen 5"/>
          <p:cNvSpPr/>
          <p:nvPr/>
        </p:nvSpPr>
        <p:spPr>
          <a:xfrm>
            <a:off x="2435792" y="943816"/>
            <a:ext cx="8018393" cy="2246769"/>
          </a:xfrm>
          <a:prstGeom prst="rect">
            <a:avLst/>
          </a:prstGeom>
        </p:spPr>
        <p:txBody>
          <a:bodyPr wrap="square">
            <a:spAutoFit/>
          </a:bodyPr>
          <a:lstStyle/>
          <a:p>
            <a:pPr algn="just"/>
            <a:r>
              <a:rPr lang="tr-TR" sz="2800" dirty="0">
                <a:latin typeface="+mj-lt"/>
              </a:rPr>
              <a:t>Bedir savaşında sancaktar olan Mus'ab (</a:t>
            </a:r>
            <a:r>
              <a:rPr lang="tr-TR" sz="2800" dirty="0" err="1">
                <a:latin typeface="+mj-lt"/>
              </a:rPr>
              <a:t>r.a</a:t>
            </a:r>
            <a:r>
              <a:rPr lang="tr-TR" sz="2800" dirty="0">
                <a:latin typeface="+mj-lt"/>
              </a:rPr>
              <a:t>.), </a:t>
            </a:r>
            <a:r>
              <a:rPr lang="tr-TR" sz="2800" dirty="0" err="1">
                <a:latin typeface="+mj-lt"/>
              </a:rPr>
              <a:t>Uhud</a:t>
            </a:r>
            <a:r>
              <a:rPr lang="tr-TR" sz="2800" dirty="0">
                <a:latin typeface="+mj-lt"/>
              </a:rPr>
              <a:t> savaşına da katılarak yine sancağı taşıdı. Bu savaşta </a:t>
            </a:r>
            <a:r>
              <a:rPr lang="tr-TR" sz="2800" dirty="0" err="1">
                <a:latin typeface="+mj-lt"/>
              </a:rPr>
              <a:t>Peygamberimiz’in</a:t>
            </a:r>
            <a:r>
              <a:rPr lang="tr-TR" sz="2800" dirty="0">
                <a:latin typeface="+mj-lt"/>
              </a:rPr>
              <a:t> (</a:t>
            </a:r>
            <a:r>
              <a:rPr lang="tr-TR" sz="2800" dirty="0" err="1">
                <a:latin typeface="+mj-lt"/>
              </a:rPr>
              <a:t>s.a.v</a:t>
            </a:r>
            <a:r>
              <a:rPr lang="tr-TR" sz="2800" dirty="0">
                <a:latin typeface="+mj-lt"/>
              </a:rPr>
              <a:t>.) yanından ayrılmayarak saldıranlara karşı koyuyordu. İki zırh giymişti ve bu haliyle </a:t>
            </a:r>
            <a:r>
              <a:rPr lang="tr-TR" sz="2800" dirty="0" err="1">
                <a:latin typeface="+mj-lt"/>
              </a:rPr>
              <a:t>Peygamberimiz’e</a:t>
            </a:r>
            <a:r>
              <a:rPr lang="tr-TR" sz="2800" dirty="0">
                <a:latin typeface="+mj-lt"/>
              </a:rPr>
              <a:t> (</a:t>
            </a:r>
            <a:r>
              <a:rPr lang="tr-TR" sz="2800" dirty="0" err="1">
                <a:latin typeface="+mj-lt"/>
              </a:rPr>
              <a:t>s.a.v</a:t>
            </a:r>
            <a:r>
              <a:rPr lang="tr-TR" sz="2800" dirty="0">
                <a:latin typeface="+mj-lt"/>
              </a:rPr>
              <a:t>.) çok benziyordu.</a:t>
            </a:r>
          </a:p>
        </p:txBody>
      </p:sp>
    </p:spTree>
    <p:extLst>
      <p:ext uri="{BB962C8B-B14F-4D97-AF65-F5344CB8AC3E}">
        <p14:creationId xmlns:p14="http://schemas.microsoft.com/office/powerpoint/2010/main" val="42306920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2" name="Dikdörtgen 11"/>
          <p:cNvSpPr/>
          <p:nvPr/>
        </p:nvSpPr>
        <p:spPr>
          <a:xfrm>
            <a:off x="2087435" y="2746709"/>
            <a:ext cx="9498841" cy="369332"/>
          </a:xfrm>
          <a:prstGeom prst="rect">
            <a:avLst/>
          </a:prstGeom>
        </p:spPr>
        <p:txBody>
          <a:bodyPr wrap="square">
            <a:spAutoFit/>
          </a:bodyPr>
          <a:lstStyle/>
          <a:p>
            <a:endParaRPr lang="tr-TR" dirty="0"/>
          </a:p>
        </p:txBody>
      </p:sp>
      <p:sp>
        <p:nvSpPr>
          <p:cNvPr id="2" name="Dikdörtgen 1"/>
          <p:cNvSpPr/>
          <p:nvPr/>
        </p:nvSpPr>
        <p:spPr>
          <a:xfrm>
            <a:off x="986619" y="2236665"/>
            <a:ext cx="10255154" cy="2554545"/>
          </a:xfrm>
          <a:prstGeom prst="rect">
            <a:avLst/>
          </a:prstGeom>
        </p:spPr>
        <p:txBody>
          <a:bodyPr wrap="square">
            <a:spAutoFit/>
          </a:bodyPr>
          <a:lstStyle/>
          <a:p>
            <a:pPr algn="just"/>
            <a:endParaRPr lang="tr-TR" sz="2000" dirty="0">
              <a:latin typeface="+mj-lt"/>
            </a:endParaRPr>
          </a:p>
          <a:p>
            <a:pPr algn="ctr"/>
            <a:r>
              <a:rPr lang="ar-AE" sz="2400" b="1" dirty="0">
                <a:latin typeface="+mj-lt"/>
              </a:rPr>
              <a:t>وَمَا مُحَمَّدٌ إِلاَّ رَسُولٌ قَدْ خَلَتْ مِن قَبْلِهِ الرُّسُلُ أَفَإِن مَّاتَ أَوْ قُتِلَ انقَلَبْتُمْ عَلَى أَعْقَابِكُمْ وَمَن يَنقَلِبْ عَلَىَ عَقِبَيْهِ فَلَن يَضُرَّ اللّهَ شَيْئًا وَسَيَجْزِي اللّهُ الشَّاكِرِينَ ﴿١٤٤﴾</a:t>
            </a:r>
            <a:endParaRPr lang="tr-TR" sz="2400" b="1" dirty="0">
              <a:latin typeface="+mj-lt"/>
            </a:endParaRPr>
          </a:p>
          <a:p>
            <a:pPr algn="ctr"/>
            <a:endParaRPr lang="tr-TR" sz="2000" dirty="0">
              <a:latin typeface="+mj-lt"/>
            </a:endParaRPr>
          </a:p>
          <a:p>
            <a:pPr algn="ctr"/>
            <a:r>
              <a:rPr lang="tr-TR" sz="2400" dirty="0">
                <a:latin typeface="+mj-lt"/>
              </a:rPr>
              <a:t>Al-i İmran, 3/144: “Muhammed bir peygamberdir. Ondan önce de peygamberler gelmişti. Şimdi o ölür veya öldürülürse, dininizden dönecek veya savaştan kaçacak mısınız?” </a:t>
            </a:r>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4196" y="5161830"/>
            <a:ext cx="6077804" cy="1696170"/>
          </a:xfrm>
          <a:prstGeom prst="rect">
            <a:avLst/>
          </a:prstGeom>
        </p:spPr>
      </p:pic>
      <p:pic>
        <p:nvPicPr>
          <p:cNvPr id="9" name="Resim 8"/>
          <p:cNvPicPr>
            <a:picLocks noChangeAspect="1"/>
          </p:cNvPicPr>
          <p:nvPr/>
        </p:nvPicPr>
        <p:blipFill>
          <a:blip r:embed="rId4"/>
          <a:stretch>
            <a:fillRect/>
          </a:stretch>
        </p:blipFill>
        <p:spPr>
          <a:xfrm flipH="1">
            <a:off x="-27302" y="5161830"/>
            <a:ext cx="6646463" cy="1696170"/>
          </a:xfrm>
          <a:prstGeom prst="rect">
            <a:avLst/>
          </a:prstGeom>
        </p:spPr>
      </p:pic>
      <p:sp>
        <p:nvSpPr>
          <p:cNvPr id="3" name="Dikdörtgen 2"/>
          <p:cNvSpPr/>
          <p:nvPr/>
        </p:nvSpPr>
        <p:spPr>
          <a:xfrm>
            <a:off x="1876566" y="1035049"/>
            <a:ext cx="8475260" cy="830997"/>
          </a:xfrm>
          <a:prstGeom prst="rect">
            <a:avLst/>
          </a:prstGeom>
        </p:spPr>
        <p:txBody>
          <a:bodyPr wrap="square">
            <a:spAutoFit/>
          </a:bodyPr>
          <a:lstStyle/>
          <a:p>
            <a:pPr algn="ctr"/>
            <a:r>
              <a:rPr lang="tr-TR" sz="2400" dirty="0">
                <a:latin typeface="+mj-lt"/>
              </a:rPr>
              <a:t>Bir taraftan harp ederken, diğer taraf­tan da bir kısım Müslümanların gerileyişi üzerine nazil olan şu ayeti okuyordu: </a:t>
            </a:r>
          </a:p>
        </p:txBody>
      </p:sp>
    </p:spTree>
    <p:extLst>
      <p:ext uri="{BB962C8B-B14F-4D97-AF65-F5344CB8AC3E}">
        <p14:creationId xmlns:p14="http://schemas.microsoft.com/office/powerpoint/2010/main" val="32571921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2" name="Dikdörtgen 11"/>
          <p:cNvSpPr/>
          <p:nvPr/>
        </p:nvSpPr>
        <p:spPr>
          <a:xfrm>
            <a:off x="2087435" y="2746709"/>
            <a:ext cx="9498841" cy="369332"/>
          </a:xfrm>
          <a:prstGeom prst="rect">
            <a:avLst/>
          </a:prstGeom>
        </p:spPr>
        <p:txBody>
          <a:bodyPr wrap="square">
            <a:spAutoFit/>
          </a:bodyPr>
          <a:lstStyle/>
          <a:p>
            <a:endParaRPr lang="tr-TR" dirty="0"/>
          </a:p>
        </p:txBody>
      </p:sp>
      <p:sp>
        <p:nvSpPr>
          <p:cNvPr id="2" name="Dikdörtgen 1"/>
          <p:cNvSpPr/>
          <p:nvPr/>
        </p:nvSpPr>
        <p:spPr>
          <a:xfrm>
            <a:off x="1372167" y="3793248"/>
            <a:ext cx="9974034" cy="1938992"/>
          </a:xfrm>
          <a:prstGeom prst="rect">
            <a:avLst/>
          </a:prstGeom>
        </p:spPr>
        <p:txBody>
          <a:bodyPr wrap="square">
            <a:spAutoFit/>
          </a:bodyPr>
          <a:lstStyle/>
          <a:p>
            <a:pPr algn="ctr"/>
            <a:r>
              <a:rPr lang="tr-TR" sz="2400" dirty="0" err="1">
                <a:latin typeface="+mj-lt"/>
              </a:rPr>
              <a:t>Habbâb</a:t>
            </a:r>
            <a:r>
              <a:rPr lang="tr-TR" sz="2400" dirty="0">
                <a:latin typeface="+mj-lt"/>
              </a:rPr>
              <a:t> bin </a:t>
            </a:r>
            <a:r>
              <a:rPr lang="tr-TR" sz="2400" dirty="0" err="1">
                <a:latin typeface="+mj-lt"/>
              </a:rPr>
              <a:t>Eret</a:t>
            </a:r>
            <a:r>
              <a:rPr lang="tr-TR" sz="2400" dirty="0">
                <a:latin typeface="+mj-lt"/>
              </a:rPr>
              <a:t> (</a:t>
            </a:r>
            <a:r>
              <a:rPr lang="tr-TR" sz="2400" dirty="0" err="1">
                <a:latin typeface="+mj-lt"/>
              </a:rPr>
              <a:t>r.a</a:t>
            </a:r>
            <a:r>
              <a:rPr lang="tr-TR" sz="2400" dirty="0">
                <a:latin typeface="+mj-lt"/>
              </a:rPr>
              <a:t>.) der ki: </a:t>
            </a:r>
          </a:p>
          <a:p>
            <a:pPr algn="ctr"/>
            <a:r>
              <a:rPr lang="tr-TR" sz="2400" dirty="0">
                <a:latin typeface="+mj-lt"/>
              </a:rPr>
              <a:t>Mus'ab bin </a:t>
            </a:r>
            <a:r>
              <a:rPr lang="tr-TR" sz="2400" dirty="0" err="1">
                <a:latin typeface="+mj-lt"/>
              </a:rPr>
              <a:t>Umeyr</a:t>
            </a:r>
            <a:r>
              <a:rPr lang="tr-TR" sz="2400" dirty="0">
                <a:latin typeface="+mj-lt"/>
              </a:rPr>
              <a:t> (</a:t>
            </a:r>
            <a:r>
              <a:rPr lang="tr-TR" sz="2400" dirty="0" err="1">
                <a:latin typeface="+mj-lt"/>
              </a:rPr>
              <a:t>r.a</a:t>
            </a:r>
            <a:r>
              <a:rPr lang="tr-TR" sz="2400" dirty="0">
                <a:latin typeface="+mj-lt"/>
              </a:rPr>
              <a:t>.), </a:t>
            </a:r>
            <a:r>
              <a:rPr lang="tr-TR" sz="2400" dirty="0" err="1">
                <a:latin typeface="+mj-lt"/>
              </a:rPr>
              <a:t>Uhud'da</a:t>
            </a:r>
            <a:r>
              <a:rPr lang="tr-TR" sz="2400" dirty="0">
                <a:latin typeface="+mj-lt"/>
              </a:rPr>
              <a:t> şehit edilince, kendisini saracak kısa bir hırkadan başka bir şey bulunamadı. Hırkayı baş tarafına çektik, ayakları açıldı. Ayaklarına çektik, baş tarafı açıldı. </a:t>
            </a:r>
            <a:r>
              <a:rPr lang="tr-TR" sz="2400" dirty="0" err="1">
                <a:latin typeface="+mj-lt"/>
              </a:rPr>
              <a:t>Resûlullah</a:t>
            </a:r>
            <a:r>
              <a:rPr lang="tr-TR" sz="2400" dirty="0">
                <a:latin typeface="+mj-lt"/>
              </a:rPr>
              <a:t> (</a:t>
            </a:r>
            <a:r>
              <a:rPr lang="tr-TR" sz="2400" dirty="0" err="1">
                <a:latin typeface="+mj-lt"/>
              </a:rPr>
              <a:t>s.a.v</a:t>
            </a:r>
            <a:r>
              <a:rPr lang="tr-TR" sz="2400" dirty="0">
                <a:latin typeface="+mj-lt"/>
              </a:rPr>
              <a:t>.) bize: </a:t>
            </a:r>
          </a:p>
          <a:p>
            <a:pPr algn="ctr"/>
            <a:r>
              <a:rPr lang="tr-TR" sz="2400" dirty="0">
                <a:latin typeface="+mj-lt"/>
              </a:rPr>
              <a:t>«Onu baş tarafına çekiniz! Ayaklarını otlarla kapatınız!» buyurdu.</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149" y="1279575"/>
            <a:ext cx="4995081" cy="2934268"/>
          </a:xfrm>
          <a:prstGeom prst="rect">
            <a:avLst/>
          </a:prstGeom>
        </p:spPr>
      </p:pic>
      <p:pic>
        <p:nvPicPr>
          <p:cNvPr id="11" name="Resim 10"/>
          <p:cNvPicPr>
            <a:picLocks noChangeAspect="1"/>
          </p:cNvPicPr>
          <p:nvPr/>
        </p:nvPicPr>
        <p:blipFill rotWithShape="1">
          <a:blip r:embed="rId4">
            <a:extLst>
              <a:ext uri="{28A0092B-C50C-407E-A947-70E740481C1C}">
                <a14:useLocalDpi xmlns:a14="http://schemas.microsoft.com/office/drawing/2010/main" val="0"/>
              </a:ext>
            </a:extLst>
          </a:blip>
          <a:srcRect r="46245"/>
          <a:stretch/>
        </p:blipFill>
        <p:spPr>
          <a:xfrm>
            <a:off x="996589" y="1716725"/>
            <a:ext cx="968689" cy="1149305"/>
          </a:xfrm>
          <a:prstGeom prst="rect">
            <a:avLst/>
          </a:prstGeom>
        </p:spPr>
      </p:pic>
      <p:sp>
        <p:nvSpPr>
          <p:cNvPr id="13" name="Metin kutusu 12"/>
          <p:cNvSpPr txBox="1"/>
          <p:nvPr/>
        </p:nvSpPr>
        <p:spPr>
          <a:xfrm>
            <a:off x="2087435" y="2033938"/>
            <a:ext cx="9854356" cy="430887"/>
          </a:xfrm>
          <a:prstGeom prst="rect">
            <a:avLst/>
          </a:prstGeom>
          <a:noFill/>
        </p:spPr>
        <p:txBody>
          <a:bodyPr wrap="square" rtlCol="0">
            <a:spAutoFit/>
          </a:bodyPr>
          <a:lstStyle/>
          <a:p>
            <a:r>
              <a:rPr lang="tr-TR" sz="2200" dirty="0">
                <a:latin typeface="+mj-lt"/>
              </a:rPr>
              <a:t>Şehadetinin ardından Mus’ab bin </a:t>
            </a:r>
            <a:r>
              <a:rPr lang="tr-TR" sz="2200" dirty="0" err="1">
                <a:latin typeface="+mj-lt"/>
              </a:rPr>
              <a:t>Umeyr’e</a:t>
            </a:r>
            <a:r>
              <a:rPr lang="tr-TR" sz="2200" dirty="0">
                <a:latin typeface="+mj-lt"/>
              </a:rPr>
              <a:t> (</a:t>
            </a:r>
            <a:r>
              <a:rPr lang="tr-TR" sz="2200" dirty="0" err="1">
                <a:latin typeface="+mj-lt"/>
              </a:rPr>
              <a:t>r.a</a:t>
            </a:r>
            <a:r>
              <a:rPr lang="tr-TR" sz="2200" dirty="0">
                <a:latin typeface="+mj-lt"/>
              </a:rPr>
              <a:t>.) kefen olacak bir şey bulunamamıştı.</a:t>
            </a:r>
          </a:p>
        </p:txBody>
      </p:sp>
      <p:sp>
        <p:nvSpPr>
          <p:cNvPr id="3" name="Dikdörtgen 2"/>
          <p:cNvSpPr/>
          <p:nvPr/>
        </p:nvSpPr>
        <p:spPr>
          <a:xfrm>
            <a:off x="1889729" y="2312452"/>
            <a:ext cx="68238" cy="4342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p:cNvSpPr txBox="1"/>
          <p:nvPr/>
        </p:nvSpPr>
        <p:spPr>
          <a:xfrm>
            <a:off x="4167718" y="6101670"/>
            <a:ext cx="4382931" cy="307777"/>
          </a:xfrm>
          <a:prstGeom prst="rect">
            <a:avLst/>
          </a:prstGeom>
          <a:noFill/>
        </p:spPr>
        <p:txBody>
          <a:bodyPr wrap="none" rtlCol="0">
            <a:spAutoFit/>
          </a:bodyPr>
          <a:lstStyle/>
          <a:p>
            <a:r>
              <a:rPr lang="tr-TR" sz="1400" dirty="0">
                <a:latin typeface="+mj-lt"/>
              </a:rPr>
              <a:t>(</a:t>
            </a:r>
            <a:r>
              <a:rPr lang="tr-TR" sz="1400" dirty="0" err="1">
                <a:latin typeface="+mj-lt"/>
              </a:rPr>
              <a:t>Buhârî</a:t>
            </a:r>
            <a:r>
              <a:rPr lang="tr-TR" sz="1400" dirty="0">
                <a:latin typeface="+mj-lt"/>
              </a:rPr>
              <a:t>, </a:t>
            </a:r>
            <a:r>
              <a:rPr lang="tr-TR" sz="1400" dirty="0" err="1">
                <a:latin typeface="+mj-lt"/>
              </a:rPr>
              <a:t>Cenâiz</a:t>
            </a:r>
            <a:r>
              <a:rPr lang="tr-TR" sz="1400" dirty="0">
                <a:latin typeface="+mj-lt"/>
              </a:rPr>
              <a:t>, 27; </a:t>
            </a:r>
            <a:r>
              <a:rPr lang="tr-TR" sz="1400" dirty="0" err="1">
                <a:latin typeface="+mj-lt"/>
              </a:rPr>
              <a:t>Megâzi</a:t>
            </a:r>
            <a:r>
              <a:rPr lang="tr-TR" sz="1400" dirty="0">
                <a:latin typeface="+mj-lt"/>
              </a:rPr>
              <a:t>, 17, 26; Müslim, </a:t>
            </a:r>
            <a:r>
              <a:rPr lang="tr-TR" sz="1400" dirty="0" err="1">
                <a:latin typeface="+mj-lt"/>
              </a:rPr>
              <a:t>Cenaiz</a:t>
            </a:r>
            <a:r>
              <a:rPr lang="tr-TR" sz="1400" dirty="0">
                <a:latin typeface="+mj-lt"/>
              </a:rPr>
              <a:t>, 44.)</a:t>
            </a:r>
          </a:p>
        </p:txBody>
      </p:sp>
      <p:sp>
        <p:nvSpPr>
          <p:cNvPr id="7" name="Oval 6"/>
          <p:cNvSpPr/>
          <p:nvPr/>
        </p:nvSpPr>
        <p:spPr>
          <a:xfrm rot="19574849">
            <a:off x="967612" y="1762246"/>
            <a:ext cx="475404" cy="2807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Akış Çizelgesi: Bağlayıcı 7"/>
          <p:cNvSpPr/>
          <p:nvPr/>
        </p:nvSpPr>
        <p:spPr>
          <a:xfrm>
            <a:off x="996589" y="2003615"/>
            <a:ext cx="269503" cy="210648"/>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6086376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2" name="Dikdörtgen 11"/>
          <p:cNvSpPr/>
          <p:nvPr/>
        </p:nvSpPr>
        <p:spPr>
          <a:xfrm>
            <a:off x="2087435" y="2746709"/>
            <a:ext cx="9498841" cy="369332"/>
          </a:xfrm>
          <a:prstGeom prst="rect">
            <a:avLst/>
          </a:prstGeom>
        </p:spPr>
        <p:txBody>
          <a:bodyPr wrap="square">
            <a:spAutoFit/>
          </a:bodyPr>
          <a:lstStyle/>
          <a:p>
            <a:endParaRPr lang="tr-TR" dirty="0"/>
          </a:p>
        </p:txBody>
      </p:sp>
      <p:sp>
        <p:nvSpPr>
          <p:cNvPr id="2" name="Dikdörtgen 1"/>
          <p:cNvSpPr/>
          <p:nvPr/>
        </p:nvSpPr>
        <p:spPr>
          <a:xfrm>
            <a:off x="965579" y="1137436"/>
            <a:ext cx="10260842" cy="2677656"/>
          </a:xfrm>
          <a:prstGeom prst="rect">
            <a:avLst/>
          </a:prstGeom>
        </p:spPr>
        <p:txBody>
          <a:bodyPr wrap="square">
            <a:spAutoFit/>
          </a:bodyPr>
          <a:lstStyle/>
          <a:p>
            <a:pPr algn="just"/>
            <a:r>
              <a:rPr lang="tr-TR" sz="2400" dirty="0">
                <a:latin typeface="+mj-lt"/>
              </a:rPr>
              <a:t>Mekke’de bulunduğu esnada bir gün, Hz. Peygamber (</a:t>
            </a:r>
            <a:r>
              <a:rPr lang="tr-TR" sz="2400" dirty="0" err="1">
                <a:latin typeface="+mj-lt"/>
              </a:rPr>
              <a:t>s.a.v</a:t>
            </a:r>
            <a:r>
              <a:rPr lang="tr-TR" sz="2400" dirty="0">
                <a:latin typeface="+mj-lt"/>
              </a:rPr>
              <a:t>.), onun bir kemik parçasını sıyırdığını gördü. Ve yanındaki sahabelere, “Bu zatı görüyorsunuz ya, anne ve babası ona en güzel yiyecekleri verdikleri hâlde, onları bırakıp bizimle beraber açlığa tahammül ediyor. ” </a:t>
            </a:r>
          </a:p>
          <a:p>
            <a:endParaRPr lang="tr-TR" sz="2400" dirty="0">
              <a:latin typeface="+mj-lt"/>
            </a:endParaRPr>
          </a:p>
          <a:p>
            <a:pPr algn="ctr"/>
            <a:r>
              <a:rPr lang="tr-TR" sz="2400" dirty="0">
                <a:latin typeface="+mj-lt"/>
              </a:rPr>
              <a:t>Böylece mübarek bir hayatın sahibi olan Mus’ab (</a:t>
            </a:r>
            <a:r>
              <a:rPr lang="tr-TR" sz="2400" dirty="0" err="1">
                <a:latin typeface="+mj-lt"/>
              </a:rPr>
              <a:t>r.a</a:t>
            </a:r>
            <a:r>
              <a:rPr lang="tr-TR" sz="2400" dirty="0">
                <a:latin typeface="+mj-lt"/>
              </a:rPr>
              <a:t>.), o hayata yakışır bir şekilde ahiret âlemine irtihal etti.</a:t>
            </a:r>
          </a:p>
        </p:txBody>
      </p:sp>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03510"/>
            <a:ext cx="12192000" cy="2074460"/>
          </a:xfrm>
          <a:prstGeom prst="rect">
            <a:avLst/>
          </a:prstGeom>
        </p:spPr>
      </p:pic>
    </p:spTree>
    <p:extLst>
      <p:ext uri="{BB962C8B-B14F-4D97-AF65-F5344CB8AC3E}">
        <p14:creationId xmlns:p14="http://schemas.microsoft.com/office/powerpoint/2010/main" val="1836054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2" name="Dikdörtgen 11"/>
          <p:cNvSpPr/>
          <p:nvPr/>
        </p:nvSpPr>
        <p:spPr>
          <a:xfrm>
            <a:off x="2087435" y="2746709"/>
            <a:ext cx="9498841" cy="369332"/>
          </a:xfrm>
          <a:prstGeom prst="rect">
            <a:avLst/>
          </a:prstGeom>
        </p:spPr>
        <p:txBody>
          <a:bodyPr wrap="square">
            <a:spAutoFit/>
          </a:bodyPr>
          <a:lstStyle/>
          <a:p>
            <a:endParaRPr lang="tr-TR" dirty="0"/>
          </a:p>
        </p:txBody>
      </p:sp>
      <p:graphicFrame>
        <p:nvGraphicFramePr>
          <p:cNvPr id="10" name="Diyagram 9"/>
          <p:cNvGraphicFramePr/>
          <p:nvPr>
            <p:extLst>
              <p:ext uri="{D42A27DB-BD31-4B8C-83A1-F6EECF244321}">
                <p14:modId xmlns:p14="http://schemas.microsoft.com/office/powerpoint/2010/main" val="1498170051"/>
              </p:ext>
            </p:extLst>
          </p:nvPr>
        </p:nvGraphicFramePr>
        <p:xfrm>
          <a:off x="5427346" y="1055077"/>
          <a:ext cx="6286225" cy="4820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 name="Resim 15"/>
          <p:cNvPicPr>
            <a:picLocks noChangeAspect="1"/>
          </p:cNvPicPr>
          <p:nvPr/>
        </p:nvPicPr>
        <p:blipFill rotWithShape="1">
          <a:blip r:embed="rId8">
            <a:extLst>
              <a:ext uri="{28A0092B-C50C-407E-A947-70E740481C1C}">
                <a14:useLocalDpi xmlns:a14="http://schemas.microsoft.com/office/drawing/2010/main" val="0"/>
              </a:ext>
            </a:extLst>
          </a:blip>
          <a:srcRect l="19021" t="11144" r="10404" b="9851"/>
          <a:stretch/>
        </p:blipFill>
        <p:spPr>
          <a:xfrm>
            <a:off x="272954" y="1055077"/>
            <a:ext cx="5199797" cy="4731574"/>
          </a:xfrm>
          <a:prstGeom prst="rect">
            <a:avLst/>
          </a:prstGeom>
        </p:spPr>
      </p:pic>
      <p:sp>
        <p:nvSpPr>
          <p:cNvPr id="3" name="Dikdörtgen 2"/>
          <p:cNvSpPr/>
          <p:nvPr/>
        </p:nvSpPr>
        <p:spPr>
          <a:xfrm>
            <a:off x="113955" y="322610"/>
            <a:ext cx="11795280" cy="584775"/>
          </a:xfrm>
          <a:prstGeom prst="rect">
            <a:avLst/>
          </a:prstGeom>
          <a:noFill/>
        </p:spPr>
        <p:txBody>
          <a:bodyPr wrap="none" lIns="91440" tIns="45720" rIns="91440" bIns="45720">
            <a:spAutoFit/>
          </a:bodyPr>
          <a:lstStyle/>
          <a:p>
            <a:pPr algn="ctr"/>
            <a:r>
              <a:rPr lang="tr-TR" sz="3200" b="1" cap="none" spc="0" dirty="0">
                <a:ln w="0"/>
                <a:solidFill>
                  <a:schemeClr val="accent2">
                    <a:lumMod val="50000"/>
                  </a:schemeClr>
                </a:solidFill>
                <a:effectLst>
                  <a:reflection blurRad="6350" stA="53000" endA="300" endPos="35500" dir="5400000" sy="-90000" algn="bl" rotWithShape="0"/>
                </a:effectLst>
                <a:latin typeface="+mj-lt"/>
              </a:rPr>
              <a:t>CAHİLYE DÖNEMİNDEKİ  TOPLUMSAL YAPININ DURUMU</a:t>
            </a:r>
            <a:endParaRPr lang="tr-TR" sz="3200" b="1" cap="none" spc="0" dirty="0">
              <a:ln w="0"/>
              <a:solidFill>
                <a:schemeClr val="accent2">
                  <a:lumMod val="50000"/>
                </a:schemeClr>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1253272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2" name="Dikdörtgen 11"/>
          <p:cNvSpPr/>
          <p:nvPr/>
        </p:nvSpPr>
        <p:spPr>
          <a:xfrm>
            <a:off x="2087435" y="2746709"/>
            <a:ext cx="9498841" cy="369332"/>
          </a:xfrm>
          <a:prstGeom prst="rect">
            <a:avLst/>
          </a:prstGeom>
        </p:spPr>
        <p:txBody>
          <a:bodyPr wrap="square">
            <a:spAutoFit/>
          </a:bodyPr>
          <a:lstStyle/>
          <a:p>
            <a:endParaRPr lang="tr-TR" dirty="0"/>
          </a:p>
        </p:txBody>
      </p:sp>
      <p:sp>
        <p:nvSpPr>
          <p:cNvPr id="3" name="Dikdörtgen 2"/>
          <p:cNvSpPr/>
          <p:nvPr/>
        </p:nvSpPr>
        <p:spPr>
          <a:xfrm>
            <a:off x="2313903" y="2175891"/>
            <a:ext cx="8032379" cy="2308324"/>
          </a:xfrm>
          <a:prstGeom prst="rect">
            <a:avLst/>
          </a:prstGeom>
        </p:spPr>
        <p:txBody>
          <a:bodyPr wrap="square">
            <a:spAutoFit/>
          </a:bodyPr>
          <a:lstStyle/>
          <a:p>
            <a:r>
              <a:rPr lang="tr-TR" sz="2400" dirty="0">
                <a:latin typeface="+mj-lt"/>
              </a:rPr>
              <a:t>Ebu Said el-</a:t>
            </a:r>
            <a:r>
              <a:rPr lang="tr-TR" sz="2400" dirty="0" err="1">
                <a:latin typeface="+mj-lt"/>
              </a:rPr>
              <a:t>Hudrî</a:t>
            </a:r>
            <a:r>
              <a:rPr lang="tr-TR" sz="2400" dirty="0">
                <a:latin typeface="+mj-lt"/>
              </a:rPr>
              <a:t> (</a:t>
            </a:r>
            <a:r>
              <a:rPr lang="tr-TR" sz="2400" dirty="0" err="1">
                <a:latin typeface="+mj-lt"/>
              </a:rPr>
              <a:t>r.a</a:t>
            </a:r>
            <a:r>
              <a:rPr lang="tr-TR" sz="2400" dirty="0">
                <a:latin typeface="+mj-lt"/>
              </a:rPr>
              <a:t>.) rivayet etmiştir:</a:t>
            </a:r>
          </a:p>
          <a:p>
            <a:r>
              <a:rPr lang="tr-TR" sz="2400" dirty="0">
                <a:latin typeface="+mj-lt"/>
              </a:rPr>
              <a:t>Bir gün </a:t>
            </a:r>
            <a:r>
              <a:rPr lang="tr-TR" sz="2400" dirty="0" err="1">
                <a:latin typeface="+mj-lt"/>
              </a:rPr>
              <a:t>Rasûl</a:t>
            </a:r>
            <a:r>
              <a:rPr lang="tr-TR" sz="2400" dirty="0">
                <a:latin typeface="+mj-lt"/>
              </a:rPr>
              <a:t>-i Ekrem </a:t>
            </a:r>
            <a:r>
              <a:rPr lang="tr-TR" sz="2400" dirty="0" err="1">
                <a:latin typeface="+mj-lt"/>
              </a:rPr>
              <a:t>Efendimiz’e</a:t>
            </a:r>
            <a:r>
              <a:rPr lang="tr-TR" sz="2400" dirty="0">
                <a:latin typeface="+mj-lt"/>
              </a:rPr>
              <a:t> (</a:t>
            </a:r>
            <a:r>
              <a:rPr lang="tr-TR" sz="2400" dirty="0" err="1">
                <a:latin typeface="+mj-lt"/>
              </a:rPr>
              <a:t>s.a.v</a:t>
            </a:r>
            <a:r>
              <a:rPr lang="tr-TR" sz="2400" dirty="0">
                <a:latin typeface="+mj-lt"/>
              </a:rPr>
              <a:t>.):</a:t>
            </a:r>
          </a:p>
          <a:p>
            <a:r>
              <a:rPr lang="tr-TR" sz="2400" dirty="0">
                <a:latin typeface="+mj-lt"/>
              </a:rPr>
              <a:t>“–Ya </a:t>
            </a:r>
            <a:r>
              <a:rPr lang="tr-TR" sz="2400" dirty="0" err="1">
                <a:latin typeface="+mj-lt"/>
              </a:rPr>
              <a:t>Rasûlallah</a:t>
            </a:r>
            <a:r>
              <a:rPr lang="tr-TR" sz="2400" dirty="0">
                <a:latin typeface="+mj-lt"/>
              </a:rPr>
              <a:t>, en faziletli insan kimdir?”</a:t>
            </a:r>
          </a:p>
          <a:p>
            <a:r>
              <a:rPr lang="tr-TR" sz="2400" dirty="0">
                <a:latin typeface="+mj-lt"/>
              </a:rPr>
              <a:t>Allah </a:t>
            </a:r>
            <a:r>
              <a:rPr lang="tr-TR" sz="2400" dirty="0" err="1">
                <a:latin typeface="+mj-lt"/>
              </a:rPr>
              <a:t>Rasûlü</a:t>
            </a:r>
            <a:r>
              <a:rPr lang="tr-TR" sz="2400" dirty="0">
                <a:latin typeface="+mj-lt"/>
              </a:rPr>
              <a:t> (</a:t>
            </a:r>
            <a:r>
              <a:rPr lang="tr-TR" sz="2400" dirty="0" err="1">
                <a:latin typeface="+mj-lt"/>
              </a:rPr>
              <a:t>s.a.v</a:t>
            </a:r>
            <a:r>
              <a:rPr lang="tr-TR" sz="2400" dirty="0">
                <a:latin typeface="+mj-lt"/>
              </a:rPr>
              <a:t>.):</a:t>
            </a:r>
          </a:p>
          <a:p>
            <a:r>
              <a:rPr lang="tr-TR" sz="2400" dirty="0">
                <a:latin typeface="+mj-lt"/>
              </a:rPr>
              <a:t>“–Allah yolunda malıyla ve canıyla cihat eden </a:t>
            </a:r>
            <a:r>
              <a:rPr lang="tr-TR" sz="2400" dirty="0" err="1">
                <a:latin typeface="+mj-lt"/>
              </a:rPr>
              <a:t>mü’min</a:t>
            </a:r>
            <a:r>
              <a:rPr lang="tr-TR" sz="2400" dirty="0">
                <a:latin typeface="+mj-lt"/>
              </a:rPr>
              <a:t> kişidir!” </a:t>
            </a:r>
          </a:p>
          <a:p>
            <a:r>
              <a:rPr lang="tr-TR" sz="2400" dirty="0">
                <a:latin typeface="+mj-lt"/>
              </a:rPr>
              <a:t>                                                      </a:t>
            </a:r>
            <a:r>
              <a:rPr lang="tr-TR" sz="1600" dirty="0">
                <a:latin typeface="+mj-lt"/>
              </a:rPr>
              <a:t>(</a:t>
            </a:r>
            <a:r>
              <a:rPr lang="tr-TR" sz="1600" dirty="0" err="1">
                <a:latin typeface="+mj-lt"/>
              </a:rPr>
              <a:t>Buharî</a:t>
            </a:r>
            <a:r>
              <a:rPr lang="tr-TR" sz="1600" dirty="0">
                <a:latin typeface="+mj-lt"/>
              </a:rPr>
              <a:t>, </a:t>
            </a:r>
            <a:r>
              <a:rPr lang="tr-TR" sz="1600" dirty="0" err="1">
                <a:latin typeface="+mj-lt"/>
              </a:rPr>
              <a:t>Cihâd</a:t>
            </a:r>
            <a:r>
              <a:rPr lang="tr-TR" sz="1600" dirty="0">
                <a:latin typeface="+mj-lt"/>
              </a:rPr>
              <a:t>, 2; Müslim, </a:t>
            </a:r>
            <a:r>
              <a:rPr lang="tr-TR" sz="1600" dirty="0" err="1">
                <a:latin typeface="+mj-lt"/>
              </a:rPr>
              <a:t>İmâret</a:t>
            </a:r>
            <a:r>
              <a:rPr lang="tr-TR" sz="1600" dirty="0">
                <a:latin typeface="+mj-lt"/>
              </a:rPr>
              <a:t>, 122, 123)</a:t>
            </a: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954" y="3330053"/>
            <a:ext cx="4367285" cy="2866032"/>
          </a:xfrm>
          <a:prstGeom prst="rect">
            <a:avLst/>
          </a:prstGeom>
        </p:spPr>
      </p:pic>
      <p:sp>
        <p:nvSpPr>
          <p:cNvPr id="5" name="Dikdörtgen 4"/>
          <p:cNvSpPr/>
          <p:nvPr/>
        </p:nvSpPr>
        <p:spPr>
          <a:xfrm>
            <a:off x="2313903" y="1214805"/>
            <a:ext cx="6565387" cy="830997"/>
          </a:xfrm>
          <a:prstGeom prst="rect">
            <a:avLst/>
          </a:prstGeom>
          <a:noFill/>
        </p:spPr>
        <p:txBody>
          <a:bodyPr wrap="none" lIns="91440" tIns="45720" rIns="91440" bIns="45720">
            <a:spAutoFit/>
          </a:bodyPr>
          <a:lstStyle/>
          <a:p>
            <a:pPr algn="ctr"/>
            <a:r>
              <a:rPr lang="tr-TR" sz="4800" b="1" cap="none" spc="0" dirty="0">
                <a:ln w="0"/>
                <a:solidFill>
                  <a:schemeClr val="accent2">
                    <a:lumMod val="50000"/>
                  </a:schemeClr>
                </a:solidFill>
                <a:effectLst>
                  <a:reflection blurRad="6350" stA="53000" endA="300" endPos="35500" dir="5400000" sy="-90000" algn="bl" rotWithShape="0"/>
                </a:effectLst>
                <a:latin typeface="+mj-lt"/>
              </a:rPr>
              <a:t>EN FAZİLETLİ İNSAN</a:t>
            </a:r>
          </a:p>
        </p:txBody>
      </p:sp>
    </p:spTree>
    <p:extLst>
      <p:ext uri="{BB962C8B-B14F-4D97-AF65-F5344CB8AC3E}">
        <p14:creationId xmlns:p14="http://schemas.microsoft.com/office/powerpoint/2010/main" val="4590413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2" name="Dikdörtgen 11"/>
          <p:cNvSpPr/>
          <p:nvPr/>
        </p:nvSpPr>
        <p:spPr>
          <a:xfrm>
            <a:off x="2087435" y="2746709"/>
            <a:ext cx="9498841" cy="369332"/>
          </a:xfrm>
          <a:prstGeom prst="rect">
            <a:avLst/>
          </a:prstGeom>
        </p:spPr>
        <p:txBody>
          <a:bodyPr wrap="square">
            <a:spAutoFit/>
          </a:bodyPr>
          <a:lstStyle/>
          <a:p>
            <a:endParaRPr lang="tr-TR" dirty="0"/>
          </a:p>
        </p:txBody>
      </p:sp>
      <p:sp>
        <p:nvSpPr>
          <p:cNvPr id="5" name="Dikdörtgen 4"/>
          <p:cNvSpPr/>
          <p:nvPr/>
        </p:nvSpPr>
        <p:spPr>
          <a:xfrm>
            <a:off x="1787597" y="460054"/>
            <a:ext cx="8456162" cy="923330"/>
          </a:xfrm>
          <a:prstGeom prst="rect">
            <a:avLst/>
          </a:prstGeom>
          <a:noFill/>
        </p:spPr>
        <p:txBody>
          <a:bodyPr wrap="none" lIns="91440" tIns="45720" rIns="91440" bIns="45720">
            <a:spAutoFit/>
          </a:bodyPr>
          <a:lstStyle/>
          <a:p>
            <a:pPr algn="ctr"/>
            <a:r>
              <a:rPr lang="tr-TR" sz="5400" b="1" cap="none" spc="0" dirty="0">
                <a:ln w="0"/>
                <a:solidFill>
                  <a:schemeClr val="accent2">
                    <a:lumMod val="50000"/>
                  </a:schemeClr>
                </a:solidFill>
                <a:effectLst>
                  <a:reflection blurRad="6350" stA="53000" endA="300" endPos="35500" dir="5400000" sy="-90000" algn="bl" rotWithShape="0"/>
                </a:effectLst>
                <a:latin typeface="+mj-lt"/>
              </a:rPr>
              <a:t>BUGÜN MUS’AB OLMAK</a:t>
            </a:r>
            <a:endParaRPr lang="tr-TR" sz="5400" b="1" cap="none" spc="0" dirty="0">
              <a:ln w="0"/>
              <a:solidFill>
                <a:schemeClr val="accent2">
                  <a:lumMod val="50000"/>
                </a:schemeClr>
              </a:solidFill>
              <a:effectLst>
                <a:reflection blurRad="6350" stA="53000" endA="300" endPos="35500" dir="5400000" sy="-90000" algn="bl" rotWithShape="0"/>
              </a:effectLst>
            </a:endParaRPr>
          </a:p>
        </p:txBody>
      </p:sp>
      <p:graphicFrame>
        <p:nvGraphicFramePr>
          <p:cNvPr id="7" name="Diyagram 6"/>
          <p:cNvGraphicFramePr/>
          <p:nvPr>
            <p:extLst>
              <p:ext uri="{D42A27DB-BD31-4B8C-83A1-F6EECF244321}">
                <p14:modId xmlns:p14="http://schemas.microsoft.com/office/powerpoint/2010/main" val="3536903816"/>
              </p:ext>
            </p:extLst>
          </p:nvPr>
        </p:nvGraphicFramePr>
        <p:xfrm>
          <a:off x="1384031" y="1383384"/>
          <a:ext cx="9995644" cy="4544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82474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876300" y="5074920"/>
            <a:ext cx="10334625" cy="1611630"/>
          </a:xfrm>
        </p:spPr>
        <p:txBody>
          <a:bodyPr/>
          <a:lstStyle/>
          <a:p>
            <a:pPr algn="ctr"/>
            <a:br>
              <a:rPr lang="tr-TR" sz="4000" b="1" dirty="0"/>
            </a:br>
            <a:br>
              <a:rPr lang="tr-TR" sz="4000" b="1" dirty="0"/>
            </a:br>
            <a:br>
              <a:rPr lang="tr-TR" sz="4000" b="1" dirty="0"/>
            </a:br>
            <a:br>
              <a:rPr lang="tr-TR" sz="4000" b="1" dirty="0"/>
            </a:br>
            <a:br>
              <a:rPr lang="tr-TR" sz="4000" b="1" dirty="0"/>
            </a:br>
            <a:br>
              <a:rPr lang="tr-TR" sz="4000" b="1" dirty="0"/>
            </a:br>
            <a:r>
              <a:rPr lang="tr-TR" sz="4200" b="1" dirty="0"/>
              <a:t>İSTANBUL İL MÜFTÜLÜĞÜ</a:t>
            </a:r>
            <a:br>
              <a:rPr lang="tr-TR" sz="4200" b="1" dirty="0"/>
            </a:br>
            <a:r>
              <a:rPr lang="tr-TR" sz="4200" b="1" dirty="0"/>
              <a:t>GENÇLİK KOORDİNATÖRLÜĞÜ</a:t>
            </a:r>
            <a:br>
              <a:rPr lang="tr-TR" sz="4200" b="1" dirty="0"/>
            </a:br>
            <a:r>
              <a:rPr lang="tr-TR" sz="4200" b="1" dirty="0"/>
              <a:t>2018</a:t>
            </a:r>
          </a:p>
        </p:txBody>
      </p:sp>
      <p:pic>
        <p:nvPicPr>
          <p:cNvPr id="17" name="Resim Yer Tutucusu 16"/>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10498" b="10498"/>
          <a:stretch>
            <a:fillRect/>
          </a:stretch>
        </p:blipFill>
        <p:spPr>
          <a:solidFill>
            <a:schemeClr val="accent1">
              <a:lumMod val="40000"/>
              <a:lumOff val="60000"/>
            </a:schemeClr>
          </a:solidFill>
        </p:spPr>
      </p:pic>
      <p:sp>
        <p:nvSpPr>
          <p:cNvPr id="18" name="Metin kutusu 17"/>
          <p:cNvSpPr txBox="1"/>
          <p:nvPr/>
        </p:nvSpPr>
        <p:spPr>
          <a:xfrm>
            <a:off x="2352230" y="832513"/>
            <a:ext cx="7603363" cy="1015663"/>
          </a:xfrm>
          <a:prstGeom prst="rect">
            <a:avLst/>
          </a:prstGeom>
          <a:noFill/>
        </p:spPr>
        <p:txBody>
          <a:bodyPr wrap="none" rtlCol="0">
            <a:spAutoFit/>
          </a:bodyPr>
          <a:lstStyle/>
          <a:p>
            <a:r>
              <a:rPr lang="tr-TR" sz="6000" b="1" dirty="0">
                <a:solidFill>
                  <a:schemeClr val="accent2">
                    <a:lumMod val="50000"/>
                  </a:schemeClr>
                </a:solidFill>
                <a:latin typeface="+mj-lt"/>
              </a:rPr>
              <a:t>TEŞEKKÜR EDERİZ</a:t>
            </a:r>
          </a:p>
        </p:txBody>
      </p:sp>
    </p:spTree>
    <p:extLst>
      <p:ext uri="{BB962C8B-B14F-4D97-AF65-F5344CB8AC3E}">
        <p14:creationId xmlns:p14="http://schemas.microsoft.com/office/powerpoint/2010/main" val="1517784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Metin kutusu 1"/>
          <p:cNvSpPr txBox="1"/>
          <p:nvPr/>
        </p:nvSpPr>
        <p:spPr>
          <a:xfrm>
            <a:off x="1272389" y="1767993"/>
            <a:ext cx="8898341" cy="2492990"/>
          </a:xfrm>
          <a:prstGeom prst="rect">
            <a:avLst/>
          </a:prstGeom>
          <a:noFill/>
        </p:spPr>
        <p:txBody>
          <a:bodyPr wrap="square" rtlCol="0">
            <a:spAutoFit/>
          </a:bodyPr>
          <a:lstStyle/>
          <a:p>
            <a:pPr algn="ctr">
              <a:lnSpc>
                <a:spcPct val="150000"/>
              </a:lnSpc>
            </a:pPr>
            <a:r>
              <a:rPr lang="tr-TR" sz="3200" b="1" dirty="0">
                <a:solidFill>
                  <a:schemeClr val="accent2">
                    <a:lumMod val="50000"/>
                  </a:schemeClr>
                </a:solidFill>
                <a:latin typeface="+mj-lt"/>
              </a:rPr>
              <a:t>‘‘Sırtlanları geçmişti beşer yırtıcılıkta</a:t>
            </a:r>
          </a:p>
          <a:p>
            <a:pPr>
              <a:lnSpc>
                <a:spcPct val="150000"/>
              </a:lnSpc>
            </a:pPr>
            <a:r>
              <a:rPr lang="tr-TR" sz="3200" b="1" dirty="0">
                <a:solidFill>
                  <a:schemeClr val="accent2">
                    <a:lumMod val="50000"/>
                  </a:schemeClr>
                </a:solidFill>
                <a:latin typeface="+mj-lt"/>
              </a:rPr>
              <a:t>           Dişsiz mi bir insan onu kardeşleri yerdi…’’</a:t>
            </a:r>
          </a:p>
          <a:p>
            <a:pPr>
              <a:lnSpc>
                <a:spcPct val="150000"/>
              </a:lnSpc>
            </a:pPr>
            <a:endParaRPr lang="tr-TR" sz="800" b="1" dirty="0">
              <a:solidFill>
                <a:schemeClr val="accent2">
                  <a:lumMod val="50000"/>
                </a:schemeClr>
              </a:solidFill>
              <a:latin typeface="+mj-lt"/>
            </a:endParaRPr>
          </a:p>
          <a:p>
            <a:pPr algn="ctr">
              <a:lnSpc>
                <a:spcPct val="150000"/>
              </a:lnSpc>
            </a:pPr>
            <a:r>
              <a:rPr lang="tr-TR" sz="3200" b="1" dirty="0">
                <a:solidFill>
                  <a:schemeClr val="accent2">
                    <a:lumMod val="50000"/>
                  </a:schemeClr>
                </a:solidFill>
                <a:latin typeface="+mj-lt"/>
              </a:rPr>
              <a:t>					M. </a:t>
            </a:r>
            <a:r>
              <a:rPr lang="tr-TR" sz="3200" b="1" dirty="0" err="1">
                <a:solidFill>
                  <a:schemeClr val="accent2">
                    <a:lumMod val="50000"/>
                  </a:schemeClr>
                </a:solidFill>
                <a:latin typeface="+mj-lt"/>
              </a:rPr>
              <a:t>Âkif</a:t>
            </a:r>
            <a:r>
              <a:rPr lang="tr-TR" sz="3200" b="1" dirty="0">
                <a:solidFill>
                  <a:schemeClr val="accent2">
                    <a:lumMod val="50000"/>
                  </a:schemeClr>
                </a:solidFill>
                <a:latin typeface="+mj-lt"/>
              </a:rPr>
              <a:t> ERSOY</a:t>
            </a:r>
          </a:p>
        </p:txBody>
      </p:sp>
    </p:spTree>
    <p:extLst>
      <p:ext uri="{BB962C8B-B14F-4D97-AF65-F5344CB8AC3E}">
        <p14:creationId xmlns:p14="http://schemas.microsoft.com/office/powerpoint/2010/main" val="3351329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2" name="Dikdörtgen 11"/>
          <p:cNvSpPr/>
          <p:nvPr/>
        </p:nvSpPr>
        <p:spPr>
          <a:xfrm>
            <a:off x="2087435" y="2746709"/>
            <a:ext cx="9498841" cy="369332"/>
          </a:xfrm>
          <a:prstGeom prst="rect">
            <a:avLst/>
          </a:prstGeom>
        </p:spPr>
        <p:txBody>
          <a:bodyPr wrap="square">
            <a:spAutoFit/>
          </a:bodyPr>
          <a:lstStyle/>
          <a:p>
            <a:endParaRPr lang="tr-TR" dirty="0"/>
          </a:p>
        </p:txBody>
      </p:sp>
      <p:sp>
        <p:nvSpPr>
          <p:cNvPr id="6" name="Dikdörtgen 5"/>
          <p:cNvSpPr/>
          <p:nvPr/>
        </p:nvSpPr>
        <p:spPr>
          <a:xfrm>
            <a:off x="780198" y="3300894"/>
            <a:ext cx="11122924" cy="1384995"/>
          </a:xfrm>
          <a:prstGeom prst="rect">
            <a:avLst/>
          </a:prstGeom>
        </p:spPr>
        <p:txBody>
          <a:bodyPr wrap="square">
            <a:spAutoFit/>
          </a:bodyPr>
          <a:lstStyle/>
          <a:p>
            <a:r>
              <a:rPr lang="tr-TR" sz="2800" dirty="0" err="1">
                <a:latin typeface="+mj-lt"/>
              </a:rPr>
              <a:t>Resûlullah’ın</a:t>
            </a:r>
            <a:r>
              <a:rPr lang="tr-TR" sz="2800" dirty="0">
                <a:latin typeface="+mj-lt"/>
              </a:rPr>
              <a:t> (</a:t>
            </a:r>
            <a:r>
              <a:rPr lang="tr-TR" sz="2800" dirty="0" err="1">
                <a:latin typeface="+mj-lt"/>
              </a:rPr>
              <a:t>s.a.v</a:t>
            </a:r>
            <a:r>
              <a:rPr lang="tr-TR" sz="2800" dirty="0">
                <a:latin typeface="+mj-lt"/>
              </a:rPr>
              <a:t>.):</a:t>
            </a:r>
          </a:p>
          <a:p>
            <a:r>
              <a:rPr lang="tr-TR" sz="2800" dirty="0">
                <a:latin typeface="+mj-lt"/>
              </a:rPr>
              <a:t> “Ashabım yıldızlar gibidir, hangisine tabi olursanız hidayete erişirsiniz.”   </a:t>
            </a:r>
          </a:p>
          <a:p>
            <a:r>
              <a:rPr lang="tr-TR" sz="2800" dirty="0">
                <a:latin typeface="+mj-lt"/>
              </a:rPr>
              <a:t>                                                             </a:t>
            </a:r>
            <a:r>
              <a:rPr lang="tr-TR" sz="1600" dirty="0">
                <a:latin typeface="+mj-lt"/>
              </a:rPr>
              <a:t>(</a:t>
            </a:r>
            <a:r>
              <a:rPr lang="tr-TR" sz="1600" dirty="0" err="1">
                <a:latin typeface="+mj-lt"/>
              </a:rPr>
              <a:t>Beyhakî</a:t>
            </a:r>
            <a:r>
              <a:rPr lang="tr-TR" sz="1600" dirty="0">
                <a:latin typeface="+mj-lt"/>
              </a:rPr>
              <a:t>, el-</a:t>
            </a:r>
            <a:r>
              <a:rPr lang="tr-TR" sz="1600" dirty="0" err="1">
                <a:latin typeface="+mj-lt"/>
              </a:rPr>
              <a:t>Medhal</a:t>
            </a:r>
            <a:r>
              <a:rPr lang="tr-TR" sz="1600" dirty="0">
                <a:latin typeface="+mj-lt"/>
              </a:rPr>
              <a:t>, s.164, </a:t>
            </a:r>
            <a:r>
              <a:rPr lang="tr-TR" sz="1600" dirty="0" err="1">
                <a:latin typeface="+mj-lt"/>
              </a:rPr>
              <a:t>Kenzu’l-ummal</a:t>
            </a:r>
            <a:r>
              <a:rPr lang="tr-TR" sz="1600" dirty="0">
                <a:latin typeface="+mj-lt"/>
              </a:rPr>
              <a:t>, h. </a:t>
            </a:r>
            <a:r>
              <a:rPr lang="tr-TR" sz="1600" dirty="0" err="1">
                <a:latin typeface="+mj-lt"/>
              </a:rPr>
              <a:t>no</a:t>
            </a:r>
            <a:r>
              <a:rPr lang="tr-TR" sz="1600" dirty="0">
                <a:latin typeface="+mj-lt"/>
              </a:rPr>
              <a:t>: 1002) </a:t>
            </a: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501174" flipV="1">
            <a:off x="6859376" y="350433"/>
            <a:ext cx="3025845" cy="1150274"/>
          </a:xfrm>
          <a:prstGeom prst="rect">
            <a:avLst/>
          </a:prstGeom>
        </p:spPr>
      </p:pic>
      <p:pic>
        <p:nvPicPr>
          <p:cNvPr id="10" name="Resim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0"/>
            <a:ext cx="12192000" cy="3323352"/>
          </a:xfrm>
          <a:prstGeom prst="rect">
            <a:avLst/>
          </a:prstGeom>
        </p:spPr>
      </p:pic>
      <p:pic>
        <p:nvPicPr>
          <p:cNvPr id="13" name="Resim 12"/>
          <p:cNvPicPr>
            <a:picLocks noChangeAspect="1"/>
          </p:cNvPicPr>
          <p:nvPr/>
        </p:nvPicPr>
        <p:blipFill>
          <a:blip r:embed="rId5"/>
          <a:stretch>
            <a:fillRect/>
          </a:stretch>
        </p:blipFill>
        <p:spPr>
          <a:xfrm rot="1296155" flipV="1">
            <a:off x="2541407" y="300327"/>
            <a:ext cx="2286519" cy="1270345"/>
          </a:xfrm>
          <a:prstGeom prst="rect">
            <a:avLst/>
          </a:prstGeom>
        </p:spPr>
      </p:pic>
      <p:pic>
        <p:nvPicPr>
          <p:cNvPr id="14" name="Resim 13"/>
          <p:cNvPicPr>
            <a:picLocks noChangeAspect="1"/>
          </p:cNvPicPr>
          <p:nvPr/>
        </p:nvPicPr>
        <p:blipFill>
          <a:blip r:embed="rId5"/>
          <a:stretch>
            <a:fillRect/>
          </a:stretch>
        </p:blipFill>
        <p:spPr>
          <a:xfrm>
            <a:off x="4714330" y="611712"/>
            <a:ext cx="2308098" cy="1361714"/>
          </a:xfrm>
          <a:prstGeom prst="rect">
            <a:avLst/>
          </a:prstGeom>
        </p:spPr>
      </p:pic>
    </p:spTree>
    <p:extLst>
      <p:ext uri="{BB962C8B-B14F-4D97-AF65-F5344CB8AC3E}">
        <p14:creationId xmlns:p14="http://schemas.microsoft.com/office/powerpoint/2010/main" val="3956200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2" name="Dikdörtgen 11"/>
          <p:cNvSpPr/>
          <p:nvPr/>
        </p:nvSpPr>
        <p:spPr>
          <a:xfrm>
            <a:off x="1159389" y="2064320"/>
            <a:ext cx="10536743" cy="1384995"/>
          </a:xfrm>
          <a:prstGeom prst="rect">
            <a:avLst/>
          </a:prstGeom>
        </p:spPr>
        <p:txBody>
          <a:bodyPr wrap="square">
            <a:spAutoFit/>
          </a:bodyPr>
          <a:lstStyle/>
          <a:p>
            <a:pPr algn="ctr"/>
            <a:r>
              <a:rPr lang="tr-TR" sz="2800" dirty="0" err="1">
                <a:latin typeface="+mj-lt"/>
              </a:rPr>
              <a:t>Asr</a:t>
            </a:r>
            <a:r>
              <a:rPr lang="tr-TR" sz="2800" dirty="0">
                <a:latin typeface="+mj-lt"/>
              </a:rPr>
              <a:t>-ı Saadet döneminde Müslüman olan gençlerin çoğu henüz yirmi yaşında bile değillerdi. Genç yaşta dinleri uğrunda nice meşakkatlere katlanmışlardı. </a:t>
            </a:r>
          </a:p>
        </p:txBody>
      </p:sp>
      <p:sp>
        <p:nvSpPr>
          <p:cNvPr id="2" name="Dikdörtgen 1"/>
          <p:cNvSpPr/>
          <p:nvPr/>
        </p:nvSpPr>
        <p:spPr>
          <a:xfrm>
            <a:off x="3686886" y="1099606"/>
            <a:ext cx="5367866" cy="769441"/>
          </a:xfrm>
          <a:prstGeom prst="rect">
            <a:avLst/>
          </a:prstGeom>
        </p:spPr>
        <p:txBody>
          <a:bodyPr wrap="square">
            <a:spAutoFit/>
          </a:bodyPr>
          <a:lstStyle/>
          <a:p>
            <a:r>
              <a:rPr lang="tr-TR" sz="4400" b="1" dirty="0">
                <a:solidFill>
                  <a:schemeClr val="accent2">
                    <a:lumMod val="50000"/>
                  </a:schemeClr>
                </a:solidFill>
                <a:latin typeface="+mj-lt"/>
              </a:rPr>
              <a:t>GENÇ SAHABİLER</a:t>
            </a:r>
          </a:p>
        </p:txBody>
      </p:sp>
      <p:pic>
        <p:nvPicPr>
          <p:cNvPr id="4" name="Resim 3"/>
          <p:cNvPicPr>
            <a:picLocks noChangeAspect="1"/>
          </p:cNvPicPr>
          <p:nvPr/>
        </p:nvPicPr>
        <p:blipFill rotWithShape="1">
          <a:blip r:embed="rId3" cstate="print">
            <a:extLst>
              <a:ext uri="{28A0092B-C50C-407E-A947-70E740481C1C}">
                <a14:useLocalDpi xmlns:a14="http://schemas.microsoft.com/office/drawing/2010/main" val="0"/>
              </a:ext>
            </a:extLst>
          </a:blip>
          <a:srcRect l="11801" r="19894"/>
          <a:stretch/>
        </p:blipFill>
        <p:spPr>
          <a:xfrm>
            <a:off x="7202257" y="4200794"/>
            <a:ext cx="859810" cy="2183023"/>
          </a:xfrm>
          <a:prstGeom prst="rect">
            <a:avLst/>
          </a:prstGeom>
        </p:spPr>
      </p:pic>
      <p:pic>
        <p:nvPicPr>
          <p:cNvPr id="5" name="Resim 4"/>
          <p:cNvPicPr>
            <a:picLocks noChangeAspect="1"/>
          </p:cNvPicPr>
          <p:nvPr/>
        </p:nvPicPr>
        <p:blipFill rotWithShape="1">
          <a:blip r:embed="rId4" cstate="print">
            <a:extLst>
              <a:ext uri="{28A0092B-C50C-407E-A947-70E740481C1C}">
                <a14:useLocalDpi xmlns:a14="http://schemas.microsoft.com/office/drawing/2010/main" val="0"/>
              </a:ext>
            </a:extLst>
          </a:blip>
          <a:srcRect l="22152" t="-3048" r="20844"/>
          <a:stretch/>
        </p:blipFill>
        <p:spPr>
          <a:xfrm flipH="1">
            <a:off x="1254619" y="4651118"/>
            <a:ext cx="747694" cy="1684307"/>
          </a:xfrm>
          <a:prstGeom prst="rect">
            <a:avLst/>
          </a:prstGeom>
        </p:spPr>
      </p:pic>
      <p:pic>
        <p:nvPicPr>
          <p:cNvPr id="9" name="Resim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55960" y="4413001"/>
            <a:ext cx="1112459" cy="2119264"/>
          </a:xfrm>
          <a:prstGeom prst="rect">
            <a:avLst/>
          </a:prstGeom>
        </p:spPr>
      </p:pic>
      <p:pic>
        <p:nvPicPr>
          <p:cNvPr id="10" name="Resim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76130" y="5241129"/>
            <a:ext cx="876375" cy="1301445"/>
          </a:xfrm>
          <a:prstGeom prst="rect">
            <a:avLst/>
          </a:prstGeom>
        </p:spPr>
      </p:pic>
      <p:pic>
        <p:nvPicPr>
          <p:cNvPr id="11" name="Resim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85217" y="4139411"/>
            <a:ext cx="1107153" cy="2343372"/>
          </a:xfrm>
          <a:prstGeom prst="rect">
            <a:avLst/>
          </a:prstGeom>
        </p:spPr>
      </p:pic>
      <p:pic>
        <p:nvPicPr>
          <p:cNvPr id="13" name="Resim 12"/>
          <p:cNvPicPr>
            <a:picLocks noChangeAspect="1"/>
          </p:cNvPicPr>
          <p:nvPr/>
        </p:nvPicPr>
        <p:blipFill rotWithShape="1">
          <a:blip r:embed="rId8" cstate="print">
            <a:extLst>
              <a:ext uri="{28A0092B-C50C-407E-A947-70E740481C1C}">
                <a14:useLocalDpi xmlns:a14="http://schemas.microsoft.com/office/drawing/2010/main" val="0"/>
              </a:ext>
            </a:extLst>
          </a:blip>
          <a:srcRect l="18670" r="18036"/>
          <a:stretch/>
        </p:blipFill>
        <p:spPr>
          <a:xfrm>
            <a:off x="7915117" y="4114179"/>
            <a:ext cx="805218" cy="2208105"/>
          </a:xfrm>
          <a:prstGeom prst="rect">
            <a:avLst/>
          </a:prstGeom>
        </p:spPr>
      </p:pic>
      <p:pic>
        <p:nvPicPr>
          <p:cNvPr id="14" name="Resim 13"/>
          <p:cNvPicPr>
            <a:picLocks noChangeAspect="1"/>
          </p:cNvPicPr>
          <p:nvPr/>
        </p:nvPicPr>
        <p:blipFill rotWithShape="1">
          <a:blip r:embed="rId9" cstate="print">
            <a:extLst>
              <a:ext uri="{28A0092B-C50C-407E-A947-70E740481C1C}">
                <a14:useLocalDpi xmlns:a14="http://schemas.microsoft.com/office/drawing/2010/main" val="0"/>
              </a:ext>
            </a:extLst>
          </a:blip>
          <a:srcRect l="1" r="44635"/>
          <a:stretch/>
        </p:blipFill>
        <p:spPr>
          <a:xfrm>
            <a:off x="1869781" y="4185955"/>
            <a:ext cx="1010616" cy="2154271"/>
          </a:xfrm>
          <a:prstGeom prst="rect">
            <a:avLst/>
          </a:prstGeom>
        </p:spPr>
      </p:pic>
      <p:pic>
        <p:nvPicPr>
          <p:cNvPr id="15" name="Resim 14"/>
          <p:cNvPicPr>
            <a:picLocks noChangeAspect="1"/>
          </p:cNvPicPr>
          <p:nvPr/>
        </p:nvPicPr>
        <p:blipFill rotWithShape="1">
          <a:blip r:embed="rId10" cstate="print">
            <a:extLst>
              <a:ext uri="{28A0092B-C50C-407E-A947-70E740481C1C}">
                <a14:useLocalDpi xmlns:a14="http://schemas.microsoft.com/office/drawing/2010/main" val="0"/>
              </a:ext>
            </a:extLst>
          </a:blip>
          <a:srcRect l="38490"/>
          <a:stretch/>
        </p:blipFill>
        <p:spPr>
          <a:xfrm>
            <a:off x="2525962" y="4060427"/>
            <a:ext cx="1322823" cy="2385002"/>
          </a:xfrm>
          <a:prstGeom prst="rect">
            <a:avLst/>
          </a:prstGeom>
        </p:spPr>
      </p:pic>
      <p:pic>
        <p:nvPicPr>
          <p:cNvPr id="16" name="Resim 15"/>
          <p:cNvPicPr>
            <a:picLocks noChangeAspect="1"/>
          </p:cNvPicPr>
          <p:nvPr/>
        </p:nvPicPr>
        <p:blipFill rotWithShape="1">
          <a:blip r:embed="rId11" cstate="print">
            <a:extLst>
              <a:ext uri="{28A0092B-C50C-407E-A947-70E740481C1C}">
                <a14:useLocalDpi xmlns:a14="http://schemas.microsoft.com/office/drawing/2010/main" val="0"/>
              </a:ext>
            </a:extLst>
          </a:blip>
          <a:srcRect l="34170"/>
          <a:stretch/>
        </p:blipFill>
        <p:spPr>
          <a:xfrm>
            <a:off x="3686886" y="4067880"/>
            <a:ext cx="798821" cy="2241634"/>
          </a:xfrm>
          <a:prstGeom prst="rect">
            <a:avLst/>
          </a:prstGeom>
        </p:spPr>
      </p:pic>
      <p:pic>
        <p:nvPicPr>
          <p:cNvPr id="17" name="Resim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208164" y="4396515"/>
            <a:ext cx="983836" cy="1974066"/>
          </a:xfrm>
          <a:prstGeom prst="rect">
            <a:avLst/>
          </a:prstGeom>
        </p:spPr>
      </p:pic>
      <p:pic>
        <p:nvPicPr>
          <p:cNvPr id="18" name="Resim 1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662172" y="4155243"/>
            <a:ext cx="1108801" cy="2154271"/>
          </a:xfrm>
          <a:prstGeom prst="rect">
            <a:avLst/>
          </a:prstGeom>
        </p:spPr>
      </p:pic>
      <p:pic>
        <p:nvPicPr>
          <p:cNvPr id="19" name="Resim 18"/>
          <p:cNvPicPr>
            <a:picLocks noChangeAspect="1"/>
          </p:cNvPicPr>
          <p:nvPr/>
        </p:nvPicPr>
        <p:blipFill rotWithShape="1">
          <a:blip r:embed="rId14">
            <a:extLst>
              <a:ext uri="{28A0092B-C50C-407E-A947-70E740481C1C}">
                <a14:useLocalDpi xmlns:a14="http://schemas.microsoft.com/office/drawing/2010/main" val="0"/>
              </a:ext>
            </a:extLst>
          </a:blip>
          <a:srcRect r="50013" b="6012"/>
          <a:stretch/>
        </p:blipFill>
        <p:spPr>
          <a:xfrm flipH="1">
            <a:off x="10756273" y="4335449"/>
            <a:ext cx="599510" cy="2004778"/>
          </a:xfrm>
          <a:prstGeom prst="rect">
            <a:avLst/>
          </a:prstGeom>
        </p:spPr>
      </p:pic>
      <p:pic>
        <p:nvPicPr>
          <p:cNvPr id="20" name="Resim 1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60078" y="4335449"/>
            <a:ext cx="828559" cy="2125051"/>
          </a:xfrm>
          <a:prstGeom prst="rect">
            <a:avLst/>
          </a:prstGeom>
        </p:spPr>
      </p:pic>
      <p:pic>
        <p:nvPicPr>
          <p:cNvPr id="22" name="Resim 2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518209" y="4002407"/>
            <a:ext cx="2750070" cy="2186137"/>
          </a:xfrm>
          <a:prstGeom prst="rect">
            <a:avLst/>
          </a:prstGeom>
        </p:spPr>
      </p:pic>
      <p:pic>
        <p:nvPicPr>
          <p:cNvPr id="23" name="Resim 2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176831" y="4967785"/>
            <a:ext cx="713522" cy="1741812"/>
          </a:xfrm>
          <a:prstGeom prst="rect">
            <a:avLst/>
          </a:prstGeom>
        </p:spPr>
      </p:pic>
      <p:pic>
        <p:nvPicPr>
          <p:cNvPr id="24" name="Resim 23"/>
          <p:cNvPicPr>
            <a:picLocks noChangeAspect="1"/>
          </p:cNvPicPr>
          <p:nvPr/>
        </p:nvPicPr>
        <p:blipFill rotWithShape="1">
          <a:blip r:embed="rId18">
            <a:extLst>
              <a:ext uri="{28A0092B-C50C-407E-A947-70E740481C1C}">
                <a14:useLocalDpi xmlns:a14="http://schemas.microsoft.com/office/drawing/2010/main" val="0"/>
              </a:ext>
            </a:extLst>
          </a:blip>
          <a:srcRect l="21641" r="27034"/>
          <a:stretch/>
        </p:blipFill>
        <p:spPr>
          <a:xfrm>
            <a:off x="35763" y="4558702"/>
            <a:ext cx="1160061" cy="1886727"/>
          </a:xfrm>
          <a:prstGeom prst="rect">
            <a:avLst/>
          </a:prstGeom>
        </p:spPr>
      </p:pic>
      <p:sp>
        <p:nvSpPr>
          <p:cNvPr id="28" name="Oval 27"/>
          <p:cNvSpPr/>
          <p:nvPr/>
        </p:nvSpPr>
        <p:spPr>
          <a:xfrm>
            <a:off x="5837334" y="4200794"/>
            <a:ext cx="209731" cy="4244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59014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5" name="Metin kutusu 4"/>
          <p:cNvSpPr txBox="1"/>
          <p:nvPr/>
        </p:nvSpPr>
        <p:spPr>
          <a:xfrm>
            <a:off x="4091382" y="520862"/>
            <a:ext cx="6867350" cy="5509200"/>
          </a:xfrm>
          <a:prstGeom prst="rect">
            <a:avLst/>
          </a:prstGeom>
          <a:noFill/>
        </p:spPr>
        <p:txBody>
          <a:bodyPr wrap="square" rtlCol="0">
            <a:spAutoFit/>
          </a:bodyPr>
          <a:lstStyle/>
          <a:p>
            <a:pPr algn="ctr"/>
            <a:r>
              <a:rPr lang="tr-TR" sz="2200" dirty="0">
                <a:latin typeface="+mj-lt"/>
              </a:rPr>
              <a:t>Ali bin Ebu Talip </a:t>
            </a:r>
            <a:r>
              <a:rPr lang="tr-TR" sz="2200" b="1" dirty="0">
                <a:latin typeface="+mj-lt"/>
              </a:rPr>
              <a:t>10</a:t>
            </a:r>
            <a:r>
              <a:rPr lang="tr-TR" sz="2200" dirty="0">
                <a:latin typeface="+mj-lt"/>
              </a:rPr>
              <a:t> yaşında - İlim, İdarecilik</a:t>
            </a:r>
          </a:p>
          <a:p>
            <a:pPr algn="ctr"/>
            <a:r>
              <a:rPr lang="tr-TR" sz="2200" dirty="0" err="1">
                <a:latin typeface="+mj-lt"/>
              </a:rPr>
              <a:t>Zeyd</a:t>
            </a:r>
            <a:r>
              <a:rPr lang="tr-TR" sz="2200" dirty="0">
                <a:latin typeface="+mj-lt"/>
              </a:rPr>
              <a:t> bin Harise </a:t>
            </a:r>
            <a:r>
              <a:rPr lang="tr-TR" sz="2200" b="1" dirty="0">
                <a:latin typeface="+mj-lt"/>
              </a:rPr>
              <a:t>15</a:t>
            </a:r>
            <a:r>
              <a:rPr lang="tr-TR" sz="2200" dirty="0">
                <a:latin typeface="+mj-lt"/>
              </a:rPr>
              <a:t> yaşında - Kumandan, Yol Arkadaşı                      </a:t>
            </a:r>
          </a:p>
          <a:p>
            <a:pPr algn="ctr"/>
            <a:r>
              <a:rPr lang="tr-TR" sz="2200" dirty="0">
                <a:latin typeface="+mj-lt"/>
              </a:rPr>
              <a:t>Abdullah bin Ömer </a:t>
            </a:r>
            <a:r>
              <a:rPr lang="tr-TR" sz="2200" b="1" dirty="0">
                <a:latin typeface="+mj-lt"/>
              </a:rPr>
              <a:t>10</a:t>
            </a:r>
            <a:r>
              <a:rPr lang="tr-TR" sz="2200" dirty="0">
                <a:latin typeface="+mj-lt"/>
              </a:rPr>
              <a:t> yaşında - İlim</a:t>
            </a:r>
          </a:p>
          <a:p>
            <a:pPr algn="ctr"/>
            <a:r>
              <a:rPr lang="tr-TR" sz="2200" dirty="0">
                <a:latin typeface="+mj-lt"/>
              </a:rPr>
              <a:t>Abdullah bin </a:t>
            </a:r>
            <a:r>
              <a:rPr lang="tr-TR" sz="2200" dirty="0" err="1">
                <a:latin typeface="+mj-lt"/>
              </a:rPr>
              <a:t>Zübeyr</a:t>
            </a:r>
            <a:r>
              <a:rPr lang="tr-TR" sz="2200" dirty="0">
                <a:latin typeface="+mj-lt"/>
              </a:rPr>
              <a:t> </a:t>
            </a:r>
            <a:r>
              <a:rPr lang="tr-TR" sz="2200" b="1" dirty="0">
                <a:latin typeface="+mj-lt"/>
              </a:rPr>
              <a:t>8</a:t>
            </a:r>
            <a:r>
              <a:rPr lang="tr-TR" sz="2200" dirty="0">
                <a:latin typeface="+mj-lt"/>
              </a:rPr>
              <a:t> yaşında - Siyaset                    </a:t>
            </a:r>
          </a:p>
          <a:p>
            <a:pPr algn="ctr"/>
            <a:r>
              <a:rPr lang="tr-TR" sz="2200" dirty="0">
                <a:latin typeface="+mj-lt"/>
              </a:rPr>
              <a:t>Cafer bin Ebu Talip </a:t>
            </a:r>
            <a:r>
              <a:rPr lang="tr-TR" sz="2200" b="1" dirty="0">
                <a:latin typeface="+mj-lt"/>
              </a:rPr>
              <a:t>17</a:t>
            </a:r>
            <a:r>
              <a:rPr lang="tr-TR" sz="2200" dirty="0">
                <a:latin typeface="+mj-lt"/>
              </a:rPr>
              <a:t> yaşında - Diplomat</a:t>
            </a:r>
          </a:p>
          <a:p>
            <a:pPr algn="ctr"/>
            <a:r>
              <a:rPr lang="tr-TR" sz="2200" dirty="0">
                <a:latin typeface="+mj-lt"/>
              </a:rPr>
              <a:t>Abdullah bin </a:t>
            </a:r>
            <a:r>
              <a:rPr lang="tr-TR" sz="2200" dirty="0" err="1">
                <a:latin typeface="+mj-lt"/>
              </a:rPr>
              <a:t>Mes’ud</a:t>
            </a:r>
            <a:r>
              <a:rPr lang="tr-TR" sz="2200" dirty="0">
                <a:latin typeface="+mj-lt"/>
              </a:rPr>
              <a:t> </a:t>
            </a:r>
            <a:r>
              <a:rPr lang="tr-TR" sz="2200" b="1" dirty="0">
                <a:latin typeface="+mj-lt"/>
              </a:rPr>
              <a:t>16</a:t>
            </a:r>
            <a:r>
              <a:rPr lang="tr-TR" sz="2200" dirty="0">
                <a:latin typeface="+mj-lt"/>
              </a:rPr>
              <a:t> yaşında - İlim</a:t>
            </a:r>
          </a:p>
          <a:p>
            <a:pPr algn="ctr"/>
            <a:r>
              <a:rPr lang="tr-TR" sz="2200" dirty="0" err="1">
                <a:latin typeface="+mj-lt"/>
              </a:rPr>
              <a:t>Zübeyr</a:t>
            </a:r>
            <a:r>
              <a:rPr lang="tr-TR" sz="2200" dirty="0">
                <a:latin typeface="+mj-lt"/>
              </a:rPr>
              <a:t> bin </a:t>
            </a:r>
            <a:r>
              <a:rPr lang="tr-TR" sz="2200" dirty="0" err="1">
                <a:latin typeface="+mj-lt"/>
              </a:rPr>
              <a:t>Avvam</a:t>
            </a:r>
            <a:r>
              <a:rPr lang="tr-TR" sz="2200" dirty="0">
                <a:latin typeface="+mj-lt"/>
              </a:rPr>
              <a:t> </a:t>
            </a:r>
            <a:r>
              <a:rPr lang="tr-TR" sz="2200" b="1" dirty="0">
                <a:latin typeface="+mj-lt"/>
              </a:rPr>
              <a:t>16</a:t>
            </a:r>
            <a:r>
              <a:rPr lang="tr-TR" sz="2200" dirty="0">
                <a:latin typeface="+mj-lt"/>
              </a:rPr>
              <a:t> yaşında -Tüccar, Yetimlerin Vasisi                        </a:t>
            </a:r>
          </a:p>
          <a:p>
            <a:pPr algn="ctr"/>
            <a:r>
              <a:rPr lang="tr-TR" sz="2200" dirty="0">
                <a:latin typeface="+mj-lt"/>
              </a:rPr>
              <a:t>Abdurrahman bin </a:t>
            </a:r>
            <a:r>
              <a:rPr lang="tr-TR" sz="2200" dirty="0" err="1">
                <a:latin typeface="+mj-lt"/>
              </a:rPr>
              <a:t>Avf</a:t>
            </a:r>
            <a:r>
              <a:rPr lang="tr-TR" sz="2200" dirty="0">
                <a:latin typeface="+mj-lt"/>
              </a:rPr>
              <a:t> </a:t>
            </a:r>
            <a:r>
              <a:rPr lang="tr-TR" sz="2200" b="1" dirty="0">
                <a:latin typeface="+mj-lt"/>
              </a:rPr>
              <a:t>17</a:t>
            </a:r>
            <a:r>
              <a:rPr lang="tr-TR" sz="2200" dirty="0">
                <a:latin typeface="+mj-lt"/>
              </a:rPr>
              <a:t> yaşında - Tüccar                    </a:t>
            </a:r>
          </a:p>
          <a:p>
            <a:pPr algn="ctr"/>
            <a:r>
              <a:rPr lang="tr-TR" sz="2200" dirty="0" err="1">
                <a:latin typeface="+mj-lt"/>
              </a:rPr>
              <a:t>Sa’d</a:t>
            </a:r>
            <a:r>
              <a:rPr lang="tr-TR" sz="2200" dirty="0">
                <a:latin typeface="+mj-lt"/>
              </a:rPr>
              <a:t> bin </a:t>
            </a:r>
            <a:r>
              <a:rPr lang="tr-TR" sz="2200" dirty="0" err="1">
                <a:latin typeface="+mj-lt"/>
              </a:rPr>
              <a:t>Ebî</a:t>
            </a:r>
            <a:r>
              <a:rPr lang="tr-TR" sz="2200" dirty="0">
                <a:latin typeface="+mj-lt"/>
              </a:rPr>
              <a:t> </a:t>
            </a:r>
            <a:r>
              <a:rPr lang="tr-TR" sz="2200" dirty="0" err="1">
                <a:latin typeface="+mj-lt"/>
              </a:rPr>
              <a:t>Vakkas</a:t>
            </a:r>
            <a:r>
              <a:rPr lang="tr-TR" sz="2200" dirty="0">
                <a:latin typeface="+mj-lt"/>
              </a:rPr>
              <a:t> </a:t>
            </a:r>
            <a:r>
              <a:rPr lang="tr-TR" sz="2200" b="1" dirty="0">
                <a:latin typeface="+mj-lt"/>
              </a:rPr>
              <a:t>17</a:t>
            </a:r>
            <a:r>
              <a:rPr lang="tr-TR" sz="2200" dirty="0">
                <a:latin typeface="+mj-lt"/>
              </a:rPr>
              <a:t> yaşında - Kumandan                          </a:t>
            </a:r>
          </a:p>
          <a:p>
            <a:pPr algn="ctr"/>
            <a:r>
              <a:rPr lang="tr-TR" sz="2200" dirty="0">
                <a:latin typeface="+mj-lt"/>
              </a:rPr>
              <a:t>Osman bin </a:t>
            </a:r>
            <a:r>
              <a:rPr lang="tr-TR" sz="2200" dirty="0" err="1">
                <a:latin typeface="+mj-lt"/>
              </a:rPr>
              <a:t>Affân</a:t>
            </a:r>
            <a:r>
              <a:rPr lang="tr-TR" sz="2200" dirty="0">
                <a:latin typeface="+mj-lt"/>
              </a:rPr>
              <a:t> </a:t>
            </a:r>
            <a:r>
              <a:rPr lang="tr-TR" sz="2200" b="1" dirty="0">
                <a:latin typeface="+mj-lt"/>
              </a:rPr>
              <a:t>25</a:t>
            </a:r>
            <a:r>
              <a:rPr lang="tr-TR" sz="2200" dirty="0">
                <a:latin typeface="+mj-lt"/>
              </a:rPr>
              <a:t> yaşında - İdareci                          </a:t>
            </a:r>
          </a:p>
          <a:p>
            <a:pPr algn="ctr"/>
            <a:r>
              <a:rPr lang="tr-TR" sz="2200" dirty="0" err="1">
                <a:latin typeface="+mj-lt"/>
              </a:rPr>
              <a:t>Ebû</a:t>
            </a:r>
            <a:r>
              <a:rPr lang="tr-TR" sz="2200" dirty="0">
                <a:latin typeface="+mj-lt"/>
              </a:rPr>
              <a:t> </a:t>
            </a:r>
            <a:r>
              <a:rPr lang="tr-TR" sz="2200" dirty="0" err="1">
                <a:latin typeface="+mj-lt"/>
              </a:rPr>
              <a:t>Ubeyde</a:t>
            </a:r>
            <a:r>
              <a:rPr lang="tr-TR" sz="2200" dirty="0">
                <a:latin typeface="+mj-lt"/>
              </a:rPr>
              <a:t> bin Cerrah </a:t>
            </a:r>
            <a:r>
              <a:rPr lang="tr-TR" sz="2200" b="1" dirty="0">
                <a:latin typeface="+mj-lt"/>
              </a:rPr>
              <a:t>31</a:t>
            </a:r>
            <a:r>
              <a:rPr lang="tr-TR" sz="2200" dirty="0">
                <a:latin typeface="+mj-lt"/>
              </a:rPr>
              <a:t> yaşında - Diplomat</a:t>
            </a:r>
          </a:p>
          <a:p>
            <a:pPr algn="ctr"/>
            <a:r>
              <a:rPr lang="tr-TR" sz="2200" dirty="0" err="1">
                <a:latin typeface="+mj-lt"/>
              </a:rPr>
              <a:t>Câbir</a:t>
            </a:r>
            <a:r>
              <a:rPr lang="tr-TR" sz="2200" dirty="0">
                <a:latin typeface="+mj-lt"/>
              </a:rPr>
              <a:t> bin Abdullah </a:t>
            </a:r>
            <a:r>
              <a:rPr lang="tr-TR" sz="2200" b="1" dirty="0">
                <a:latin typeface="+mj-lt"/>
              </a:rPr>
              <a:t>15</a:t>
            </a:r>
            <a:r>
              <a:rPr lang="tr-TR" sz="2200" dirty="0">
                <a:latin typeface="+mj-lt"/>
              </a:rPr>
              <a:t> yaşında - İlim</a:t>
            </a:r>
          </a:p>
          <a:p>
            <a:pPr algn="ctr"/>
            <a:r>
              <a:rPr lang="tr-TR" sz="2200" dirty="0" err="1">
                <a:latin typeface="+mj-lt"/>
              </a:rPr>
              <a:t>Zeyd</a:t>
            </a:r>
            <a:r>
              <a:rPr lang="tr-TR" sz="2200" dirty="0">
                <a:latin typeface="+mj-lt"/>
              </a:rPr>
              <a:t> bin Sabit </a:t>
            </a:r>
            <a:r>
              <a:rPr lang="tr-TR" sz="2200" b="1" dirty="0">
                <a:latin typeface="+mj-lt"/>
              </a:rPr>
              <a:t>11</a:t>
            </a:r>
            <a:r>
              <a:rPr lang="tr-TR" sz="2200" dirty="0">
                <a:latin typeface="+mj-lt"/>
              </a:rPr>
              <a:t> yaşında - Mütercim</a:t>
            </a:r>
          </a:p>
          <a:p>
            <a:pPr algn="ctr"/>
            <a:r>
              <a:rPr lang="tr-TR" sz="2200" dirty="0" err="1">
                <a:latin typeface="+mj-lt"/>
              </a:rPr>
              <a:t>Üsame</a:t>
            </a:r>
            <a:r>
              <a:rPr lang="tr-TR" sz="2200" dirty="0">
                <a:latin typeface="+mj-lt"/>
              </a:rPr>
              <a:t> b. </a:t>
            </a:r>
            <a:r>
              <a:rPr lang="tr-TR" sz="2200" dirty="0" err="1">
                <a:latin typeface="+mj-lt"/>
              </a:rPr>
              <a:t>Zeyd</a:t>
            </a:r>
            <a:r>
              <a:rPr lang="tr-TR" sz="2200" dirty="0">
                <a:latin typeface="+mj-lt"/>
              </a:rPr>
              <a:t> </a:t>
            </a:r>
            <a:r>
              <a:rPr lang="tr-TR" sz="2200" b="1" dirty="0">
                <a:latin typeface="+mj-lt"/>
              </a:rPr>
              <a:t>19</a:t>
            </a:r>
            <a:r>
              <a:rPr lang="tr-TR" sz="2200" dirty="0">
                <a:latin typeface="+mj-lt"/>
              </a:rPr>
              <a:t> yaşında – Kumandan</a:t>
            </a:r>
          </a:p>
          <a:p>
            <a:pPr algn="ctr"/>
            <a:r>
              <a:rPr lang="tr-TR" sz="2200" dirty="0">
                <a:latin typeface="+mj-lt"/>
              </a:rPr>
              <a:t>ve</a:t>
            </a:r>
          </a:p>
          <a:p>
            <a:pPr algn="ctr"/>
            <a:r>
              <a:rPr lang="tr-TR" sz="2200" dirty="0" err="1">
                <a:latin typeface="+mj-lt"/>
              </a:rPr>
              <a:t>Mus’ab</a:t>
            </a:r>
            <a:r>
              <a:rPr lang="tr-TR" sz="2200" dirty="0">
                <a:latin typeface="+mj-lt"/>
              </a:rPr>
              <a:t> bin </a:t>
            </a:r>
            <a:r>
              <a:rPr lang="tr-TR" sz="2200" dirty="0" err="1">
                <a:latin typeface="+mj-lt"/>
              </a:rPr>
              <a:t>Umeyr</a:t>
            </a:r>
            <a:r>
              <a:rPr lang="tr-TR" sz="2200" dirty="0">
                <a:latin typeface="+mj-lt"/>
              </a:rPr>
              <a:t> </a:t>
            </a:r>
            <a:r>
              <a:rPr lang="tr-TR" sz="2200" b="1" dirty="0">
                <a:latin typeface="+mj-lt"/>
              </a:rPr>
              <a:t>25</a:t>
            </a:r>
            <a:r>
              <a:rPr lang="tr-TR" sz="2200" dirty="0">
                <a:latin typeface="+mj-lt"/>
              </a:rPr>
              <a:t> yaşında - Öğretmen</a:t>
            </a:r>
          </a:p>
        </p:txBody>
      </p:sp>
      <p:sp>
        <p:nvSpPr>
          <p:cNvPr id="8" name="Dikdörtgen 7"/>
          <p:cNvSpPr/>
          <p:nvPr/>
        </p:nvSpPr>
        <p:spPr>
          <a:xfrm>
            <a:off x="10070667" y="2661500"/>
            <a:ext cx="184731" cy="923330"/>
          </a:xfrm>
          <a:prstGeom prst="rect">
            <a:avLst/>
          </a:prstGeom>
          <a:noFill/>
        </p:spPr>
        <p:txBody>
          <a:bodyPr wrap="none" lIns="91440" tIns="45720" rIns="91440" bIns="45720">
            <a:spAutoFit/>
          </a:bodyPr>
          <a:lstStyle/>
          <a:p>
            <a:pPr algn="ctr"/>
            <a:endParaRPr lang="tr-TR" sz="5400" b="0" cap="none" spc="0" dirty="0">
              <a:ln w="0"/>
              <a:solidFill>
                <a:schemeClr val="tx1"/>
              </a:solidFill>
              <a:effectLst>
                <a:outerShdw blurRad="38100" dist="19050" dir="2700000" algn="tl" rotWithShape="0">
                  <a:schemeClr val="dk1">
                    <a:alpha val="40000"/>
                  </a:schemeClr>
                </a:outerShdw>
              </a:effectLst>
            </a:endParaRPr>
          </a:p>
        </p:txBody>
      </p:sp>
      <p:pic>
        <p:nvPicPr>
          <p:cNvPr id="12" name="Resim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842" y="203981"/>
            <a:ext cx="3703321" cy="6339910"/>
          </a:xfrm>
          <a:prstGeom prst="rect">
            <a:avLst/>
          </a:prstGeom>
        </p:spPr>
      </p:pic>
    </p:spTree>
    <p:extLst>
      <p:ext uri="{BB962C8B-B14F-4D97-AF65-F5344CB8AC3E}">
        <p14:creationId xmlns:p14="http://schemas.microsoft.com/office/powerpoint/2010/main" val="1077741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Unvan 1"/>
          <p:cNvSpPr>
            <a:spLocks noGrp="1"/>
          </p:cNvSpPr>
          <p:nvPr>
            <p:ph type="title" idx="4294967295"/>
          </p:nvPr>
        </p:nvSpPr>
        <p:spPr>
          <a:xfrm>
            <a:off x="1464859" y="504967"/>
            <a:ext cx="9207690" cy="1055925"/>
          </a:xfrm>
        </p:spPr>
        <p:txBody>
          <a:bodyPr>
            <a:noAutofit/>
          </a:bodyPr>
          <a:lstStyle/>
          <a:p>
            <a:r>
              <a:rPr lang="tr-TR" sz="5400" b="1" spc="0" dirty="0">
                <a:ln w="0"/>
                <a:solidFill>
                  <a:schemeClr val="accent2">
                    <a:lumMod val="50000"/>
                  </a:schemeClr>
                </a:solidFill>
                <a:effectLst>
                  <a:reflection blurRad="6350" stA="53000" endA="300" endPos="35500" dir="5400000" sy="-90000" algn="bl" rotWithShape="0"/>
                </a:effectLst>
                <a:ea typeface="+mn-ea"/>
                <a:cs typeface="+mn-cs"/>
              </a:rPr>
              <a:t>GENÇ HANIM SAHABÎLER</a:t>
            </a:r>
          </a:p>
        </p:txBody>
      </p:sp>
      <p:sp>
        <p:nvSpPr>
          <p:cNvPr id="3" name="İçerik Yer Tutucusu 2"/>
          <p:cNvSpPr>
            <a:spLocks noGrp="1"/>
          </p:cNvSpPr>
          <p:nvPr>
            <p:ph idx="4294967295"/>
          </p:nvPr>
        </p:nvSpPr>
        <p:spPr>
          <a:xfrm>
            <a:off x="1739150" y="1778024"/>
            <a:ext cx="8659108" cy="4022725"/>
          </a:xfrm>
        </p:spPr>
        <p:txBody>
          <a:bodyPr>
            <a:noAutofit/>
          </a:bodyPr>
          <a:lstStyle/>
          <a:p>
            <a:pPr algn="ctr"/>
            <a:r>
              <a:rPr lang="tr-TR" sz="3000" dirty="0">
                <a:latin typeface="+mj-lt"/>
              </a:rPr>
              <a:t>Hz. </a:t>
            </a:r>
            <a:r>
              <a:rPr lang="tr-TR" sz="3000" dirty="0" err="1">
                <a:latin typeface="+mj-lt"/>
              </a:rPr>
              <a:t>Ümmügülsüm</a:t>
            </a:r>
            <a:r>
              <a:rPr lang="tr-TR" sz="3000" dirty="0">
                <a:latin typeface="+mj-lt"/>
              </a:rPr>
              <a:t> </a:t>
            </a:r>
          </a:p>
          <a:p>
            <a:pPr algn="ctr"/>
            <a:r>
              <a:rPr lang="tr-TR" sz="3000" dirty="0">
                <a:latin typeface="+mj-lt"/>
              </a:rPr>
              <a:t>Hz. Rukiye</a:t>
            </a:r>
          </a:p>
          <a:p>
            <a:pPr algn="ctr"/>
            <a:r>
              <a:rPr lang="tr-TR" sz="3000" dirty="0">
                <a:latin typeface="+mj-lt"/>
              </a:rPr>
              <a:t>Hz. Zeynep</a:t>
            </a:r>
          </a:p>
          <a:p>
            <a:pPr algn="ctr"/>
            <a:r>
              <a:rPr lang="tr-TR" sz="3000" dirty="0">
                <a:latin typeface="+mj-lt"/>
              </a:rPr>
              <a:t>Hz. Fatıma</a:t>
            </a:r>
          </a:p>
          <a:p>
            <a:pPr algn="ctr"/>
            <a:r>
              <a:rPr lang="tr-TR" sz="3000" dirty="0">
                <a:latin typeface="+mj-lt"/>
              </a:rPr>
              <a:t>Hz. </a:t>
            </a:r>
            <a:r>
              <a:rPr lang="tr-TR" sz="3000" dirty="0" err="1">
                <a:latin typeface="+mj-lt"/>
              </a:rPr>
              <a:t>Aişe</a:t>
            </a:r>
            <a:r>
              <a:rPr lang="tr-TR" sz="3000" dirty="0">
                <a:latin typeface="+mj-lt"/>
              </a:rPr>
              <a:t> </a:t>
            </a:r>
            <a:r>
              <a:rPr lang="tr-TR" sz="3000" dirty="0" err="1">
                <a:latin typeface="+mj-lt"/>
              </a:rPr>
              <a:t>binti</a:t>
            </a:r>
            <a:r>
              <a:rPr lang="tr-TR" sz="3000" dirty="0">
                <a:latin typeface="+mj-lt"/>
              </a:rPr>
              <a:t> Ebu Bekir</a:t>
            </a:r>
          </a:p>
          <a:p>
            <a:pPr algn="ctr"/>
            <a:r>
              <a:rPr lang="tr-TR" sz="3000" dirty="0">
                <a:latin typeface="+mj-lt"/>
              </a:rPr>
              <a:t>Hz. Esma </a:t>
            </a:r>
            <a:r>
              <a:rPr lang="tr-TR" sz="3000" dirty="0" err="1">
                <a:latin typeface="+mj-lt"/>
              </a:rPr>
              <a:t>binti</a:t>
            </a:r>
            <a:r>
              <a:rPr lang="tr-TR" sz="3000" dirty="0">
                <a:latin typeface="+mj-lt"/>
              </a:rPr>
              <a:t> Ebu Bekir</a:t>
            </a:r>
          </a:p>
          <a:p>
            <a:pPr algn="ctr"/>
            <a:r>
              <a:rPr lang="tr-TR" sz="3000" dirty="0">
                <a:latin typeface="+mj-lt"/>
              </a:rPr>
              <a:t>Hz. Fatıma </a:t>
            </a:r>
            <a:r>
              <a:rPr lang="tr-TR" sz="3000" dirty="0" err="1">
                <a:latin typeface="+mj-lt"/>
              </a:rPr>
              <a:t>binti</a:t>
            </a:r>
            <a:r>
              <a:rPr lang="tr-TR" sz="3000" dirty="0">
                <a:latin typeface="+mj-lt"/>
              </a:rPr>
              <a:t> </a:t>
            </a:r>
            <a:r>
              <a:rPr lang="tr-TR" sz="3000" dirty="0" err="1">
                <a:latin typeface="+mj-lt"/>
              </a:rPr>
              <a:t>Hattab</a:t>
            </a:r>
            <a:r>
              <a:rPr lang="tr-TR" sz="3000" dirty="0">
                <a:latin typeface="+mj-lt"/>
              </a:rPr>
              <a:t> (Hz. Ömer’in Kız kardeşi)</a:t>
            </a:r>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296426">
            <a:off x="-909493" y="3322836"/>
            <a:ext cx="3916366" cy="2101091"/>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869154" flipV="1">
            <a:off x="9145351" y="3201990"/>
            <a:ext cx="3916366" cy="2302834"/>
          </a:xfrm>
          <a:prstGeom prst="rect">
            <a:avLst/>
          </a:prstGeom>
        </p:spPr>
      </p:pic>
    </p:spTree>
    <p:extLst>
      <p:ext uri="{BB962C8B-B14F-4D97-AF65-F5344CB8AC3E}">
        <p14:creationId xmlns:p14="http://schemas.microsoft.com/office/powerpoint/2010/main" val="1611389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Dikdörtgen 1"/>
          <p:cNvSpPr/>
          <p:nvPr/>
        </p:nvSpPr>
        <p:spPr>
          <a:xfrm>
            <a:off x="2224517" y="1493376"/>
            <a:ext cx="7492757" cy="1107996"/>
          </a:xfrm>
          <a:prstGeom prst="rect">
            <a:avLst/>
          </a:prstGeom>
          <a:noFill/>
        </p:spPr>
        <p:txBody>
          <a:bodyPr wrap="none" lIns="91440" tIns="45720" rIns="91440" bIns="45720">
            <a:spAutoFit/>
          </a:bodyPr>
          <a:lstStyle/>
          <a:p>
            <a:pPr algn="ctr"/>
            <a:r>
              <a:rPr lang="tr-TR" sz="6600" b="1" cap="none" spc="0" dirty="0">
                <a:ln w="0"/>
                <a:solidFill>
                  <a:schemeClr val="accent2">
                    <a:lumMod val="50000"/>
                  </a:schemeClr>
                </a:solidFill>
                <a:effectLst>
                  <a:reflection blurRad="6350" stA="53000" endA="300" endPos="35500" dir="5400000" sy="-90000" algn="bl" rotWithShape="0"/>
                </a:effectLst>
                <a:latin typeface="+mj-lt"/>
              </a:rPr>
              <a:t>MUS’AB KİMDİR?</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0872" y="3125338"/>
            <a:ext cx="5500046" cy="25930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64582146"/>
      </p:ext>
    </p:extLst>
  </p:cSld>
  <p:clrMapOvr>
    <a:masterClrMapping/>
  </p:clrMapOvr>
</p:sld>
</file>

<file path=ppt/theme/theme1.xml><?xml version="1.0" encoding="utf-8"?>
<a:theme xmlns:a="http://schemas.openxmlformats.org/drawingml/2006/main" name="Geçmişe bakış">
  <a:themeElements>
    <a:clrScheme name="Geçmişe bakış">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2260</TotalTime>
  <Words>3969</Words>
  <Application>Microsoft Office PowerPoint</Application>
  <PresentationFormat>Geniş ekran</PresentationFormat>
  <Paragraphs>256</Paragraphs>
  <Slides>32</Slides>
  <Notes>30</Notes>
  <HiddenSlides>0</HiddenSlides>
  <MMClips>0</MMClips>
  <ScaleCrop>false</ScaleCrop>
  <HeadingPairs>
    <vt:vector size="4" baseType="variant">
      <vt:variant>
        <vt:lpstr>Tema</vt:lpstr>
      </vt:variant>
      <vt:variant>
        <vt:i4>1</vt:i4>
      </vt:variant>
      <vt:variant>
        <vt:lpstr>Slayt Başlıkları</vt:lpstr>
      </vt:variant>
      <vt:variant>
        <vt:i4>32</vt:i4>
      </vt:variant>
    </vt:vector>
  </HeadingPairs>
  <TitlesOfParts>
    <vt:vector size="33" baseType="lpstr">
      <vt:lpstr>Geçmişe bakış</vt:lpstr>
      <vt:lpstr>PowerPoint Sunusu</vt:lpstr>
      <vt:lpstr>PowerPoint Sunusu</vt:lpstr>
      <vt:lpstr>PowerPoint Sunusu</vt:lpstr>
      <vt:lpstr>PowerPoint Sunusu</vt:lpstr>
      <vt:lpstr>PowerPoint Sunusu</vt:lpstr>
      <vt:lpstr>PowerPoint Sunusu</vt:lpstr>
      <vt:lpstr>PowerPoint Sunusu</vt:lpstr>
      <vt:lpstr>GENÇ HANIM SAHABÎLER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İSTANBUL İL MÜFTÜLÜĞÜ GENÇLİK KOORDİNATÖRLÜĞÜ 2018</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Emine MEYDAN</dc:creator>
  <cp:lastModifiedBy>SEZER BİLİŞİM</cp:lastModifiedBy>
  <cp:revision>326</cp:revision>
  <dcterms:created xsi:type="dcterms:W3CDTF">2018-10-27T19:32:48Z</dcterms:created>
  <dcterms:modified xsi:type="dcterms:W3CDTF">2018-11-15T18:06:27Z</dcterms:modified>
</cp:coreProperties>
</file>