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91" r:id="rId4"/>
    <p:sldId id="297" r:id="rId5"/>
    <p:sldId id="298" r:id="rId6"/>
    <p:sldId id="293" r:id="rId7"/>
    <p:sldId id="276" r:id="rId8"/>
    <p:sldId id="300" r:id="rId9"/>
    <p:sldId id="296" r:id="rId10"/>
    <p:sldId id="277" r:id="rId11"/>
    <p:sldId id="294" r:id="rId12"/>
    <p:sldId id="27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F26628-1A77-4F66-ADA5-1F9415B8B748}" type="datetimeFigureOut">
              <a:rPr lang="tr-TR" smtClean="0"/>
              <a:pPr/>
              <a:t>06.06.2013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ADFAF9-450A-4FF4-BE90-40F0A94A9E7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692695"/>
            <a:ext cx="8208912" cy="554461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</a:rPr>
              <a:t/>
            </a:r>
            <a:br>
              <a:rPr lang="tr-TR" sz="5400" b="1" dirty="0" smtClean="0">
                <a:solidFill>
                  <a:srgbClr val="FF0000"/>
                </a:solidFill>
              </a:rPr>
            </a:br>
            <a:r>
              <a:rPr lang="tr-TR" sz="5400" b="1" dirty="0" smtClean="0">
                <a:solidFill>
                  <a:srgbClr val="FF0000"/>
                </a:solidFill>
              </a:rPr>
              <a:t/>
            </a:r>
            <a:br>
              <a:rPr lang="tr-TR" sz="5400" b="1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5400" dirty="0" smtClean="0">
                <a:solidFill>
                  <a:srgbClr val="FF0000"/>
                </a:solidFill>
              </a:rPr>
              <a:t/>
            </a:r>
            <a:br>
              <a:rPr lang="tr-TR" sz="5400" dirty="0" smtClean="0">
                <a:solidFill>
                  <a:srgbClr val="FF0000"/>
                </a:solidFill>
              </a:rPr>
            </a:br>
            <a:r>
              <a:rPr lang="tr-TR" sz="6700" b="1" dirty="0" smtClean="0">
                <a:solidFill>
                  <a:srgbClr val="FF0000"/>
                </a:solidFill>
                <a:latin typeface="Cambria" pitchFamily="18" charset="0"/>
              </a:rPr>
              <a:t>İBADETİN MAHİYETİ</a:t>
            </a:r>
            <a:br>
              <a:rPr lang="tr-TR" sz="67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tr-TR" sz="6700" b="1" dirty="0" smtClean="0">
                <a:solidFill>
                  <a:srgbClr val="FF0000"/>
                </a:solidFill>
                <a:latin typeface="Cambria" pitchFamily="18" charset="0"/>
              </a:rPr>
              <a:t>ve</a:t>
            </a:r>
            <a:r>
              <a:rPr lang="tr-TR" sz="54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tr-TR" sz="54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tr-TR" sz="9600" b="1" dirty="0" smtClean="0">
                <a:solidFill>
                  <a:srgbClr val="00B050"/>
                </a:solidFill>
                <a:latin typeface="Cambria" pitchFamily="18" charset="0"/>
              </a:rPr>
              <a:t>HAC İBADETİ</a:t>
            </a:r>
            <a:br>
              <a:rPr lang="tr-TR" sz="9600" b="1" dirty="0" smtClean="0">
                <a:solidFill>
                  <a:srgbClr val="00B050"/>
                </a:solidFill>
                <a:latin typeface="Cambria" pitchFamily="18" charset="0"/>
              </a:rPr>
            </a:br>
            <a:endParaRPr lang="tr-TR" sz="5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6048672"/>
          </a:xfrm>
        </p:spPr>
        <p:txBody>
          <a:bodyPr/>
          <a:lstStyle/>
          <a:p>
            <a:pPr algn="ctr"/>
            <a:r>
              <a:rPr lang="tr-TR" sz="3000" b="1" dirty="0" smtClean="0"/>
              <a:t>HAC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“İmkanı olan her Müslüman'ın, belli bir zaman içinde, belli mekanları ziyaret ederek, belli bazı dini görevleri yerine getirmek suretiyle yaptığı ibadettir.”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Hac; dilleri, kültürleri, renkleri, ırkları, ülkeleri,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-ekonomik durumları farklı, ancak hedefleri bir, duyguları ve gayeleri aynı milyonlarca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müslümanın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ilahi aşk içersinde bir araya gelmesi ve birlikte Allah’a yönelmesidir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Buna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ilave olarak, haccın bir inanç turizmine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asla dönüşmemesi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gerekmektedir.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264696"/>
          </a:xfrm>
        </p:spPr>
        <p:txBody>
          <a:bodyPr/>
          <a:lstStyle/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Hac,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Tevhid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, sabır ve ahlak eğitimidir.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Hac, etimolojik olarak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mahza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gayedir. 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Hac, Kulluk ihramlar içinde, sahip olduğumuz her türlü nimetten uzaklaşıp her türlü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acziyetin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zirvesidir.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Hac, bir arınma sürecidir. Bu süreci yaşadıktan sonra nefse karşı mücadelede söz vermektir.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Hac, Allah’a olan bağlılığın kalıcı olduğu şuuruna varmak ve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Kabe’de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söz vermektir.</a:t>
            </a:r>
          </a:p>
          <a:p>
            <a:pPr algn="just"/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Mebrur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bir hac ile dönmek, Müslüman olmanın sorumluluklarını hakkıyla yerine getirme taahhüdü ve bu taahhüde bağlı kalmaktır.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68863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tr-TR" sz="3500" b="1" dirty="0" smtClean="0">
                <a:solidFill>
                  <a:srgbClr val="FF0000"/>
                </a:solidFill>
              </a:rPr>
              <a:t>AYNI ZAMANDA HAC</a:t>
            </a:r>
            <a:r>
              <a:rPr lang="tr-TR" sz="3500" b="1" dirty="0" smtClean="0">
                <a:solidFill>
                  <a:srgbClr val="FF0000"/>
                </a:solidFill>
              </a:rPr>
              <a:t>, İÇ İÇE GİRMİŞ BEŞ YOLCULUKTUR</a:t>
            </a:r>
          </a:p>
          <a:p>
            <a:pPr algn="ctr"/>
            <a:endParaRPr lang="tr-TR" sz="3500" b="1" dirty="0" smtClean="0">
              <a:solidFill>
                <a:srgbClr val="FF0000"/>
              </a:solidFill>
            </a:endParaRPr>
          </a:p>
          <a:p>
            <a:pPr algn="just"/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1-Kalbe yolculuk (Kendi iç dünyamıza, kendimizi keşfetmeye yolculuk)</a:t>
            </a:r>
          </a:p>
          <a:p>
            <a:pPr algn="just"/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tr-TR" sz="3500" dirty="0" err="1" smtClean="0">
                <a:latin typeface="Times New Roman" pitchFamily="18" charset="0"/>
                <a:cs typeface="Times New Roman" pitchFamily="18" charset="0"/>
              </a:rPr>
              <a:t>Ahirete</a:t>
            </a:r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  yolculuk (Mahşer gününe yolculuk)</a:t>
            </a:r>
          </a:p>
          <a:p>
            <a:pPr algn="just"/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3-Tevhidin tarihine yolculuk (Hz. Adem’den günümüze)</a:t>
            </a:r>
          </a:p>
          <a:p>
            <a:pPr algn="just"/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4-Kardeşlerimize Yolculuk (Kardeşlerin buluşması)</a:t>
            </a:r>
          </a:p>
          <a:p>
            <a:pPr algn="just"/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tr-TR" sz="3500" dirty="0" err="1" smtClean="0">
                <a:latin typeface="Times New Roman" pitchFamily="18" charset="0"/>
                <a:cs typeface="Times New Roman" pitchFamily="18" charset="0"/>
              </a:rPr>
              <a:t>Beytin</a:t>
            </a:r>
            <a:r>
              <a:rPr lang="tr-TR" sz="3500" dirty="0" smtClean="0">
                <a:latin typeface="Times New Roman" pitchFamily="18" charset="0"/>
                <a:cs typeface="Times New Roman" pitchFamily="18" charset="0"/>
              </a:rPr>
              <a:t> Rabbine (Rızasına) Yolculuk. </a:t>
            </a:r>
          </a:p>
          <a:p>
            <a:pPr algn="just">
              <a:buNone/>
            </a:pP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4300" dirty="0" smtClean="0">
                <a:latin typeface="Traditional Arabic" pitchFamily="18" charset="-78"/>
                <a:cs typeface="Traditional Arabic" pitchFamily="18" charset="-78"/>
              </a:rPr>
              <a:t>فَلْيَعْبُدُوا رَبَّ هَذَا الْبَيْتِ</a:t>
            </a:r>
            <a:endParaRPr lang="tr-TR" sz="43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“Bu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beytin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Rabbine ibadet etsinler.’’ </a:t>
            </a:r>
            <a:r>
              <a:rPr lang="tr-TR" sz="2800" i="1" dirty="0" err="1" smtClean="0">
                <a:latin typeface="Times New Roman" pitchFamily="18" charset="0"/>
                <a:cs typeface="Times New Roman" pitchFamily="18" charset="0"/>
              </a:rPr>
              <a:t>Kureyş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, 106/3</a:t>
            </a:r>
            <a:endParaRPr lang="tr-TR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3000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İBADET</a:t>
            </a:r>
          </a:p>
          <a:p>
            <a:pPr algn="just">
              <a:buNone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  Kulun Allah’a karşı sevgi, saygı ve bağlılığını gösteren duygu, düşünce ve davranış biçimlerine denir. </a:t>
            </a:r>
          </a:p>
          <a:p>
            <a:pPr algn="just">
              <a:buNone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   Geniş anlamda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mü’minin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bütün hayatını Allah’ın arzu ettiği şekilde tanzim etmesidir.</a:t>
            </a:r>
            <a:endParaRPr lang="tr-TR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   İnsanın yaratılış  gayesi ibadettir.	İnsan ibadet ile beraber Allah katında değer kazanır.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وَمَا خَلَقْتُ الْجِنَّ وَالْإِنْسَ إِلَّا لِيَعْبُدُونِ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‘’Ben cinleri ve insanları ancak bana kulluk etsinler diye yarattım.’’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Zariyat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-56</a:t>
            </a:r>
            <a:endParaRPr lang="tr-TR" sz="2400" i="1" dirty="0" smtClean="0"/>
          </a:p>
          <a:p>
            <a:pPr algn="just"/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83264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ar-SA" sz="7300" b="1" dirty="0" smtClean="0">
                <a:latin typeface="Traditional Arabic" pitchFamily="18" charset="-78"/>
                <a:cs typeface="Traditional Arabic" pitchFamily="18" charset="-78"/>
              </a:rPr>
              <a:t>وَاعْبُدْ رَبَّكَ حَتَّى يَأْتِيَكَ الْيَقِينُ</a:t>
            </a:r>
            <a:endParaRPr lang="tr-TR" sz="73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“Ve sana ölüm gelinceye kadar Rabbine ibadet et.’’ </a:t>
            </a:r>
            <a:r>
              <a:rPr lang="tr-TR" sz="3600" i="1" dirty="0" err="1" smtClean="0">
                <a:latin typeface="Times New Roman" pitchFamily="18" charset="0"/>
                <a:cs typeface="Times New Roman" pitchFamily="18" charset="0"/>
              </a:rPr>
              <a:t>Hicr</a:t>
            </a:r>
            <a:r>
              <a:rPr lang="tr-TR" sz="3600" i="1" dirty="0" smtClean="0">
                <a:latin typeface="Times New Roman" pitchFamily="18" charset="0"/>
                <a:cs typeface="Times New Roman" pitchFamily="18" charset="0"/>
              </a:rPr>
              <a:t>, 15/99</a:t>
            </a:r>
          </a:p>
          <a:p>
            <a:pPr algn="just">
              <a:buNone/>
            </a:pPr>
            <a:endParaRPr lang="tr-TR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5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İbadetin ruhu niyet ve ihlastır.</a:t>
            </a:r>
            <a:endParaRPr lang="tr-TR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7300" b="1" dirty="0" smtClean="0">
                <a:latin typeface="Traditional Arabic" pitchFamily="18" charset="-78"/>
                <a:cs typeface="Traditional Arabic" pitchFamily="18" charset="-78"/>
              </a:rPr>
              <a:t>إِنَّا أَنْزَلْنَا إِلَيْكَ الْكِتَابَ بِالْحَقِّ فَاعْبُدِ اللَّهَ مُخْلِصًا لَهُ الدِّينَ</a:t>
            </a:r>
            <a:endParaRPr lang="tr-TR" sz="73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“Resulüm, şüphesiz ki kitabı sana hak olarak indirdik.O halde sen de dini Allah’a has kılarak (ihlas ile) kulluk et.’’</a:t>
            </a:r>
            <a:r>
              <a:rPr lang="tr-TR" sz="4400" i="1" dirty="0" err="1" smtClean="0">
                <a:latin typeface="Times New Roman" pitchFamily="18" charset="0"/>
                <a:cs typeface="Times New Roman" pitchFamily="18" charset="0"/>
              </a:rPr>
              <a:t>Zümer</a:t>
            </a:r>
            <a:r>
              <a:rPr lang="tr-TR" sz="4400" i="1" dirty="0" smtClean="0">
                <a:latin typeface="Times New Roman" pitchFamily="18" charset="0"/>
                <a:cs typeface="Times New Roman" pitchFamily="18" charset="0"/>
              </a:rPr>
              <a:t>, 39/2</a:t>
            </a:r>
            <a:endParaRPr lang="tr-TR" sz="4400" i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5500" dirty="0" err="1" smtClean="0">
                <a:latin typeface="Times New Roman" pitchFamily="18" charset="0"/>
                <a:cs typeface="Times New Roman" pitchFamily="18" charset="0"/>
              </a:rPr>
              <a:t>Mü’min</a:t>
            </a:r>
            <a:r>
              <a:rPr lang="tr-TR" sz="5500" dirty="0" smtClean="0">
                <a:latin typeface="Times New Roman" pitchFamily="18" charset="0"/>
                <a:cs typeface="Times New Roman" pitchFamily="18" charset="0"/>
              </a:rPr>
              <a:t> kulun ibadeti, amelindeki niyetin samimiyetine  göredir. Her ibadette olduğu gibi hac ibadetinde de </a:t>
            </a:r>
            <a:r>
              <a:rPr lang="tr-TR" sz="5500" dirty="0" err="1" smtClean="0">
                <a:latin typeface="Times New Roman" pitchFamily="18" charset="0"/>
                <a:cs typeface="Times New Roman" pitchFamily="18" charset="0"/>
              </a:rPr>
              <a:t>aslolan</a:t>
            </a:r>
            <a:r>
              <a:rPr lang="tr-TR" sz="5500" dirty="0" smtClean="0">
                <a:latin typeface="Times New Roman" pitchFamily="18" charset="0"/>
                <a:cs typeface="Times New Roman" pitchFamily="18" charset="0"/>
              </a:rPr>
              <a:t> ihlas’tır</a:t>
            </a:r>
            <a:r>
              <a:rPr lang="tr-TR" sz="5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88640"/>
            <a:ext cx="8820472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Hac, belli vakitlerde yapılan bir ibadettir.</a:t>
            </a:r>
          </a:p>
          <a:p>
            <a:pPr algn="just"/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الْحَجُّ أَشْهُرٌ مَّعْلُومَاتٌ فَمَن فَرَضَ فِيهِنَّ الْحَجَّ فَلاَ رَفَثَ وَلاَ فُسُوقَ وَلاَ </a:t>
            </a: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جِدَالَ فِي الْحَجِّ</a:t>
            </a: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>
              <a:buNone/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  “Hac, bilinen aylardadır. Her kim o aylarda hacca başlayıp kendisine farz ederse; artık hacda kadına yaklaşmak, günah işlemek ve kavga etmek yoktur.” Bakara , 2/197</a:t>
            </a:r>
          </a:p>
          <a:p>
            <a:pPr algn="just">
              <a:buNone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Hac ibadeti, kardeşler arasındaki manevi muhabbetin yanında Allah’ın rızık olarak vermiş olduğu nimetlerin ticareti için de bir fırsattır.</a:t>
            </a:r>
          </a:p>
          <a:p>
            <a:pPr algn="just">
              <a:buNone/>
            </a:pPr>
            <a:endParaRPr lang="tr-T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لَيْسَ عَلَيْكُمْ جُنَاحٌ أَن تَبْتَغُواْ فَضْلاً مِّن رَّبِّكُمْ فَإِذَا أَفَضْتُم مِّنْ عَرَفَاتٍ فَاذْكُرُواْ اللّهَ عِندَ الْمَشْعَرِ الْحَرَامِ</a:t>
            </a: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“Rabbinizin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lütfunu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istemenizde size bir günah yoktur. Arafat'tan indiğiniz zaman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Meş'ar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-i Haram yanında (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Müzdelife'de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) Allah'ı zikredin.” Bakara, 2/198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endParaRPr lang="tr-TR" sz="3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>
              <a:buNone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1359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Allah’ın evi ve tavaf ile arınma makamı olan   Kabe insanlık için kurulan ilk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mabeddir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b="1" dirty="0" smtClean="0"/>
          </a:p>
          <a:p>
            <a:pPr algn="ctr"/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إِنَّ أَوَّلَ بَيْتٍ وُضِعَ لِلنَّاسِ لَلَّذِي بِبَكَّةَ مُبَارَكًا وَهُدًى لِّلْعَالَمِينَ</a:t>
            </a:r>
            <a:endParaRPr lang="tr-TR" sz="35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Şüphesiz insanlar için kurulan ilk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mabed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Mekke'deki çok mübarek ve bütün âlemlere hidayet kaynağı olan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Beyt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(Kabe)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Al-i İmran, 3/96</a:t>
            </a:r>
            <a:endParaRPr lang="tr-TR" b="1" dirty="0" smtClean="0"/>
          </a:p>
          <a:p>
            <a:pPr algn="just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Hac, Allah emriyle Hz. İbrahim’in tüm insanlığa yaptığı evrensel bir çağrıdır.</a:t>
            </a: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وَأَذِّن فِي النَّاسِ بِالْحَجِّ يَأْتُوكَ رِجَالًا وَعَلَى كُلِّ ضَامِرٍ يَأْتِينَ مِن كُلِّ فَجٍّ عَمِيق</a:t>
            </a: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“İnsanları hacca çağır; yürüyerek veya incelmiş binekler üstünde (uzak yollardan) her derin vadiyi aşarak sana gelsinler.” Hac, 22/27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424936" cy="597666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 </a:t>
            </a: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İhlas </a:t>
            </a: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ile </a:t>
            </a: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yapılması gereken bir ibadettir, ve ibadetlerde </a:t>
            </a:r>
            <a:r>
              <a:rPr lang="tr-T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asıl olan takva azığını artırmaktır.</a:t>
            </a:r>
            <a:endParaRPr lang="tr-T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وَأَتِمُّواْ الْحَجَّ وَالْعُمْرَةَ لِلّهِ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“Umre ve Haccı Allah için tamamlayın.’’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Bakara, 2/196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وَتَزَوَّدُواْ فَإِنَّ خَيْرَ الزَّادِ التَّقْوَى وَاتَّقُونِ يَا أُوْلِي الأَلْبَابِ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“Kendinize azık edinin. Şüphesiz ki azıkların en hayırlısı Allah korkusudur. Ey akıl sahipleri! Benden korkun!” Bakara, 2/197</a:t>
            </a:r>
          </a:p>
          <a:p>
            <a:pPr algn="just"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Peygamberimiz bir hadislerinde şöyle buyurmaktadır.</a:t>
            </a:r>
          </a:p>
          <a:p>
            <a:pPr algn="ctr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يَا أَيُّهَا النَّاسُ إنَّ اللَّه قَدْ فَرضَ عَلَيْكُمُ الحَجَّ فحُجُّوا </a:t>
            </a:r>
            <a:endParaRPr lang="tr-T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"Ey Müslümanlar! Allah size haccı farz kıldı, haccedin!"Müslim, Hac 412</a:t>
            </a:r>
            <a:endParaRPr lang="tr-T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424936" cy="6408712"/>
          </a:xfrm>
        </p:spPr>
        <p:txBody>
          <a:bodyPr>
            <a:normAutofit fontScale="77500" lnSpcReduction="20000"/>
          </a:bodyPr>
          <a:lstStyle/>
          <a:p>
            <a:pPr algn="just"/>
            <a:endParaRPr lang="tr-TR" sz="3600" dirty="0" smtClean="0"/>
          </a:p>
          <a:p>
            <a:pPr algn="just"/>
            <a:r>
              <a:rPr lang="tr-TR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Hac, niyetlerdeki kirliliği temizler. Harem ikliminde niyetinde bozukluk olanlar kaybeder, niyeti duru olanlar kazanır</a:t>
            </a:r>
            <a:r>
              <a:rPr lang="tr-TR" sz="39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ar-SA" sz="5200" b="1" dirty="0" smtClean="0">
                <a:latin typeface="Traditional Arabic" pitchFamily="18" charset="-78"/>
                <a:cs typeface="Traditional Arabic" pitchFamily="18" charset="-78"/>
              </a:rPr>
              <a:t> إنَّما الأَعمالُ بالنِّيَّات ، وإِنَّمَا لِكُلِّ امرئٍ مَا نَوَى </a:t>
            </a:r>
            <a:endParaRPr lang="tr-TR" sz="5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“Yapılan işler niyetlere göre değerlenir. Herkes yaptığı işin karşılığını niyetine göre alır.”</a:t>
            </a:r>
            <a:r>
              <a:rPr lang="tr-TR" sz="3100" i="1" dirty="0" err="1" smtClean="0">
                <a:latin typeface="Times New Roman" pitchFamily="18" charset="0"/>
                <a:cs typeface="Times New Roman" pitchFamily="18" charset="0"/>
              </a:rPr>
              <a:t>Buhârî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100" i="1" dirty="0" err="1" smtClean="0">
                <a:latin typeface="Times New Roman" pitchFamily="18" charset="0"/>
                <a:cs typeface="Times New Roman" pitchFamily="18" charset="0"/>
              </a:rPr>
              <a:t>Bed’ü’l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100" i="1" dirty="0" err="1" smtClean="0">
                <a:latin typeface="Times New Roman" pitchFamily="18" charset="0"/>
                <a:cs typeface="Times New Roman" pitchFamily="18" charset="0"/>
              </a:rPr>
              <a:t>vahy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tr-TR" sz="3100" i="1" dirty="0" err="1" smtClean="0">
                <a:latin typeface="Times New Roman" pitchFamily="18" charset="0"/>
                <a:cs typeface="Times New Roman" pitchFamily="18" charset="0"/>
              </a:rPr>
              <a:t>Îmân</a:t>
            </a:r>
            <a:r>
              <a:rPr lang="tr-TR" sz="3100" i="1" dirty="0" smtClean="0">
                <a:latin typeface="Times New Roman" pitchFamily="18" charset="0"/>
                <a:cs typeface="Times New Roman" pitchFamily="18" charset="0"/>
              </a:rPr>
              <a:t> 41</a:t>
            </a:r>
          </a:p>
          <a:p>
            <a:pPr algn="just">
              <a:buNone/>
            </a:pPr>
            <a:endParaRPr lang="tr-TR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900" b="1" dirty="0" smtClean="0">
                <a:solidFill>
                  <a:srgbClr val="FF0000"/>
                </a:solidFill>
              </a:rPr>
              <a:t>Tertemiz ve arınmış bir şekilde </a:t>
            </a:r>
            <a:r>
              <a:rPr lang="tr-TR" sz="3900" b="1" dirty="0" err="1" smtClean="0">
                <a:solidFill>
                  <a:srgbClr val="FF0000"/>
                </a:solidFill>
              </a:rPr>
              <a:t>mebrur</a:t>
            </a:r>
            <a:r>
              <a:rPr lang="tr-TR" sz="3900" b="1" dirty="0" smtClean="0">
                <a:solidFill>
                  <a:srgbClr val="FF0000"/>
                </a:solidFill>
              </a:rPr>
              <a:t> bir hac yapmış olarak dönüş gayesi vardır.</a:t>
            </a:r>
          </a:p>
          <a:p>
            <a:pPr algn="ctr"/>
            <a:r>
              <a:rPr lang="ar-SA" sz="5700" b="1" dirty="0" smtClean="0">
                <a:latin typeface="Traditional Arabic" pitchFamily="18" charset="-78"/>
                <a:cs typeface="Traditional Arabic" pitchFamily="18" charset="-78"/>
              </a:rPr>
              <a:t>منْ حجَّ فَلَم يرْفُثْ ، وَلَم يفْسُقْ ، رجَع كَيَومِ ولَدتْهُ أُمُّهُ </a:t>
            </a:r>
            <a:endParaRPr lang="tr-TR" sz="57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3100" dirty="0" smtClean="0"/>
              <a:t>"Kötü söz söylemeden ve büyük günah işlemeden hacceden kimse, annesinden doğduğu gündeki gibi günahsız olarak (evine) döner."</a:t>
            </a:r>
            <a:r>
              <a:rPr lang="tr-TR" sz="3100" i="1" dirty="0" err="1" smtClean="0"/>
              <a:t>Buhârî</a:t>
            </a:r>
            <a:r>
              <a:rPr lang="tr-TR" sz="3100" i="1" dirty="0" smtClean="0"/>
              <a:t>, Hac 4</a:t>
            </a:r>
            <a:endParaRPr lang="tr-TR" sz="3900" dirty="0" smtClean="0"/>
          </a:p>
          <a:p>
            <a:pPr algn="just"/>
            <a:endParaRPr lang="tr-TR" sz="3100" i="1" dirty="0" smtClean="0"/>
          </a:p>
          <a:p>
            <a:pPr algn="just"/>
            <a:endParaRPr lang="tr-TR" i="1" dirty="0" smtClean="0"/>
          </a:p>
          <a:p>
            <a:pPr algn="just"/>
            <a:endParaRPr lang="tr-TR" sz="3600" dirty="0" smtClean="0"/>
          </a:p>
          <a:p>
            <a:pPr algn="just"/>
            <a:endParaRPr lang="tr-TR" sz="3600" dirty="0" smtClean="0"/>
          </a:p>
          <a:p>
            <a:pPr algn="just"/>
            <a:endParaRPr lang="tr-TR" sz="3600" dirty="0" smtClean="0"/>
          </a:p>
          <a:p>
            <a:pPr algn="just"/>
            <a:endParaRPr lang="tr-TR" sz="3600" dirty="0" smtClean="0"/>
          </a:p>
          <a:p>
            <a:pPr algn="just"/>
            <a:endParaRPr lang="tr-TR" sz="3600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919936"/>
          </a:xfrm>
        </p:spPr>
        <p:txBody>
          <a:bodyPr/>
          <a:lstStyle/>
          <a:p>
            <a:pPr algn="just"/>
            <a:r>
              <a:rPr lang="tr-TR" sz="3000" b="1" dirty="0" smtClean="0">
                <a:solidFill>
                  <a:srgbClr val="FF0000"/>
                </a:solidFill>
              </a:rPr>
              <a:t>Allah Resulü haccı kadınların cihadı olarak da ifade etmiştir.</a:t>
            </a:r>
          </a:p>
          <a:p>
            <a:pPr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يا رَسُولَ اللَّه ، نَرى الجِهَادَ أَفضَلَ العملِ ، أفَلا نُجاهِدُ ؟ فَقَالَ : لكِنْ أَفضَلُ الجِهَادِ : حَجٌّ مبرُورٌ </a:t>
            </a:r>
            <a:endParaRPr lang="tr-T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dirty="0" smtClean="0"/>
              <a:t>- Ey Allah'ın Resulü! En üstün amel olarak cihadı görüyoruz. Biz hanımlar </a:t>
            </a:r>
            <a:r>
              <a:rPr lang="tr-TR" dirty="0" err="1" smtClean="0"/>
              <a:t>cihad</a:t>
            </a:r>
            <a:r>
              <a:rPr lang="tr-TR" dirty="0" smtClean="0"/>
              <a:t> etmeyelim mi? dedim. Peygamber </a:t>
            </a:r>
            <a:r>
              <a:rPr lang="tr-TR" i="1" dirty="0" err="1" smtClean="0"/>
              <a:t>aleyhisselâm</a:t>
            </a:r>
            <a:r>
              <a:rPr lang="tr-TR" dirty="0" smtClean="0"/>
              <a:t>:</a:t>
            </a:r>
          </a:p>
          <a:p>
            <a:pPr algn="just"/>
            <a:r>
              <a:rPr lang="tr-TR" dirty="0" smtClean="0"/>
              <a:t>"</a:t>
            </a:r>
            <a:r>
              <a:rPr lang="tr-TR" b="1" dirty="0" smtClean="0"/>
              <a:t>Fakat </a:t>
            </a:r>
            <a:r>
              <a:rPr lang="tr-TR" dirty="0" smtClean="0"/>
              <a:t>(sizin için)</a:t>
            </a:r>
            <a:r>
              <a:rPr lang="tr-TR" b="1" dirty="0" smtClean="0"/>
              <a:t> cihadın en üstünü, </a:t>
            </a:r>
            <a:r>
              <a:rPr lang="tr-TR" b="1" dirty="0" err="1" smtClean="0"/>
              <a:t>hacc</a:t>
            </a:r>
            <a:r>
              <a:rPr lang="tr-TR" b="1" dirty="0" smtClean="0"/>
              <a:t>-ı </a:t>
            </a:r>
            <a:r>
              <a:rPr lang="tr-TR" b="1" dirty="0" err="1" smtClean="0"/>
              <a:t>mebrûrdur</a:t>
            </a:r>
            <a:r>
              <a:rPr lang="tr-TR" dirty="0" smtClean="0"/>
              <a:t>" buyurdu. </a:t>
            </a:r>
            <a:r>
              <a:rPr lang="en-US" dirty="0" err="1" smtClean="0"/>
              <a:t>Buhârî</a:t>
            </a:r>
            <a:r>
              <a:rPr lang="en-US" dirty="0" smtClean="0"/>
              <a:t>, </a:t>
            </a:r>
            <a:r>
              <a:rPr lang="en-US" dirty="0" err="1" smtClean="0"/>
              <a:t>Hac</a:t>
            </a:r>
            <a:r>
              <a:rPr lang="en-US" dirty="0" smtClean="0"/>
              <a:t> 4, </a:t>
            </a:r>
            <a:r>
              <a:rPr lang="en-US" dirty="0" err="1" smtClean="0"/>
              <a:t>Sayd</a:t>
            </a:r>
            <a:r>
              <a:rPr lang="en-US" dirty="0" smtClean="0"/>
              <a:t> 26, </a:t>
            </a:r>
            <a:r>
              <a:rPr lang="en-US" dirty="0" err="1" smtClean="0"/>
              <a:t>Cihâd</a:t>
            </a:r>
            <a:r>
              <a:rPr lang="en-US" dirty="0" smtClean="0"/>
              <a:t> 1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336704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العُمْرَة إلى العُمْرِة كَفَّارةٌ لما بيْنهُما ، والحجُّ المَبرُورُ لَيس لهُ جزَاءٌ إلاَّ الجَنَّةَ 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/>
            <a:r>
              <a:rPr lang="tr-TR" sz="2400" dirty="0" smtClean="0"/>
              <a:t>"Umre ibadeti, daha sonraki bir umreye kadar işlenecek günahlara </a:t>
            </a:r>
            <a:r>
              <a:rPr lang="tr-TR" sz="2400" dirty="0" err="1" smtClean="0"/>
              <a:t>kefârettir</a:t>
            </a:r>
            <a:r>
              <a:rPr lang="tr-TR" sz="2400" dirty="0" smtClean="0"/>
              <a:t>. </a:t>
            </a:r>
            <a:r>
              <a:rPr lang="tr-TR" sz="2400" dirty="0" err="1" smtClean="0"/>
              <a:t>Mebrûr</a:t>
            </a:r>
            <a:r>
              <a:rPr lang="tr-TR" sz="2400" dirty="0" smtClean="0"/>
              <a:t> haccın karşılığı ise, ancak cennettir." </a:t>
            </a:r>
            <a:r>
              <a:rPr lang="tr-TR" sz="2400" i="1" dirty="0" err="1" smtClean="0"/>
              <a:t>Buhârî</a:t>
            </a:r>
            <a:r>
              <a:rPr lang="tr-TR" sz="2400" i="1" dirty="0" smtClean="0"/>
              <a:t>, Umre 1; Müslim, Hac 437</a:t>
            </a:r>
          </a:p>
          <a:p>
            <a:pPr algn="just"/>
            <a:r>
              <a:rPr lang="tr-TR" sz="3000" dirty="0" smtClean="0"/>
              <a:t>İbadette samimiyetin zirve noktası da ‘’</a:t>
            </a:r>
            <a:r>
              <a:rPr lang="tr-TR" sz="3000" b="1" dirty="0" smtClean="0"/>
              <a:t>İhsan</a:t>
            </a:r>
            <a:r>
              <a:rPr lang="tr-TR" sz="3000" dirty="0" smtClean="0"/>
              <a:t>’’ derecesidir.</a:t>
            </a:r>
          </a:p>
          <a:p>
            <a:pPr algn="just"/>
            <a:r>
              <a:rPr lang="tr-TR" sz="3000" b="1" dirty="0" smtClean="0">
                <a:solidFill>
                  <a:srgbClr val="FF0000"/>
                </a:solidFill>
              </a:rPr>
              <a:t>İHSAN</a:t>
            </a:r>
            <a:r>
              <a:rPr lang="tr-TR" sz="3000" dirty="0" smtClean="0">
                <a:solidFill>
                  <a:srgbClr val="FF0000"/>
                </a:solidFill>
              </a:rPr>
              <a:t>: </a:t>
            </a:r>
            <a:r>
              <a:rPr lang="tr-TR" sz="3000" dirty="0" smtClean="0"/>
              <a:t>Allah’ı görüyor gibi ibadet etmektir.</a:t>
            </a:r>
          </a:p>
          <a:p>
            <a:pPr algn="just"/>
            <a:r>
              <a:rPr lang="tr-TR" sz="3000" dirty="0" smtClean="0"/>
              <a:t>İbadette </a:t>
            </a:r>
            <a:r>
              <a:rPr lang="tr-TR" sz="3000" dirty="0" err="1" smtClean="0"/>
              <a:t>aslolan</a:t>
            </a:r>
            <a:r>
              <a:rPr lang="tr-TR" sz="3000" dirty="0" smtClean="0"/>
              <a:t>, sünnet çizgisini aşmamak bidat ve hurafelerden uzak kalmaktır.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720</TotalTime>
  <Words>913</Words>
  <Application>Microsoft Office PowerPoint</Application>
  <PresentationFormat>Ekran Gösterisi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        İBADETİN MAHİYETİ ve HAC İBADETİ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İBADETİN MAHİYETİ ve HAC İBADETİ</dc:title>
  <dc:creator>HP</dc:creator>
  <cp:lastModifiedBy>fatihkurt</cp:lastModifiedBy>
  <cp:revision>104</cp:revision>
  <dcterms:created xsi:type="dcterms:W3CDTF">2013-05-30T13:17:10Z</dcterms:created>
  <dcterms:modified xsi:type="dcterms:W3CDTF">2013-06-06T12:13:54Z</dcterms:modified>
</cp:coreProperties>
</file>