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5" r:id="rId1"/>
  </p:sldMasterIdLst>
  <p:notesMasterIdLst>
    <p:notesMasterId r:id="rId69"/>
  </p:notesMasterIdLst>
  <p:sldIdLst>
    <p:sldId id="256" r:id="rId2"/>
    <p:sldId id="257" r:id="rId3"/>
    <p:sldId id="262" r:id="rId4"/>
    <p:sldId id="258" r:id="rId5"/>
    <p:sldId id="273" r:id="rId6"/>
    <p:sldId id="274" r:id="rId7"/>
    <p:sldId id="259" r:id="rId8"/>
    <p:sldId id="261" r:id="rId9"/>
    <p:sldId id="278" r:id="rId10"/>
    <p:sldId id="275" r:id="rId11"/>
    <p:sldId id="260" r:id="rId12"/>
    <p:sldId id="267" r:id="rId13"/>
    <p:sldId id="266" r:id="rId14"/>
    <p:sldId id="265" r:id="rId15"/>
    <p:sldId id="276" r:id="rId16"/>
    <p:sldId id="277" r:id="rId17"/>
    <p:sldId id="263" r:id="rId18"/>
    <p:sldId id="268" r:id="rId19"/>
    <p:sldId id="279" r:id="rId20"/>
    <p:sldId id="280" r:id="rId21"/>
    <p:sldId id="281" r:id="rId22"/>
    <p:sldId id="283" r:id="rId23"/>
    <p:sldId id="284" r:id="rId24"/>
    <p:sldId id="285" r:id="rId25"/>
    <p:sldId id="286" r:id="rId26"/>
    <p:sldId id="288" r:id="rId27"/>
    <p:sldId id="289" r:id="rId28"/>
    <p:sldId id="290" r:id="rId29"/>
    <p:sldId id="291" r:id="rId30"/>
    <p:sldId id="292" r:id="rId31"/>
    <p:sldId id="293" r:id="rId32"/>
    <p:sldId id="294"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42"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8D8958-020D-43F2-B041-F528BA42F229}" type="datetimeFigureOut">
              <a:rPr lang="tr-TR" smtClean="0"/>
              <a:pPr/>
              <a:t>24.7.2015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D6F6F-3B49-4574-BF3D-B598C556D796}" type="slidenum">
              <a:rPr lang="tr-TR" smtClean="0"/>
              <a:pPr/>
              <a:t>‹#›</a:t>
            </a:fld>
            <a:endParaRPr lang="tr-TR"/>
          </a:p>
        </p:txBody>
      </p:sp>
    </p:spTree>
    <p:extLst>
      <p:ext uri="{BB962C8B-B14F-4D97-AF65-F5344CB8AC3E}">
        <p14:creationId xmlns:p14="http://schemas.microsoft.com/office/powerpoint/2010/main" val="140069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1A8F6489-03CF-4C63-A6F4-67AC5E020728}" type="slidenum">
              <a:rPr lang="tr-TR" smtClean="0"/>
              <a:pPr/>
              <a:t>25</a:t>
            </a:fld>
            <a:endParaRPr lang="tr-TR"/>
          </a:p>
        </p:txBody>
      </p:sp>
    </p:spTree>
    <p:extLst>
      <p:ext uri="{BB962C8B-B14F-4D97-AF65-F5344CB8AC3E}">
        <p14:creationId xmlns:p14="http://schemas.microsoft.com/office/powerpoint/2010/main" val="22167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4BEB9376-2267-49EE-98CB-714E8CF2C274}" type="slidenum">
              <a:rPr lang="tr-TR" smtClean="0"/>
              <a:pPr/>
              <a:t>41</a:t>
            </a:fld>
            <a:endParaRPr lang="tr-TR"/>
          </a:p>
        </p:txBody>
      </p:sp>
    </p:spTree>
    <p:extLst>
      <p:ext uri="{BB962C8B-B14F-4D97-AF65-F5344CB8AC3E}">
        <p14:creationId xmlns:p14="http://schemas.microsoft.com/office/powerpoint/2010/main" val="310163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37891" name="2 Not Yer Tutucusu"/>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7892"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C88FF9-F5F1-47E4-B8FD-2362C87FCB5C}" type="slidenum">
              <a:rPr lang="tr-TR"/>
              <a:pPr fontAlgn="base">
                <a:spcBef>
                  <a:spcPct val="0"/>
                </a:spcBef>
                <a:spcAft>
                  <a:spcPct val="0"/>
                </a:spcAft>
              </a:pPr>
              <a:t>50</a:t>
            </a:fld>
            <a:endParaRPr lang="tr-TR"/>
          </a:p>
        </p:txBody>
      </p:sp>
    </p:spTree>
    <p:extLst>
      <p:ext uri="{BB962C8B-B14F-4D97-AF65-F5344CB8AC3E}">
        <p14:creationId xmlns:p14="http://schemas.microsoft.com/office/powerpoint/2010/main" val="389704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38915" name="2 Not Yer Tutucusu"/>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
        <p:nvSpPr>
          <p:cNvPr id="38916" name="3 Slayt Numarası Yer Tutucusu"/>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B112CE-D00C-4BF8-9939-328DC269FC57}" type="slidenum">
              <a:rPr lang="tr-TR"/>
              <a:pPr fontAlgn="base">
                <a:spcBef>
                  <a:spcPct val="0"/>
                </a:spcBef>
                <a:spcAft>
                  <a:spcPct val="0"/>
                </a:spcAft>
              </a:pPr>
              <a:t>64</a:t>
            </a:fld>
            <a:endParaRPr lang="tr-TR"/>
          </a:p>
        </p:txBody>
      </p:sp>
    </p:spTree>
    <p:extLst>
      <p:ext uri="{BB962C8B-B14F-4D97-AF65-F5344CB8AC3E}">
        <p14:creationId xmlns:p14="http://schemas.microsoft.com/office/powerpoint/2010/main" val="2938039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9 Dik Üçgen"/>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Başlık"/>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grpSp>
        <p:nvGrpSpPr>
          <p:cNvPr id="2" name="1 Grup"/>
          <p:cNvGrpSpPr/>
          <p:nvPr/>
        </p:nvGrpSpPr>
        <p:grpSpPr>
          <a:xfrm>
            <a:off x="-3765" y="4953000"/>
            <a:ext cx="9147765" cy="1912088"/>
            <a:chOff x="-3765" y="4832896"/>
            <a:chExt cx="9147765" cy="2032192"/>
          </a:xfrm>
        </p:grpSpPr>
        <p:sp>
          <p:nvSpPr>
            <p:cNvPr id="7" name="6 Serbest Form"/>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Serbest Form"/>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Serbest Form"/>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Düz Bağlayıcı"/>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Veri Yer Tutucusu"/>
          <p:cNvSpPr>
            <a:spLocks noGrp="1"/>
          </p:cNvSpPr>
          <p:nvPr>
            <p:ph type="dt" sz="half" idx="10"/>
          </p:nvPr>
        </p:nvSpPr>
        <p:spPr/>
        <p:txBody>
          <a:bodyPr/>
          <a:lstStyle>
            <a:lvl1pPr>
              <a:defRPr>
                <a:solidFill>
                  <a:srgbClr val="FFFFFF"/>
                </a:solidFill>
              </a:defRPr>
            </a:lvl1pPr>
            <a:extLst/>
          </a:lstStyle>
          <a:p>
            <a:pPr>
              <a:defRPr/>
            </a:pPr>
            <a:fld id="{83CF689A-53A8-48F2-835F-487FBA75328A}" type="datetimeFigureOut">
              <a:rPr lang="tr-TR" smtClean="0"/>
              <a:pPr>
                <a:defRPr/>
              </a:pPr>
              <a:t>24.7.2015</a:t>
            </a:fld>
            <a:endParaRPr lang="tr-TR"/>
          </a:p>
        </p:txBody>
      </p:sp>
      <p:sp>
        <p:nvSpPr>
          <p:cNvPr id="19" name="18 Altbilgi Yer Tutucusu"/>
          <p:cNvSpPr>
            <a:spLocks noGrp="1"/>
          </p:cNvSpPr>
          <p:nvPr>
            <p:ph type="ftr" sz="quarter" idx="11"/>
          </p:nvPr>
        </p:nvSpPr>
        <p:spPr/>
        <p:txBody>
          <a:bodyPr/>
          <a:lstStyle>
            <a:lvl1pPr>
              <a:defRPr>
                <a:solidFill>
                  <a:schemeClr val="accent1">
                    <a:tint val="20000"/>
                  </a:schemeClr>
                </a:solidFill>
              </a:defRPr>
            </a:lvl1pPr>
            <a:extLst/>
          </a:lstStyle>
          <a:p>
            <a:pPr>
              <a:defRPr/>
            </a:pPr>
            <a:endParaRPr lang="tr-TR"/>
          </a:p>
        </p:txBody>
      </p:sp>
      <p:sp>
        <p:nvSpPr>
          <p:cNvPr id="27" name="26 Slayt Numarası Yer Tutucusu"/>
          <p:cNvSpPr>
            <a:spLocks noGrp="1"/>
          </p:cNvSpPr>
          <p:nvPr>
            <p:ph type="sldNum" sz="quarter" idx="12"/>
          </p:nvPr>
        </p:nvSpPr>
        <p:spPr/>
        <p:txBody>
          <a:bodyPr/>
          <a:lstStyle>
            <a:lvl1pPr>
              <a:defRPr>
                <a:solidFill>
                  <a:srgbClr val="FFFFFF"/>
                </a:solidFill>
              </a:defRPr>
            </a:lvl1pPr>
            <a:extLst/>
          </a:lstStyle>
          <a:p>
            <a:pPr>
              <a:defRPr/>
            </a:pPr>
            <a:fld id="{E74B3F01-86A6-4244-82FF-3FBE4758B973}" type="slidenum">
              <a:rPr lang="tr-TR" smtClean="0"/>
              <a:pPr>
                <a:defRPr/>
              </a:pPr>
              <a:t>‹#›</a:t>
            </a:fld>
            <a:endParaRPr lang="tr-T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1481329"/>
            <a:ext cx="8229600" cy="43860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pPr>
              <a:defRPr/>
            </a:pPr>
            <a:fld id="{AD7762D6-56FD-4D5C-82FF-B8FDEAD2802D}" type="datetimeFigureOut">
              <a:rPr lang="tr-TR" smtClean="0"/>
              <a:pPr>
                <a:defRPr/>
              </a:pPr>
              <a:t>24.7.2015</a:t>
            </a:fld>
            <a:endParaRPr lang="tr-TR"/>
          </a:p>
        </p:txBody>
      </p:sp>
      <p:sp>
        <p:nvSpPr>
          <p:cNvPr id="5" name="4 Altbilgi Yer Tutucusu"/>
          <p:cNvSpPr>
            <a:spLocks noGrp="1"/>
          </p:cNvSpPr>
          <p:nvPr>
            <p:ph type="ftr" sz="quarter" idx="11"/>
          </p:nvPr>
        </p:nvSpPr>
        <p:spPr/>
        <p:txBody>
          <a:bodyPr/>
          <a:lstStyle>
            <a:extLst/>
          </a:lstStyle>
          <a:p>
            <a:pPr>
              <a:defRPr/>
            </a:pPr>
            <a:endParaRPr lang="tr-TR"/>
          </a:p>
        </p:txBody>
      </p:sp>
      <p:sp>
        <p:nvSpPr>
          <p:cNvPr id="6" name="5 Slayt Numarası Yer Tutucusu"/>
          <p:cNvSpPr>
            <a:spLocks noGrp="1"/>
          </p:cNvSpPr>
          <p:nvPr>
            <p:ph type="sldNum" sz="quarter" idx="12"/>
          </p:nvPr>
        </p:nvSpPr>
        <p:spPr/>
        <p:txBody>
          <a:bodyPr/>
          <a:lstStyle>
            <a:extLst/>
          </a:lstStyle>
          <a:p>
            <a:pPr>
              <a:defRPr/>
            </a:pPr>
            <a:fld id="{C1E60423-EA16-4347-BC85-E6B7708C6A6B}" type="slidenum">
              <a:rPr lang="tr-TR" smtClean="0"/>
              <a:pPr>
                <a:defRPr/>
              </a:pPr>
              <a:t>‹#›</a:t>
            </a:fld>
            <a:endParaRPr lang="tr-T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44013" y="274640"/>
            <a:ext cx="1777470" cy="5592761"/>
          </a:xfrm>
        </p:spPr>
        <p:txBody>
          <a:bodyPr vert="eaVert"/>
          <a:lstStyle>
            <a:extLs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41"/>
            <a:ext cx="6324600" cy="5592760"/>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pPr>
              <a:defRPr/>
            </a:pPr>
            <a:fld id="{2AA05278-8C29-4FAA-8D69-FD3500F35417}" type="datetimeFigureOut">
              <a:rPr lang="tr-TR" smtClean="0"/>
              <a:pPr>
                <a:defRPr/>
              </a:pPr>
              <a:t>24.7.2015</a:t>
            </a:fld>
            <a:endParaRPr lang="tr-TR"/>
          </a:p>
        </p:txBody>
      </p:sp>
      <p:sp>
        <p:nvSpPr>
          <p:cNvPr id="5" name="4 Altbilgi Yer Tutucusu"/>
          <p:cNvSpPr>
            <a:spLocks noGrp="1"/>
          </p:cNvSpPr>
          <p:nvPr>
            <p:ph type="ftr" sz="quarter" idx="11"/>
          </p:nvPr>
        </p:nvSpPr>
        <p:spPr/>
        <p:txBody>
          <a:bodyPr/>
          <a:lstStyle>
            <a:extLst/>
          </a:lstStyle>
          <a:p>
            <a:pPr>
              <a:defRPr/>
            </a:pPr>
            <a:endParaRPr lang="tr-TR"/>
          </a:p>
        </p:txBody>
      </p:sp>
      <p:sp>
        <p:nvSpPr>
          <p:cNvPr id="6" name="5 Slayt Numarası Yer Tutucusu"/>
          <p:cNvSpPr>
            <a:spLocks noGrp="1"/>
          </p:cNvSpPr>
          <p:nvPr>
            <p:ph type="sldNum" sz="quarter" idx="12"/>
          </p:nvPr>
        </p:nvSpPr>
        <p:spPr/>
        <p:txBody>
          <a:bodyPr/>
          <a:lstStyle>
            <a:extLst/>
          </a:lstStyle>
          <a:p>
            <a:pPr>
              <a:defRPr/>
            </a:pPr>
            <a:fld id="{7B52754F-7F45-4C00-8B82-8AFFB1542C93}" type="slidenum">
              <a:rPr lang="tr-TR" smtClean="0"/>
              <a:pPr>
                <a:defRPr/>
              </a:pPr>
              <a:t>‹#›</a:t>
            </a:fld>
            <a:endParaRPr lang="tr-T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extLst/>
          </a:lstStyle>
          <a:p>
            <a:pPr>
              <a:defRPr/>
            </a:pPr>
            <a:fld id="{7C3C02DE-73E5-41B4-B5BD-A6AFDD4CE484}" type="datetimeFigureOut">
              <a:rPr lang="tr-TR" smtClean="0"/>
              <a:pPr>
                <a:defRPr/>
              </a:pPr>
              <a:t>24.7.2015</a:t>
            </a:fld>
            <a:endParaRPr lang="tr-TR"/>
          </a:p>
        </p:txBody>
      </p:sp>
      <p:sp>
        <p:nvSpPr>
          <p:cNvPr id="5" name="4 Altbilgi Yer Tutucusu"/>
          <p:cNvSpPr>
            <a:spLocks noGrp="1"/>
          </p:cNvSpPr>
          <p:nvPr>
            <p:ph type="ftr" sz="quarter" idx="11"/>
          </p:nvPr>
        </p:nvSpPr>
        <p:spPr/>
        <p:txBody>
          <a:bodyPr/>
          <a:lstStyle>
            <a:extLst/>
          </a:lstStyle>
          <a:p>
            <a:pPr>
              <a:defRPr/>
            </a:pPr>
            <a:endParaRPr lang="tr-TR"/>
          </a:p>
        </p:txBody>
      </p:sp>
      <p:sp>
        <p:nvSpPr>
          <p:cNvPr id="6" name="5 Slayt Numarası Yer Tutucusu"/>
          <p:cNvSpPr>
            <a:spLocks noGrp="1"/>
          </p:cNvSpPr>
          <p:nvPr>
            <p:ph type="sldNum" sz="quarter" idx="12"/>
          </p:nvPr>
        </p:nvSpPr>
        <p:spPr/>
        <p:txBody>
          <a:bodyPr/>
          <a:lstStyle>
            <a:extLst/>
          </a:lstStyle>
          <a:p>
            <a:pPr>
              <a:defRPr/>
            </a:pPr>
            <a:fld id="{0E636658-188A-42A0-B1F7-D98410A9E93A}" type="slidenum">
              <a:rPr lang="tr-TR" smtClean="0"/>
              <a:pPr>
                <a:defRPr/>
              </a:pPr>
              <a:t>‹#›</a:t>
            </a:fld>
            <a:endParaRPr lang="tr-TR"/>
          </a:p>
        </p:txBody>
      </p:sp>
      <p:sp>
        <p:nvSpPr>
          <p:cNvPr id="7" name="6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extLst/>
          </a:lstStyle>
          <a:p>
            <a:pPr>
              <a:defRPr/>
            </a:pPr>
            <a:fld id="{EE60D94A-0DBD-4876-926F-728D3F0A5172}" type="datetimeFigureOut">
              <a:rPr lang="tr-TR" smtClean="0"/>
              <a:pPr>
                <a:defRPr/>
              </a:pPr>
              <a:t>24.7.2015</a:t>
            </a:fld>
            <a:endParaRPr lang="tr-TR"/>
          </a:p>
        </p:txBody>
      </p:sp>
      <p:sp>
        <p:nvSpPr>
          <p:cNvPr id="5" name="4 Altbilgi Yer Tutucusu"/>
          <p:cNvSpPr>
            <a:spLocks noGrp="1"/>
          </p:cNvSpPr>
          <p:nvPr>
            <p:ph type="ftr" sz="quarter" idx="11"/>
          </p:nvPr>
        </p:nvSpPr>
        <p:spPr/>
        <p:txBody>
          <a:bodyPr/>
          <a:lstStyle>
            <a:extLst/>
          </a:lstStyle>
          <a:p>
            <a:pPr>
              <a:defRPr/>
            </a:pPr>
            <a:endParaRPr lang="tr-TR"/>
          </a:p>
        </p:txBody>
      </p:sp>
      <p:sp>
        <p:nvSpPr>
          <p:cNvPr id="6" name="5 Slayt Numarası Yer Tutucusu"/>
          <p:cNvSpPr>
            <a:spLocks noGrp="1"/>
          </p:cNvSpPr>
          <p:nvPr>
            <p:ph type="sldNum" sz="quarter" idx="12"/>
          </p:nvPr>
        </p:nvSpPr>
        <p:spPr/>
        <p:txBody>
          <a:bodyPr/>
          <a:lstStyle>
            <a:extLst/>
          </a:lstStyle>
          <a:p>
            <a:pPr>
              <a:defRPr/>
            </a:pPr>
            <a:fld id="{9F235C78-9F92-4FAC-A9BD-21DD12D5EB26}" type="slidenum">
              <a:rPr lang="tr-TR" smtClean="0"/>
              <a:pPr>
                <a:defRPr/>
              </a:pPr>
              <a:t>‹#›</a:t>
            </a:fld>
            <a:endParaRPr lang="tr-TR"/>
          </a:p>
        </p:txBody>
      </p:sp>
      <p:sp>
        <p:nvSpPr>
          <p:cNvPr id="7" name="6 Köşeli Çift Ayraç"/>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Köşeli Çift Ayraç"/>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extLst/>
          </a:lstStyle>
          <a:p>
            <a:pPr>
              <a:defRPr/>
            </a:pPr>
            <a:fld id="{6C644095-BBA4-4253-9683-E1FBF12CEB7E}" type="datetimeFigureOut">
              <a:rPr lang="tr-TR" smtClean="0"/>
              <a:pPr>
                <a:defRPr/>
              </a:pPr>
              <a:t>24.7.2015</a:t>
            </a:fld>
            <a:endParaRPr lang="tr-TR"/>
          </a:p>
        </p:txBody>
      </p:sp>
      <p:sp>
        <p:nvSpPr>
          <p:cNvPr id="6" name="5 Altbilgi Yer Tutucusu"/>
          <p:cNvSpPr>
            <a:spLocks noGrp="1"/>
          </p:cNvSpPr>
          <p:nvPr>
            <p:ph type="ftr" sz="quarter" idx="11"/>
          </p:nvPr>
        </p:nvSpPr>
        <p:spPr/>
        <p:txBody>
          <a:bodyPr/>
          <a:lstStyle>
            <a:extLst/>
          </a:lstStyle>
          <a:p>
            <a:pPr>
              <a:defRPr/>
            </a:pPr>
            <a:endParaRPr lang="tr-TR"/>
          </a:p>
        </p:txBody>
      </p:sp>
      <p:sp>
        <p:nvSpPr>
          <p:cNvPr id="7" name="6 Slayt Numarası Yer Tutucusu"/>
          <p:cNvSpPr>
            <a:spLocks noGrp="1"/>
          </p:cNvSpPr>
          <p:nvPr>
            <p:ph type="sldNum" sz="quarter" idx="12"/>
          </p:nvPr>
        </p:nvSpPr>
        <p:spPr/>
        <p:txBody>
          <a:bodyPr/>
          <a:lstStyle>
            <a:extLst/>
          </a:lstStyle>
          <a:p>
            <a:pPr>
              <a:defRPr/>
            </a:pPr>
            <a:fld id="{51AFFDFD-78BA-4B28-A7B9-ED953B480C1B}" type="slidenum">
              <a:rPr lang="tr-TR" smtClean="0"/>
              <a:pPr>
                <a:defRPr/>
              </a:pPr>
              <a:t>‹#›</a:t>
            </a:fld>
            <a:endParaRPr lang="tr-TR"/>
          </a:p>
        </p:txBody>
      </p:sp>
      <p:sp>
        <p:nvSpPr>
          <p:cNvPr id="8" name="7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extLst/>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extLst/>
          </a:lstStyle>
          <a:p>
            <a:pPr>
              <a:defRPr/>
            </a:pPr>
            <a:fld id="{AD3BF646-C58F-49BD-BE24-6CB8D1D124B2}" type="datetimeFigureOut">
              <a:rPr lang="tr-TR" smtClean="0"/>
              <a:pPr>
                <a:defRPr/>
              </a:pPr>
              <a:t>24.7.2015</a:t>
            </a:fld>
            <a:endParaRPr lang="tr-TR"/>
          </a:p>
        </p:txBody>
      </p:sp>
      <p:sp>
        <p:nvSpPr>
          <p:cNvPr id="8" name="7 Altbilgi Yer Tutucusu"/>
          <p:cNvSpPr>
            <a:spLocks noGrp="1"/>
          </p:cNvSpPr>
          <p:nvPr>
            <p:ph type="ftr" sz="quarter" idx="11"/>
          </p:nvPr>
        </p:nvSpPr>
        <p:spPr/>
        <p:txBody>
          <a:bodyPr/>
          <a:lstStyle>
            <a:extLst/>
          </a:lstStyle>
          <a:p>
            <a:pPr>
              <a:defRPr/>
            </a:pPr>
            <a:endParaRPr lang="tr-TR"/>
          </a:p>
        </p:txBody>
      </p:sp>
      <p:sp>
        <p:nvSpPr>
          <p:cNvPr id="9" name="8 Slayt Numarası Yer Tutucusu"/>
          <p:cNvSpPr>
            <a:spLocks noGrp="1"/>
          </p:cNvSpPr>
          <p:nvPr>
            <p:ph type="sldNum" sz="quarter" idx="12"/>
          </p:nvPr>
        </p:nvSpPr>
        <p:spPr/>
        <p:txBody>
          <a:bodyPr/>
          <a:lstStyle>
            <a:extLst/>
          </a:lstStyle>
          <a:p>
            <a:pPr>
              <a:defRPr/>
            </a:pPr>
            <a:fld id="{96BBF2AF-C7EA-4052-B7D8-9895862DA4C5}" type="slidenum">
              <a:rPr lang="tr-TR" smtClean="0"/>
              <a:pPr>
                <a:defRPr/>
              </a:pPr>
              <a:t>‹#›</a:t>
            </a:fld>
            <a:endParaRPr lang="tr-TR"/>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extLst/>
          </a:lstStyle>
          <a:p>
            <a:pPr>
              <a:defRPr/>
            </a:pPr>
            <a:fld id="{45239E27-6B29-41D8-9026-71665771056B}" type="datetimeFigureOut">
              <a:rPr lang="tr-TR" smtClean="0"/>
              <a:pPr>
                <a:defRPr/>
              </a:pPr>
              <a:t>24.7.2015</a:t>
            </a:fld>
            <a:endParaRPr lang="tr-TR"/>
          </a:p>
        </p:txBody>
      </p:sp>
      <p:sp>
        <p:nvSpPr>
          <p:cNvPr id="4" name="3 Altbilgi Yer Tutucusu"/>
          <p:cNvSpPr>
            <a:spLocks noGrp="1"/>
          </p:cNvSpPr>
          <p:nvPr>
            <p:ph type="ftr" sz="quarter" idx="11"/>
          </p:nvPr>
        </p:nvSpPr>
        <p:spPr/>
        <p:txBody>
          <a:bodyPr/>
          <a:lstStyle>
            <a:extLst/>
          </a:lstStyle>
          <a:p>
            <a:pPr>
              <a:defRPr/>
            </a:pPr>
            <a:endParaRPr lang="tr-TR"/>
          </a:p>
        </p:txBody>
      </p:sp>
      <p:sp>
        <p:nvSpPr>
          <p:cNvPr id="5" name="4 Slayt Numarası Yer Tutucusu"/>
          <p:cNvSpPr>
            <a:spLocks noGrp="1"/>
          </p:cNvSpPr>
          <p:nvPr>
            <p:ph type="sldNum" sz="quarter" idx="12"/>
          </p:nvPr>
        </p:nvSpPr>
        <p:spPr/>
        <p:txBody>
          <a:bodyPr/>
          <a:lstStyle>
            <a:extLst/>
          </a:lstStyle>
          <a:p>
            <a:pPr>
              <a:defRPr/>
            </a:pPr>
            <a:fld id="{505C7068-DD9D-4798-AA4C-1414BECB4C9D}" type="slidenum">
              <a:rPr lang="tr-TR" smtClean="0"/>
              <a:pPr>
                <a:defRPr/>
              </a:pPr>
              <a:t>‹#›</a:t>
            </a:fld>
            <a:endParaRPr lang="tr-TR"/>
          </a:p>
        </p:txBody>
      </p:sp>
      <p:sp>
        <p:nvSpPr>
          <p:cNvPr id="6" name="5 Başlık"/>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extLst/>
          </a:lstStyle>
          <a:p>
            <a:pPr>
              <a:defRPr/>
            </a:pPr>
            <a:fld id="{CA4222B0-2438-415C-A09E-06B035214CC5}" type="datetimeFigureOut">
              <a:rPr lang="tr-TR" smtClean="0"/>
              <a:pPr>
                <a:defRPr/>
              </a:pPr>
              <a:t>24.7.2015</a:t>
            </a:fld>
            <a:endParaRPr lang="tr-TR"/>
          </a:p>
        </p:txBody>
      </p:sp>
      <p:sp>
        <p:nvSpPr>
          <p:cNvPr id="3" name="2 Altbilgi Yer Tutucusu"/>
          <p:cNvSpPr>
            <a:spLocks noGrp="1"/>
          </p:cNvSpPr>
          <p:nvPr>
            <p:ph type="ftr" sz="quarter" idx="11"/>
          </p:nvPr>
        </p:nvSpPr>
        <p:spPr/>
        <p:txBody>
          <a:bodyPr/>
          <a:lstStyle>
            <a:extLst/>
          </a:lstStyle>
          <a:p>
            <a:pPr>
              <a:defRPr/>
            </a:pPr>
            <a:endParaRPr lang="tr-TR"/>
          </a:p>
        </p:txBody>
      </p:sp>
      <p:sp>
        <p:nvSpPr>
          <p:cNvPr id="4" name="3 Slayt Numarası Yer Tutucusu"/>
          <p:cNvSpPr>
            <a:spLocks noGrp="1"/>
          </p:cNvSpPr>
          <p:nvPr>
            <p:ph type="sldNum" sz="quarter" idx="12"/>
          </p:nvPr>
        </p:nvSpPr>
        <p:spPr/>
        <p:txBody>
          <a:bodyPr/>
          <a:lstStyle>
            <a:extLst/>
          </a:lstStyle>
          <a:p>
            <a:pPr>
              <a:defRPr/>
            </a:pPr>
            <a:fld id="{13B88BDF-0F5A-4A37-8B5A-0DE3D4462086}" type="slidenum">
              <a:rPr lang="tr-TR" smtClean="0"/>
              <a:pPr>
                <a:defRPr/>
              </a:pPr>
              <a:t>‹#›</a:t>
            </a:fld>
            <a:endParaRPr lang="tr-T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a:xfrm>
            <a:off x="6727032" y="6407944"/>
            <a:ext cx="1920240" cy="365760"/>
          </a:xfrm>
        </p:spPr>
        <p:txBody>
          <a:bodyPr/>
          <a:lstStyle>
            <a:extLst/>
          </a:lstStyle>
          <a:p>
            <a:pPr>
              <a:defRPr/>
            </a:pPr>
            <a:fld id="{7CDC02F9-C641-45C6-AAAA-AA79200A383C}" type="datetimeFigureOut">
              <a:rPr lang="tr-TR" smtClean="0"/>
              <a:pPr>
                <a:defRPr/>
              </a:pPr>
              <a:t>24.7.2015</a:t>
            </a:fld>
            <a:endParaRPr lang="tr-TR"/>
          </a:p>
        </p:txBody>
      </p:sp>
      <p:sp>
        <p:nvSpPr>
          <p:cNvPr id="6" name="5 Altbilgi Yer Tutucusu"/>
          <p:cNvSpPr>
            <a:spLocks noGrp="1"/>
          </p:cNvSpPr>
          <p:nvPr>
            <p:ph type="ftr" sz="quarter" idx="11"/>
          </p:nvPr>
        </p:nvSpPr>
        <p:spPr/>
        <p:txBody>
          <a:bodyPr/>
          <a:lstStyle>
            <a:extLst/>
          </a:lstStyle>
          <a:p>
            <a:pPr>
              <a:defRPr/>
            </a:pPr>
            <a:endParaRPr lang="tr-TR"/>
          </a:p>
        </p:txBody>
      </p:sp>
      <p:sp>
        <p:nvSpPr>
          <p:cNvPr id="7" name="6 Slayt Numarası Yer Tutucusu"/>
          <p:cNvSpPr>
            <a:spLocks noGrp="1"/>
          </p:cNvSpPr>
          <p:nvPr>
            <p:ph type="sldNum" sz="quarter" idx="12"/>
          </p:nvPr>
        </p:nvSpPr>
        <p:spPr/>
        <p:txBody>
          <a:bodyPr/>
          <a:lstStyle>
            <a:extLst/>
          </a:lstStyle>
          <a:p>
            <a:pPr>
              <a:defRPr/>
            </a:pPr>
            <a:fld id="{6C5C0AB9-BA6F-4AAB-B126-1C8A224DC771}" type="slidenum">
              <a:rPr lang="tr-TR" smtClean="0"/>
              <a:pPr>
                <a:defRPr/>
              </a:pPr>
              <a:t>‹#›</a:t>
            </a:fld>
            <a:endParaRPr lang="tr-TR"/>
          </a:p>
        </p:txBody>
      </p:sp>
    </p:spTree>
  </p:cSld>
  <p:clrMapOvr>
    <a:overrideClrMapping bg1="lt1" tx1="dk1" bg2="lt2" tx2="dk2" accent1="accent1" accent2="accent2" accent3="accent3" accent4="accent4" accent5="accent5" accent6="accent6" hlink="hlink" folHlink="folHlink"/>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3 Metin Yer Tutucusu"/>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3" name="2 Resim Yer Tutucusu"/>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smtClean="0"/>
              <a:t>Resim eklemek için simgeyi tıklatın</a:t>
            </a:r>
            <a:endParaRPr kumimoji="0" lang="en-US" dirty="0"/>
          </a:p>
        </p:txBody>
      </p:sp>
      <p:sp>
        <p:nvSpPr>
          <p:cNvPr id="5" name="4 Veri Yer Tutucusu"/>
          <p:cNvSpPr>
            <a:spLocks noGrp="1"/>
          </p:cNvSpPr>
          <p:nvPr>
            <p:ph type="dt" sz="half" idx="10"/>
          </p:nvPr>
        </p:nvSpPr>
        <p:spPr/>
        <p:txBody>
          <a:bodyPr/>
          <a:lstStyle>
            <a:lvl1pPr>
              <a:defRPr>
                <a:solidFill>
                  <a:schemeClr val="tx1"/>
                </a:solidFill>
              </a:defRPr>
            </a:lvl1pPr>
            <a:extLst/>
          </a:lstStyle>
          <a:p>
            <a:pPr>
              <a:defRPr/>
            </a:pPr>
            <a:fld id="{1D8D9F60-EF00-45AD-9D0C-29F65B63A035}" type="datetimeFigureOut">
              <a:rPr lang="tr-TR" smtClean="0"/>
              <a:pPr>
                <a:defRPr/>
              </a:pPr>
              <a:t>24.7.2015</a:t>
            </a:fld>
            <a:endParaRPr lang="tr-TR"/>
          </a:p>
        </p:txBody>
      </p:sp>
      <p:sp>
        <p:nvSpPr>
          <p:cNvPr id="6" name="5 Altbilgi Yer Tutucusu"/>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tr-TR"/>
          </a:p>
        </p:txBody>
      </p:sp>
      <p:sp>
        <p:nvSpPr>
          <p:cNvPr id="7" name="6 Slayt Numarası Yer Tutucusu"/>
          <p:cNvSpPr>
            <a:spLocks noGrp="1"/>
          </p:cNvSpPr>
          <p:nvPr>
            <p:ph type="sldNum" sz="quarter" idx="12"/>
          </p:nvPr>
        </p:nvSpPr>
        <p:spPr/>
        <p:txBody>
          <a:bodyPr/>
          <a:lstStyle>
            <a:lvl1pPr>
              <a:defRPr>
                <a:solidFill>
                  <a:schemeClr val="tx1"/>
                </a:solidFill>
              </a:defRPr>
            </a:lvl1pPr>
            <a:extLst/>
          </a:lstStyle>
          <a:p>
            <a:pPr>
              <a:defRPr/>
            </a:pPr>
            <a:fld id="{9389802D-4BEC-4E0A-928D-A3B76532720B}" type="slidenum">
              <a:rPr lang="tr-TR" smtClean="0"/>
              <a:pPr>
                <a:defRPr/>
              </a:pPr>
              <a:t>‹#›</a:t>
            </a:fld>
            <a:endParaRPr lang="tr-TR"/>
          </a:p>
        </p:txBody>
      </p:sp>
      <p:sp>
        <p:nvSpPr>
          <p:cNvPr id="2" name="1 Başlık"/>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7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Dik Üçgen"/>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Köşeli Çift Ayraç"/>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Köşeli Çift Ayraç"/>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Serbest Form"/>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Serbest Form"/>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Dik Üçgen"/>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Düz Bağlayıcı"/>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BDE183B2-E07B-4938-93F1-C574CB3A9619}" type="datetimeFigureOut">
              <a:rPr lang="tr-TR" smtClean="0"/>
              <a:pPr>
                <a:defRPr/>
              </a:pPr>
              <a:t>24.7.2015</a:t>
            </a:fld>
            <a:endParaRPr lang="tr-TR"/>
          </a:p>
        </p:txBody>
      </p:sp>
      <p:sp>
        <p:nvSpPr>
          <p:cNvPr id="22" name="21 Altbilgi Yer Tutucusu"/>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tr-TR"/>
          </a:p>
        </p:txBody>
      </p:sp>
      <p:sp>
        <p:nvSpPr>
          <p:cNvPr id="18" name="17 Slayt Numarası Yer Tutucusu"/>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4255D04D-8D40-43C4-AF33-7666B957A9E6}" type="slidenum">
              <a:rPr lang="tr-TR" smtClean="0"/>
              <a:pPr>
                <a:defRPr/>
              </a:pPr>
              <a:t>‹#›</a:t>
            </a:fld>
            <a:endParaRPr lang="tr-TR"/>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Lst>
  <p:transition>
    <p:wipe/>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m.tr/url?sa=i&amp;rct=j&amp;q=&amp;esrc=s&amp;frm=1&amp;source=images&amp;cd=&amp;cad=rja&amp;docid=snAH_QjDyzl3dM&amp;tbnid=VBqnYRalZyeD-M:&amp;ved=0CAUQjRw&amp;url=http://www.forumalev.net/mekke-medine-resimleri/321954-guzel-mekke-resimleri.html&amp;ei=64evUYqAM8KjO46agMAJ&amp;bvm=bv.47380653,d.ZWU&amp;psig=AFQjCNG-TOuUmX4aHOG8PWQ7d4T036yumg&amp;ust=1370544478255398"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m.tr/url?sa=i&amp;rct=j&amp;q=&amp;esrc=s&amp;frm=1&amp;source=images&amp;cd=&amp;cad=rja&amp;docid=QQ5AoLT0BISw3M&amp;tbnid=-ftIyKAm_drtzM:&amp;ved=0CAUQjRw&amp;url=http://www.arastiralim.net/ilk/makam-i-ibrahim.html&amp;ei=l4GvUeK0BIXbObz3gIAN&amp;bvm=bv.47380653,d.ZWU&amp;psig=AFQjCNGqQAQ-TvGe5n0J8SQlvqla6i9peg&amp;ust=1370542747544558"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huzurdamlalari.blogcu.com/ofkesini-yenmek/6850895"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115616" y="980728"/>
            <a:ext cx="6696744" cy="1800200"/>
          </a:xfrm>
        </p:spPr>
        <p:txBody>
          <a:bodyPr>
            <a:normAutofit fontScale="90000"/>
          </a:bodyPr>
          <a:lstStyle/>
          <a:p>
            <a:pPr marL="182880" indent="0" algn="ctr" eaLnBrk="1" fontAlgn="auto" hangingPunct="1">
              <a:spcAft>
                <a:spcPts val="0"/>
              </a:spcAft>
              <a:buClr>
                <a:schemeClr val="accent6">
                  <a:lumMod val="75000"/>
                </a:schemeClr>
              </a:buClr>
              <a:buFont typeface="Georgia" pitchFamily="18" charset="0"/>
              <a:buNone/>
              <a:defRPr/>
            </a:pPr>
            <a:r>
              <a:rPr lang="tr-TR" sz="3200" dirty="0" smtClean="0"/>
              <a:t>T.C.</a:t>
            </a:r>
            <a:br>
              <a:rPr lang="tr-TR" sz="3200" dirty="0" smtClean="0"/>
            </a:br>
            <a:r>
              <a:rPr lang="tr-TR" sz="3200" dirty="0" smtClean="0"/>
              <a:t>BAŞBAKANLIK</a:t>
            </a:r>
            <a:br>
              <a:rPr lang="tr-TR" sz="3200" dirty="0" smtClean="0"/>
            </a:br>
            <a:r>
              <a:rPr lang="tr-TR" sz="3200" dirty="0" smtClean="0"/>
              <a:t>DİYANET İŞLERİ BAŞKANLIĞI</a:t>
            </a:r>
            <a:br>
              <a:rPr lang="tr-TR" sz="3200" dirty="0" smtClean="0"/>
            </a:br>
            <a:r>
              <a:rPr lang="tr-TR" sz="3200" dirty="0" smtClean="0"/>
              <a:t>Hac ve Umre Hizmetleri Genel Müdürlüğü</a:t>
            </a:r>
            <a:endParaRPr lang="tr-TR" dirty="0"/>
          </a:p>
        </p:txBody>
      </p:sp>
      <p:sp>
        <p:nvSpPr>
          <p:cNvPr id="3" name="Alt Başlık 2"/>
          <p:cNvSpPr>
            <a:spLocks noGrp="1"/>
          </p:cNvSpPr>
          <p:nvPr>
            <p:ph type="subTitle" idx="1"/>
          </p:nvPr>
        </p:nvSpPr>
        <p:spPr>
          <a:xfrm>
            <a:off x="827088" y="3286124"/>
            <a:ext cx="7705352" cy="2807173"/>
          </a:xfrm>
        </p:spPr>
        <p:txBody>
          <a:bodyPr rtlCol="0">
            <a:normAutofit fontScale="92500" lnSpcReduction="10000"/>
          </a:bodyPr>
          <a:lstStyle/>
          <a:p>
            <a:pPr algn="ctr" eaLnBrk="1" fontAlgn="auto" hangingPunct="1">
              <a:buClr>
                <a:schemeClr val="accent6">
                  <a:lumMod val="75000"/>
                </a:schemeClr>
              </a:buClr>
              <a:defRPr/>
            </a:pPr>
            <a:r>
              <a:rPr lang="tr-TR" sz="3500" b="1" dirty="0" smtClean="0">
                <a:solidFill>
                  <a:schemeClr val="tx1"/>
                </a:solidFill>
                <a:latin typeface="Comic Sans MS" pitchFamily="66" charset="0"/>
              </a:rPr>
              <a:t>HAC İBADETİNİN GEREĞİ OLARAK</a:t>
            </a:r>
          </a:p>
          <a:p>
            <a:pPr algn="ctr" eaLnBrk="1" fontAlgn="auto" hangingPunct="1">
              <a:buClr>
                <a:schemeClr val="accent6">
                  <a:lumMod val="75000"/>
                </a:schemeClr>
              </a:buClr>
              <a:defRPr/>
            </a:pPr>
            <a:r>
              <a:rPr lang="tr-TR" sz="3500" b="1" dirty="0" smtClean="0">
                <a:solidFill>
                  <a:schemeClr val="tx1"/>
                </a:solidFill>
                <a:latin typeface="Comic Sans MS" pitchFamily="66" charset="0"/>
              </a:rPr>
              <a:t>BİR ARADA YAŞAMA BİLİNCİ</a:t>
            </a:r>
          </a:p>
          <a:p>
            <a:pPr algn="ctr" eaLnBrk="1" fontAlgn="auto" hangingPunct="1">
              <a:buClr>
                <a:schemeClr val="accent6">
                  <a:lumMod val="75000"/>
                </a:schemeClr>
              </a:buClr>
              <a:defRPr/>
            </a:pPr>
            <a:endParaRPr lang="tr-TR" b="1" dirty="0" smtClean="0">
              <a:solidFill>
                <a:schemeClr val="tx1"/>
              </a:solidFill>
              <a:latin typeface="Comic Sans MS" pitchFamily="66" charset="0"/>
            </a:endParaRPr>
          </a:p>
          <a:p>
            <a:pPr algn="ctr" eaLnBrk="1" fontAlgn="auto" hangingPunct="1">
              <a:buClr>
                <a:schemeClr val="accent6">
                  <a:lumMod val="75000"/>
                </a:schemeClr>
              </a:buClr>
              <a:defRPr/>
            </a:pPr>
            <a:endParaRPr lang="tr-TR" b="1" dirty="0" smtClean="0">
              <a:solidFill>
                <a:schemeClr val="tx1"/>
              </a:solidFill>
              <a:latin typeface="Comic Sans MS" pitchFamily="66" charset="0"/>
            </a:endParaRPr>
          </a:p>
          <a:p>
            <a:pPr algn="ctr" eaLnBrk="1" fontAlgn="auto" hangingPunct="1">
              <a:buClr>
                <a:schemeClr val="accent6">
                  <a:lumMod val="75000"/>
                </a:schemeClr>
              </a:buClr>
              <a:defRPr/>
            </a:pPr>
            <a:r>
              <a:rPr lang="tr-TR" b="1" dirty="0" smtClean="0">
                <a:solidFill>
                  <a:schemeClr val="tx1"/>
                </a:solidFill>
                <a:latin typeface="Comic Sans MS" pitchFamily="66" charset="0"/>
              </a:rPr>
              <a:t>               </a:t>
            </a:r>
          </a:p>
          <a:p>
            <a:pPr eaLnBrk="1" fontAlgn="auto" hangingPunct="1">
              <a:buClr>
                <a:schemeClr val="accent6">
                  <a:lumMod val="75000"/>
                </a:schemeClr>
              </a:buClr>
              <a:defRPr/>
            </a:pPr>
            <a:r>
              <a:rPr lang="tr-TR" dirty="0" smtClean="0">
                <a:solidFill>
                  <a:schemeClr val="tx1"/>
                </a:solidFill>
              </a:rPr>
              <a:t> </a:t>
            </a:r>
            <a:endParaRPr lang="tr-TR" sz="1800" dirty="0" smtClean="0">
              <a:solidFill>
                <a:schemeClr val="tx1"/>
              </a:solidFill>
            </a:endParaRPr>
          </a:p>
          <a:p>
            <a:pPr eaLnBrk="1" fontAlgn="auto" hangingPunct="1">
              <a:buClr>
                <a:schemeClr val="accent6">
                  <a:lumMod val="75000"/>
                </a:schemeClr>
              </a:buClr>
              <a:defRPr/>
            </a:pPr>
            <a:endParaRPr lang="tr-TR" sz="1600" dirty="0" smtClean="0">
              <a:solidFill>
                <a:schemeClr val="tx1"/>
              </a:solidFill>
            </a:endParaRPr>
          </a:p>
          <a:p>
            <a:pPr eaLnBrk="1" fontAlgn="auto" hangingPunct="1">
              <a:buClr>
                <a:schemeClr val="accent6">
                  <a:lumMod val="75000"/>
                </a:schemeClr>
              </a:buClr>
              <a:defRPr/>
            </a:pPr>
            <a:endParaRPr lang="tr-TR" dirty="0"/>
          </a:p>
        </p:txBody>
      </p:sp>
      <p:pic>
        <p:nvPicPr>
          <p:cNvPr id="13315" name="Picture 6" descr="bayrak2"/>
          <p:cNvPicPr>
            <a:picLocks noChangeAspect="1" noChangeArrowheads="1"/>
          </p:cNvPicPr>
          <p:nvPr/>
        </p:nvPicPr>
        <p:blipFill>
          <a:blip r:embed="rId2" cstate="print"/>
          <a:srcRect/>
          <a:stretch>
            <a:fillRect/>
          </a:stretch>
        </p:blipFill>
        <p:spPr bwMode="auto">
          <a:xfrm>
            <a:off x="7164288" y="404664"/>
            <a:ext cx="1049338" cy="1009650"/>
          </a:xfrm>
          <a:prstGeom prst="rect">
            <a:avLst/>
          </a:prstGeom>
          <a:noFill/>
          <a:ln w="9525">
            <a:noFill/>
            <a:miter lim="800000"/>
            <a:headEnd/>
            <a:tailEnd/>
          </a:ln>
        </p:spPr>
      </p:pic>
      <p:pic>
        <p:nvPicPr>
          <p:cNvPr id="13316" name="Picture 9" descr="C:\Users\sadik.salkam\Pictures\untitled.bmp"/>
          <p:cNvPicPr>
            <a:picLocks noChangeAspect="1" noChangeArrowheads="1"/>
          </p:cNvPicPr>
          <p:nvPr/>
        </p:nvPicPr>
        <p:blipFill>
          <a:blip r:embed="rId3" cstate="print"/>
          <a:srcRect/>
          <a:stretch>
            <a:fillRect/>
          </a:stretch>
        </p:blipFill>
        <p:spPr bwMode="auto">
          <a:xfrm>
            <a:off x="827584" y="476672"/>
            <a:ext cx="1152525" cy="97472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76672"/>
            <a:ext cx="8229600" cy="5530619"/>
          </a:xfrm>
        </p:spPr>
        <p:txBody>
          <a:bodyPr>
            <a:normAutofit lnSpcReduction="10000"/>
          </a:bodyPr>
          <a:lstStyle/>
          <a:p>
            <a:pPr indent="-182880" algn="just">
              <a:buClr>
                <a:schemeClr val="accent6">
                  <a:lumMod val="75000"/>
                </a:schemeClr>
              </a:buClr>
              <a:buNone/>
              <a:defRPr/>
            </a:pPr>
            <a:r>
              <a:rPr lang="tr-TR" sz="2600" b="1" dirty="0" smtClean="0">
                <a:latin typeface="Comic Sans MS" pitchFamily="66" charset="0"/>
              </a:rPr>
              <a:t> </a:t>
            </a:r>
            <a:r>
              <a:rPr lang="tr-TR" sz="2600" b="1" dirty="0" smtClean="0">
                <a:solidFill>
                  <a:srgbClr val="FF0000"/>
                </a:solidFill>
                <a:latin typeface="Comic Sans MS" pitchFamily="66" charset="0"/>
              </a:rPr>
              <a:t>Ortak kullanım alanlarına bizim kadar başkalarının da ihtiyacı olduğu unutulmamalı ve gerektiğinde önceleme yapılmalı</a:t>
            </a:r>
            <a:r>
              <a:rPr lang="tr-TR" sz="2600" b="1" dirty="0" smtClean="0">
                <a:latin typeface="Comic Sans MS" pitchFamily="66" charset="0"/>
              </a:rPr>
              <a:t>.</a:t>
            </a:r>
            <a:r>
              <a:rPr lang="tr-TR" sz="2800" dirty="0" smtClean="0">
                <a:latin typeface="Comic Sans MS" pitchFamily="66" charset="0"/>
              </a:rPr>
              <a:t> </a:t>
            </a:r>
            <a:r>
              <a:rPr lang="tr-TR" sz="2200" dirty="0" smtClean="0">
                <a:latin typeface="Comic Sans MS" pitchFamily="66" charset="0"/>
              </a:rPr>
              <a:t>(aynı odayı, mutfağı, banyoyu, lavaboyu,  asansörü, otobüsü  ve aynı uçağı birlikte kullandığımızı ve kısa süreli komşuluk yaşadığımızı unutmamamız gerekir.)  </a:t>
            </a:r>
            <a:endParaRPr lang="tr-TR" sz="2200" dirty="0" smtClean="0"/>
          </a:p>
          <a:p>
            <a:pPr indent="-182880" algn="just">
              <a:buClr>
                <a:schemeClr val="accent6">
                  <a:lumMod val="75000"/>
                </a:schemeClr>
              </a:buClr>
              <a:buNone/>
              <a:defRPr/>
            </a:pPr>
            <a:endParaRPr lang="tr-TR" sz="2600" b="1" dirty="0" smtClean="0">
              <a:latin typeface="Traditional Arabic" pitchFamily="18" charset="-78"/>
              <a:cs typeface="Traditional Arabic" pitchFamily="18" charset="-78"/>
            </a:endParaRPr>
          </a:p>
          <a:p>
            <a:pPr indent="-182880" algn="r">
              <a:buClr>
                <a:schemeClr val="accent6">
                  <a:lumMod val="75000"/>
                </a:schemeClr>
              </a:buClr>
              <a:buNone/>
              <a:defRPr/>
            </a:pPr>
            <a:r>
              <a:rPr lang="ar-AE" sz="3500" b="1" dirty="0" smtClean="0">
                <a:latin typeface="Traditional Arabic" pitchFamily="18" charset="-78"/>
                <a:cs typeface="Traditional Arabic" pitchFamily="18" charset="-78"/>
              </a:rPr>
              <a:t>ظَنَنْتُ</a:t>
            </a:r>
            <a:r>
              <a:rPr lang="tr-TR" sz="3500" b="1" dirty="0" smtClean="0">
                <a:latin typeface="Traditional Arabic" pitchFamily="18" charset="-78"/>
                <a:cs typeface="Traditional Arabic" pitchFamily="18" charset="-78"/>
              </a:rPr>
              <a:t> </a:t>
            </a:r>
            <a:r>
              <a:rPr lang="ar-SA" sz="3500" b="1" dirty="0" smtClean="0">
                <a:latin typeface="Traditional Arabic" pitchFamily="18" charset="-78"/>
                <a:cs typeface="Traditional Arabic" pitchFamily="18" charset="-78"/>
              </a:rPr>
              <a:t> </a:t>
            </a:r>
            <a:r>
              <a:rPr lang="ar-AE" sz="3500" b="1" dirty="0" smtClean="0">
                <a:latin typeface="Traditional Arabic" pitchFamily="18" charset="-78"/>
                <a:cs typeface="Traditional Arabic" pitchFamily="18" charset="-78"/>
              </a:rPr>
              <a:t>قالَ رَسولُ اللّه(صعلم): مَا زَالَ جِبْرِيلُ يُوصِينِى بِالْجَارِ حَتّى</a:t>
            </a:r>
            <a:r>
              <a:rPr lang="tr-TR" sz="3500" b="1" dirty="0" smtClean="0">
                <a:latin typeface="Traditional Arabic" pitchFamily="18" charset="-78"/>
                <a:cs typeface="Traditional Arabic" pitchFamily="18" charset="-78"/>
              </a:rPr>
              <a:t> </a:t>
            </a:r>
            <a:r>
              <a:rPr lang="ar-AE" sz="3500" b="1" dirty="0" smtClean="0">
                <a:latin typeface="Traditional Arabic" pitchFamily="18" charset="-78"/>
                <a:cs typeface="Traditional Arabic" pitchFamily="18" charset="-78"/>
              </a:rPr>
              <a:t>أنَّهُ سَيُوَرِّثَهُ</a:t>
            </a:r>
            <a:endParaRPr lang="tr-TR" sz="3500" b="1" dirty="0" smtClean="0">
              <a:latin typeface="Traditional Arabic" pitchFamily="18" charset="-78"/>
              <a:cs typeface="Traditional Arabic" pitchFamily="18" charset="-78"/>
            </a:endParaRPr>
          </a:p>
          <a:p>
            <a:pPr indent="-182880" algn="just">
              <a:buClr>
                <a:schemeClr val="accent6">
                  <a:lumMod val="75000"/>
                </a:schemeClr>
              </a:buClr>
              <a:buNone/>
              <a:defRPr/>
            </a:pPr>
            <a:r>
              <a:rPr lang="ar-SA" b="1" dirty="0" smtClean="0">
                <a:latin typeface="Comic Sans MS" pitchFamily="66" charset="0"/>
              </a:rPr>
              <a:t> </a:t>
            </a:r>
            <a:endParaRPr lang="tr-TR" sz="2400" b="1" dirty="0" smtClean="0">
              <a:latin typeface="Comic Sans MS" pitchFamily="66" charset="0"/>
            </a:endParaRPr>
          </a:p>
          <a:p>
            <a:pPr indent="-182880" algn="just">
              <a:buClr>
                <a:schemeClr val="accent6">
                  <a:lumMod val="75000"/>
                </a:schemeClr>
              </a:buClr>
              <a:buNone/>
              <a:defRPr/>
            </a:pPr>
            <a:r>
              <a:rPr lang="tr-TR" sz="2400" b="1" dirty="0" smtClean="0">
                <a:latin typeface="Comic Sans MS" pitchFamily="66" charset="0"/>
              </a:rPr>
              <a:t>“Cebrail bana komşu hakkını o kadar anlattı ki       neredeyse komşuyu komşuya mirasçı kılacak zannettim</a:t>
            </a:r>
            <a:r>
              <a:rPr lang="tr-TR" sz="2400" dirty="0" smtClean="0">
                <a:latin typeface="Comic Sans MS" pitchFamily="66" charset="0"/>
              </a:rPr>
              <a:t>.”</a:t>
            </a:r>
            <a:endParaRPr lang="tr-TR" sz="2400" b="1" dirty="0" smtClean="0">
              <a:latin typeface="Comic Sans MS" pitchFamily="66" charset="0"/>
            </a:endParaRPr>
          </a:p>
          <a:p>
            <a:pPr indent="-182880" algn="just">
              <a:buClr>
                <a:schemeClr val="accent6">
                  <a:lumMod val="75000"/>
                </a:schemeClr>
              </a:buClr>
              <a:buNone/>
              <a:defRPr/>
            </a:pPr>
            <a:r>
              <a:rPr lang="tr-TR" b="1" dirty="0" smtClean="0">
                <a:latin typeface="Comic Sans MS" pitchFamily="66" charset="0"/>
              </a:rPr>
              <a:t> </a:t>
            </a: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731838"/>
            <a:ext cx="7029450" cy="5649912"/>
          </a:xfrm>
        </p:spPr>
        <p:txBody>
          <a:bodyPr rtlCol="0">
            <a:normAutofit/>
          </a:bodyPr>
          <a:lstStyle/>
          <a:p>
            <a:pPr marL="45720" indent="0" algn="ctr" eaLnBrk="1" fontAlgn="auto" hangingPunct="1">
              <a:buClr>
                <a:schemeClr val="accent6">
                  <a:lumMod val="75000"/>
                </a:schemeClr>
              </a:buClr>
              <a:buNone/>
              <a:defRPr/>
            </a:pPr>
            <a:r>
              <a:rPr lang="ar-AE" sz="3600" b="1" dirty="0" smtClean="0">
                <a:latin typeface="Traditional Arabic" pitchFamily="18" charset="-78"/>
                <a:cs typeface="Traditional Arabic" pitchFamily="18" charset="-78"/>
              </a:rPr>
              <a:t>لا يُؤْمِنُ أَحَدُكُمْ حَتَّى يُحِبَّ لأَخِيهِ مَا يُحِبُّ لِنَفْسِهِ</a:t>
            </a:r>
          </a:p>
          <a:p>
            <a:pPr marL="45720" indent="0" algn="just" eaLnBrk="1" fontAlgn="auto" hangingPunct="1">
              <a:buClr>
                <a:schemeClr val="accent6">
                  <a:lumMod val="75000"/>
                </a:schemeClr>
              </a:buClr>
              <a:buFont typeface="Georgia" pitchFamily="18" charset="0"/>
              <a:buNone/>
              <a:defRPr/>
            </a:pPr>
            <a:endParaRPr lang="tr-TR" dirty="0" smtClean="0">
              <a:solidFill>
                <a:schemeClr val="tx1">
                  <a:lumMod val="75000"/>
                  <a:lumOff val="25000"/>
                </a:schemeClr>
              </a:solidFill>
            </a:endParaRPr>
          </a:p>
          <a:p>
            <a:pPr marL="45720" indent="0" algn="just">
              <a:buClr>
                <a:schemeClr val="accent6">
                  <a:lumMod val="75000"/>
                </a:schemeClr>
              </a:buClr>
              <a:buNone/>
              <a:defRPr/>
            </a:pPr>
            <a:r>
              <a:rPr lang="tr-TR" sz="2400" b="1" dirty="0" smtClean="0">
                <a:latin typeface="Comic Sans MS" pitchFamily="66" charset="0"/>
              </a:rPr>
              <a:t>“Sizden biriniz kendisi için istediğini Müslüman kardeşi için de istemedikçe (kâmil manada) iman etmiş olamaz.”</a:t>
            </a:r>
            <a:endParaRPr lang="tr-TR" sz="2400" b="1" dirty="0" smtClean="0">
              <a:solidFill>
                <a:schemeClr val="tx1">
                  <a:lumMod val="75000"/>
                  <a:lumOff val="25000"/>
                </a:schemeClr>
              </a:solidFill>
              <a:latin typeface="Comic Sans MS" pitchFamily="66" charset="0"/>
            </a:endParaRPr>
          </a:p>
          <a:p>
            <a:pPr algn="just">
              <a:buNone/>
            </a:pPr>
            <a:r>
              <a:rPr lang="tr-TR" sz="3200" b="1" dirty="0" smtClean="0">
                <a:latin typeface="Comic Sans MS" pitchFamily="66" charset="0"/>
              </a:rPr>
              <a:t> </a:t>
            </a:r>
          </a:p>
          <a:p>
            <a:pPr algn="just">
              <a:buNone/>
            </a:pPr>
            <a:r>
              <a:rPr lang="tr-TR" sz="2400" b="1" dirty="0" smtClean="0">
                <a:latin typeface="Comic Sans MS" pitchFamily="66" charset="0"/>
              </a:rPr>
              <a:t>  </a:t>
            </a:r>
            <a:r>
              <a:rPr lang="tr-TR" sz="2400" b="1" dirty="0" err="1" smtClean="0">
                <a:solidFill>
                  <a:srgbClr val="FF0000"/>
                </a:solidFill>
                <a:latin typeface="Comic Sans MS" pitchFamily="66" charset="0"/>
              </a:rPr>
              <a:t>Mü’min</a:t>
            </a:r>
            <a:r>
              <a:rPr lang="tr-TR" sz="2400" b="1" dirty="0" smtClean="0">
                <a:solidFill>
                  <a:srgbClr val="FF0000"/>
                </a:solidFill>
                <a:latin typeface="Comic Sans MS" pitchFamily="66" charset="0"/>
              </a:rPr>
              <a:t> yeri geldiği zaman kardeşlerini kendine tercih edendir. (</a:t>
            </a:r>
            <a:r>
              <a:rPr lang="tr-TR" sz="2400" b="1" dirty="0" err="1" smtClean="0">
                <a:solidFill>
                  <a:srgbClr val="FF0000"/>
                </a:solidFill>
                <a:latin typeface="Comic Sans MS" pitchFamily="66" charset="0"/>
              </a:rPr>
              <a:t>i’sar</a:t>
            </a:r>
            <a:r>
              <a:rPr lang="tr-TR" sz="2400" b="1" dirty="0" smtClean="0">
                <a:solidFill>
                  <a:srgbClr val="FF0000"/>
                </a:solidFill>
                <a:latin typeface="Comic Sans MS" pitchFamily="66" charset="0"/>
              </a:rPr>
              <a:t>)</a:t>
            </a:r>
          </a:p>
          <a:p>
            <a:pPr>
              <a:buNone/>
            </a:pPr>
            <a:r>
              <a:rPr lang="tr-TR" sz="3200" dirty="0" smtClean="0">
                <a:latin typeface="Comic Sans MS" pitchFamily="66" charset="0"/>
              </a:rPr>
              <a:t> </a:t>
            </a:r>
            <a:r>
              <a:rPr lang="tr-TR" sz="2000" dirty="0" smtClean="0">
                <a:latin typeface="Comic Sans MS" pitchFamily="66" charset="0"/>
              </a:rPr>
              <a:t>(Hac ibadeti esnasında imkanlar ölçüsünde başka müminlere yer açma/ gönlünü  </a:t>
            </a:r>
            <a:r>
              <a:rPr lang="tr-TR" sz="2000" dirty="0" smtClean="0">
                <a:solidFill>
                  <a:schemeClr val="tx1">
                    <a:lumMod val="75000"/>
                    <a:lumOff val="25000"/>
                  </a:schemeClr>
                </a:solidFill>
                <a:latin typeface="Comic Sans MS" pitchFamily="66" charset="0"/>
              </a:rPr>
              <a:t> </a:t>
            </a:r>
            <a:r>
              <a:rPr lang="tr-TR" sz="2000" dirty="0" smtClean="0">
                <a:latin typeface="Comic Sans MS" pitchFamily="66" charset="0"/>
              </a:rPr>
              <a:t>(</a:t>
            </a:r>
            <a:r>
              <a:rPr lang="tr-TR" sz="2000" dirty="0" err="1" smtClean="0">
                <a:latin typeface="Comic Sans MS" pitchFamily="66" charset="0"/>
              </a:rPr>
              <a:t>Huzeyfetü’l</a:t>
            </a:r>
            <a:r>
              <a:rPr lang="tr-TR" sz="2000" dirty="0" smtClean="0">
                <a:latin typeface="Comic Sans MS" pitchFamily="66" charset="0"/>
              </a:rPr>
              <a:t> </a:t>
            </a:r>
            <a:r>
              <a:rPr lang="tr-TR" sz="2000" dirty="0" err="1" smtClean="0">
                <a:latin typeface="Comic Sans MS" pitchFamily="66" charset="0"/>
              </a:rPr>
              <a:t>adevi</a:t>
            </a:r>
            <a:r>
              <a:rPr lang="tr-TR" sz="2000" dirty="0" smtClean="0">
                <a:latin typeface="Comic Sans MS" pitchFamily="66" charset="0"/>
              </a:rPr>
              <a:t> </a:t>
            </a:r>
            <a:r>
              <a:rPr lang="tr-TR" sz="2000" dirty="0" err="1" smtClean="0">
                <a:latin typeface="Comic Sans MS" pitchFamily="66" charset="0"/>
              </a:rPr>
              <a:t>nin</a:t>
            </a:r>
            <a:r>
              <a:rPr lang="tr-TR" sz="2000" dirty="0" smtClean="0">
                <a:latin typeface="Comic Sans MS" pitchFamily="66" charset="0"/>
              </a:rPr>
              <a:t> </a:t>
            </a:r>
            <a:r>
              <a:rPr lang="tr-TR" sz="2000" dirty="0" err="1" smtClean="0">
                <a:latin typeface="Comic Sans MS" pitchFamily="66" charset="0"/>
              </a:rPr>
              <a:t>yermük</a:t>
            </a:r>
            <a:r>
              <a:rPr lang="tr-TR" sz="2000" dirty="0" smtClean="0">
                <a:latin typeface="Comic Sans MS" pitchFamily="66" charset="0"/>
              </a:rPr>
              <a:t> savaşı hatırası, H.z </a:t>
            </a:r>
            <a:r>
              <a:rPr lang="tr-TR" sz="2000" dirty="0" err="1" smtClean="0">
                <a:latin typeface="Comic Sans MS" pitchFamily="66" charset="0"/>
              </a:rPr>
              <a:t>Ömerin</a:t>
            </a:r>
            <a:r>
              <a:rPr lang="tr-TR" sz="2000" dirty="0" smtClean="0">
                <a:latin typeface="Comic Sans MS" pitchFamily="66" charset="0"/>
              </a:rPr>
              <a:t> vefatı sırasında </a:t>
            </a:r>
            <a:r>
              <a:rPr lang="tr-TR" sz="2000" dirty="0" err="1" smtClean="0">
                <a:latin typeface="Comic Sans MS" pitchFamily="66" charset="0"/>
              </a:rPr>
              <a:t>hz</a:t>
            </a:r>
            <a:r>
              <a:rPr lang="tr-TR" sz="2000" dirty="0" smtClean="0">
                <a:latin typeface="Comic Sans MS" pitchFamily="66" charset="0"/>
              </a:rPr>
              <a:t> </a:t>
            </a:r>
            <a:r>
              <a:rPr lang="tr-TR" sz="2000" dirty="0" err="1" smtClean="0">
                <a:latin typeface="Comic Sans MS" pitchFamily="66" charset="0"/>
              </a:rPr>
              <a:t>Aişe’den</a:t>
            </a:r>
            <a:r>
              <a:rPr lang="tr-TR" sz="2000" dirty="0" smtClean="0">
                <a:latin typeface="Comic Sans MS" pitchFamily="66" charset="0"/>
              </a:rPr>
              <a:t> yer istemesi vb)</a:t>
            </a:r>
          </a:p>
          <a:p>
            <a:pPr marL="45720" indent="0" algn="just" eaLnBrk="1" fontAlgn="auto" hangingPunct="1">
              <a:buClr>
                <a:schemeClr val="accent6">
                  <a:lumMod val="75000"/>
                </a:schemeClr>
              </a:buClr>
              <a:buFont typeface="Georgia" pitchFamily="18" charset="0"/>
              <a:buNone/>
              <a:defRPr/>
            </a:pPr>
            <a:endParaRPr lang="tr-TR" dirty="0" smtClean="0">
              <a:solidFill>
                <a:schemeClr val="tx1">
                  <a:lumMod val="75000"/>
                  <a:lumOff val="25000"/>
                </a:schemeClr>
              </a:solidFill>
            </a:endParaRPr>
          </a:p>
          <a:p>
            <a:pPr marL="45720" indent="0" algn="just" eaLnBrk="1" fontAlgn="auto" hangingPunct="1">
              <a:buClr>
                <a:schemeClr val="accent6">
                  <a:lumMod val="75000"/>
                </a:schemeClr>
              </a:buClr>
              <a:buFont typeface="Georgia" pitchFamily="18" charset="0"/>
              <a:buNone/>
              <a:defRPr/>
            </a:pPr>
            <a:endParaRPr lang="tr-TR" dirty="0">
              <a:solidFill>
                <a:schemeClr val="tx1">
                  <a:lumMod val="75000"/>
                  <a:lumOff val="25000"/>
                </a:schemeClr>
              </a:solidFill>
            </a:endParaRP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İçerik Yer Tutucusu 2"/>
          <p:cNvSpPr>
            <a:spLocks noGrp="1"/>
          </p:cNvSpPr>
          <p:nvPr>
            <p:ph idx="1"/>
          </p:nvPr>
        </p:nvSpPr>
        <p:spPr>
          <a:xfrm>
            <a:off x="395536" y="260648"/>
            <a:ext cx="8064252" cy="6192540"/>
          </a:xfrm>
        </p:spPr>
        <p:txBody>
          <a:bodyPr>
            <a:normAutofit/>
          </a:bodyPr>
          <a:lstStyle/>
          <a:p>
            <a:pPr algn="just" eaLnBrk="1" hangingPunct="1">
              <a:buFont typeface="Georgia" pitchFamily="18" charset="0"/>
              <a:buNone/>
            </a:pPr>
            <a:endParaRPr lang="tr-TR" dirty="0" smtClean="0"/>
          </a:p>
          <a:p>
            <a:pPr algn="r" eaLnBrk="1" hangingPunct="1">
              <a:buNone/>
            </a:pPr>
            <a:r>
              <a:rPr lang="ar-AE" sz="3200" b="1" dirty="0" smtClean="0">
                <a:latin typeface="Traditional Arabic" pitchFamily="18" charset="-78"/>
                <a:cs typeface="Traditional Arabic" pitchFamily="18" charset="-78"/>
              </a:rPr>
              <a:t>قال رسولُ اللّهِ: المُسْلِمُ مَنْ سَلِمَ الْمُسْلِمُونَ مِنْ لِسَانِهِ وَيدِهِ، وَالْمُهَاجِرُ مَنْ هَجَر مَانَهى اللّهُ عَنْهُ</a:t>
            </a:r>
            <a:endParaRPr lang="tr-TR" sz="3200" b="1" dirty="0" smtClean="0">
              <a:latin typeface="Traditional Arabic" pitchFamily="18" charset="-78"/>
              <a:cs typeface="Traditional Arabic" pitchFamily="18" charset="-78"/>
            </a:endParaRPr>
          </a:p>
          <a:p>
            <a:pPr algn="just">
              <a:buNone/>
            </a:pPr>
            <a:endParaRPr lang="tr-TR" dirty="0" smtClean="0"/>
          </a:p>
          <a:p>
            <a:pPr algn="just">
              <a:buNone/>
            </a:pPr>
            <a:r>
              <a:rPr lang="tr-TR" dirty="0" smtClean="0"/>
              <a:t> </a:t>
            </a:r>
            <a:r>
              <a:rPr lang="tr-TR" sz="2400" b="1" dirty="0" smtClean="0">
                <a:latin typeface="Comic Sans MS" pitchFamily="66" charset="0"/>
              </a:rPr>
              <a:t>”Müslüman, elinden dilinden Müslümanların emniyet ve esenlikte olup (zarar görmedikleri) kimsedir. Muhacir de, Allah’ın yasak ettiği şeylerden uzaklaşıp onları terk edendir.”</a:t>
            </a:r>
          </a:p>
          <a:p>
            <a:pPr algn="just" eaLnBrk="1" hangingPunct="1">
              <a:buNone/>
            </a:pPr>
            <a:r>
              <a:rPr lang="tr-TR" b="1" dirty="0" smtClean="0">
                <a:latin typeface="Comic Sans MS" pitchFamily="66" charset="0"/>
              </a:rPr>
              <a:t> </a:t>
            </a:r>
          </a:p>
          <a:p>
            <a:pPr algn="just" eaLnBrk="1" hangingPunct="1">
              <a:buNone/>
            </a:pPr>
            <a:r>
              <a:rPr lang="tr-TR" sz="2200" b="1" dirty="0" smtClean="0">
                <a:solidFill>
                  <a:srgbClr val="FF0000"/>
                </a:solidFill>
                <a:latin typeface="Comic Sans MS" pitchFamily="66" charset="0"/>
              </a:rPr>
              <a:t>Yanımızdaki insanları rahatsız edici durumlardan uzak durmak gerekir. </a:t>
            </a:r>
            <a:r>
              <a:rPr lang="tr-TR" sz="2000" dirty="0" smtClean="0">
                <a:latin typeface="Comic Sans MS" pitchFamily="66" charset="0"/>
              </a:rPr>
              <a:t>(Oturuş, konuşma, giyiniş, hal-hareket, kadın-erkek mahremiyeti gibi)</a:t>
            </a:r>
          </a:p>
          <a:p>
            <a:pPr algn="just" eaLnBrk="1" hangingPunct="1">
              <a:buFont typeface="Arial" pitchFamily="34" charset="0"/>
              <a:buChar char="•"/>
            </a:pPr>
            <a:endParaRPr lang="tr-TR" dirty="0" smtClean="0"/>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260648"/>
            <a:ext cx="7992814" cy="6408712"/>
          </a:xfrm>
        </p:spPr>
        <p:txBody>
          <a:bodyPr rtlCol="0">
            <a:normAutofit fontScale="92500"/>
          </a:bodyPr>
          <a:lstStyle/>
          <a:p>
            <a:pPr algn="r">
              <a:buNone/>
            </a:pPr>
            <a:r>
              <a:rPr lang="ar-AE" sz="3200" b="1" dirty="0" smtClean="0">
                <a:latin typeface="Traditional Arabic" pitchFamily="18" charset="-78"/>
                <a:cs typeface="Traditional Arabic" pitchFamily="18" charset="-78"/>
              </a:rPr>
              <a:t>قالَ رَسولُ اللّهِ: المُسْلِمُ أخُو المُسْلِمِ لاَ يَظْلِمُهُ وَلاَ يُسْلِمُهُ، وَمَنْ كَانَ في حَاجَةِ أخِيهِ كَانَ اللّهُ في حَاجَتِهِ، وَمَنْ فَرَّجَ عَنْ مُسْلِمٍ كُرْبَةً فَرَّجَ اللّهُ عَنْهُ بِهَا كُرْبَةً مِنْ كُرَبِ يَوْمِ الْقِيَامَةِ، وَمَنْ سَتَرَ مُسْلِماً سَتَرَهُ اللّهُ يَوْمَ الْقِيَامَةِ</a:t>
            </a:r>
            <a:endParaRPr lang="tr-TR" sz="3200" b="1" dirty="0" smtClean="0">
              <a:latin typeface="Traditional Arabic" pitchFamily="18" charset="-78"/>
              <a:cs typeface="Traditional Arabic" pitchFamily="18" charset="-78"/>
            </a:endParaRPr>
          </a:p>
          <a:p>
            <a:pPr algn="just">
              <a:buNone/>
            </a:pPr>
            <a:r>
              <a:rPr lang="tr-TR" sz="2600" b="1" dirty="0" smtClean="0">
                <a:latin typeface="Comic Sans MS" pitchFamily="66" charset="0"/>
              </a:rPr>
              <a:t>  </a:t>
            </a:r>
            <a:r>
              <a:rPr lang="tr-TR" sz="2400" b="1" dirty="0" smtClean="0">
                <a:latin typeface="Comic Sans MS" pitchFamily="66" charset="0"/>
              </a:rPr>
              <a:t>“Müslüman Müslüman'ın kardeşidir ona zulmetmez; onu düşmana teslim etmez. Kim bir Müslüman kardeşinin ihtiyacını giderirse, Allah da onun bir ihtiyacını giderir. Kim bir Müslüman'ın sıkıntısını giderirse, Allah da kıyamette onun bir sıkıntısını giderir. Kim de bir Müslüman'ın ayıbını örterse, Allah da kıyamette onun bir ayıbını örter.” </a:t>
            </a:r>
          </a:p>
          <a:p>
            <a:pPr algn="just">
              <a:buNone/>
            </a:pPr>
            <a:r>
              <a:rPr lang="tr-TR" b="1" dirty="0" smtClean="0">
                <a:latin typeface="Comic Sans MS" pitchFamily="66" charset="0"/>
              </a:rPr>
              <a:t> </a:t>
            </a:r>
          </a:p>
          <a:p>
            <a:pPr algn="just">
              <a:buNone/>
            </a:pPr>
            <a:r>
              <a:rPr lang="tr-TR" b="1" dirty="0" smtClean="0">
                <a:latin typeface="Comic Sans MS" pitchFamily="66" charset="0"/>
              </a:rPr>
              <a:t> </a:t>
            </a:r>
            <a:r>
              <a:rPr lang="tr-TR" sz="2400" b="1" dirty="0" smtClean="0">
                <a:latin typeface="Comic Sans MS" pitchFamily="66" charset="0"/>
              </a:rPr>
              <a:t>Hac yolunda Allah’ın misafirlerine yardımın  önemli bir husus olduğu, özellikle birlikte hareket etme zarureti bulunan durumlarda beraber  olduğumuz insanları rahatsız edecek hususlardan kaçınmak, temizlik, tertip ve düzene uymak gerekir</a:t>
            </a:r>
            <a:r>
              <a:rPr lang="tr-TR" b="1" dirty="0" smtClean="0">
                <a:latin typeface="Comic Sans MS" pitchFamily="66" charset="0"/>
              </a:rPr>
              <a:t>. </a:t>
            </a:r>
            <a:r>
              <a:rPr lang="tr-TR" sz="2000" b="1" dirty="0" smtClean="0">
                <a:latin typeface="Comic Sans MS" pitchFamily="66" charset="0"/>
              </a:rPr>
              <a:t>(İntikaller vb)</a:t>
            </a:r>
          </a:p>
          <a:p>
            <a:pPr indent="-182880" algn="just" eaLnBrk="1" fontAlgn="auto" hangingPunct="1">
              <a:buClr>
                <a:schemeClr val="accent6">
                  <a:lumMod val="75000"/>
                </a:schemeClr>
              </a:buClr>
              <a:defRPr/>
            </a:pPr>
            <a:endParaRPr lang="tr-TR" dirty="0">
              <a:solidFill>
                <a:schemeClr val="tx1">
                  <a:lumMod val="75000"/>
                  <a:lumOff val="25000"/>
                </a:schemeClr>
              </a:solidFill>
            </a:endParaRPr>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568952" cy="5864795"/>
          </a:xfrm>
        </p:spPr>
        <p:txBody>
          <a:bodyPr rtlCol="0">
            <a:normAutofit lnSpcReduction="10000"/>
          </a:bodyPr>
          <a:lstStyle/>
          <a:p>
            <a:pPr indent="-182880" algn="r" eaLnBrk="1" fontAlgn="auto" hangingPunct="1">
              <a:buClr>
                <a:schemeClr val="accent6">
                  <a:lumMod val="75000"/>
                </a:schemeClr>
              </a:buClr>
              <a:buNone/>
              <a:defRPr/>
            </a:pPr>
            <a:r>
              <a:rPr lang="ar-SA" sz="3500" b="1" dirty="0" smtClean="0">
                <a:latin typeface="Traditional Arabic" pitchFamily="18" charset="-78"/>
                <a:cs typeface="Traditional Arabic" pitchFamily="18" charset="-78"/>
              </a:rPr>
              <a:t>انما المؤمنون اخوة</a:t>
            </a:r>
            <a:endParaRPr lang="tr-TR" sz="3500" b="1" dirty="0" smtClean="0">
              <a:latin typeface="Traditional Arabic" pitchFamily="18" charset="-78"/>
              <a:cs typeface="Traditional Arabic" pitchFamily="18" charset="-78"/>
            </a:endParaRPr>
          </a:p>
          <a:p>
            <a:pPr indent="-182880">
              <a:buClr>
                <a:schemeClr val="accent6">
                  <a:lumMod val="75000"/>
                </a:schemeClr>
              </a:buClr>
              <a:buNone/>
              <a:defRPr/>
            </a:pPr>
            <a:r>
              <a:rPr lang="tr-TR" sz="2400" b="1" dirty="0" smtClean="0">
                <a:latin typeface="Comic Sans MS" pitchFamily="66" charset="0"/>
              </a:rPr>
              <a:t> “</a:t>
            </a:r>
            <a:r>
              <a:rPr lang="tr-TR" sz="2400" b="1" dirty="0" err="1" smtClean="0">
                <a:latin typeface="Comic Sans MS" pitchFamily="66" charset="0"/>
              </a:rPr>
              <a:t>Mü’minler</a:t>
            </a:r>
            <a:r>
              <a:rPr lang="tr-TR" sz="2400" b="1" dirty="0" smtClean="0">
                <a:latin typeface="Comic Sans MS" pitchFamily="66" charset="0"/>
              </a:rPr>
              <a:t> ancak kardeştir.”</a:t>
            </a:r>
          </a:p>
          <a:p>
            <a:pPr indent="-182880">
              <a:buClr>
                <a:schemeClr val="accent6">
                  <a:lumMod val="75000"/>
                </a:schemeClr>
              </a:buClr>
              <a:buNone/>
              <a:defRPr/>
            </a:pPr>
            <a:endParaRPr lang="tr-TR" sz="2400" b="1" dirty="0" smtClean="0">
              <a:latin typeface="Comic Sans MS" pitchFamily="66" charset="0"/>
            </a:endParaRPr>
          </a:p>
          <a:p>
            <a:pPr indent="-182880">
              <a:buClr>
                <a:schemeClr val="accent6">
                  <a:lumMod val="75000"/>
                </a:schemeClr>
              </a:buClr>
              <a:buNone/>
              <a:defRPr/>
            </a:pPr>
            <a:r>
              <a:rPr lang="tr-TR" sz="2400" b="1" dirty="0" smtClean="0">
                <a:solidFill>
                  <a:srgbClr val="FF0000"/>
                </a:solidFill>
                <a:latin typeface="Comic Sans MS" pitchFamily="66" charset="0"/>
              </a:rPr>
              <a:t>Varlığın özünde sevgi vardır.</a:t>
            </a:r>
          </a:p>
          <a:p>
            <a:pPr indent="-182880">
              <a:buClr>
                <a:schemeClr val="accent6">
                  <a:lumMod val="75000"/>
                </a:schemeClr>
              </a:buClr>
              <a:buNone/>
              <a:defRPr/>
            </a:pPr>
            <a:endParaRPr lang="ar-SA" sz="2000" dirty="0" smtClean="0">
              <a:solidFill>
                <a:schemeClr val="tx1"/>
              </a:solidFill>
            </a:endParaRPr>
          </a:p>
          <a:p>
            <a:pPr indent="-182880" algn="r" eaLnBrk="1" fontAlgn="auto" hangingPunct="1">
              <a:buClr>
                <a:schemeClr val="accent6">
                  <a:lumMod val="75000"/>
                </a:schemeClr>
              </a:buClr>
              <a:buNone/>
              <a:defRPr/>
            </a:pPr>
            <a:r>
              <a:rPr lang="ar-AE" sz="3200" b="1" dirty="0" smtClean="0">
                <a:latin typeface="Traditional Arabic" pitchFamily="18" charset="-78"/>
                <a:cs typeface="Traditional Arabic" pitchFamily="18" charset="-78"/>
              </a:rPr>
              <a:t>زُيِّنَ لِلنَّاسِ حُبُّ الشَّهَوَاتِ مِنَ النِّسَاء وَالْبَنِينَ وَالْقَنَاطِيرِ الْمُقَنطَرَةِ مِنَ الذَّهَبِ وَالْفِضَّةِ وَالْخَيْلِ الْمُسَوَّمَةِ وَالأَنْعَامِ وَالْحَرْثِ ذَلِكَ مَتَاعُ الْحَيَاةِ الدُّنْيَا وَاللّهُ عِندَهُ حُسْنُ الْمَآبِ</a:t>
            </a:r>
            <a:endParaRPr lang="tr-TR" sz="3200" b="1" dirty="0" smtClean="0">
              <a:latin typeface="Traditional Arabic" pitchFamily="18" charset="-78"/>
              <a:cs typeface="Traditional Arabic" pitchFamily="18" charset="-78"/>
            </a:endParaRPr>
          </a:p>
          <a:p>
            <a:pPr indent="-182880">
              <a:buClr>
                <a:schemeClr val="accent6">
                  <a:lumMod val="75000"/>
                </a:schemeClr>
              </a:buClr>
              <a:buNone/>
              <a:defRPr/>
            </a:pPr>
            <a:r>
              <a:rPr lang="tr-TR" sz="2400" b="1" dirty="0" smtClean="0">
                <a:solidFill>
                  <a:schemeClr val="tx1">
                    <a:lumMod val="75000"/>
                    <a:lumOff val="25000"/>
                  </a:schemeClr>
                </a:solidFill>
                <a:latin typeface="Comic Sans MS" pitchFamily="66" charset="0"/>
              </a:rPr>
              <a:t> </a:t>
            </a:r>
          </a:p>
          <a:p>
            <a:pPr indent="-182880" algn="just">
              <a:buClr>
                <a:schemeClr val="accent6">
                  <a:lumMod val="75000"/>
                </a:schemeClr>
              </a:buClr>
              <a:buNone/>
              <a:defRPr/>
            </a:pPr>
            <a:r>
              <a:rPr lang="tr-TR" sz="2400" b="1" dirty="0" smtClean="0">
                <a:latin typeface="Comic Sans MS" pitchFamily="66" charset="0"/>
              </a:rPr>
              <a:t> Kadınlar, oğullar, yük yük altın ve gümüş, salma atlar, davarlar ve ekinler gibi nefsin şiddetle arzuladığı şeyler insana süslü gösterildi. Bunlar dünya hayatının geçimliğidir. Oysa asıl varılacak güzel yer ancak Allah’ın katındadır.</a:t>
            </a:r>
            <a:endParaRPr lang="tr-TR" sz="2400" b="1" dirty="0" smtClean="0">
              <a:solidFill>
                <a:schemeClr val="tx1">
                  <a:lumMod val="75000"/>
                  <a:lumOff val="25000"/>
                </a:schemeClr>
              </a:solidFill>
              <a:latin typeface="Comic Sans MS" pitchFamily="66" charset="0"/>
            </a:endParaRPr>
          </a:p>
          <a:p>
            <a:pPr marL="45720" indent="0" algn="just" eaLnBrk="1" fontAlgn="auto" hangingPunct="1">
              <a:buClr>
                <a:schemeClr val="accent6">
                  <a:lumMod val="75000"/>
                </a:schemeClr>
              </a:buClr>
              <a:buFont typeface="Georgia" pitchFamily="18" charset="0"/>
              <a:buNone/>
              <a:defRPr/>
            </a:pPr>
            <a:endParaRPr lang="tr-TR" dirty="0">
              <a:solidFill>
                <a:schemeClr val="tx1">
                  <a:lumMod val="75000"/>
                  <a:lumOff val="25000"/>
                </a:schemeClr>
              </a:solidFill>
            </a:endParaRPr>
          </a:p>
        </p:txBody>
      </p: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332656"/>
            <a:ext cx="8229600" cy="5674635"/>
          </a:xfrm>
        </p:spPr>
        <p:txBody>
          <a:bodyPr>
            <a:normAutofit lnSpcReduction="10000"/>
          </a:bodyPr>
          <a:lstStyle/>
          <a:p>
            <a:pPr indent="-182880" algn="just">
              <a:buClr>
                <a:schemeClr val="accent6">
                  <a:lumMod val="75000"/>
                </a:schemeClr>
              </a:buClr>
              <a:buNone/>
              <a:defRPr/>
            </a:pPr>
            <a:endParaRPr lang="tr-TR" sz="2400" dirty="0" smtClean="0"/>
          </a:p>
          <a:p>
            <a:pPr indent="-182880" algn="just">
              <a:buClr>
                <a:schemeClr val="accent6">
                  <a:lumMod val="75000"/>
                </a:schemeClr>
              </a:buClr>
              <a:buNone/>
              <a:defRPr/>
            </a:pPr>
            <a:r>
              <a:rPr lang="tr-TR" sz="2400" b="1" dirty="0" smtClean="0">
                <a:latin typeface="Comic Sans MS" pitchFamily="66" charset="0"/>
              </a:rPr>
              <a:t> </a:t>
            </a:r>
            <a:r>
              <a:rPr lang="tr-TR" sz="2400" b="1" dirty="0" smtClean="0">
                <a:solidFill>
                  <a:srgbClr val="FF0000"/>
                </a:solidFill>
                <a:latin typeface="Comic Sans MS" pitchFamily="66" charset="0"/>
              </a:rPr>
              <a:t>Sevgi imanın gereğidir</a:t>
            </a:r>
            <a:r>
              <a:rPr lang="tr-TR" sz="1600" b="1" dirty="0" smtClean="0">
                <a:solidFill>
                  <a:srgbClr val="FF0000"/>
                </a:solidFill>
                <a:latin typeface="Comic Sans MS" pitchFamily="66" charset="0"/>
              </a:rPr>
              <a:t>.</a:t>
            </a:r>
          </a:p>
          <a:p>
            <a:pPr indent="-182880" algn="just">
              <a:buClr>
                <a:schemeClr val="accent6">
                  <a:lumMod val="75000"/>
                </a:schemeClr>
              </a:buClr>
              <a:buNone/>
              <a:defRPr/>
            </a:pPr>
            <a:endParaRPr lang="tr-TR" sz="1600" b="1" dirty="0" smtClean="0">
              <a:latin typeface="Comic Sans MS" pitchFamily="66" charset="0"/>
            </a:endParaRPr>
          </a:p>
          <a:p>
            <a:pPr indent="-182880" algn="just">
              <a:buClr>
                <a:schemeClr val="accent6">
                  <a:lumMod val="75000"/>
                </a:schemeClr>
              </a:buClr>
              <a:buNone/>
              <a:defRPr/>
            </a:pPr>
            <a:endParaRPr lang="tr-TR" sz="1600" dirty="0" smtClean="0">
              <a:solidFill>
                <a:schemeClr val="tx1">
                  <a:lumMod val="75000"/>
                  <a:lumOff val="25000"/>
                </a:schemeClr>
              </a:solidFill>
            </a:endParaRPr>
          </a:p>
          <a:p>
            <a:pPr indent="-182880" algn="r">
              <a:buClr>
                <a:schemeClr val="accent6">
                  <a:lumMod val="75000"/>
                </a:schemeClr>
              </a:buClr>
              <a:buNone/>
              <a:defRPr/>
            </a:pPr>
            <a:r>
              <a:rPr lang="ar-AE" sz="2800" b="1" dirty="0" smtClean="0"/>
              <a:t>قال رسولُ اللّه: وَالَّذِي نَفْسِي بِيَدِهِ لاَ تَدْخُلُوا الجَنَّةَ حَتَّى تُؤْمِنُوا، وَلاَ تُؤْمِنُوا حَتّى تَحَابُّوا. أَلاأدلُّكُمْ عَلى شَىْءٍ إذَا فَعَلْتُمُوهُ تَحَابَبْتُمْ؟ أفْشُواالسَّلاَمَ بَيْنَكُمْ</a:t>
            </a:r>
            <a:endParaRPr lang="tr-TR" sz="2800" b="1" dirty="0" smtClean="0"/>
          </a:p>
          <a:p>
            <a:pPr indent="-182880" algn="just">
              <a:buClr>
                <a:schemeClr val="accent6">
                  <a:lumMod val="75000"/>
                </a:schemeClr>
              </a:buClr>
              <a:buNone/>
              <a:defRPr/>
            </a:pPr>
            <a:r>
              <a:rPr lang="tr-TR" b="1" dirty="0" smtClean="0">
                <a:latin typeface="Comic Sans MS" pitchFamily="66" charset="0"/>
              </a:rPr>
              <a:t> </a:t>
            </a:r>
          </a:p>
          <a:p>
            <a:pPr indent="-182880" algn="just">
              <a:buClr>
                <a:schemeClr val="accent6">
                  <a:lumMod val="75000"/>
                </a:schemeClr>
              </a:buClr>
              <a:buNone/>
              <a:defRPr/>
            </a:pPr>
            <a:endParaRPr lang="tr-TR" sz="2600" b="1" dirty="0" smtClean="0">
              <a:latin typeface="Comic Sans MS" pitchFamily="66" charset="0"/>
            </a:endParaRPr>
          </a:p>
          <a:p>
            <a:pPr indent="-182880" algn="just">
              <a:buClr>
                <a:schemeClr val="accent6">
                  <a:lumMod val="75000"/>
                </a:schemeClr>
              </a:buClr>
              <a:buNone/>
              <a:defRPr/>
            </a:pPr>
            <a:r>
              <a:rPr lang="tr-TR" sz="2600" b="1" dirty="0" smtClean="0">
                <a:latin typeface="Comic Sans MS" pitchFamily="66" charset="0"/>
              </a:rPr>
              <a:t>“Canım kudret elinde olan Allah'a yemin ederim ki sizler iman etmedikçe cennete giremezsiniz. Birbirinizi sevmedikçe de iman etmiş olmazsınız. Yaptığınız takdirde birbirinizi seveceğiniz bir şey söyleyeyim mi? Aranızda selamı yayınız!"</a:t>
            </a:r>
            <a:r>
              <a:rPr lang="tr-TR" sz="2600" dirty="0" smtClean="0">
                <a:latin typeface="Comic Sans MS" pitchFamily="66" charset="0"/>
              </a:rPr>
              <a:t> </a:t>
            </a:r>
            <a:r>
              <a:rPr lang="tr-TR" dirty="0" smtClean="0"/>
              <a:t/>
            </a:r>
            <a:br>
              <a:rPr lang="tr-TR" dirty="0" smtClean="0"/>
            </a:br>
            <a:endParaRPr lang="tr-TR" b="1" dirty="0" smtClean="0">
              <a:latin typeface="Comic Sans MS" pitchFamily="66" charset="0"/>
            </a:endParaRPr>
          </a:p>
          <a:p>
            <a:pPr indent="-182880" algn="just">
              <a:buClr>
                <a:schemeClr val="accent6">
                  <a:lumMod val="75000"/>
                </a:schemeClr>
              </a:buClr>
              <a:buNone/>
              <a:defRPr/>
            </a:pPr>
            <a:endParaRPr lang="tr-TR" b="1" dirty="0" smtClean="0">
              <a:latin typeface="Comic Sans MS" pitchFamily="66" charset="0"/>
            </a:endParaRPr>
          </a:p>
          <a:p>
            <a:endParaRPr lang="tr-TR" dirty="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611560" y="476672"/>
            <a:ext cx="8075240" cy="5530619"/>
          </a:xfrm>
        </p:spPr>
        <p:txBody>
          <a:bodyPr>
            <a:normAutofit fontScale="92500" lnSpcReduction="10000"/>
          </a:bodyPr>
          <a:lstStyle/>
          <a:p>
            <a:pPr indent="-182880" algn="just">
              <a:buClr>
                <a:schemeClr val="accent6">
                  <a:lumMod val="75000"/>
                </a:schemeClr>
              </a:buClr>
              <a:buNone/>
              <a:defRPr/>
            </a:pPr>
            <a:r>
              <a:rPr lang="tr-TR" sz="2600" b="1" dirty="0" smtClean="0">
                <a:solidFill>
                  <a:srgbClr val="FF0000"/>
                </a:solidFill>
                <a:latin typeface="Comic Sans MS" pitchFamily="66" charset="0"/>
              </a:rPr>
              <a:t>Farklılıklara tahammül</a:t>
            </a:r>
          </a:p>
          <a:p>
            <a:pPr indent="-182880" algn="just">
              <a:buClr>
                <a:schemeClr val="accent6">
                  <a:lumMod val="75000"/>
                </a:schemeClr>
              </a:buClr>
              <a:buNone/>
              <a:defRPr/>
            </a:pPr>
            <a:r>
              <a:rPr lang="tr-TR" sz="2600" b="1" dirty="0" smtClean="0">
                <a:solidFill>
                  <a:srgbClr val="FF0000"/>
                </a:solidFill>
                <a:latin typeface="Comic Sans MS" pitchFamily="66" charset="0"/>
              </a:rPr>
              <a:t>Kırmama, incitmeme duyarlılığı</a:t>
            </a:r>
          </a:p>
          <a:p>
            <a:pPr indent="-182880" algn="just">
              <a:buClr>
                <a:schemeClr val="accent6">
                  <a:lumMod val="75000"/>
                </a:schemeClr>
              </a:buClr>
              <a:buNone/>
              <a:defRPr/>
            </a:pPr>
            <a:endParaRPr lang="tr-TR" b="1" dirty="0" smtClean="0">
              <a:latin typeface="Comic Sans MS" pitchFamily="66" charset="0"/>
            </a:endParaRPr>
          </a:p>
          <a:p>
            <a:pPr indent="-182880" algn="r">
              <a:buClr>
                <a:schemeClr val="accent6">
                  <a:lumMod val="75000"/>
                </a:schemeClr>
              </a:buClr>
              <a:buNone/>
              <a:defRPr/>
            </a:pPr>
            <a:r>
              <a:rPr lang="ar-SA" sz="3200" b="1" dirty="0" smtClean="0">
                <a:latin typeface="Traditional Arabic" pitchFamily="18" charset="-78"/>
                <a:cs typeface="Traditional Arabic" pitchFamily="18" charset="-78"/>
              </a:rPr>
              <a:t>فَبِمَا رَحْمَةٍ مِّنَ اللّهِ لِنتَ لَهُمْ وَلَوْ كُنتَ فَظًّا غَلِيظَ الْقَلْبِ لاَنفَضُّواْ مِنْ حَوْلِكَ فَاعْفُ عَنْهُمْ وَاسْتَغْفِرْ لَهُمْ وَشَاوِرْهُمْ فِي الأَمْرِ فَإِذَا عَزَمْتَ فَتَوَكَّلْ عَلَى اللّهِ إِنَّ اللّهَ يُحِبُّ الْمُتَوَكِّلِينَ</a:t>
            </a:r>
            <a:endParaRPr lang="tr-TR" sz="3200" b="1" dirty="0" smtClean="0">
              <a:latin typeface="Traditional Arabic" pitchFamily="18" charset="-78"/>
              <a:cs typeface="Traditional Arabic" pitchFamily="18" charset="-78"/>
            </a:endParaRPr>
          </a:p>
          <a:p>
            <a:pPr indent="-182880" algn="just">
              <a:buClr>
                <a:schemeClr val="accent6">
                  <a:lumMod val="75000"/>
                </a:schemeClr>
              </a:buClr>
              <a:buNone/>
              <a:defRPr/>
            </a:pPr>
            <a:endParaRPr lang="tr-TR" sz="2400" b="1" dirty="0" smtClean="0">
              <a:latin typeface="Comic Sans MS" pitchFamily="66" charset="0"/>
            </a:endParaRPr>
          </a:p>
          <a:p>
            <a:pPr indent="-182880" algn="just">
              <a:buClr>
                <a:schemeClr val="accent6">
                  <a:lumMod val="75000"/>
                </a:schemeClr>
              </a:buClr>
              <a:buNone/>
              <a:defRPr/>
            </a:pPr>
            <a:r>
              <a:rPr lang="tr-TR" sz="2600" b="1" dirty="0" smtClean="0">
                <a:latin typeface="Comic Sans MS" pitchFamily="66" charset="0"/>
              </a:rPr>
              <a:t>“Ey peygamber eğer onlara karşı kırıcı, katı yürekli ve sert olsaydın etrafından dağılır giderlerdi……”</a:t>
            </a:r>
          </a:p>
          <a:p>
            <a:pPr indent="-182880" algn="just">
              <a:buClr>
                <a:schemeClr val="accent6">
                  <a:lumMod val="75000"/>
                </a:schemeClr>
              </a:buClr>
              <a:buNone/>
              <a:defRPr/>
            </a:pPr>
            <a:endParaRPr lang="tr-TR" b="1" dirty="0" smtClean="0">
              <a:latin typeface="Comic Sans MS" pitchFamily="66" charset="0"/>
            </a:endParaRPr>
          </a:p>
          <a:p>
            <a:pPr indent="-182880" algn="just">
              <a:buClr>
                <a:schemeClr val="accent6">
                  <a:lumMod val="75000"/>
                </a:schemeClr>
              </a:buClr>
              <a:buNone/>
              <a:defRPr/>
            </a:pPr>
            <a:r>
              <a:rPr lang="tr-TR" sz="2600" b="1" dirty="0" smtClean="0">
                <a:latin typeface="Comic Sans MS" pitchFamily="66" charset="0"/>
              </a:rPr>
              <a:t>Sevgiyle acılar tatlılaşır,</a:t>
            </a:r>
          </a:p>
          <a:p>
            <a:pPr indent="-182880" algn="just">
              <a:buClr>
                <a:schemeClr val="accent6">
                  <a:lumMod val="75000"/>
                </a:schemeClr>
              </a:buClr>
              <a:buNone/>
              <a:defRPr/>
            </a:pPr>
            <a:r>
              <a:rPr lang="tr-TR" sz="2600" b="1" dirty="0" smtClean="0">
                <a:latin typeface="Comic Sans MS" pitchFamily="66" charset="0"/>
              </a:rPr>
              <a:t>Sevgiyle bakırlar altınlaşır. (Mevlana) </a:t>
            </a:r>
          </a:p>
          <a:p>
            <a:pPr indent="-182880" algn="just">
              <a:buClr>
                <a:schemeClr val="accent6">
                  <a:lumMod val="75000"/>
                </a:schemeClr>
              </a:buClr>
              <a:buNone/>
              <a:defRPr/>
            </a:pPr>
            <a:r>
              <a:rPr lang="tr-TR" sz="2600" b="1" dirty="0" smtClean="0">
                <a:latin typeface="Comic Sans MS" pitchFamily="66" charset="0"/>
              </a:rPr>
              <a:t>Yaratılanı hoş gör, Yaradan dan ötürü (Yunus Emre)</a:t>
            </a:r>
            <a:endParaRPr lang="tr-TR" sz="2600" dirty="0"/>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548680"/>
            <a:ext cx="8065269" cy="6048970"/>
          </a:xfrm>
        </p:spPr>
        <p:txBody>
          <a:bodyPr rtlCol="0">
            <a:normAutofit/>
          </a:bodyPr>
          <a:lstStyle/>
          <a:p>
            <a:pPr indent="-182880" algn="ctr" eaLnBrk="1" fontAlgn="auto" hangingPunct="1">
              <a:buClr>
                <a:schemeClr val="accent6">
                  <a:lumMod val="75000"/>
                </a:schemeClr>
              </a:buClr>
              <a:buNone/>
              <a:defRPr/>
            </a:pPr>
            <a:r>
              <a:rPr lang="ar-SA" sz="3600" b="1" dirty="0" smtClean="0">
                <a:latin typeface="Traditional Arabic" pitchFamily="18" charset="-78"/>
                <a:cs typeface="Traditional Arabic" pitchFamily="18" charset="-78"/>
              </a:rPr>
              <a:t>طوبى لمن شغلته عيوبه عن عيوب الناس</a:t>
            </a:r>
            <a:endParaRPr lang="tr-TR" sz="3600" b="1" dirty="0" smtClean="0">
              <a:solidFill>
                <a:schemeClr val="tx1">
                  <a:lumMod val="75000"/>
                  <a:lumOff val="25000"/>
                </a:schemeClr>
              </a:solidFill>
              <a:latin typeface="Traditional Arabic" pitchFamily="18" charset="-78"/>
              <a:cs typeface="Traditional Arabic" pitchFamily="18" charset="-78"/>
            </a:endParaRPr>
          </a:p>
          <a:p>
            <a:pPr indent="-182880" algn="just" eaLnBrk="1" fontAlgn="auto" hangingPunct="1">
              <a:buClr>
                <a:schemeClr val="accent6">
                  <a:lumMod val="75000"/>
                </a:schemeClr>
              </a:buClr>
              <a:defRPr/>
            </a:pPr>
            <a:endParaRPr lang="tr-TR" dirty="0" smtClean="0">
              <a:solidFill>
                <a:schemeClr val="tx1">
                  <a:lumMod val="75000"/>
                  <a:lumOff val="25000"/>
                </a:schemeClr>
              </a:solidFill>
            </a:endParaRPr>
          </a:p>
          <a:p>
            <a:pPr indent="-182880" algn="just" eaLnBrk="1" fontAlgn="auto" hangingPunct="1">
              <a:buClr>
                <a:schemeClr val="accent6">
                  <a:lumMod val="75000"/>
                </a:schemeClr>
              </a:buClr>
              <a:buNone/>
              <a:defRPr/>
            </a:pPr>
            <a:r>
              <a:rPr lang="tr-TR" b="1" dirty="0" smtClean="0">
                <a:latin typeface="Comic Sans MS" pitchFamily="66" charset="0"/>
              </a:rPr>
              <a:t> “Kendi eksik ve kusurlarını düzeltmek için uğraşmaktan başkalarının eksik ve kusurlarıyla uğraşmaya vakit bulamayan kişiye ne mutlu!”</a:t>
            </a:r>
          </a:p>
          <a:p>
            <a:pPr indent="-182880" algn="just" eaLnBrk="1" fontAlgn="auto" hangingPunct="1">
              <a:buClr>
                <a:schemeClr val="accent6">
                  <a:lumMod val="75000"/>
                </a:schemeClr>
              </a:buClr>
              <a:defRPr/>
            </a:pPr>
            <a:endParaRPr lang="tr-TR" dirty="0" smtClean="0">
              <a:latin typeface="Comic Sans MS" pitchFamily="66" charset="0"/>
            </a:endParaRPr>
          </a:p>
          <a:p>
            <a:pPr indent="-182880" algn="just" eaLnBrk="1" fontAlgn="auto" hangingPunct="1">
              <a:buClr>
                <a:schemeClr val="accent6">
                  <a:lumMod val="75000"/>
                </a:schemeClr>
              </a:buClr>
              <a:buNone/>
              <a:defRPr/>
            </a:pPr>
            <a:r>
              <a:rPr lang="tr-TR" dirty="0" smtClean="0">
                <a:latin typeface="Comic Sans MS" pitchFamily="66" charset="0"/>
              </a:rPr>
              <a:t> Başkalarının eksik ve kusurlarıyla uğraşmaya ayıracak hiç vaktimiz olmamalıdır.</a:t>
            </a:r>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İçerik Yer Tutucusu 2"/>
          <p:cNvSpPr>
            <a:spLocks noGrp="1"/>
          </p:cNvSpPr>
          <p:nvPr>
            <p:ph idx="1"/>
          </p:nvPr>
        </p:nvSpPr>
        <p:spPr>
          <a:xfrm>
            <a:off x="539552" y="548680"/>
            <a:ext cx="7704856" cy="5544616"/>
          </a:xfrm>
        </p:spPr>
        <p:txBody>
          <a:bodyPr>
            <a:normAutofit/>
          </a:bodyPr>
          <a:lstStyle/>
          <a:p>
            <a:pPr algn="just" eaLnBrk="1" hangingPunct="1">
              <a:buNone/>
            </a:pPr>
            <a:endParaRPr lang="tr-TR" b="1" dirty="0" smtClean="0"/>
          </a:p>
          <a:p>
            <a:pPr algn="just" eaLnBrk="1" hangingPunct="1">
              <a:buNone/>
            </a:pPr>
            <a:endParaRPr lang="tr-TR" b="1" dirty="0" smtClean="0"/>
          </a:p>
          <a:p>
            <a:pPr algn="just" eaLnBrk="1" hangingPunct="1">
              <a:buNone/>
            </a:pPr>
            <a:endParaRPr lang="tr-TR" b="1" dirty="0" smtClean="0"/>
          </a:p>
          <a:p>
            <a:pPr algn="just" eaLnBrk="1" hangingPunct="1">
              <a:buNone/>
            </a:pPr>
            <a:endParaRPr lang="tr-TR" b="1" dirty="0" smtClean="0"/>
          </a:p>
          <a:p>
            <a:pPr algn="ctr" eaLnBrk="1" hangingPunct="1">
              <a:buNone/>
            </a:pPr>
            <a:r>
              <a:rPr lang="tr-TR" dirty="0" smtClean="0"/>
              <a:t> </a:t>
            </a:r>
            <a:r>
              <a:rPr lang="ar-SA" sz="3500" b="1" dirty="0" smtClean="0">
                <a:latin typeface="Traditional Arabic" pitchFamily="18" charset="-78"/>
                <a:cs typeface="Traditional Arabic" pitchFamily="18" charset="-78"/>
              </a:rPr>
              <a:t>وَلَيْسَ لِلْحَجَّةِ الْمَبْرُورَةِ ثَوَابٌ إِلا الْجَنَّةُ</a:t>
            </a:r>
            <a:endParaRPr lang="tr-TR" sz="3500" b="1" dirty="0" smtClean="0">
              <a:latin typeface="Traditional Arabic" pitchFamily="18" charset="-78"/>
              <a:cs typeface="Traditional Arabic" pitchFamily="18" charset="-78"/>
            </a:endParaRPr>
          </a:p>
          <a:p>
            <a:pPr algn="ctr" eaLnBrk="1" hangingPunct="1">
              <a:buNone/>
            </a:pPr>
            <a:r>
              <a:rPr lang="tr-TR" dirty="0" smtClean="0"/>
              <a:t> “</a:t>
            </a:r>
            <a:r>
              <a:rPr lang="tr-TR" sz="2600" b="1" dirty="0" err="1" smtClean="0">
                <a:latin typeface="Comic Sans MS" pitchFamily="66" charset="0"/>
              </a:rPr>
              <a:t>Mebrur</a:t>
            </a:r>
            <a:r>
              <a:rPr lang="tr-TR" sz="2600" b="1" dirty="0" smtClean="0">
                <a:latin typeface="Comic Sans MS" pitchFamily="66" charset="0"/>
              </a:rPr>
              <a:t> haccın sevabı ancak cennettir”</a:t>
            </a:r>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428596" y="1071546"/>
            <a:ext cx="8305800" cy="1495202"/>
          </a:xfrm>
        </p:spPr>
        <p:txBody>
          <a:bodyPr>
            <a:normAutofit fontScale="90000"/>
          </a:bodyPr>
          <a:lstStyle/>
          <a:p>
            <a:pPr algn="ctr">
              <a:lnSpc>
                <a:spcPct val="150000"/>
              </a:lnSpc>
            </a:pPr>
            <a:r>
              <a:rPr lang="tr-TR" sz="3600" b="1" dirty="0" smtClean="0">
                <a:solidFill>
                  <a:srgbClr val="FF0000"/>
                </a:solidFill>
              </a:rPr>
              <a:t>HAC İBADETİNİN GEREĞİ OLARAK BİR ARADA YAŞAMA BİLİNCİ</a:t>
            </a:r>
            <a:endParaRPr lang="tr-TR" sz="3600" b="1" dirty="0">
              <a:solidFill>
                <a:srgbClr val="FF0000"/>
              </a:solidFill>
            </a:endParaRPr>
          </a:p>
        </p:txBody>
      </p:sp>
      <p:sp>
        <p:nvSpPr>
          <p:cNvPr id="3" name="2 Alt Başlık"/>
          <p:cNvSpPr>
            <a:spLocks noGrp="1"/>
          </p:cNvSpPr>
          <p:nvPr>
            <p:ph type="subTitle" idx="1"/>
          </p:nvPr>
        </p:nvSpPr>
        <p:spPr>
          <a:xfrm>
            <a:off x="4643438" y="4286256"/>
            <a:ext cx="4786346" cy="1752600"/>
          </a:xfrm>
        </p:spPr>
        <p:txBody>
          <a:bodyPr>
            <a:normAutofit/>
          </a:bodyPr>
          <a:lstStyle/>
          <a:p>
            <a:r>
              <a:rPr lang="tr-TR" b="1" dirty="0" smtClean="0">
                <a:solidFill>
                  <a:srgbClr val="FF0000"/>
                </a:solidFill>
              </a:rPr>
              <a:t> </a:t>
            </a:r>
          </a:p>
          <a:p>
            <a:r>
              <a:rPr lang="tr-TR" b="1" dirty="0" smtClean="0"/>
              <a:t> </a:t>
            </a:r>
          </a:p>
          <a:p>
            <a:endParaRPr lang="tr-TR" b="1" dirty="0"/>
          </a:p>
        </p:txBody>
      </p:sp>
      <p:pic>
        <p:nvPicPr>
          <p:cNvPr id="5122" name="Picture 2" descr="E:\HACVEUMRE\2010umreramazan\fotograflar\DSC01318.JPG"/>
          <p:cNvPicPr>
            <a:picLocks noChangeAspect="1" noChangeArrowheads="1"/>
          </p:cNvPicPr>
          <p:nvPr/>
        </p:nvPicPr>
        <p:blipFill>
          <a:blip r:embed="rId2" cstate="print"/>
          <a:srcRect/>
          <a:stretch>
            <a:fillRect/>
          </a:stretch>
        </p:blipFill>
        <p:spPr bwMode="auto">
          <a:xfrm>
            <a:off x="464316" y="3643314"/>
            <a:ext cx="4179122" cy="2786082"/>
          </a:xfrm>
          <a:prstGeom prst="rect">
            <a:avLst/>
          </a:prstGeom>
          <a:noFill/>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İçerik Yer Tutucusu 2"/>
          <p:cNvSpPr>
            <a:spLocks noGrp="1"/>
          </p:cNvSpPr>
          <p:nvPr>
            <p:ph idx="1"/>
          </p:nvPr>
        </p:nvSpPr>
        <p:spPr>
          <a:xfrm>
            <a:off x="1259632" y="2348880"/>
            <a:ext cx="6984876" cy="3600400"/>
          </a:xfrm>
        </p:spPr>
        <p:txBody>
          <a:bodyPr/>
          <a:lstStyle/>
          <a:p>
            <a:pPr marL="44450" indent="0" eaLnBrk="1" hangingPunct="1">
              <a:buFont typeface="Georgia" pitchFamily="18" charset="0"/>
              <a:buNone/>
            </a:pPr>
            <a:r>
              <a:rPr lang="tr-TR" b="1" dirty="0" smtClean="0">
                <a:latin typeface="Comic Sans MS" pitchFamily="66" charset="0"/>
              </a:rPr>
              <a:t>AMAÇ</a:t>
            </a:r>
          </a:p>
          <a:p>
            <a:pPr marL="44450" indent="0" eaLnBrk="1" hangingPunct="1">
              <a:buFont typeface="Georgia" pitchFamily="18" charset="0"/>
              <a:buNone/>
            </a:pPr>
            <a:endParaRPr lang="tr-TR" dirty="0" smtClean="0">
              <a:latin typeface="Comic Sans MS" pitchFamily="66" charset="0"/>
            </a:endParaRPr>
          </a:p>
          <a:p>
            <a:pPr marL="44450" indent="0" eaLnBrk="1" hangingPunct="1">
              <a:buFont typeface="Georgia" pitchFamily="18" charset="0"/>
              <a:buNone/>
            </a:pPr>
            <a:r>
              <a:rPr lang="tr-TR" b="1" dirty="0" smtClean="0">
                <a:latin typeface="Comic Sans MS" pitchFamily="66" charset="0"/>
              </a:rPr>
              <a:t>Hacı adayına, İslam kardeşliğinin ve buna bağlı olarak kardeşlik hukuku ve ahlakının mahiyetini ve bunun insanı olgunlaştırıcı rolünü fark ettirmek, herkesi kardeşçe davranmaya istekli hale getirmektir.</a:t>
            </a:r>
          </a:p>
          <a:p>
            <a:pPr marL="44450" indent="0" eaLnBrk="1" hangingPunct="1">
              <a:buFont typeface="Georgia" pitchFamily="18" charset="0"/>
              <a:buNone/>
            </a:pPr>
            <a:endParaRPr lang="tr-TR" dirty="0" smtClean="0"/>
          </a:p>
          <a:p>
            <a:pPr marL="44450" indent="0" algn="just" eaLnBrk="1" hangingPunct="1">
              <a:buFont typeface="Georgia" pitchFamily="18" charset="0"/>
              <a:buNone/>
            </a:pPr>
            <a:endParaRPr lang="tr-TR" dirty="0" smtClean="0"/>
          </a:p>
        </p:txBody>
      </p:sp>
      <p:sp>
        <p:nvSpPr>
          <p:cNvPr id="2" name="Başlık 1"/>
          <p:cNvSpPr>
            <a:spLocks noGrp="1"/>
          </p:cNvSpPr>
          <p:nvPr>
            <p:ph type="title"/>
          </p:nvPr>
        </p:nvSpPr>
        <p:spPr>
          <a:xfrm>
            <a:off x="1475656" y="908720"/>
            <a:ext cx="6408712" cy="1440160"/>
          </a:xfrm>
        </p:spPr>
        <p:txBody>
          <a:bodyPr>
            <a:normAutofit fontScale="90000"/>
          </a:bodyPr>
          <a:lstStyle/>
          <a:p>
            <a:pPr marL="0" indent="0" algn="ctr" eaLnBrk="1" fontAlgn="auto" hangingPunct="1">
              <a:spcAft>
                <a:spcPts val="0"/>
              </a:spcAft>
              <a:buClr>
                <a:schemeClr val="accent6">
                  <a:lumMod val="75000"/>
                </a:schemeClr>
              </a:buClr>
              <a:buFont typeface="Georgia" pitchFamily="18" charset="0"/>
              <a:buNone/>
              <a:defRPr/>
            </a:pPr>
            <a:r>
              <a:rPr lang="tr-TR" sz="3200" dirty="0" smtClean="0">
                <a:solidFill>
                  <a:schemeClr val="tx1"/>
                </a:solidFill>
                <a:latin typeface="Comic Sans MS" pitchFamily="66" charset="0"/>
              </a:rPr>
              <a:t>İNSANİ İLİŞKİLER AÇISINDAN HAC</a:t>
            </a:r>
            <a:r>
              <a:rPr lang="tr-TR" dirty="0">
                <a:solidFill>
                  <a:schemeClr val="tx1"/>
                </a:solidFill>
                <a:latin typeface="Comic Sans MS" pitchFamily="66" charset="0"/>
              </a:rPr>
              <a:t/>
            </a:r>
            <a:br>
              <a:rPr lang="tr-TR" dirty="0">
                <a:solidFill>
                  <a:schemeClr val="tx1"/>
                </a:solidFill>
                <a:latin typeface="Comic Sans MS" pitchFamily="66" charset="0"/>
              </a:rPr>
            </a:br>
            <a:endParaRPr lang="tr-TR" dirty="0">
              <a:solidFill>
                <a:schemeClr val="tx1"/>
              </a:solidFill>
              <a:latin typeface="Comic Sans MS" pitchFamily="66" charset="0"/>
            </a:endParaRP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img254.imageshack.us/img254/9162/mekke2hh9.jpg">
            <a:hlinkClick r:id="rId2"/>
          </p:cNvPr>
          <p:cNvPicPr>
            <a:picLocks noChangeAspect="1" noChangeArrowheads="1"/>
          </p:cNvPicPr>
          <p:nvPr/>
        </p:nvPicPr>
        <p:blipFill>
          <a:blip r:embed="rId3" cstate="print"/>
          <a:srcRect/>
          <a:stretch>
            <a:fillRect/>
          </a:stretch>
        </p:blipFill>
        <p:spPr bwMode="auto">
          <a:xfrm>
            <a:off x="285720" y="1643050"/>
            <a:ext cx="2570501" cy="1928826"/>
          </a:xfrm>
          <a:prstGeom prst="rect">
            <a:avLst/>
          </a:prstGeom>
          <a:noFill/>
          <a:effectLst>
            <a:outerShdw blurRad="50800" dist="50800" dir="5400000" algn="ctr" rotWithShape="0">
              <a:srgbClr val="000000"/>
            </a:outerShdw>
          </a:effectLst>
        </p:spPr>
      </p:pic>
      <p:sp>
        <p:nvSpPr>
          <p:cNvPr id="2" name="1 Başlık"/>
          <p:cNvSpPr>
            <a:spLocks noGrp="1"/>
          </p:cNvSpPr>
          <p:nvPr>
            <p:ph type="title"/>
          </p:nvPr>
        </p:nvSpPr>
        <p:spPr/>
        <p:txBody>
          <a:bodyPr>
            <a:normAutofit/>
          </a:bodyPr>
          <a:lstStyle/>
          <a:p>
            <a:pPr algn="ctr"/>
            <a:r>
              <a:rPr lang="tr-TR" sz="6000" b="1" dirty="0" smtClean="0">
                <a:solidFill>
                  <a:srgbClr val="FF0000"/>
                </a:solidFill>
                <a:latin typeface="Comic Sans MS" pitchFamily="66" charset="0"/>
              </a:rPr>
              <a:t>Hac,</a:t>
            </a:r>
            <a:r>
              <a:rPr lang="tr-TR" b="1" dirty="0" smtClean="0">
                <a:solidFill>
                  <a:srgbClr val="0070C0"/>
                </a:solidFill>
                <a:latin typeface="Comic Sans MS" pitchFamily="66" charset="0"/>
              </a:rPr>
              <a:t> </a:t>
            </a:r>
            <a:endParaRPr lang="tr-TR" dirty="0"/>
          </a:p>
        </p:txBody>
      </p:sp>
      <p:sp>
        <p:nvSpPr>
          <p:cNvPr id="3" name="2 İçerik Yer Tutucusu"/>
          <p:cNvSpPr>
            <a:spLocks noGrp="1"/>
          </p:cNvSpPr>
          <p:nvPr>
            <p:ph idx="1"/>
          </p:nvPr>
        </p:nvSpPr>
        <p:spPr>
          <a:xfrm>
            <a:off x="3000364" y="1643050"/>
            <a:ext cx="6000792" cy="1928826"/>
          </a:xfrm>
        </p:spPr>
        <p:txBody>
          <a:bodyPr>
            <a:normAutofit fontScale="77500" lnSpcReduction="20000"/>
          </a:bodyPr>
          <a:lstStyle/>
          <a:p>
            <a:pPr marL="0" indent="1588" algn="ctr">
              <a:lnSpc>
                <a:spcPct val="170000"/>
              </a:lnSpc>
              <a:buClr>
                <a:schemeClr val="accent6">
                  <a:lumMod val="75000"/>
                </a:schemeClr>
              </a:buClr>
              <a:buNone/>
              <a:defRPr/>
            </a:pPr>
            <a:r>
              <a:rPr lang="tr-TR" sz="3600" b="1" dirty="0" smtClean="0">
                <a:solidFill>
                  <a:srgbClr val="FF0000"/>
                </a:solidFill>
                <a:latin typeface="Comic Sans MS" pitchFamily="66" charset="0"/>
              </a:rPr>
              <a:t>hem yaratana  </a:t>
            </a:r>
            <a:r>
              <a:rPr lang="tr-TR" sz="3600" b="1" dirty="0" smtClean="0">
                <a:solidFill>
                  <a:srgbClr val="0070C0"/>
                </a:solidFill>
                <a:latin typeface="Comic Sans MS" pitchFamily="66" charset="0"/>
              </a:rPr>
              <a:t>karşı görevlerimizi yerine getirdiğimiz</a:t>
            </a:r>
          </a:p>
        </p:txBody>
      </p:sp>
      <p:sp>
        <p:nvSpPr>
          <p:cNvPr id="5" name="4 Dikdörtgen"/>
          <p:cNvSpPr/>
          <p:nvPr/>
        </p:nvSpPr>
        <p:spPr>
          <a:xfrm>
            <a:off x="0" y="3643314"/>
            <a:ext cx="6357982" cy="2495555"/>
          </a:xfrm>
          <a:prstGeom prst="rect">
            <a:avLst/>
          </a:prstGeom>
        </p:spPr>
        <p:txBody>
          <a:bodyPr wrap="square">
            <a:spAutoFit/>
          </a:bodyPr>
          <a:lstStyle/>
          <a:p>
            <a:pPr indent="1588" algn="ctr">
              <a:lnSpc>
                <a:spcPct val="170000"/>
              </a:lnSpc>
              <a:buClr>
                <a:schemeClr val="accent6">
                  <a:lumMod val="75000"/>
                </a:schemeClr>
              </a:buClr>
              <a:defRPr/>
            </a:pPr>
            <a:r>
              <a:rPr lang="tr-TR" sz="3200" b="1" dirty="0" smtClean="0">
                <a:solidFill>
                  <a:srgbClr val="FF0000"/>
                </a:solidFill>
                <a:latin typeface="Comic Sans MS" pitchFamily="66" charset="0"/>
              </a:rPr>
              <a:t>hem de yaratılmışlara </a:t>
            </a:r>
            <a:r>
              <a:rPr lang="tr-TR" sz="3200" b="1" dirty="0" smtClean="0">
                <a:solidFill>
                  <a:srgbClr val="0070C0"/>
                </a:solidFill>
                <a:latin typeface="Comic Sans MS" pitchFamily="66" charset="0"/>
              </a:rPr>
              <a:t>karşı  </a:t>
            </a:r>
            <a:br>
              <a:rPr lang="tr-TR" sz="3200" b="1" dirty="0" smtClean="0">
                <a:solidFill>
                  <a:srgbClr val="0070C0"/>
                </a:solidFill>
                <a:latin typeface="Comic Sans MS" pitchFamily="66" charset="0"/>
              </a:rPr>
            </a:br>
            <a:r>
              <a:rPr lang="tr-TR" sz="3200" b="1" dirty="0" smtClean="0">
                <a:solidFill>
                  <a:srgbClr val="0070C0"/>
                </a:solidFill>
                <a:latin typeface="Comic Sans MS" pitchFamily="66" charset="0"/>
              </a:rPr>
              <a:t>görev ve sorumlulukları idrak ettiğimiz bir ibadettir. </a:t>
            </a:r>
            <a:endParaRPr lang="tr-TR" sz="3200" dirty="0" smtClean="0">
              <a:solidFill>
                <a:srgbClr val="0070C0"/>
              </a:solidFill>
            </a:endParaRPr>
          </a:p>
        </p:txBody>
      </p:sp>
      <p:pic>
        <p:nvPicPr>
          <p:cNvPr id="50179" name="Picture 3" descr="E:\HACVEUMRE\2010umre_otel2_1_mizrap_auzunoglu\UMRE2010_otel2_1tur_mpeg\eozenc\DSCN1436.JPG"/>
          <p:cNvPicPr>
            <a:picLocks noChangeAspect="1" noChangeArrowheads="1"/>
          </p:cNvPicPr>
          <p:nvPr/>
        </p:nvPicPr>
        <p:blipFill>
          <a:blip r:embed="rId4" cstate="print"/>
          <a:srcRect/>
          <a:stretch>
            <a:fillRect/>
          </a:stretch>
        </p:blipFill>
        <p:spPr bwMode="auto">
          <a:xfrm>
            <a:off x="6143636" y="3786190"/>
            <a:ext cx="2857488" cy="2142685"/>
          </a:xfrm>
          <a:prstGeom prst="rect">
            <a:avLst/>
          </a:prstGeom>
          <a:noFill/>
        </p:spPr>
      </p:pic>
    </p:spTree>
  </p:cSld>
  <p:clrMapOvr>
    <a:masterClrMapping/>
  </p:clrMapOvr>
  <p:transition>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500042"/>
            <a:ext cx="7901100" cy="2522560"/>
          </a:xfrm>
        </p:spPr>
        <p:txBody>
          <a:bodyPr>
            <a:noAutofit/>
          </a:bodyPr>
          <a:lstStyle/>
          <a:p>
            <a:pPr algn="ctr"/>
            <a:r>
              <a:rPr lang="tr-TR" sz="5400" b="1" dirty="0" smtClean="0">
                <a:solidFill>
                  <a:srgbClr val="FF0000"/>
                </a:solidFill>
              </a:rPr>
              <a:t> </a:t>
            </a:r>
            <a:r>
              <a:rPr lang="tr-TR" sz="4800" b="1" dirty="0" smtClean="0">
                <a:solidFill>
                  <a:srgbClr val="0070C0"/>
                </a:solidFill>
              </a:rPr>
              <a:t>Çıkılan yolculuğun sebebi;</a:t>
            </a:r>
            <a:r>
              <a:rPr lang="tr-TR" sz="5400" b="1" dirty="0" smtClean="0">
                <a:solidFill>
                  <a:srgbClr val="FF0000"/>
                </a:solidFill>
              </a:rPr>
              <a:t/>
            </a:r>
            <a:br>
              <a:rPr lang="tr-TR" sz="5400" b="1" dirty="0" smtClean="0">
                <a:solidFill>
                  <a:srgbClr val="FF0000"/>
                </a:solidFill>
              </a:rPr>
            </a:br>
            <a:r>
              <a:rPr lang="tr-TR" sz="3600" b="1" dirty="0" smtClean="0">
                <a:solidFill>
                  <a:srgbClr val="FF0000"/>
                </a:solidFill>
              </a:rPr>
              <a:t>     </a:t>
            </a:r>
            <a:r>
              <a:rPr lang="tr-TR" sz="5400" b="1" dirty="0" smtClean="0">
                <a:solidFill>
                  <a:srgbClr val="FF0000"/>
                </a:solidFill>
              </a:rPr>
              <a:t/>
            </a:r>
            <a:br>
              <a:rPr lang="tr-TR" sz="5400" b="1" dirty="0" smtClean="0">
                <a:solidFill>
                  <a:srgbClr val="FF0000"/>
                </a:solidFill>
              </a:rPr>
            </a:br>
            <a:r>
              <a:rPr lang="tr-TR" sz="5400" b="1" dirty="0" smtClean="0">
                <a:solidFill>
                  <a:srgbClr val="FF0000"/>
                </a:solidFill>
              </a:rPr>
              <a:t>     İlahi Çağrı </a:t>
            </a:r>
            <a:endParaRPr lang="tr-TR" sz="5400" b="1" dirty="0">
              <a:solidFill>
                <a:srgbClr val="FF0000"/>
              </a:solidFill>
            </a:endParaRPr>
          </a:p>
        </p:txBody>
      </p:sp>
      <p:pic>
        <p:nvPicPr>
          <p:cNvPr id="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214414" y="4071942"/>
            <a:ext cx="6666176" cy="2348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8000" y="1571612"/>
            <a:ext cx="1980262" cy="264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etin kutusu"/>
          <p:cNvSpPr txBox="1"/>
          <p:nvPr/>
        </p:nvSpPr>
        <p:spPr>
          <a:xfrm>
            <a:off x="3286116" y="3357562"/>
            <a:ext cx="3078087" cy="523220"/>
          </a:xfrm>
          <a:prstGeom prst="rect">
            <a:avLst/>
          </a:prstGeom>
          <a:noFill/>
        </p:spPr>
        <p:txBody>
          <a:bodyPr wrap="none" rtlCol="0">
            <a:spAutoFit/>
          </a:bodyPr>
          <a:lstStyle/>
          <a:p>
            <a:r>
              <a:rPr lang="tr-TR" sz="2800" b="1" dirty="0" smtClean="0">
                <a:solidFill>
                  <a:srgbClr val="0070C0"/>
                </a:solidFill>
              </a:rPr>
              <a:t>Niçin gidiyoruz? </a:t>
            </a:r>
            <a:endParaRPr lang="tr-TR" sz="2800" b="1" dirty="0">
              <a:solidFill>
                <a:srgbClr val="0070C0"/>
              </a:solidFill>
            </a:endParaRPr>
          </a:p>
        </p:txBody>
      </p:sp>
      <p:pic>
        <p:nvPicPr>
          <p:cNvPr id="4098" name="Picture 2" descr="http://arastiralim.net/ilk/wp-content/uploads/2006/12/mek8.jpg">
            <a:hlinkClick r:id="rId4"/>
          </p:cNvPr>
          <p:cNvPicPr>
            <a:picLocks noChangeAspect="1" noChangeArrowheads="1"/>
          </p:cNvPicPr>
          <p:nvPr/>
        </p:nvPicPr>
        <p:blipFill>
          <a:blip r:embed="rId5" cstate="print"/>
          <a:srcRect/>
          <a:stretch>
            <a:fillRect/>
          </a:stretch>
        </p:blipFill>
        <p:spPr bwMode="auto">
          <a:xfrm>
            <a:off x="357158" y="1714488"/>
            <a:ext cx="2286016" cy="3289791"/>
          </a:xfrm>
          <a:prstGeom prst="rect">
            <a:avLst/>
          </a:prstGeom>
          <a:noFill/>
        </p:spPr>
      </p:pic>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82599" y="476672"/>
            <a:ext cx="8291513" cy="1143000"/>
          </a:xfrm>
        </p:spPr>
        <p:txBody>
          <a:bodyPr/>
          <a:lstStyle/>
          <a:p>
            <a:pPr fontAlgn="auto">
              <a:spcAft>
                <a:spcPts val="0"/>
              </a:spcAft>
              <a:defRPr/>
            </a:pPr>
            <a:r>
              <a:rPr lang="tr-TR" sz="5400" b="1" dirty="0" smtClean="0">
                <a:solidFill>
                  <a:srgbClr val="FF0000"/>
                </a:solidFill>
              </a:rPr>
              <a:t>AMAÇ</a:t>
            </a:r>
            <a:endParaRPr lang="tr-TR" sz="5400" b="1" dirty="0">
              <a:solidFill>
                <a:srgbClr val="FF0000"/>
              </a:solidFill>
            </a:endParaRPr>
          </a:p>
        </p:txBody>
      </p:sp>
      <p:sp>
        <p:nvSpPr>
          <p:cNvPr id="11267" name="2 İçerik Yer Tutucusu"/>
          <p:cNvSpPr>
            <a:spLocks noGrp="1"/>
          </p:cNvSpPr>
          <p:nvPr>
            <p:ph idx="1"/>
          </p:nvPr>
        </p:nvSpPr>
        <p:spPr>
          <a:xfrm>
            <a:off x="428596" y="1500174"/>
            <a:ext cx="8229600" cy="2592313"/>
          </a:xfrm>
        </p:spPr>
        <p:txBody>
          <a:bodyPr>
            <a:noAutofit/>
          </a:bodyPr>
          <a:lstStyle/>
          <a:p>
            <a:pPr marL="0" indent="0">
              <a:lnSpc>
                <a:spcPct val="150000"/>
              </a:lnSpc>
              <a:buNone/>
            </a:pPr>
            <a:r>
              <a:rPr lang="tr-TR" sz="2800" b="1" dirty="0" smtClean="0"/>
              <a:t>Her karışı peygamberlerin, Kainatın Efendisinin ve Sahabe-i kiramın hatıraları ve izleriyle dolu kutlu iklime yolculukta, </a:t>
            </a:r>
            <a:r>
              <a:rPr lang="tr-TR" sz="2800" b="1" dirty="0" err="1" smtClean="0"/>
              <a:t>mebrur</a:t>
            </a:r>
            <a:r>
              <a:rPr lang="tr-TR" sz="2800" b="1" dirty="0" smtClean="0"/>
              <a:t> bir hac yapıp </a:t>
            </a:r>
            <a:r>
              <a:rPr lang="tr-TR" sz="2800" b="1" dirty="0" smtClean="0">
                <a:solidFill>
                  <a:srgbClr val="FF0000"/>
                </a:solidFill>
              </a:rPr>
              <a:t>tertemiz bir </a:t>
            </a:r>
            <a:r>
              <a:rPr lang="tr-TR" sz="2800" b="1" dirty="0" err="1" smtClean="0">
                <a:solidFill>
                  <a:srgbClr val="FF0000"/>
                </a:solidFill>
              </a:rPr>
              <a:t>milad</a:t>
            </a:r>
            <a:r>
              <a:rPr lang="tr-TR" sz="2800" b="1" dirty="0" smtClean="0">
                <a:solidFill>
                  <a:srgbClr val="FF0000"/>
                </a:solidFill>
              </a:rPr>
              <a:t> ile dönmek</a:t>
            </a:r>
            <a:r>
              <a:rPr lang="tr-TR" sz="2800" b="1" dirty="0" smtClean="0"/>
              <a:t>.</a:t>
            </a:r>
          </a:p>
        </p:txBody>
      </p:sp>
      <p:pic>
        <p:nvPicPr>
          <p:cNvPr id="11268" name="Picture 2"/>
          <p:cNvPicPr>
            <a:picLocks noChangeAspect="1" noChangeArrowheads="1"/>
          </p:cNvPicPr>
          <p:nvPr/>
        </p:nvPicPr>
        <p:blipFill>
          <a:blip r:embed="rId2" cstate="print"/>
          <a:srcRect/>
          <a:stretch>
            <a:fillRect/>
          </a:stretch>
        </p:blipFill>
        <p:spPr bwMode="auto">
          <a:xfrm>
            <a:off x="755650" y="4292600"/>
            <a:ext cx="7745413" cy="2151063"/>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428596" y="2214554"/>
            <a:ext cx="8429684" cy="1569660"/>
          </a:xfrm>
          <a:prstGeom prst="rect">
            <a:avLst/>
          </a:prstGeom>
        </p:spPr>
        <p:txBody>
          <a:bodyPr wrap="square">
            <a:spAutoFit/>
          </a:bodyPr>
          <a:lstStyle/>
          <a:p>
            <a:pPr algn="r" rtl="1">
              <a:lnSpc>
                <a:spcPct val="200000"/>
              </a:lnSpc>
            </a:pPr>
            <a:r>
              <a:rPr lang="ar-SA" dirty="0" smtClean="0"/>
              <a:t>الْحَجُّ أَشْهُرٌ مَّعْلُومَاتٌ </a:t>
            </a:r>
            <a:r>
              <a:rPr lang="ar-SA" sz="2400" b="1" dirty="0" smtClean="0"/>
              <a:t>فَمَن فَرَضَ فِيهِنَّ الْحَجَّ </a:t>
            </a:r>
            <a:r>
              <a:rPr lang="ar-SA" sz="2400" b="1" dirty="0" smtClean="0">
                <a:solidFill>
                  <a:srgbClr val="FF0000"/>
                </a:solidFill>
              </a:rPr>
              <a:t>فَلاَ رَفَثَ وَلاَ فُسُوقَ وَلاَ جِدَالَ</a:t>
            </a:r>
            <a:r>
              <a:rPr lang="ar-SA" sz="2400" b="1" dirty="0" smtClean="0"/>
              <a:t> فِي الْحَجِّ </a:t>
            </a:r>
            <a:r>
              <a:rPr lang="tr-TR" sz="2400" b="1" dirty="0" smtClean="0"/>
              <a:t/>
            </a:r>
            <a:br>
              <a:rPr lang="tr-TR" sz="2400" b="1" dirty="0" smtClean="0"/>
            </a:br>
            <a:r>
              <a:rPr lang="ar-SA" sz="2400" b="1" dirty="0" smtClean="0"/>
              <a:t>وَمَا تَفْعَلُواْ مِنْ خَيْرٍ يَعْلَمْهُ اللّهُ وَتَزَوَّدُواْ فَإِنَّ خَيْرَ الزَّادِ التَّقْوَى وَاتَّقُونِ يَا أُوْلِي الأَلْبَابِ</a:t>
            </a:r>
            <a:endParaRPr lang="tr-TR" sz="2400" b="1" dirty="0"/>
          </a:p>
        </p:txBody>
      </p:sp>
      <p:sp>
        <p:nvSpPr>
          <p:cNvPr id="5" name="4 Dikdörtgen"/>
          <p:cNvSpPr/>
          <p:nvPr/>
        </p:nvSpPr>
        <p:spPr>
          <a:xfrm>
            <a:off x="714348" y="4071942"/>
            <a:ext cx="8215370" cy="1846659"/>
          </a:xfrm>
          <a:prstGeom prst="rect">
            <a:avLst/>
          </a:prstGeom>
        </p:spPr>
        <p:txBody>
          <a:bodyPr wrap="square">
            <a:spAutoFit/>
          </a:bodyPr>
          <a:lstStyle/>
          <a:p>
            <a:pPr>
              <a:lnSpc>
                <a:spcPct val="150000"/>
              </a:lnSpc>
            </a:pPr>
            <a:r>
              <a:rPr lang="tr-TR" dirty="0" smtClean="0"/>
              <a:t>Hac (ayları), bilinen aylardır</a:t>
            </a:r>
            <a:r>
              <a:rPr lang="tr-TR" sz="2000" dirty="0" smtClean="0"/>
              <a:t>. </a:t>
            </a:r>
            <a:r>
              <a:rPr lang="tr-TR" sz="2000" b="1" dirty="0" smtClean="0"/>
              <a:t>Kim o aylarda hacca başlarsa, artık ona hacda </a:t>
            </a:r>
            <a:r>
              <a:rPr lang="tr-TR" sz="2000" b="1" dirty="0" smtClean="0">
                <a:solidFill>
                  <a:srgbClr val="FF0000"/>
                </a:solidFill>
              </a:rPr>
              <a:t>cinsel ilişki, günaha sapmak, kavga etmek </a:t>
            </a:r>
            <a:r>
              <a:rPr lang="tr-TR" sz="2000" b="1" dirty="0" smtClean="0"/>
              <a:t>yoktur. </a:t>
            </a:r>
            <a:br>
              <a:rPr lang="tr-TR" sz="2000" b="1" dirty="0" smtClean="0"/>
            </a:br>
            <a:r>
              <a:rPr lang="tr-TR" dirty="0" smtClean="0"/>
              <a:t>Siz ne hayır yaparsanız, Allah onu bilir. Azık toplayın. Kuşkusuz, azığın en hayırlısı takvadır. Ey akıl sahipleri, bana karşı gelmekten sakının.</a:t>
            </a:r>
            <a:endParaRPr lang="tr-TR" sz="2000" dirty="0"/>
          </a:p>
        </p:txBody>
      </p:sp>
      <p:sp>
        <p:nvSpPr>
          <p:cNvPr id="6" name="5 Metin kutusu"/>
          <p:cNvSpPr txBox="1"/>
          <p:nvPr/>
        </p:nvSpPr>
        <p:spPr>
          <a:xfrm>
            <a:off x="928662" y="1142984"/>
            <a:ext cx="7386959" cy="1200329"/>
          </a:xfrm>
          <a:prstGeom prst="rect">
            <a:avLst/>
          </a:prstGeom>
          <a:noFill/>
        </p:spPr>
        <p:txBody>
          <a:bodyPr wrap="none" rtlCol="0">
            <a:spAutoFit/>
          </a:bodyPr>
          <a:lstStyle/>
          <a:p>
            <a:pPr algn="ctr">
              <a:lnSpc>
                <a:spcPct val="150000"/>
              </a:lnSpc>
            </a:pPr>
            <a:r>
              <a:rPr lang="tr-TR" sz="2400" b="1" dirty="0" smtClean="0">
                <a:solidFill>
                  <a:srgbClr val="0070C0"/>
                </a:solidFill>
              </a:rPr>
              <a:t>Hac yapanlardan adeta melekleşmeleri isteniyor; </a:t>
            </a:r>
          </a:p>
          <a:p>
            <a:pPr algn="ctr">
              <a:lnSpc>
                <a:spcPct val="150000"/>
              </a:lnSpc>
            </a:pPr>
            <a:r>
              <a:rPr lang="tr-TR" sz="2400" b="1" dirty="0" err="1" smtClean="0">
                <a:solidFill>
                  <a:srgbClr val="FF0000"/>
                </a:solidFill>
              </a:rPr>
              <a:t>refes</a:t>
            </a:r>
            <a:r>
              <a:rPr lang="tr-TR" sz="2400" b="1" dirty="0" smtClean="0">
                <a:solidFill>
                  <a:srgbClr val="FF0000"/>
                </a:solidFill>
              </a:rPr>
              <a:t>, </a:t>
            </a:r>
            <a:r>
              <a:rPr lang="tr-TR" sz="2400" b="1" dirty="0" err="1" smtClean="0">
                <a:solidFill>
                  <a:srgbClr val="FF0000"/>
                </a:solidFill>
              </a:rPr>
              <a:t>füsuk</a:t>
            </a:r>
            <a:r>
              <a:rPr lang="tr-TR" sz="2400" b="1" dirty="0" smtClean="0">
                <a:solidFill>
                  <a:srgbClr val="FF0000"/>
                </a:solidFill>
              </a:rPr>
              <a:t> ve cidal </a:t>
            </a:r>
            <a:r>
              <a:rPr lang="tr-TR" sz="2400" b="1" dirty="0" smtClean="0">
                <a:solidFill>
                  <a:srgbClr val="0070C0"/>
                </a:solidFill>
              </a:rPr>
              <a:t>yok</a:t>
            </a:r>
            <a:endParaRPr lang="tr-TR" sz="2400" b="1" dirty="0">
              <a:solidFill>
                <a:srgbClr val="0070C0"/>
              </a:solidFill>
            </a:endParaRPr>
          </a:p>
        </p:txBody>
      </p:sp>
      <p:sp>
        <p:nvSpPr>
          <p:cNvPr id="7" name="6 Metin kutusu"/>
          <p:cNvSpPr txBox="1"/>
          <p:nvPr/>
        </p:nvSpPr>
        <p:spPr>
          <a:xfrm>
            <a:off x="1285852" y="571480"/>
            <a:ext cx="7486152" cy="369332"/>
          </a:xfrm>
          <a:prstGeom prst="rect">
            <a:avLst/>
          </a:prstGeom>
          <a:noFill/>
        </p:spPr>
        <p:txBody>
          <a:bodyPr wrap="none" rtlCol="0">
            <a:spAutoFit/>
          </a:bodyPr>
          <a:lstStyle/>
          <a:p>
            <a:r>
              <a:rPr lang="tr-TR" b="1" dirty="0" smtClean="0">
                <a:solidFill>
                  <a:srgbClr val="FF0000"/>
                </a:solidFill>
              </a:rPr>
              <a:t>BİR ARADA YAŞAMANIN VE HAC İBADETİNİN SOSAL GEREKLERİ</a:t>
            </a:r>
            <a:endParaRPr lang="tr-TR" b="1" dirty="0">
              <a:solidFill>
                <a:srgbClr val="FF0000"/>
              </a:solidFill>
            </a:endParaRPr>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152400"/>
            <a:ext cx="8501122" cy="990584"/>
          </a:xfrm>
          <a:solidFill>
            <a:schemeClr val="bg1"/>
          </a:solidFill>
        </p:spPr>
        <p:txBody>
          <a:bodyPr/>
          <a:lstStyle/>
          <a:p>
            <a:pPr algn="ctr" fontAlgn="auto">
              <a:spcAft>
                <a:spcPts val="0"/>
              </a:spcAft>
              <a:defRPr/>
            </a:pPr>
            <a:r>
              <a:rPr lang="tr-TR" b="1" dirty="0" smtClean="0">
                <a:solidFill>
                  <a:schemeClr val="tx2">
                    <a:satMod val="130000"/>
                  </a:schemeClr>
                </a:solidFill>
              </a:rPr>
              <a:t>Hadisi Şerif</a:t>
            </a:r>
            <a:endParaRPr lang="tr-TR" b="1" dirty="0">
              <a:solidFill>
                <a:schemeClr val="tx2">
                  <a:satMod val="130000"/>
                </a:schemeClr>
              </a:solidFill>
            </a:endParaRPr>
          </a:p>
        </p:txBody>
      </p:sp>
      <p:sp>
        <p:nvSpPr>
          <p:cNvPr id="3" name="2 İçerik Yer Tutucusu"/>
          <p:cNvSpPr>
            <a:spLocks noGrp="1"/>
          </p:cNvSpPr>
          <p:nvPr>
            <p:ph idx="1"/>
          </p:nvPr>
        </p:nvSpPr>
        <p:spPr>
          <a:xfrm>
            <a:off x="285720" y="1214422"/>
            <a:ext cx="8501122" cy="5429288"/>
          </a:xfrm>
          <a:solidFill>
            <a:schemeClr val="bg1"/>
          </a:solidFill>
        </p:spPr>
        <p:txBody>
          <a:bodyPr>
            <a:normAutofit fontScale="77500" lnSpcReduction="20000"/>
          </a:bodyPr>
          <a:lstStyle/>
          <a:p>
            <a:pPr algn="r" rtl="1" fontAlgn="base">
              <a:lnSpc>
                <a:spcPct val="200000"/>
              </a:lnSpc>
              <a:buNone/>
            </a:pPr>
            <a:r>
              <a:rPr lang="tr-TR" sz="2400" dirty="0" smtClean="0"/>
              <a:t>    </a:t>
            </a:r>
            <a:r>
              <a:rPr lang="ar-SA" sz="2400" dirty="0" smtClean="0"/>
              <a:t>عَنْ أَبِى هُرَيْرَةَ - رَضِىَ ا للّٰهُ عَنْهُ قَالَ سَمِعْتُ النَّبِىَّ صَلَّى ا للّٰهُ عَلَيْهِ وَسَلَّمَ يَقُولُ</a:t>
            </a:r>
          </a:p>
          <a:p>
            <a:pPr algn="r" rtl="1" fontAlgn="base">
              <a:lnSpc>
                <a:spcPct val="110000"/>
              </a:lnSpc>
              <a:buNone/>
            </a:pPr>
            <a:r>
              <a:rPr lang="ar-SA" sz="4300" b="1" dirty="0" smtClean="0"/>
              <a:t>مَنْ حَجَّ للّٰهِ فَلَمْ يَرْفُثْ وَلَمْ يَفْسُقْ رَجَعَ كَيَوْمِ وَلَدَتْهُ أُمُّهُ</a:t>
            </a:r>
            <a:endParaRPr lang="tr-TR" sz="4300" b="1" dirty="0" smtClean="0"/>
          </a:p>
          <a:p>
            <a:pPr fontAlgn="base">
              <a:buNone/>
            </a:pPr>
            <a:r>
              <a:rPr lang="tr-TR" sz="2400" dirty="0" err="1" smtClean="0"/>
              <a:t>Ebû</a:t>
            </a:r>
            <a:r>
              <a:rPr lang="tr-TR" sz="2400" dirty="0" smtClean="0"/>
              <a:t> </a:t>
            </a:r>
            <a:r>
              <a:rPr lang="tr-TR" sz="2400" dirty="0" err="1" smtClean="0"/>
              <a:t>Hüreyre</a:t>
            </a:r>
            <a:r>
              <a:rPr lang="tr-TR" sz="2400" dirty="0" smtClean="0"/>
              <a:t> (r.a.) dedi ki, ben </a:t>
            </a:r>
            <a:r>
              <a:rPr lang="tr-TR" sz="2400" dirty="0" err="1" smtClean="0"/>
              <a:t>Resûlullah</a:t>
            </a:r>
            <a:r>
              <a:rPr lang="tr-TR" sz="2400" dirty="0" smtClean="0"/>
              <a:t> (s.a.s.) ‘</a:t>
            </a:r>
            <a:r>
              <a:rPr lang="tr-TR" sz="2400" dirty="0" err="1" smtClean="0"/>
              <a:t>ın</a:t>
            </a:r>
            <a:r>
              <a:rPr lang="tr-TR" sz="2400" dirty="0" smtClean="0"/>
              <a:t> şöyle buyurduğunu işittim:</a:t>
            </a:r>
          </a:p>
          <a:p>
            <a:pPr fontAlgn="base">
              <a:lnSpc>
                <a:spcPct val="150000"/>
              </a:lnSpc>
              <a:buNone/>
            </a:pPr>
            <a:r>
              <a:rPr lang="tr-TR" sz="3200" b="1" dirty="0" smtClean="0"/>
              <a:t>"</a:t>
            </a:r>
            <a:r>
              <a:rPr lang="tr-TR" sz="3200" b="1" dirty="0" smtClean="0">
                <a:solidFill>
                  <a:srgbClr val="0070C0"/>
                </a:solidFill>
              </a:rPr>
              <a:t>Kötü söz söylemeden </a:t>
            </a:r>
            <a:r>
              <a:rPr lang="tr-TR" sz="3200" b="1" dirty="0" smtClean="0"/>
              <a:t>ve </a:t>
            </a:r>
            <a:r>
              <a:rPr lang="tr-TR" sz="3200" b="1" dirty="0" smtClean="0">
                <a:solidFill>
                  <a:srgbClr val="0070C0"/>
                </a:solidFill>
              </a:rPr>
              <a:t>büyük günah işlemeden </a:t>
            </a:r>
            <a:r>
              <a:rPr lang="tr-TR" sz="3200" b="1" dirty="0" smtClean="0"/>
              <a:t>hacceden kimse, annesinden doğduğu gündeki gibi günahsız olarak (evine) döner."</a:t>
            </a:r>
            <a:r>
              <a:rPr lang="tr-TR" sz="2400" b="1" dirty="0" smtClean="0"/>
              <a:t> </a:t>
            </a:r>
            <a:r>
              <a:rPr lang="tr-TR" sz="1200" dirty="0" smtClean="0"/>
              <a:t>(</a:t>
            </a:r>
            <a:r>
              <a:rPr lang="tr-TR" sz="1200" dirty="0" err="1" smtClean="0"/>
              <a:t>Buhârî</a:t>
            </a:r>
            <a:r>
              <a:rPr lang="tr-TR" sz="1200" dirty="0" smtClean="0"/>
              <a:t>, “Hac”, 4, “</a:t>
            </a:r>
            <a:r>
              <a:rPr lang="tr-TR" sz="1200" dirty="0" err="1" smtClean="0"/>
              <a:t>Muhsar</a:t>
            </a:r>
            <a:r>
              <a:rPr lang="tr-TR" sz="1200" dirty="0" smtClean="0"/>
              <a:t>”, 10)</a:t>
            </a:r>
            <a:br>
              <a:rPr lang="tr-TR" sz="1200" dirty="0" smtClean="0"/>
            </a:br>
            <a:endParaRPr lang="tr-TR" sz="1200" dirty="0" smtClean="0"/>
          </a:p>
          <a:p>
            <a:pPr fontAlgn="base">
              <a:lnSpc>
                <a:spcPct val="150000"/>
              </a:lnSpc>
              <a:buNone/>
            </a:pPr>
            <a:r>
              <a:rPr lang="tr-TR" b="1" i="1" dirty="0" err="1" smtClean="0"/>
              <a:t>Refes</a:t>
            </a:r>
            <a:r>
              <a:rPr lang="tr-TR" i="1" dirty="0" smtClean="0"/>
              <a:t>; cinsel ilişki, çirkin ve fahiş söz veya kadınların yanında cinsel ilişkiden söz edilmesi anlamlarını kapsar.</a:t>
            </a:r>
            <a:endParaRPr lang="tr-TR" sz="2400" i="1" dirty="0" smtClean="0"/>
          </a:p>
          <a:p>
            <a:pPr fontAlgn="base">
              <a:buNone/>
            </a:pPr>
            <a:endParaRPr lang="ar-SA" sz="2400" dirty="0"/>
          </a:p>
        </p:txBody>
      </p:sp>
      <p:sp>
        <p:nvSpPr>
          <p:cNvPr id="4" name="3 Dikdörtgen"/>
          <p:cNvSpPr/>
          <p:nvPr/>
        </p:nvSpPr>
        <p:spPr>
          <a:xfrm>
            <a:off x="4000496" y="5715016"/>
            <a:ext cx="5000660" cy="461665"/>
          </a:xfrm>
          <a:prstGeom prst="rect">
            <a:avLst/>
          </a:prstGeom>
        </p:spPr>
        <p:txBody>
          <a:bodyPr wrap="square">
            <a:spAutoFit/>
          </a:bodyPr>
          <a:lstStyle/>
          <a:p>
            <a:pPr algn="ctr" eaLnBrk="1" fontAlgn="auto" hangingPunct="1">
              <a:buClr>
                <a:schemeClr val="accent6">
                  <a:lumMod val="75000"/>
                </a:schemeClr>
              </a:buClr>
              <a:defRPr/>
            </a:pPr>
            <a:r>
              <a:rPr lang="tr-TR" sz="1200" b="1" dirty="0" smtClean="0">
                <a:latin typeface="Comic Sans MS" pitchFamily="66" charset="0"/>
              </a:rPr>
              <a:t>Hazırlayan: Turgut ERHAN</a:t>
            </a:r>
          </a:p>
          <a:p>
            <a:pPr algn="ctr" eaLnBrk="1" fontAlgn="auto" hangingPunct="1">
              <a:buClr>
                <a:schemeClr val="accent6">
                  <a:lumMod val="75000"/>
                </a:schemeClr>
              </a:buClr>
              <a:defRPr/>
            </a:pPr>
            <a:r>
              <a:rPr lang="tr-TR" sz="1200" b="1" dirty="0" smtClean="0">
                <a:latin typeface="Comic Sans MS" pitchFamily="66" charset="0"/>
              </a:rPr>
              <a:t>              Talas Müftüsü</a:t>
            </a:r>
            <a:endParaRPr lang="tr-TR" sz="1200" dirty="0"/>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krem\Desktop\Hac sunum\_70974_z.jpg"/>
          <p:cNvPicPr>
            <a:picLocks noChangeAspect="1" noChangeArrowheads="1"/>
          </p:cNvPicPr>
          <p:nvPr/>
        </p:nvPicPr>
        <p:blipFill>
          <a:blip r:embed="rId3" cstate="print"/>
          <a:srcRect/>
          <a:stretch>
            <a:fillRect/>
          </a:stretch>
        </p:blipFill>
        <p:spPr bwMode="auto">
          <a:xfrm>
            <a:off x="5486400" y="0"/>
            <a:ext cx="3657600" cy="3933825"/>
          </a:xfrm>
          <a:prstGeom prst="rect">
            <a:avLst/>
          </a:prstGeom>
          <a:noFill/>
        </p:spPr>
      </p:pic>
      <p:pic>
        <p:nvPicPr>
          <p:cNvPr id="5" name="Picture 2"/>
          <p:cNvPicPr>
            <a:picLocks noGrp="1" noChangeAspect="1" noChangeArrowheads="1"/>
          </p:cNvPicPr>
          <p:nvPr>
            <p:ph idx="4294967295"/>
          </p:nvPr>
        </p:nvPicPr>
        <p:blipFill>
          <a:blip r:embed="rId4" cstate="print"/>
          <a:srcRect/>
          <a:stretch>
            <a:fillRect/>
          </a:stretch>
        </p:blipFill>
        <p:spPr bwMode="auto">
          <a:xfrm>
            <a:off x="0" y="3105150"/>
            <a:ext cx="5715000" cy="3752850"/>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3563879" y="3214686"/>
            <a:ext cx="5600746" cy="3643314"/>
          </a:xfrm>
          <a:prstGeom prst="rect">
            <a:avLst/>
          </a:prstGeom>
          <a:noFill/>
          <a:ln w="9525">
            <a:noFill/>
            <a:miter lim="800000"/>
            <a:headEnd/>
            <a:tailEnd/>
          </a:ln>
          <a:effectLst/>
        </p:spPr>
      </p:pic>
      <p:pic>
        <p:nvPicPr>
          <p:cNvPr id="2" name="Picture 2" descr="C:\Users\ABDULLAH\Documents\Dosyalar\Sait taşıma\orhan durgut\Jamarat 2009-11-29 A123521 cop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737"/>
            <a:ext cx="2780680" cy="3709383"/>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2786050" y="1928802"/>
            <a:ext cx="3000396"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3400" dirty="0" smtClean="0">
                <a:solidFill>
                  <a:srgbClr val="FF0000"/>
                </a:solidFill>
              </a:rPr>
              <a:t>Hacda İnsani İlişkiler</a:t>
            </a:r>
            <a:endParaRPr lang="tr-TR" sz="3400" dirty="0">
              <a:solidFill>
                <a:srgbClr val="FF0000"/>
              </a:solidFill>
            </a:endParaRPr>
          </a:p>
        </p:txBody>
      </p:sp>
      <p:pic>
        <p:nvPicPr>
          <p:cNvPr id="1029" name="Picture 5" descr="C:\Users\ABDULLAH\Documents\Dosyalar\Sait taşıma\orhan durgut\Kabe 2009-07-15 - 006 cop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1031" y="62163"/>
            <a:ext cx="2845369" cy="19047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85786" y="533400"/>
            <a:ext cx="7358114" cy="823898"/>
          </a:xfrm>
        </p:spPr>
        <p:txBody>
          <a:bodyPr>
            <a:normAutofit/>
          </a:bodyPr>
          <a:lstStyle/>
          <a:p>
            <a:pPr algn="ctr"/>
            <a:r>
              <a:rPr lang="tr-TR" sz="4800" b="1" dirty="0" smtClean="0"/>
              <a:t>HACI SABIR!</a:t>
            </a:r>
            <a:endParaRPr lang="tr-TR" sz="4800" b="1" dirty="0"/>
          </a:p>
        </p:txBody>
      </p:sp>
      <p:sp>
        <p:nvSpPr>
          <p:cNvPr id="3" name="2 İçerik Yer Tutucusu"/>
          <p:cNvSpPr>
            <a:spLocks noGrp="1"/>
          </p:cNvSpPr>
          <p:nvPr>
            <p:ph idx="1"/>
          </p:nvPr>
        </p:nvSpPr>
        <p:spPr>
          <a:xfrm>
            <a:off x="357158" y="1428736"/>
            <a:ext cx="8472518" cy="5048264"/>
          </a:xfrm>
        </p:spPr>
        <p:txBody>
          <a:bodyPr>
            <a:normAutofit lnSpcReduction="10000"/>
          </a:bodyPr>
          <a:lstStyle/>
          <a:p>
            <a:pPr marL="182563" indent="260350">
              <a:lnSpc>
                <a:spcPct val="150000"/>
              </a:lnSpc>
              <a:buNone/>
            </a:pPr>
            <a:r>
              <a:rPr lang="tr-TR" b="1" dirty="0" smtClean="0"/>
              <a:t>Hac organizasyonu sürpriz ve zorluklarla doludur. </a:t>
            </a:r>
            <a:endParaRPr lang="tr-TR" dirty="0" smtClean="0"/>
          </a:p>
          <a:p>
            <a:pPr marL="182563" lvl="0" indent="260350">
              <a:lnSpc>
                <a:spcPct val="150000"/>
              </a:lnSpc>
              <a:buNone/>
            </a:pPr>
            <a:r>
              <a:rPr lang="tr-TR" b="1" dirty="0" smtClean="0"/>
              <a:t>Ancak sabır, azim, temkin, teenni, tahammül ve hoşgörü ile birçok engel aşılabilir. </a:t>
            </a:r>
          </a:p>
          <a:p>
            <a:pPr marL="182563" lvl="0" indent="260350">
              <a:lnSpc>
                <a:spcPct val="150000"/>
              </a:lnSpc>
              <a:buNone/>
            </a:pPr>
            <a:endParaRPr lang="tr-TR" b="1" dirty="0" smtClean="0"/>
          </a:p>
          <a:p>
            <a:pPr marL="182563" lvl="0" indent="260350">
              <a:lnSpc>
                <a:spcPct val="150000"/>
              </a:lnSpc>
              <a:buNone/>
            </a:pPr>
            <a:r>
              <a:rPr lang="tr-TR" b="1" dirty="0" smtClean="0"/>
              <a:t>Tartışma, kavga, kötü söz, aşırı tenkit ve taşkınlıklarla kişi veya kişilerin gönüllerini kırmayalım, haccımızın faziletini düşürmeyelim.</a:t>
            </a:r>
          </a:p>
        </p:txBody>
      </p:sp>
    </p:spTree>
  </p:cSld>
  <p:clrMapOvr>
    <a:masterClrMapping/>
  </p:clrMapOvr>
  <p:transition>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428596" y="2928934"/>
            <a:ext cx="8043890" cy="3677036"/>
          </a:xfrm>
        </p:spPr>
        <p:txBody>
          <a:bodyPr>
            <a:normAutofit fontScale="85000" lnSpcReduction="10000"/>
          </a:bodyPr>
          <a:lstStyle/>
          <a:p>
            <a:pPr>
              <a:lnSpc>
                <a:spcPct val="160000"/>
              </a:lnSpc>
            </a:pPr>
            <a:r>
              <a:rPr lang="tr-TR" b="1" dirty="0" smtClean="0"/>
              <a:t>Haccın her şeyden önce bir sabır eğitimi olduğunun bilinciyle, şartlar ne olursa olsun kimseye kızmamalı, kimseyi kırmamalı, haklı da olsa sabretmeli, </a:t>
            </a:r>
            <a:r>
              <a:rPr lang="tr-TR" b="1" dirty="0" err="1" smtClean="0"/>
              <a:t>Kur'an</a:t>
            </a:r>
            <a:r>
              <a:rPr lang="tr-TR" b="1" dirty="0" smtClean="0"/>
              <a:t>-ı Kerimin ifadesiyle "öfkemizi yutmalıyız."</a:t>
            </a:r>
            <a:endParaRPr lang="tr-TR" b="1" dirty="0"/>
          </a:p>
        </p:txBody>
      </p:sp>
      <p:sp>
        <p:nvSpPr>
          <p:cNvPr id="4" name="3 İçerik Yer Tutucusu"/>
          <p:cNvSpPr>
            <a:spLocks noGrp="1"/>
          </p:cNvSpPr>
          <p:nvPr>
            <p:ph sz="half" idx="2"/>
          </p:nvPr>
        </p:nvSpPr>
        <p:spPr>
          <a:xfrm>
            <a:off x="467544" y="332656"/>
            <a:ext cx="8115328" cy="826954"/>
          </a:xfrm>
          <a:solidFill>
            <a:schemeClr val="tx1">
              <a:lumMod val="25000"/>
              <a:lumOff val="75000"/>
            </a:schemeClr>
          </a:solidFill>
        </p:spPr>
        <p:txBody>
          <a:bodyPr>
            <a:normAutofit fontScale="85000" lnSpcReduction="10000"/>
          </a:bodyPr>
          <a:lstStyle/>
          <a:p>
            <a:pPr>
              <a:lnSpc>
                <a:spcPct val="160000"/>
              </a:lnSpc>
            </a:pPr>
            <a:r>
              <a:rPr lang="tr-TR" b="1" dirty="0" smtClean="0"/>
              <a:t>Kul haklarına riayete ayrı bir özen gösterilmelidir.</a:t>
            </a:r>
          </a:p>
          <a:p>
            <a:pPr lvl="0">
              <a:lnSpc>
                <a:spcPct val="160000"/>
              </a:lnSpc>
            </a:pPr>
            <a:endParaRPr lang="tr-TR" b="1" dirty="0" smtClean="0"/>
          </a:p>
        </p:txBody>
      </p:sp>
      <p:sp>
        <p:nvSpPr>
          <p:cNvPr id="5" name="2 İçerik Yer Tutucusu"/>
          <p:cNvSpPr txBox="1">
            <a:spLocks/>
          </p:cNvSpPr>
          <p:nvPr/>
        </p:nvSpPr>
        <p:spPr>
          <a:xfrm>
            <a:off x="500034" y="1500174"/>
            <a:ext cx="8401080" cy="1285884"/>
          </a:xfrm>
          <a:prstGeom prst="rect">
            <a:avLst/>
          </a:prstGeom>
        </p:spPr>
        <p:txBody>
          <a:bodyPr vert="horz" lIns="91440" tIns="45720" rIns="91440" bIns="45720" rtlCol="0">
            <a:normAutofit fontScale="92500" lnSpcReduction="10000"/>
          </a:bodyPr>
          <a:lstStyle/>
          <a:p>
            <a:pPr marL="182880" marR="0" lvl="0" indent="-182880" algn="l" defTabSz="914400" rtl="0" eaLnBrk="1" fontAlgn="auto" latinLnBrk="0" hangingPunct="1">
              <a:lnSpc>
                <a:spcPct val="160000"/>
              </a:lnSpc>
              <a:spcBef>
                <a:spcPct val="20000"/>
              </a:spcBef>
              <a:spcAft>
                <a:spcPts val="0"/>
              </a:spcAft>
              <a:buClr>
                <a:schemeClr val="accent1"/>
              </a:buClr>
              <a:buSzPct val="85000"/>
              <a:buFont typeface="Arial" pitchFamily="34" charset="0"/>
              <a:buChar char="•"/>
              <a:tabLst/>
              <a:defRPr/>
            </a:pPr>
            <a:r>
              <a:rPr kumimoji="0" lang="tr-TR" sz="2800" b="1" i="0" u="none" strike="noStrike" kern="1200" cap="none" spc="0" normalizeH="0" baseline="0" noProof="0" dirty="0" smtClean="0">
                <a:ln>
                  <a:noFill/>
                </a:ln>
                <a:solidFill>
                  <a:schemeClr val="tx1"/>
                </a:solidFill>
                <a:effectLst/>
                <a:uLnTx/>
                <a:uFillTx/>
                <a:latin typeface="+mn-lt"/>
                <a:ea typeface="+mn-ea"/>
                <a:cs typeface="+mn-cs"/>
              </a:rPr>
              <a:t>Hac ibadetinin her aşamasında sabır ve tedbiri elden bırakmayalım. </a:t>
            </a:r>
          </a:p>
        </p:txBody>
      </p:sp>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33400"/>
            <a:ext cx="8229600" cy="752460"/>
          </a:xfrm>
        </p:spPr>
        <p:txBody>
          <a:bodyPr/>
          <a:lstStyle/>
          <a:p>
            <a:r>
              <a:rPr lang="tr-TR" b="1" dirty="0" smtClean="0">
                <a:solidFill>
                  <a:srgbClr val="FF0000"/>
                </a:solidFill>
              </a:rPr>
              <a:t>Anlaşılmalı ki…</a:t>
            </a:r>
            <a:endParaRPr lang="tr-TR" b="1" dirty="0">
              <a:solidFill>
                <a:srgbClr val="FF0000"/>
              </a:solidFill>
            </a:endParaRPr>
          </a:p>
        </p:txBody>
      </p:sp>
      <p:sp>
        <p:nvSpPr>
          <p:cNvPr id="3" name="2 İçerik Yer Tutucusu"/>
          <p:cNvSpPr>
            <a:spLocks noGrp="1"/>
          </p:cNvSpPr>
          <p:nvPr>
            <p:ph idx="1"/>
          </p:nvPr>
        </p:nvSpPr>
        <p:spPr>
          <a:xfrm>
            <a:off x="395536" y="1357298"/>
            <a:ext cx="8319868" cy="5384070"/>
          </a:xfrm>
        </p:spPr>
        <p:txBody>
          <a:bodyPr>
            <a:normAutofit fontScale="77500" lnSpcReduction="20000"/>
          </a:bodyPr>
          <a:lstStyle/>
          <a:p>
            <a:pPr>
              <a:lnSpc>
                <a:spcPct val="170000"/>
              </a:lnSpc>
            </a:pPr>
            <a:r>
              <a:rPr lang="tr-TR" b="1" dirty="0" smtClean="0"/>
              <a:t>Hacda </a:t>
            </a:r>
            <a:r>
              <a:rPr lang="tr-TR" b="1" dirty="0" smtClean="0">
                <a:solidFill>
                  <a:srgbClr val="0070C0"/>
                </a:solidFill>
              </a:rPr>
              <a:t>insani ilişkiler, ibadet kadar önemli</a:t>
            </a:r>
            <a:r>
              <a:rPr lang="tr-TR" b="1" dirty="0" smtClean="0"/>
              <a:t>dir.</a:t>
            </a:r>
          </a:p>
          <a:p>
            <a:pPr>
              <a:lnSpc>
                <a:spcPct val="170000"/>
              </a:lnSpc>
            </a:pPr>
            <a:r>
              <a:rPr lang="tr-TR" b="1" dirty="0" smtClean="0"/>
              <a:t>Hac ve umre ibadetlerinin toplumsal yönü daha ağırdır. </a:t>
            </a:r>
          </a:p>
          <a:p>
            <a:pPr>
              <a:lnSpc>
                <a:spcPct val="170000"/>
              </a:lnSpc>
            </a:pPr>
            <a:r>
              <a:rPr lang="tr-TR" b="1" dirty="0" smtClean="0"/>
              <a:t>Diğer müminlerle bir vücudun uzuvları gibi olmak gerekir.</a:t>
            </a:r>
          </a:p>
          <a:p>
            <a:pPr>
              <a:lnSpc>
                <a:spcPct val="170000"/>
              </a:lnSpc>
            </a:pPr>
            <a:r>
              <a:rPr lang="tr-TR" b="1" dirty="0" smtClean="0"/>
              <a:t>Hac ve umre yardımlaşma ve dayanışma şuuru kazandırmalıdır.</a:t>
            </a:r>
            <a:endParaRPr lang="tr-TR" sz="3900" b="1" dirty="0" smtClean="0">
              <a:latin typeface="Times New Roman" pitchFamily="18" charset="0"/>
              <a:cs typeface="Times New Roman" pitchFamily="18" charset="0"/>
            </a:endParaRPr>
          </a:p>
          <a:p>
            <a:pPr marL="0" indent="0" algn="r">
              <a:lnSpc>
                <a:spcPct val="170000"/>
              </a:lnSpc>
              <a:buNone/>
            </a:pPr>
            <a:r>
              <a:rPr lang="x-none" sz="3900" b="1" dirty="0" smtClean="0">
                <a:latin typeface="Times New Roman" pitchFamily="18" charset="0"/>
                <a:cs typeface="Times New Roman" pitchFamily="18" charset="0"/>
              </a:rPr>
              <a:t>وَتَعَاوَنُوا عَلَى الْبِرِّ وَالتَّقْوى</a:t>
            </a:r>
            <a:endParaRPr lang="tr-TR" sz="3900" b="1" dirty="0" smtClean="0">
              <a:latin typeface="Times New Roman" pitchFamily="18" charset="0"/>
              <a:cs typeface="Times New Roman" pitchFamily="18" charset="0"/>
            </a:endParaRPr>
          </a:p>
          <a:p>
            <a:pPr marL="0" indent="0" algn="r">
              <a:lnSpc>
                <a:spcPct val="170000"/>
              </a:lnSpc>
              <a:buNone/>
            </a:pPr>
            <a:r>
              <a:rPr lang="x-none" sz="3900" b="1" dirty="0" smtClean="0">
                <a:latin typeface="Times New Roman" pitchFamily="18" charset="0"/>
                <a:cs typeface="Times New Roman" pitchFamily="18" charset="0"/>
              </a:rPr>
              <a:t>وَلَا تَعَاوَنُوا عَلَى الْاِثْمِ وَالْعُدْوَانِ</a:t>
            </a:r>
            <a:endParaRPr lang="tr-TR" sz="3900" b="1" dirty="0" smtClean="0">
              <a:latin typeface="Times New Roman" pitchFamily="18" charset="0"/>
              <a:cs typeface="Times New Roman" pitchFamily="18" charset="0"/>
            </a:endParaRPr>
          </a:p>
          <a:p>
            <a:pPr>
              <a:lnSpc>
                <a:spcPct val="170000"/>
              </a:lnSpc>
            </a:pPr>
            <a:endParaRPr lang="tr-TR" b="1" dirty="0"/>
          </a:p>
        </p:txBody>
      </p:sp>
    </p:spTree>
    <p:extLst>
      <p:ext uri="{BB962C8B-B14F-4D97-AF65-F5344CB8AC3E}">
        <p14:creationId xmlns:p14="http://schemas.microsoft.com/office/powerpoint/2010/main" val="3733886742"/>
      </p:ext>
    </p:extLst>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76276"/>
            <a:ext cx="3960440" cy="930332"/>
          </a:xfrm>
        </p:spPr>
        <p:txBody>
          <a:bodyPr>
            <a:normAutofit fontScale="90000"/>
          </a:bodyPr>
          <a:lstStyle/>
          <a:p>
            <a:r>
              <a:rPr lang="tr-TR" b="1" dirty="0" smtClean="0">
                <a:solidFill>
                  <a:srgbClr val="FF0000"/>
                </a:solidFill>
              </a:rPr>
              <a:t>Yol Ahlakı</a:t>
            </a:r>
            <a:br>
              <a:rPr lang="tr-TR" b="1" dirty="0" smtClean="0">
                <a:solidFill>
                  <a:srgbClr val="FF0000"/>
                </a:solidFill>
              </a:rPr>
            </a:br>
            <a:r>
              <a:rPr lang="tr-TR" sz="2700" b="1" dirty="0" err="1" smtClean="0">
                <a:solidFill>
                  <a:srgbClr val="0070C0"/>
                </a:solidFill>
              </a:rPr>
              <a:t>Kur’an</a:t>
            </a:r>
            <a:r>
              <a:rPr lang="tr-TR" sz="2700" b="1" dirty="0" smtClean="0">
                <a:solidFill>
                  <a:srgbClr val="0070C0"/>
                </a:solidFill>
              </a:rPr>
              <a:t> ve sünnete uygun</a:t>
            </a:r>
            <a:endParaRPr lang="tr-TR" b="1" dirty="0">
              <a:solidFill>
                <a:srgbClr val="0070C0"/>
              </a:solidFill>
            </a:endParaRPr>
          </a:p>
        </p:txBody>
      </p:sp>
      <p:pic>
        <p:nvPicPr>
          <p:cNvPr id="57346" name="Picture 2" descr="C:\Users\ABDULLAH\Desktop\Mekke\mk9232_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57" y="1341361"/>
            <a:ext cx="4052966" cy="27363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620688"/>
            <a:ext cx="45720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400936" y="4221088"/>
            <a:ext cx="6054093" cy="369332"/>
          </a:xfrm>
          <a:prstGeom prst="rect">
            <a:avLst/>
          </a:prstGeom>
          <a:noFill/>
        </p:spPr>
        <p:txBody>
          <a:bodyPr wrap="none" rtlCol="0">
            <a:spAutoFit/>
          </a:bodyPr>
          <a:lstStyle/>
          <a:p>
            <a:r>
              <a:rPr lang="tr-TR" b="1" dirty="0">
                <a:solidFill>
                  <a:srgbClr val="FF0000"/>
                </a:solidFill>
              </a:rPr>
              <a:t>MİKAT </a:t>
            </a:r>
            <a:r>
              <a:rPr lang="tr-TR" b="1" dirty="0" smtClean="0">
                <a:solidFill>
                  <a:srgbClr val="FF0000"/>
                </a:solidFill>
              </a:rPr>
              <a:t>ÖNCESİNDE İHRAM İLE YASAKLAR BAŞLAR. </a:t>
            </a:r>
            <a:endParaRPr lang="tr-TR" b="1" dirty="0">
              <a:solidFill>
                <a:srgbClr val="FF0000"/>
              </a:solidFill>
            </a:endParaRPr>
          </a:p>
        </p:txBody>
      </p:sp>
      <p:pic>
        <p:nvPicPr>
          <p:cNvPr id="7171" name="Picture 3" descr="F:\2013_mekke_01\DSC0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699340"/>
            <a:ext cx="2673793" cy="200534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2013_mekke_01\DSC001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4634877"/>
            <a:ext cx="2796904" cy="209767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2013_mekke_01\DSC001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5" y="4699339"/>
            <a:ext cx="2673793" cy="2005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556127"/>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15616" y="1052736"/>
            <a:ext cx="7173913" cy="5185122"/>
          </a:xfrm>
        </p:spPr>
        <p:txBody>
          <a:bodyPr rtlCol="0">
            <a:normAutofit fontScale="85000" lnSpcReduction="10000"/>
          </a:bodyPr>
          <a:lstStyle/>
          <a:p>
            <a:pPr marL="44450" indent="0" eaLnBrk="1" hangingPunct="1">
              <a:buNone/>
            </a:pPr>
            <a:endParaRPr lang="tr-TR" dirty="0" smtClean="0"/>
          </a:p>
          <a:p>
            <a:pPr marL="44450" indent="0" algn="ctr" eaLnBrk="1" hangingPunct="1">
              <a:buNone/>
            </a:pPr>
            <a:r>
              <a:rPr lang="ar-AE" sz="3900" b="1" dirty="0" smtClean="0">
                <a:latin typeface="Traditional Arabic" pitchFamily="18" charset="-78"/>
                <a:cs typeface="Traditional Arabic" pitchFamily="18" charset="-78"/>
              </a:rPr>
              <a:t>يَا أَيُّهَا النَّاسُ إِنَّا خَلَقْنَاكُم مِّن ذَكَرٍ وَأُنثَى وَجَعَلْنَاكُمْ شُعُوبًا وَقَبَائِلَ لِتَعَارَفُوا إِنَّ أَكْرَمَكُمْ عِندَ اللَّهِ أَتْقَاكُمْ إِنَّ اللَّهَ عَلِيمٌ خَبِيرٌ</a:t>
            </a:r>
            <a:endParaRPr lang="tr-TR" sz="3900" b="1" dirty="0" smtClean="0">
              <a:latin typeface="Traditional Arabic" pitchFamily="18" charset="-78"/>
              <a:cs typeface="Traditional Arabic" pitchFamily="18" charset="-78"/>
            </a:endParaRPr>
          </a:p>
          <a:p>
            <a:pPr marL="44450" indent="0" algn="just">
              <a:buNone/>
            </a:pPr>
            <a:endParaRPr lang="tr-TR" sz="2600" dirty="0" smtClean="0">
              <a:latin typeface="Comic Sans MS" pitchFamily="66" charset="0"/>
            </a:endParaRPr>
          </a:p>
          <a:p>
            <a:pPr marL="44450" indent="0" algn="just">
              <a:buNone/>
            </a:pPr>
            <a:endParaRPr lang="tr-TR" sz="2600" dirty="0" smtClean="0">
              <a:latin typeface="Comic Sans MS" pitchFamily="66" charset="0"/>
            </a:endParaRPr>
          </a:p>
          <a:p>
            <a:pPr marL="44450" indent="0" algn="just">
              <a:buNone/>
            </a:pPr>
            <a:r>
              <a:rPr lang="tr-TR" sz="2600" b="1" dirty="0" smtClean="0">
                <a:latin typeface="Comic Sans MS" pitchFamily="66" charset="0"/>
              </a:rPr>
              <a:t>Ey insanlar! Şüphe yok ki, biz sizi bir erkek ve bir dişiden yarattık ve birbirinizi tanımanız için sizi boylara ve kabilelere ayırdık. Allah katında en değerli olanınız, O’na karşı gelmekten en çok sakınanınızdır. Şüphesiz Allah hakkıyla bilendir, hakkıyla haberdar olandır. </a:t>
            </a:r>
            <a:endParaRPr lang="tr-TR" sz="2200" dirty="0" smtClean="0">
              <a:latin typeface="Comic Sans MS" pitchFamily="66" charset="0"/>
            </a:endParaRPr>
          </a:p>
          <a:p>
            <a:pPr marL="44450" indent="0" algn="r" eaLnBrk="1" hangingPunct="1">
              <a:buNone/>
            </a:pPr>
            <a:r>
              <a:rPr lang="ar-AE" sz="5200" b="1" dirty="0" smtClean="0">
                <a:latin typeface="Traditional Arabic" pitchFamily="18" charset="-78"/>
                <a:cs typeface="Traditional Arabic" pitchFamily="18" charset="-78"/>
              </a:rPr>
              <a:t> </a:t>
            </a:r>
            <a:endParaRPr lang="tr-TR" dirty="0" smtClean="0"/>
          </a:p>
          <a:p>
            <a:pPr marL="44450" indent="0" eaLnBrk="1" hangingPunct="1">
              <a:buNone/>
            </a:pPr>
            <a:endParaRPr lang="tr-TR" dirty="0" smtClean="0"/>
          </a:p>
          <a:p>
            <a:pPr marL="44450" indent="0" algn="just" eaLnBrk="1" hangingPunct="1">
              <a:buNone/>
            </a:pPr>
            <a:endParaRPr lang="tr-TR" dirty="0" smtClean="0"/>
          </a:p>
          <a:p>
            <a:pPr indent="-182880" algn="just" eaLnBrk="1" fontAlgn="auto" hangingPunct="1">
              <a:buClr>
                <a:schemeClr val="accent6">
                  <a:lumMod val="75000"/>
                </a:schemeClr>
              </a:buClr>
              <a:buNone/>
              <a:defRPr/>
            </a:pPr>
            <a:endParaRPr lang="tr-TR" dirty="0">
              <a:solidFill>
                <a:schemeClr val="tx1">
                  <a:lumMod val="75000"/>
                  <a:lumOff val="25000"/>
                </a:schemeClr>
              </a:solidFill>
            </a:endParaRPr>
          </a:p>
        </p:txBody>
      </p:sp>
      <p:sp>
        <p:nvSpPr>
          <p:cNvPr id="4" name="3 Dikdörtgen"/>
          <p:cNvSpPr/>
          <p:nvPr/>
        </p:nvSpPr>
        <p:spPr>
          <a:xfrm>
            <a:off x="1691680" y="476672"/>
            <a:ext cx="6048672" cy="461665"/>
          </a:xfrm>
          <a:prstGeom prst="rect">
            <a:avLst/>
          </a:prstGeom>
        </p:spPr>
        <p:txBody>
          <a:bodyPr wrap="square">
            <a:spAutoFit/>
          </a:bodyPr>
          <a:lstStyle/>
          <a:p>
            <a:r>
              <a:rPr lang="tr-TR" sz="2400" dirty="0" smtClean="0">
                <a:solidFill>
                  <a:srgbClr val="FF0000"/>
                </a:solidFill>
                <a:latin typeface="Comic Sans MS" pitchFamily="66" charset="0"/>
              </a:rPr>
              <a:t>HAC, EŞİTLENME, SEFERBERLİK</a:t>
            </a:r>
            <a:endParaRPr lang="tr-TR" sz="2400" dirty="0">
              <a:solidFill>
                <a:srgbClr val="FF0000"/>
              </a:solidFill>
            </a:endParaRP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428604"/>
            <a:ext cx="8229600" cy="990600"/>
          </a:xfrm>
        </p:spPr>
        <p:txBody>
          <a:bodyPr>
            <a:noAutofit/>
          </a:bodyPr>
          <a:lstStyle/>
          <a:p>
            <a:r>
              <a:rPr lang="tr-TR" sz="2400" b="1" dirty="0" smtClean="0">
                <a:solidFill>
                  <a:srgbClr val="0070C0"/>
                </a:solidFill>
              </a:rPr>
              <a:t>BİZİ YÖNETEN VE BİZE HİZMET VEREN GÖREVLİLERLE OLUMLU  İLİŞKİLER  KURMAK;  </a:t>
            </a:r>
            <a:br>
              <a:rPr lang="tr-TR" sz="2400" b="1" dirty="0" smtClean="0">
                <a:solidFill>
                  <a:srgbClr val="0070C0"/>
                </a:solidFill>
              </a:rPr>
            </a:br>
            <a:r>
              <a:rPr lang="tr-TR" sz="2400" b="1" dirty="0" smtClean="0">
                <a:solidFill>
                  <a:srgbClr val="0070C0"/>
                </a:solidFill>
              </a:rPr>
              <a:t>ALACAĞIMIZ HİZMETİN KALİTESİNİ  ARTTIRACAKTIR </a:t>
            </a:r>
            <a:endParaRPr lang="tr-TR" sz="2400" b="1" dirty="0">
              <a:solidFill>
                <a:srgbClr val="0070C0"/>
              </a:solidFill>
            </a:endParaRPr>
          </a:p>
        </p:txBody>
      </p:sp>
      <p:pic>
        <p:nvPicPr>
          <p:cNvPr id="4098" name="Picture 2" descr="E:\HACVEUMRE\2010umreramazan\fotograflar\DSC01289.JPG"/>
          <p:cNvPicPr>
            <a:picLocks noGrp="1" noChangeAspect="1" noChangeArrowheads="1"/>
          </p:cNvPicPr>
          <p:nvPr>
            <p:ph sz="half" idx="2"/>
          </p:nvPr>
        </p:nvPicPr>
        <p:blipFill>
          <a:blip r:embed="rId2" cstate="print"/>
          <a:srcRect/>
          <a:stretch>
            <a:fillRect/>
          </a:stretch>
        </p:blipFill>
        <p:spPr bwMode="auto">
          <a:xfrm>
            <a:off x="4643438" y="1500174"/>
            <a:ext cx="4286280" cy="2714644"/>
          </a:xfrm>
          <a:prstGeom prst="rect">
            <a:avLst/>
          </a:prstGeom>
          <a:noFill/>
        </p:spPr>
      </p:pic>
      <p:pic>
        <p:nvPicPr>
          <p:cNvPr id="4099" name="Picture 3" descr="E:\HACVEUMRE\2010umre_otel2_4\buyuk_foto\ekip\DSC00446.JPG"/>
          <p:cNvPicPr>
            <a:picLocks noGrp="1" noChangeAspect="1" noChangeArrowheads="1"/>
          </p:cNvPicPr>
          <p:nvPr>
            <p:ph sz="half" idx="1"/>
          </p:nvPr>
        </p:nvPicPr>
        <p:blipFill>
          <a:blip r:embed="rId3" cstate="print"/>
          <a:srcRect/>
          <a:stretch>
            <a:fillRect/>
          </a:stretch>
        </p:blipFill>
        <p:spPr bwMode="auto">
          <a:xfrm>
            <a:off x="285720" y="4286256"/>
            <a:ext cx="4324352" cy="2406648"/>
          </a:xfrm>
          <a:prstGeom prst="rect">
            <a:avLst/>
          </a:prstGeom>
          <a:noFill/>
        </p:spPr>
      </p:pic>
      <p:pic>
        <p:nvPicPr>
          <p:cNvPr id="4102" name="Picture 6" descr="E:\HACVEUMRE\2010umre_otel2_4\selva_cep\050120053994.jpg"/>
          <p:cNvPicPr>
            <a:picLocks noChangeAspect="1" noChangeArrowheads="1"/>
          </p:cNvPicPr>
          <p:nvPr/>
        </p:nvPicPr>
        <p:blipFill>
          <a:blip r:embed="rId4" cstate="print"/>
          <a:srcRect/>
          <a:stretch>
            <a:fillRect/>
          </a:stretch>
        </p:blipFill>
        <p:spPr bwMode="auto">
          <a:xfrm>
            <a:off x="4643438" y="4286256"/>
            <a:ext cx="4305296" cy="2443154"/>
          </a:xfrm>
          <a:prstGeom prst="rect">
            <a:avLst/>
          </a:prstGeom>
          <a:noFill/>
        </p:spPr>
      </p:pic>
      <p:pic>
        <p:nvPicPr>
          <p:cNvPr id="10242" name="Picture 2" descr="http://img.webme.com/pic/u/umreyedogru/gorevliler2.jpg"/>
          <p:cNvPicPr>
            <a:picLocks noChangeAspect="1" noChangeArrowheads="1"/>
          </p:cNvPicPr>
          <p:nvPr/>
        </p:nvPicPr>
        <p:blipFill>
          <a:blip r:embed="rId5" cstate="print"/>
          <a:srcRect/>
          <a:stretch>
            <a:fillRect/>
          </a:stretch>
        </p:blipFill>
        <p:spPr bwMode="auto">
          <a:xfrm>
            <a:off x="285719" y="1500174"/>
            <a:ext cx="4214843" cy="2714644"/>
          </a:xfrm>
          <a:prstGeom prst="rect">
            <a:avLst/>
          </a:prstGeom>
          <a:noFill/>
        </p:spPr>
      </p:pic>
    </p:spTree>
  </p:cSld>
  <p:clrMapOvr>
    <a:masterClrMapping/>
  </p:clrMapOvr>
  <p:transition>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29208" y="403436"/>
            <a:ext cx="8229600" cy="990600"/>
          </a:xfrm>
          <a:solidFill>
            <a:schemeClr val="bg1"/>
          </a:solidFill>
        </p:spPr>
        <p:txBody>
          <a:bodyPr>
            <a:normAutofit fontScale="90000"/>
          </a:bodyPr>
          <a:lstStyle/>
          <a:p>
            <a:pPr fontAlgn="auto">
              <a:spcAft>
                <a:spcPts val="0"/>
              </a:spcAft>
              <a:defRPr/>
            </a:pPr>
            <a:r>
              <a:rPr lang="tr-TR" b="1" dirty="0" smtClean="0">
                <a:solidFill>
                  <a:srgbClr val="FF0000"/>
                </a:solidFill>
              </a:rPr>
              <a:t>Hac, Tanışma ve Bağlantı Kurma Yeri</a:t>
            </a:r>
            <a:endParaRPr lang="tr-TR" b="1" dirty="0">
              <a:solidFill>
                <a:srgbClr val="FF0000"/>
              </a:solidFill>
            </a:endParaRPr>
          </a:p>
        </p:txBody>
      </p:sp>
      <p:sp>
        <p:nvSpPr>
          <p:cNvPr id="3" name="2 İçerik Yer Tutucusu"/>
          <p:cNvSpPr>
            <a:spLocks noGrp="1"/>
          </p:cNvSpPr>
          <p:nvPr>
            <p:ph idx="1"/>
          </p:nvPr>
        </p:nvSpPr>
        <p:spPr>
          <a:xfrm>
            <a:off x="251520" y="2420888"/>
            <a:ext cx="8642350" cy="4223962"/>
          </a:xfrm>
          <a:solidFill>
            <a:schemeClr val="bg1"/>
          </a:solidFill>
        </p:spPr>
        <p:txBody>
          <a:bodyPr>
            <a:normAutofit fontScale="85000" lnSpcReduction="20000"/>
          </a:bodyPr>
          <a:lstStyle/>
          <a:p>
            <a:pPr marL="365760" indent="-283464" fontAlgn="auto">
              <a:lnSpc>
                <a:spcPct val="160000"/>
              </a:lnSpc>
              <a:spcAft>
                <a:spcPts val="0"/>
              </a:spcAft>
              <a:buFont typeface="Wingdings 2"/>
              <a:buChar char=""/>
              <a:defRPr/>
            </a:pPr>
            <a:r>
              <a:rPr lang="en-US" b="1" dirty="0" err="1" smtClean="0"/>
              <a:t>Dünyanın</a:t>
            </a:r>
            <a:r>
              <a:rPr lang="en-US" b="1" dirty="0" smtClean="0"/>
              <a:t> </a:t>
            </a:r>
            <a:r>
              <a:rPr lang="en-US" b="1" dirty="0" err="1" smtClean="0"/>
              <a:t>dört</a:t>
            </a:r>
            <a:r>
              <a:rPr lang="en-US" b="1" dirty="0" smtClean="0"/>
              <a:t> </a:t>
            </a:r>
            <a:r>
              <a:rPr lang="en-US" b="1" dirty="0" err="1" smtClean="0"/>
              <a:t>bir</a:t>
            </a:r>
            <a:r>
              <a:rPr lang="en-US" b="1" dirty="0" smtClean="0"/>
              <a:t> </a:t>
            </a:r>
            <a:r>
              <a:rPr lang="en-US" b="1" dirty="0" err="1" smtClean="0"/>
              <a:t>tarafından</a:t>
            </a:r>
            <a:r>
              <a:rPr lang="en-US" b="1" dirty="0" smtClean="0"/>
              <a:t> </a:t>
            </a:r>
            <a:r>
              <a:rPr lang="en-US" b="1" dirty="0" err="1" smtClean="0"/>
              <a:t>gelen</a:t>
            </a:r>
            <a:r>
              <a:rPr lang="en-US" b="1" dirty="0" smtClean="0"/>
              <a:t>,</a:t>
            </a:r>
            <a:r>
              <a:rPr lang="tr-TR" b="1" dirty="0" smtClean="0"/>
              <a:t> </a:t>
            </a:r>
            <a:r>
              <a:rPr lang="tr-TR" b="1" dirty="0" smtClean="0">
                <a:solidFill>
                  <a:srgbClr val="FF0000"/>
                </a:solidFill>
              </a:rPr>
              <a:t>cinsiyetleri,</a:t>
            </a:r>
            <a:r>
              <a:rPr lang="en-US" b="1" dirty="0" smtClean="0">
                <a:solidFill>
                  <a:srgbClr val="FF0000"/>
                </a:solidFill>
              </a:rPr>
              <a:t> </a:t>
            </a:r>
            <a:r>
              <a:rPr lang="en-US" b="1" dirty="0" err="1" smtClean="0">
                <a:solidFill>
                  <a:srgbClr val="FF0000"/>
                </a:solidFill>
              </a:rPr>
              <a:t>renkleri</a:t>
            </a:r>
            <a:r>
              <a:rPr lang="en-US" b="1" dirty="0" smtClean="0">
                <a:solidFill>
                  <a:srgbClr val="FF0000"/>
                </a:solidFill>
              </a:rPr>
              <a:t>, </a:t>
            </a:r>
            <a:r>
              <a:rPr lang="en-US" b="1" dirty="0" err="1" smtClean="0">
                <a:solidFill>
                  <a:srgbClr val="FF0000"/>
                </a:solidFill>
              </a:rPr>
              <a:t>dilleri</a:t>
            </a:r>
            <a:r>
              <a:rPr lang="en-US" b="1" dirty="0" smtClean="0">
                <a:solidFill>
                  <a:srgbClr val="FF0000"/>
                </a:solidFill>
              </a:rPr>
              <a:t>, </a:t>
            </a:r>
            <a:r>
              <a:rPr lang="en-US" b="1" dirty="0" err="1" smtClean="0">
                <a:solidFill>
                  <a:srgbClr val="FF0000"/>
                </a:solidFill>
              </a:rPr>
              <a:t>ülkeleri</a:t>
            </a:r>
            <a:r>
              <a:rPr lang="en-US" b="1" dirty="0" smtClean="0">
                <a:solidFill>
                  <a:srgbClr val="FF0000"/>
                </a:solidFill>
              </a:rPr>
              <a:t> </a:t>
            </a:r>
            <a:r>
              <a:rPr lang="en-US" b="1" dirty="0" err="1" smtClean="0">
                <a:solidFill>
                  <a:srgbClr val="FF0000"/>
                </a:solidFill>
              </a:rPr>
              <a:t>ve</a:t>
            </a:r>
            <a:r>
              <a:rPr lang="en-US" b="1" dirty="0" smtClean="0">
                <a:solidFill>
                  <a:srgbClr val="FF0000"/>
                </a:solidFill>
              </a:rPr>
              <a:t> </a:t>
            </a:r>
            <a:r>
              <a:rPr lang="en-US" b="1" dirty="0" err="1" smtClean="0">
                <a:solidFill>
                  <a:srgbClr val="FF0000"/>
                </a:solidFill>
              </a:rPr>
              <a:t>kültürleri</a:t>
            </a:r>
            <a:r>
              <a:rPr lang="en-US" b="1" dirty="0" smtClean="0">
                <a:solidFill>
                  <a:srgbClr val="FF0000"/>
                </a:solidFill>
              </a:rPr>
              <a:t> </a:t>
            </a:r>
            <a:r>
              <a:rPr lang="en-US" b="1" dirty="0" err="1" smtClean="0">
                <a:solidFill>
                  <a:srgbClr val="FF0000"/>
                </a:solidFill>
              </a:rPr>
              <a:t>farklı</a:t>
            </a:r>
            <a:r>
              <a:rPr lang="tr-TR" b="1" dirty="0" smtClean="0"/>
              <a:t> ve</a:t>
            </a:r>
            <a:r>
              <a:rPr lang="en-US" b="1" dirty="0" smtClean="0"/>
              <a:t> </a:t>
            </a:r>
            <a:r>
              <a:rPr lang="en-US" b="1" dirty="0" err="1" smtClean="0"/>
              <a:t>fakat</a:t>
            </a:r>
            <a:r>
              <a:rPr lang="en-US" b="1" dirty="0" smtClean="0"/>
              <a:t> </a:t>
            </a:r>
            <a:r>
              <a:rPr lang="en-US" b="1" dirty="0" err="1" smtClean="0"/>
              <a:t>hedef</a:t>
            </a:r>
            <a:r>
              <a:rPr lang="en-US" b="1" dirty="0" smtClean="0"/>
              <a:t> </a:t>
            </a:r>
            <a:r>
              <a:rPr lang="en-US" b="1" dirty="0" err="1" smtClean="0"/>
              <a:t>ve</a:t>
            </a:r>
            <a:r>
              <a:rPr lang="en-US" b="1" dirty="0" smtClean="0"/>
              <a:t> </a:t>
            </a:r>
            <a:r>
              <a:rPr lang="en-US" b="1" dirty="0" err="1" smtClean="0"/>
              <a:t>gayeleri</a:t>
            </a:r>
            <a:r>
              <a:rPr lang="en-US" b="1" dirty="0" smtClean="0"/>
              <a:t> </a:t>
            </a:r>
            <a:r>
              <a:rPr lang="en-US" b="1" dirty="0" err="1" smtClean="0"/>
              <a:t>aynı</a:t>
            </a:r>
            <a:r>
              <a:rPr lang="en-US" b="1" dirty="0" smtClean="0"/>
              <a:t> </a:t>
            </a:r>
            <a:r>
              <a:rPr lang="en-US" b="1" dirty="0" err="1" smtClean="0"/>
              <a:t>binlerce</a:t>
            </a:r>
            <a:r>
              <a:rPr lang="en-US" b="1" dirty="0" smtClean="0"/>
              <a:t> </a:t>
            </a:r>
            <a:r>
              <a:rPr lang="en-US" b="1" dirty="0" err="1" smtClean="0"/>
              <a:t>müslümanın</a:t>
            </a:r>
            <a:r>
              <a:rPr lang="en-US" b="1" dirty="0" smtClean="0"/>
              <a:t> </a:t>
            </a:r>
            <a:r>
              <a:rPr lang="en-US" b="1" dirty="0" err="1" smtClean="0"/>
              <a:t>birbirleriyle</a:t>
            </a:r>
            <a:r>
              <a:rPr lang="en-US" b="1" dirty="0" smtClean="0"/>
              <a:t> </a:t>
            </a:r>
            <a:r>
              <a:rPr lang="en-US" b="1" dirty="0" err="1" smtClean="0">
                <a:solidFill>
                  <a:srgbClr val="00B0F0"/>
                </a:solidFill>
              </a:rPr>
              <a:t>kaynaşması</a:t>
            </a:r>
            <a:r>
              <a:rPr lang="en-US" b="1" dirty="0" smtClean="0">
                <a:solidFill>
                  <a:srgbClr val="00B0F0"/>
                </a:solidFill>
              </a:rPr>
              <a:t> </a:t>
            </a:r>
            <a:r>
              <a:rPr lang="en-US" b="1" dirty="0" err="1" smtClean="0">
                <a:solidFill>
                  <a:srgbClr val="00B0F0"/>
                </a:solidFill>
              </a:rPr>
              <a:t>ve</a:t>
            </a:r>
            <a:r>
              <a:rPr lang="en-US" b="1" dirty="0" smtClean="0">
                <a:solidFill>
                  <a:srgbClr val="00B0F0"/>
                </a:solidFill>
              </a:rPr>
              <a:t> </a:t>
            </a:r>
            <a:r>
              <a:rPr lang="en-US" b="1" dirty="0" err="1" smtClean="0">
                <a:solidFill>
                  <a:srgbClr val="00B0F0"/>
                </a:solidFill>
              </a:rPr>
              <a:t>görüşmesi</a:t>
            </a:r>
            <a:r>
              <a:rPr lang="en-US" b="1" dirty="0" smtClean="0">
                <a:solidFill>
                  <a:srgbClr val="00B0F0"/>
                </a:solidFill>
              </a:rPr>
              <a:t> </a:t>
            </a:r>
            <a:r>
              <a:rPr lang="en-US" b="1" dirty="0" err="1" smtClean="0"/>
              <a:t>sağlanmış</a:t>
            </a:r>
            <a:r>
              <a:rPr lang="en-US" b="1" dirty="0" smtClean="0"/>
              <a:t> </a:t>
            </a:r>
            <a:r>
              <a:rPr lang="en-US" b="1" dirty="0" err="1" smtClean="0"/>
              <a:t>olur</a:t>
            </a:r>
            <a:r>
              <a:rPr lang="en-US" b="1" dirty="0" smtClean="0"/>
              <a:t>. </a:t>
            </a:r>
            <a:endParaRPr lang="tr-TR" b="1" dirty="0" smtClean="0"/>
          </a:p>
          <a:p>
            <a:pPr marL="365760" indent="-283464" fontAlgn="auto">
              <a:lnSpc>
                <a:spcPct val="160000"/>
              </a:lnSpc>
              <a:spcAft>
                <a:spcPts val="0"/>
              </a:spcAft>
              <a:buFont typeface="Wingdings 2"/>
              <a:buChar char=""/>
              <a:defRPr/>
            </a:pPr>
            <a:r>
              <a:rPr lang="en-US" b="1" dirty="0" smtClean="0"/>
              <a:t>Bu </a:t>
            </a:r>
            <a:r>
              <a:rPr lang="tr-TR" b="1" dirty="0" err="1" smtClean="0"/>
              <a:t>İslamın</a:t>
            </a:r>
            <a:r>
              <a:rPr lang="tr-TR" b="1" dirty="0" smtClean="0"/>
              <a:t> ilk dönemindeki Arap ile Habeşli zenci </a:t>
            </a:r>
            <a:r>
              <a:rPr lang="tr-TR" b="1" dirty="0" err="1" smtClean="0"/>
              <a:t>Bilali</a:t>
            </a:r>
            <a:r>
              <a:rPr lang="tr-TR" b="1" dirty="0" smtClean="0"/>
              <a:t> </a:t>
            </a:r>
            <a:r>
              <a:rPr lang="tr-TR" b="1" dirty="0" err="1" smtClean="0"/>
              <a:t>Habeşiyi</a:t>
            </a:r>
            <a:r>
              <a:rPr lang="tr-TR" b="1" dirty="0" smtClean="0"/>
              <a:t>, İranlı Selman-ı </a:t>
            </a:r>
            <a:r>
              <a:rPr lang="tr-TR" b="1" dirty="0" err="1" smtClean="0"/>
              <a:t>Farisiyi</a:t>
            </a:r>
            <a:r>
              <a:rPr lang="tr-TR" b="1" dirty="0" smtClean="0"/>
              <a:t> ..</a:t>
            </a:r>
            <a:r>
              <a:rPr lang="en-US" b="1" dirty="0" smtClean="0"/>
              <a:t>.</a:t>
            </a:r>
            <a:r>
              <a:rPr lang="tr-TR" b="1" dirty="0" smtClean="0"/>
              <a:t> Aynı seviyede din kardeşliğinde buluşturmuştur.</a:t>
            </a:r>
            <a:r>
              <a:rPr lang="en-US" b="1" dirty="0" smtClean="0"/>
              <a:t> </a:t>
            </a:r>
            <a:r>
              <a:rPr lang="tr-TR" b="1" dirty="0" err="1" smtClean="0"/>
              <a:t>Kureyşliler</a:t>
            </a:r>
            <a:r>
              <a:rPr lang="tr-TR" b="1" dirty="0" smtClean="0"/>
              <a:t> ile köleleri kardeş yapmıştır.</a:t>
            </a:r>
            <a:r>
              <a:rPr lang="en-US" b="1" dirty="0" smtClean="0"/>
              <a:t>  </a:t>
            </a:r>
          </a:p>
        </p:txBody>
      </p:sp>
      <p:sp>
        <p:nvSpPr>
          <p:cNvPr id="4" name="Dikdörtgen 3"/>
          <p:cNvSpPr/>
          <p:nvPr/>
        </p:nvSpPr>
        <p:spPr>
          <a:xfrm>
            <a:off x="683568" y="1394036"/>
            <a:ext cx="7920880" cy="400110"/>
          </a:xfrm>
          <a:prstGeom prst="rect">
            <a:avLst/>
          </a:prstGeom>
        </p:spPr>
        <p:txBody>
          <a:bodyPr wrap="square">
            <a:spAutoFit/>
          </a:bodyPr>
          <a:lstStyle/>
          <a:p>
            <a:r>
              <a:rPr lang="ar-AE" dirty="0"/>
              <a:t>وَمِنْ آيَاتِهِ خَلْقُ السَّمَاوَاتِ وَالْأَرْضِ </a:t>
            </a:r>
            <a:r>
              <a:rPr lang="ar-AE" sz="2000" b="1" dirty="0">
                <a:solidFill>
                  <a:srgbClr val="FF0000"/>
                </a:solidFill>
              </a:rPr>
              <a:t>وَاخْتِلَافُ أَلْسِنَتِكُمْ وَأَلْوَانِكُمْ</a:t>
            </a:r>
            <a:r>
              <a:rPr lang="ar-AE" dirty="0">
                <a:solidFill>
                  <a:srgbClr val="FF0000"/>
                </a:solidFill>
              </a:rPr>
              <a:t> </a:t>
            </a:r>
            <a:r>
              <a:rPr lang="ar-AE" dirty="0"/>
              <a:t>إِنَّ فِي ذَلِكَ لَآيَاتٍ </a:t>
            </a:r>
            <a:r>
              <a:rPr lang="ar-AE" dirty="0" smtClean="0"/>
              <a:t>لِّلْعَالِمِينَ</a:t>
            </a:r>
            <a:r>
              <a:rPr lang="tr-TR" dirty="0" smtClean="0"/>
              <a:t> </a:t>
            </a:r>
            <a:r>
              <a:rPr lang="tr-TR" sz="1200" dirty="0" smtClean="0"/>
              <a:t>Rum Suresi, 22</a:t>
            </a:r>
            <a:endParaRPr lang="tr-TR" dirty="0"/>
          </a:p>
        </p:txBody>
      </p:sp>
      <p:sp>
        <p:nvSpPr>
          <p:cNvPr id="5" name="Dikdörtgen 4"/>
          <p:cNvSpPr/>
          <p:nvPr/>
        </p:nvSpPr>
        <p:spPr>
          <a:xfrm>
            <a:off x="683568" y="1794146"/>
            <a:ext cx="7920880" cy="738664"/>
          </a:xfrm>
          <a:prstGeom prst="rect">
            <a:avLst/>
          </a:prstGeom>
        </p:spPr>
        <p:txBody>
          <a:bodyPr wrap="square">
            <a:spAutoFit/>
          </a:bodyPr>
          <a:lstStyle/>
          <a:p>
            <a:pPr algn="r"/>
            <a:r>
              <a:rPr lang="ar-AE" dirty="0" smtClean="0"/>
              <a:t>يَا </a:t>
            </a:r>
            <a:r>
              <a:rPr lang="ar-AE" dirty="0"/>
              <a:t>أَيُّهَا النَّاسُ إِنَّا خَلَقْنَاكُم</a:t>
            </a:r>
            <a:r>
              <a:rPr lang="ar-AE" dirty="0">
                <a:solidFill>
                  <a:srgbClr val="FF0000"/>
                </a:solidFill>
              </a:rPr>
              <a:t> </a:t>
            </a:r>
            <a:r>
              <a:rPr lang="ar-AE" sz="2000" b="1" dirty="0">
                <a:solidFill>
                  <a:srgbClr val="FF0000"/>
                </a:solidFill>
              </a:rPr>
              <a:t>مِّن ذَكَرٍ وَأُنثَى </a:t>
            </a:r>
            <a:r>
              <a:rPr lang="ar-AE" dirty="0"/>
              <a:t>وَجَعَلْنَاكُمْ </a:t>
            </a:r>
            <a:r>
              <a:rPr lang="ar-AE" sz="2400" b="1" dirty="0">
                <a:solidFill>
                  <a:srgbClr val="FF0000"/>
                </a:solidFill>
              </a:rPr>
              <a:t>شُعُوبًا وَقَبَائِلَ </a:t>
            </a:r>
            <a:r>
              <a:rPr lang="ar-AE" dirty="0"/>
              <a:t>لِتَعَارَفُوا إِنَّ أَكْرَمَكُمْ عِندَ اللَّهِ أَتْقَاكُمْ إِنَّ </a:t>
            </a:r>
            <a:r>
              <a:rPr lang="tr-TR" dirty="0" err="1" smtClean="0"/>
              <a:t>Hucurat</a:t>
            </a:r>
            <a:r>
              <a:rPr lang="tr-TR" dirty="0" smtClean="0"/>
              <a:t>, 13  </a:t>
            </a:r>
            <a:r>
              <a:rPr lang="ar-AE" dirty="0" smtClean="0"/>
              <a:t>اللَّهَ </a:t>
            </a:r>
            <a:r>
              <a:rPr lang="ar-AE" dirty="0"/>
              <a:t>عَلِيمٌ خَبِيرٌ</a:t>
            </a:r>
            <a:endParaRPr lang="tr-TR" dirty="0"/>
          </a:p>
        </p:txBody>
      </p:sp>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33400"/>
            <a:ext cx="8229600" cy="735360"/>
          </a:xfrm>
        </p:spPr>
        <p:txBody>
          <a:bodyPr>
            <a:normAutofit fontScale="90000"/>
          </a:bodyPr>
          <a:lstStyle/>
          <a:p>
            <a:pPr fontAlgn="auto">
              <a:spcAft>
                <a:spcPts val="0"/>
              </a:spcAft>
              <a:defRPr/>
            </a:pPr>
            <a:r>
              <a:rPr lang="tr-TR" sz="3200" b="1" dirty="0" smtClean="0">
                <a:solidFill>
                  <a:schemeClr val="tx2">
                    <a:satMod val="130000"/>
                  </a:schemeClr>
                </a:solidFill>
              </a:rPr>
              <a:t>Hac, farklıların dinde süzülerek bütünleşmesidir.</a:t>
            </a:r>
            <a:endParaRPr lang="tr-TR" sz="3200" b="1" dirty="0">
              <a:solidFill>
                <a:schemeClr val="tx2">
                  <a:satMod val="130000"/>
                </a:schemeClr>
              </a:solidFill>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837" y="4102350"/>
            <a:ext cx="396044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45" y="1283064"/>
            <a:ext cx="4144624" cy="27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descr="G:\yilhan_2012_sunum\hac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8369" y="1360950"/>
            <a:ext cx="4666119" cy="261131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G:\Yasin Aktay\392949_175101562579658_100002394458694_357673_1901843347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8368" y="4101592"/>
            <a:ext cx="4666119" cy="2564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2844" y="285728"/>
            <a:ext cx="8858312" cy="1594436"/>
          </a:xfrm>
        </p:spPr>
        <p:txBody>
          <a:bodyPr>
            <a:noAutofit/>
          </a:bodyPr>
          <a:lstStyle/>
          <a:p>
            <a:r>
              <a:rPr lang="tr-TR" sz="2800" b="1" dirty="0" smtClean="0">
                <a:solidFill>
                  <a:srgbClr val="FF0000"/>
                </a:solidFill>
              </a:rPr>
              <a:t>TAVAFTA, KAİNAT DÜZENİNDEKİ MİLYONLARCA YÖRÜNGENİN NİZAMINI UYGULAYABİLMEK</a:t>
            </a:r>
            <a:br>
              <a:rPr lang="tr-TR" sz="2800" b="1" dirty="0" smtClean="0">
                <a:solidFill>
                  <a:srgbClr val="FF0000"/>
                </a:solidFill>
              </a:rPr>
            </a:br>
            <a:r>
              <a:rPr lang="tr-TR" sz="1800" b="1" dirty="0" smtClean="0">
                <a:solidFill>
                  <a:srgbClr val="0070C0"/>
                </a:solidFill>
              </a:rPr>
              <a:t>Hacılar da birbirinin hak ve hukukuna riayet ederek çatışmadan görevlerini yapabilmesi</a:t>
            </a:r>
            <a:endParaRPr lang="tr-TR" sz="2800" b="1" dirty="0">
              <a:solidFill>
                <a:srgbClr val="0070C0"/>
              </a:solidFill>
            </a:endParaRPr>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755980"/>
            <a:ext cx="8964863" cy="5070354"/>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İçerik Yer Tutucusu"/>
          <p:cNvSpPr txBox="1">
            <a:spLocks/>
          </p:cNvSpPr>
          <p:nvPr/>
        </p:nvSpPr>
        <p:spPr>
          <a:xfrm>
            <a:off x="714348" y="571480"/>
            <a:ext cx="8001056" cy="1214446"/>
          </a:xfrm>
          <a:prstGeom prst="rect">
            <a:avLst/>
          </a:prstGeom>
          <a:solidFill>
            <a:schemeClr val="bg2">
              <a:lumMod val="90000"/>
            </a:schemeClr>
          </a:solidFill>
        </p:spPr>
        <p:txBody>
          <a:bodyPr vert="horz" lIns="91440" tIns="45720" rIns="91440" bIns="45720" rtlCol="0">
            <a:noAutofit/>
          </a:bodyPr>
          <a:lstStyle/>
          <a:p>
            <a:pPr marL="182880" marR="0" lvl="0" indent="-182880" algn="ctr" defTabSz="914400" rtl="0" eaLnBrk="1" fontAlgn="auto" latinLnBrk="0" hangingPunct="1">
              <a:lnSpc>
                <a:spcPct val="150000"/>
              </a:lnSpc>
              <a:spcBef>
                <a:spcPct val="20000"/>
              </a:spcBef>
              <a:spcAft>
                <a:spcPts val="0"/>
              </a:spcAft>
              <a:buClr>
                <a:schemeClr val="accent1"/>
              </a:buClr>
              <a:buSzPct val="85000"/>
              <a:tabLst/>
              <a:defRPr/>
            </a:pPr>
            <a:r>
              <a:rPr kumimoji="0" lang="tr-TR" sz="2400" b="1" i="0" u="none" strike="noStrike" kern="1200" cap="none" spc="0" normalizeH="0" baseline="0" noProof="0" dirty="0" smtClean="0">
                <a:ln>
                  <a:noFill/>
                </a:ln>
                <a:solidFill>
                  <a:schemeClr val="tx1"/>
                </a:solidFill>
                <a:effectLst/>
                <a:uLnTx/>
                <a:uFillTx/>
                <a:latin typeface="+mn-lt"/>
                <a:ea typeface="+mn-ea"/>
                <a:cs typeface="+mn-cs"/>
              </a:rPr>
              <a:t>İbadetlerde </a:t>
            </a:r>
            <a:r>
              <a:rPr kumimoji="0" lang="tr-TR" sz="2400" b="1" i="0" u="none" strike="noStrike" kern="1200" cap="none" spc="0" normalizeH="0" baseline="0" noProof="0" dirty="0" err="1" smtClean="0">
                <a:ln>
                  <a:noFill/>
                </a:ln>
                <a:solidFill>
                  <a:schemeClr val="tx1"/>
                </a:solidFill>
                <a:effectLst/>
                <a:uLnTx/>
                <a:uFillTx/>
                <a:latin typeface="+mn-lt"/>
                <a:ea typeface="+mn-ea"/>
                <a:cs typeface="+mn-cs"/>
              </a:rPr>
              <a:t>mezhebî</a:t>
            </a:r>
            <a:r>
              <a:rPr kumimoji="0" lang="tr-TR" sz="2400" b="1" i="0" u="none" strike="noStrike" kern="1200" cap="none" spc="0" normalizeH="0" baseline="0" noProof="0" dirty="0" smtClean="0">
                <a:ln>
                  <a:noFill/>
                </a:ln>
                <a:solidFill>
                  <a:schemeClr val="tx1"/>
                </a:solidFill>
                <a:effectLst/>
                <a:uLnTx/>
                <a:uFillTx/>
                <a:latin typeface="+mn-lt"/>
                <a:ea typeface="+mn-ea"/>
                <a:cs typeface="+mn-cs"/>
              </a:rPr>
              <a:t> yorumlardan oluşan farklılıkları anlayışla karşılayıp saygı gösterilmelidir.</a:t>
            </a:r>
            <a:endParaRPr kumimoji="0" lang="tr-TR"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2" descr="C:\hac2011ft\Necdet_Subasi\311005_10150366058413605_602823604_8272505_516459551_n.jpg"/>
          <p:cNvPicPr>
            <a:picLocks noChangeAspect="1" noChangeArrowheads="1"/>
          </p:cNvPicPr>
          <p:nvPr/>
        </p:nvPicPr>
        <p:blipFill>
          <a:blip r:embed="rId2" cstate="print"/>
          <a:srcRect/>
          <a:stretch>
            <a:fillRect/>
          </a:stretch>
        </p:blipFill>
        <p:spPr bwMode="auto">
          <a:xfrm>
            <a:off x="928662" y="2071678"/>
            <a:ext cx="7358114" cy="4138938"/>
          </a:xfrm>
          <a:prstGeom prst="rect">
            <a:avLst/>
          </a:prstGeom>
          <a:noFill/>
        </p:spPr>
      </p:pic>
    </p:spTree>
  </p:cSld>
  <p:clrMapOvr>
    <a:masterClrMapping/>
  </p:clrMapOvr>
  <p:transition>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609584"/>
          </a:xfrm>
        </p:spPr>
        <p:txBody>
          <a:bodyPr>
            <a:normAutofit fontScale="90000"/>
          </a:bodyPr>
          <a:lstStyle/>
          <a:p>
            <a:r>
              <a:rPr lang="tr-TR" sz="3100" b="1" dirty="0">
                <a:solidFill>
                  <a:srgbClr val="FF0000"/>
                </a:solidFill>
              </a:rPr>
              <a:t>Kardeşliği Zedeleyecek Tutum ve </a:t>
            </a:r>
            <a:r>
              <a:rPr lang="tr-TR" sz="3100" b="1" dirty="0" smtClean="0">
                <a:solidFill>
                  <a:srgbClr val="FF0000"/>
                </a:solidFill>
              </a:rPr>
              <a:t>Davranışlar</a:t>
            </a:r>
            <a:endParaRPr lang="tr-TR" dirty="0">
              <a:solidFill>
                <a:srgbClr val="FF0000"/>
              </a:solidFill>
            </a:endParaRPr>
          </a:p>
        </p:txBody>
      </p:sp>
      <p:sp>
        <p:nvSpPr>
          <p:cNvPr id="3" name="İçerik Yer Tutucusu 2"/>
          <p:cNvSpPr>
            <a:spLocks noGrp="1"/>
          </p:cNvSpPr>
          <p:nvPr>
            <p:ph idx="1"/>
          </p:nvPr>
        </p:nvSpPr>
        <p:spPr>
          <a:xfrm>
            <a:off x="428596" y="1285860"/>
            <a:ext cx="8229600" cy="5256584"/>
          </a:xfrm>
        </p:spPr>
        <p:txBody>
          <a:bodyPr>
            <a:normAutofit fontScale="77500" lnSpcReduction="20000"/>
          </a:bodyPr>
          <a:lstStyle/>
          <a:p>
            <a:pPr marL="0" indent="0">
              <a:lnSpc>
                <a:spcPct val="150000"/>
              </a:lnSpc>
              <a:buNone/>
            </a:pPr>
            <a:r>
              <a:rPr lang="tr-TR" b="1" dirty="0" smtClean="0"/>
              <a:t>Yüce </a:t>
            </a:r>
            <a:r>
              <a:rPr lang="tr-TR" b="1" dirty="0"/>
              <a:t>Allah, müminleri kardeş ilân ettikten sonra, bu kardeşliği zedeleyen ve kardeşliğe zararlı olan kötü huyları sıralayarak müminlerin bunlardan kaçınmalarını emretmiştir. </a:t>
            </a:r>
            <a:endParaRPr lang="tr-TR" b="1" dirty="0" smtClean="0"/>
          </a:p>
          <a:p>
            <a:pPr marL="0" indent="0">
              <a:lnSpc>
                <a:spcPct val="150000"/>
              </a:lnSpc>
              <a:buNone/>
            </a:pPr>
            <a:r>
              <a:rPr lang="tr-TR" b="1" dirty="0" smtClean="0">
                <a:solidFill>
                  <a:srgbClr val="0070C0"/>
                </a:solidFill>
              </a:rPr>
              <a:t>Alay </a:t>
            </a:r>
            <a:r>
              <a:rPr lang="tr-TR" b="1" dirty="0">
                <a:solidFill>
                  <a:srgbClr val="0070C0"/>
                </a:solidFill>
              </a:rPr>
              <a:t>etmek, ayıplamak, kınamak, lâkap takmak, su-i zanda bulunmak, tecessüs; yani başkalarının ayıp ve kusurunu araştırmak, dedikodu ve gıybet etmek, haset etmek, başkalarını çekememek </a:t>
            </a:r>
            <a:r>
              <a:rPr lang="tr-TR" b="1" dirty="0"/>
              <a:t>gibi tutum ve </a:t>
            </a:r>
            <a:r>
              <a:rPr lang="tr-TR" b="1" dirty="0" smtClean="0"/>
              <a:t>davranışlar; </a:t>
            </a:r>
          </a:p>
          <a:p>
            <a:pPr marL="358775" indent="0">
              <a:lnSpc>
                <a:spcPct val="150000"/>
              </a:lnSpc>
              <a:buNone/>
            </a:pPr>
            <a:r>
              <a:rPr lang="tr-TR" b="1" dirty="0" smtClean="0"/>
              <a:t>toplum </a:t>
            </a:r>
            <a:r>
              <a:rPr lang="tr-TR" b="1" dirty="0"/>
              <a:t>düzenini bozar ve </a:t>
            </a:r>
            <a:endParaRPr lang="tr-TR" b="1" dirty="0" smtClean="0"/>
          </a:p>
          <a:p>
            <a:pPr marL="358775" indent="0">
              <a:lnSpc>
                <a:spcPct val="150000"/>
              </a:lnSpc>
              <a:buNone/>
            </a:pPr>
            <a:r>
              <a:rPr lang="tr-TR" b="1" dirty="0" smtClean="0"/>
              <a:t>müminler </a:t>
            </a:r>
            <a:r>
              <a:rPr lang="tr-TR" b="1" dirty="0"/>
              <a:t>arasındaki sevgi, birlik ve beraberliği zedeler, ortadan kaldırır.</a:t>
            </a:r>
          </a:p>
          <a:p>
            <a:pPr>
              <a:lnSpc>
                <a:spcPct val="150000"/>
              </a:lnSpc>
            </a:pPr>
            <a:endParaRPr lang="tr-TR" b="1" dirty="0"/>
          </a:p>
        </p:txBody>
      </p:sp>
    </p:spTree>
    <p:extLst>
      <p:ext uri="{BB962C8B-B14F-4D97-AF65-F5344CB8AC3E}">
        <p14:creationId xmlns:p14="http://schemas.microsoft.com/office/powerpoint/2010/main" val="1764158110"/>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663352"/>
          </a:xfrm>
        </p:spPr>
        <p:txBody>
          <a:bodyPr>
            <a:noAutofit/>
          </a:bodyPr>
          <a:lstStyle/>
          <a:p>
            <a:r>
              <a:rPr lang="tr-TR" sz="2800" b="1" dirty="0">
                <a:solidFill>
                  <a:srgbClr val="FF0000"/>
                </a:solidFill>
              </a:rPr>
              <a:t>Müslüman, Başkalarının Hukukuna </a:t>
            </a:r>
            <a:r>
              <a:rPr lang="tr-TR" sz="2800" b="1" dirty="0" smtClean="0">
                <a:solidFill>
                  <a:srgbClr val="FF0000"/>
                </a:solidFill>
              </a:rPr>
              <a:t>Saygılıdır</a:t>
            </a:r>
            <a:endParaRPr lang="tr-TR" sz="2800" dirty="0">
              <a:solidFill>
                <a:srgbClr val="FF0000"/>
              </a:solidFill>
            </a:endParaRPr>
          </a:p>
        </p:txBody>
      </p:sp>
      <p:sp>
        <p:nvSpPr>
          <p:cNvPr id="3" name="İçerik Yer Tutucusu 2"/>
          <p:cNvSpPr>
            <a:spLocks noGrp="1"/>
          </p:cNvSpPr>
          <p:nvPr>
            <p:ph idx="1"/>
          </p:nvPr>
        </p:nvSpPr>
        <p:spPr>
          <a:xfrm>
            <a:off x="457200" y="1124744"/>
            <a:ext cx="8229600" cy="5352256"/>
          </a:xfrm>
        </p:spPr>
        <p:txBody>
          <a:bodyPr>
            <a:normAutofit fontScale="62500" lnSpcReduction="20000"/>
          </a:bodyPr>
          <a:lstStyle/>
          <a:p>
            <a:pPr>
              <a:lnSpc>
                <a:spcPct val="150000"/>
              </a:lnSpc>
            </a:pPr>
            <a:r>
              <a:rPr lang="tr-TR" b="1" dirty="0"/>
              <a:t>Müslüman, başta mümin kardeşleri olmak üzere bütün insanların hakkına saygı gösteren ve onlara zarar verecek davranışlardan sakınan </a:t>
            </a:r>
            <a:r>
              <a:rPr lang="tr-TR" b="1" dirty="0" smtClean="0"/>
              <a:t>kimsedir.</a:t>
            </a:r>
          </a:p>
          <a:p>
            <a:pPr>
              <a:lnSpc>
                <a:spcPct val="150000"/>
              </a:lnSpc>
            </a:pPr>
            <a:r>
              <a:rPr lang="tr-TR" b="1" dirty="0">
                <a:solidFill>
                  <a:srgbClr val="0070C0"/>
                </a:solidFill>
              </a:rPr>
              <a:t>Rabbimizin ve birlikte yaşadığımız insanların rızasını kazanmalı ve aramızdaki kardeşliği en ulvi noktaya çıkarmalıyız</a:t>
            </a:r>
            <a:r>
              <a:rPr lang="tr-TR" b="1" dirty="0" smtClean="0">
                <a:solidFill>
                  <a:srgbClr val="0070C0"/>
                </a:solidFill>
              </a:rPr>
              <a:t>.</a:t>
            </a:r>
          </a:p>
          <a:p>
            <a:pPr>
              <a:lnSpc>
                <a:spcPct val="150000"/>
              </a:lnSpc>
            </a:pPr>
            <a:r>
              <a:rPr lang="tr-TR" b="1" dirty="0"/>
              <a:t>Din kardeşi olmak didişmeyi değil dayanışmayı, aldatmayı değil paylaşmayı, umursamazlığı değil diğerkâm olmayı gerektirir. Bu nedenle </a:t>
            </a:r>
            <a:r>
              <a:rPr lang="tr-TR" b="1" dirty="0" smtClean="0"/>
              <a:t>kin, </a:t>
            </a:r>
            <a:r>
              <a:rPr lang="tr-TR" b="1" dirty="0"/>
              <a:t>haset, gıybet, dedikodu, önyargı, insanların gizli yönlerini araştırmak ve onları çekiştirmek gibi insanî ilişkilerimizi bozacak her türlü kötü tutum ve davranıştan sakınmamız gerekmektedir</a:t>
            </a:r>
            <a:r>
              <a:rPr lang="tr-TR" b="1" dirty="0" smtClean="0"/>
              <a:t>.</a:t>
            </a:r>
          </a:p>
          <a:p>
            <a:pPr>
              <a:lnSpc>
                <a:spcPct val="150000"/>
              </a:lnSpc>
            </a:pPr>
            <a:r>
              <a:rPr lang="tr-TR" b="1" dirty="0"/>
              <a:t>Beş vakit namaz kılmak için camiye gidip, aynı safta omuz omuza nasıl kenetlenerek Rabbimize yöneliyorsak, sosyal hayatta da birbirimize öyle kenetlenmeli, birbirimizi sıkıntıya düşürecek tavırlar takınmak yerine, içimizdeki sevgiyi pekiştirecek, gönlümüzü birbirimize açacak prensipleri hayatımıza aktarmalıyız.</a:t>
            </a:r>
          </a:p>
        </p:txBody>
      </p:sp>
    </p:spTree>
    <p:extLst>
      <p:ext uri="{BB962C8B-B14F-4D97-AF65-F5344CB8AC3E}">
        <p14:creationId xmlns:p14="http://schemas.microsoft.com/office/powerpoint/2010/main" val="525426964"/>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t>Başkalarına yardımcı olmanın kazandıracakları, nafile ibadetin kazandıracaklarından daha fazladır.</a:t>
            </a:r>
            <a:endParaRPr lang="tr-TR" sz="2800" dirty="0"/>
          </a:p>
        </p:txBody>
      </p:sp>
      <p:pic>
        <p:nvPicPr>
          <p:cNvPr id="2050" name="Picture 2" descr="E:\HACVEUMRE\2010umre_otel2_4\medine\DSC00589.JPG"/>
          <p:cNvPicPr>
            <a:picLocks noGrp="1" noChangeAspect="1" noChangeArrowheads="1"/>
          </p:cNvPicPr>
          <p:nvPr>
            <p:ph idx="1"/>
          </p:nvPr>
        </p:nvPicPr>
        <p:blipFill>
          <a:blip r:embed="rId2" cstate="print"/>
          <a:srcRect/>
          <a:stretch>
            <a:fillRect/>
          </a:stretch>
        </p:blipFill>
        <p:spPr bwMode="auto">
          <a:xfrm>
            <a:off x="714348" y="1500174"/>
            <a:ext cx="7715304" cy="5143536"/>
          </a:xfrm>
          <a:prstGeom prst="rect">
            <a:avLst/>
          </a:prstGeom>
          <a:noFill/>
        </p:spPr>
      </p:pic>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533400"/>
            <a:ext cx="8643998" cy="990600"/>
          </a:xfrm>
        </p:spPr>
        <p:txBody>
          <a:bodyPr>
            <a:noAutofit/>
          </a:bodyPr>
          <a:lstStyle/>
          <a:p>
            <a:r>
              <a:rPr lang="tr-TR" sz="2000" b="1" dirty="0" smtClean="0"/>
              <a:t>ZİYARET VE GEZİ YERLERİNDE TOPLULUKTAN AYRILMAMAK,  </a:t>
            </a:r>
            <a:br>
              <a:rPr lang="tr-TR" sz="2000" b="1" dirty="0" smtClean="0"/>
            </a:br>
            <a:r>
              <a:rPr lang="tr-TR" sz="2000" b="1" dirty="0" smtClean="0"/>
              <a:t>YOL  ARKADAŞLARINI  OTOBÜSLERDE BEKLETMEMEK</a:t>
            </a:r>
            <a:endParaRPr lang="tr-TR" sz="2000" b="1" dirty="0"/>
          </a:p>
        </p:txBody>
      </p:sp>
      <p:pic>
        <p:nvPicPr>
          <p:cNvPr id="3074" name="Picture 2" descr="E:\HACVEUMRE\Tekirdağ\ZIYARETLER2011\Medine\DSC04991.JPG"/>
          <p:cNvPicPr>
            <a:picLocks noGrp="1" noChangeAspect="1" noChangeArrowheads="1"/>
          </p:cNvPicPr>
          <p:nvPr>
            <p:ph idx="1"/>
          </p:nvPr>
        </p:nvPicPr>
        <p:blipFill>
          <a:blip r:embed="rId2" cstate="print"/>
          <a:srcRect/>
          <a:stretch>
            <a:fillRect/>
          </a:stretch>
        </p:blipFill>
        <p:spPr bwMode="auto">
          <a:xfrm>
            <a:off x="214282" y="1357298"/>
            <a:ext cx="4393437" cy="2928958"/>
          </a:xfrm>
          <a:prstGeom prst="rect">
            <a:avLst/>
          </a:prstGeom>
          <a:noFill/>
        </p:spPr>
      </p:pic>
      <p:pic>
        <p:nvPicPr>
          <p:cNvPr id="3075" name="Picture 3" descr="E:\HACVEUMRE\2010umre_otel2_4\yuklendi_foto\DSC00564.JPG"/>
          <p:cNvPicPr>
            <a:picLocks noChangeAspect="1" noChangeArrowheads="1"/>
          </p:cNvPicPr>
          <p:nvPr/>
        </p:nvPicPr>
        <p:blipFill>
          <a:blip r:embed="rId3" cstate="print"/>
          <a:srcRect/>
          <a:stretch>
            <a:fillRect/>
          </a:stretch>
        </p:blipFill>
        <p:spPr bwMode="auto">
          <a:xfrm>
            <a:off x="4643438" y="1357298"/>
            <a:ext cx="4346119" cy="2928958"/>
          </a:xfrm>
          <a:prstGeom prst="rect">
            <a:avLst/>
          </a:prstGeom>
          <a:noFill/>
        </p:spPr>
      </p:pic>
      <p:pic>
        <p:nvPicPr>
          <p:cNvPr id="3076" name="Picture 4" descr="E:\HACVEUMRE\2010umreramazan\medine2\DSC01593.JPG"/>
          <p:cNvPicPr>
            <a:picLocks noChangeAspect="1" noChangeArrowheads="1"/>
          </p:cNvPicPr>
          <p:nvPr/>
        </p:nvPicPr>
        <p:blipFill>
          <a:blip r:embed="rId4" cstate="print"/>
          <a:srcRect/>
          <a:stretch>
            <a:fillRect/>
          </a:stretch>
        </p:blipFill>
        <p:spPr bwMode="auto">
          <a:xfrm>
            <a:off x="4643438" y="4357694"/>
            <a:ext cx="4357718" cy="2298505"/>
          </a:xfrm>
          <a:prstGeom prst="rect">
            <a:avLst/>
          </a:prstGeom>
          <a:noFill/>
        </p:spPr>
      </p:pic>
      <p:pic>
        <p:nvPicPr>
          <p:cNvPr id="46082" name="Picture 2" descr="http://img.webme.com/pic/u/umreyedogru/dsc08969.jpg"/>
          <p:cNvPicPr>
            <a:picLocks noChangeAspect="1" noChangeArrowheads="1"/>
          </p:cNvPicPr>
          <p:nvPr/>
        </p:nvPicPr>
        <p:blipFill>
          <a:blip r:embed="rId5" cstate="print"/>
          <a:srcRect/>
          <a:stretch>
            <a:fillRect/>
          </a:stretch>
        </p:blipFill>
        <p:spPr bwMode="auto">
          <a:xfrm>
            <a:off x="214282" y="4357694"/>
            <a:ext cx="4286280" cy="2286016"/>
          </a:xfrm>
          <a:prstGeom prst="rect">
            <a:avLst/>
          </a:prstGeom>
          <a:noFill/>
        </p:spPr>
      </p:pic>
    </p:spTree>
  </p:cSld>
  <p:clrMapOvr>
    <a:masterClrMapping/>
  </p:clrMapOvr>
  <p:transition>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188640"/>
            <a:ext cx="8229600" cy="752460"/>
          </a:xfrm>
        </p:spPr>
        <p:txBody>
          <a:bodyPr>
            <a:normAutofit/>
          </a:bodyPr>
          <a:lstStyle/>
          <a:p>
            <a:r>
              <a:rPr lang="tr-TR" b="1" dirty="0">
                <a:solidFill>
                  <a:srgbClr val="FF0000"/>
                </a:solidFill>
              </a:rPr>
              <a:t>Farklılıklar İlâhî Birer </a:t>
            </a:r>
            <a:r>
              <a:rPr lang="tr-TR" b="1" dirty="0" smtClean="0">
                <a:solidFill>
                  <a:srgbClr val="FF0000"/>
                </a:solidFill>
              </a:rPr>
              <a:t>Realitedir</a:t>
            </a:r>
            <a:endParaRPr lang="tr-TR" dirty="0">
              <a:solidFill>
                <a:srgbClr val="FF0000"/>
              </a:solidFill>
            </a:endParaRPr>
          </a:p>
        </p:txBody>
      </p:sp>
      <p:sp>
        <p:nvSpPr>
          <p:cNvPr id="3" name="İçerik Yer Tutucusu 2"/>
          <p:cNvSpPr>
            <a:spLocks noGrp="1"/>
          </p:cNvSpPr>
          <p:nvPr>
            <p:ph idx="1"/>
          </p:nvPr>
        </p:nvSpPr>
        <p:spPr>
          <a:xfrm>
            <a:off x="467544" y="836712"/>
            <a:ext cx="8229600" cy="5240624"/>
          </a:xfrm>
        </p:spPr>
        <p:txBody>
          <a:bodyPr>
            <a:normAutofit fontScale="62500" lnSpcReduction="20000"/>
          </a:bodyPr>
          <a:lstStyle/>
          <a:p>
            <a:pPr>
              <a:lnSpc>
                <a:spcPct val="170000"/>
              </a:lnSpc>
            </a:pPr>
            <a:r>
              <a:rPr lang="tr-TR" b="1" dirty="0" smtClean="0"/>
              <a:t>Farklılıklar </a:t>
            </a:r>
            <a:r>
              <a:rPr lang="tr-TR" b="1" dirty="0"/>
              <a:t>düşmanlık ve huzursuzluk sebebi değil insanlık âleminin kültürel zenginliği, Allah'ın kudret ve hikmetinin birer işareti olarak algılanmalıdır. Zira farklılıklar Kur'an'ın ifadesiyle ilâhî bir realitedir.</a:t>
            </a:r>
          </a:p>
          <a:p>
            <a:pPr>
              <a:lnSpc>
                <a:spcPct val="170000"/>
              </a:lnSpc>
            </a:pPr>
            <a:r>
              <a:rPr lang="tr-TR" b="1" dirty="0" smtClean="0"/>
              <a:t>Gerçek </a:t>
            </a:r>
            <a:r>
              <a:rPr lang="tr-TR" b="1" dirty="0"/>
              <a:t>şu ki dünyamız, rengârenk çiçeklerle süslü bir bahçe </a:t>
            </a:r>
            <a:r>
              <a:rPr lang="tr-TR" b="1" dirty="0" err="1"/>
              <a:t>misâli</a:t>
            </a:r>
            <a:r>
              <a:rPr lang="tr-TR" b="1" dirty="0"/>
              <a:t> farklı din, inanç ve kültürlere mensup kişi veya </a:t>
            </a:r>
            <a:r>
              <a:rPr lang="tr-TR" b="1" dirty="0" smtClean="0"/>
              <a:t>toplumları </a:t>
            </a:r>
            <a:r>
              <a:rPr lang="tr-TR" b="1" dirty="0"/>
              <a:t>barındırmaktadır. </a:t>
            </a:r>
            <a:endParaRPr lang="tr-TR" b="1" dirty="0" smtClean="0"/>
          </a:p>
          <a:p>
            <a:pPr>
              <a:lnSpc>
                <a:spcPct val="170000"/>
              </a:lnSpc>
            </a:pPr>
            <a:r>
              <a:rPr lang="tr-TR" b="1" dirty="0" smtClean="0"/>
              <a:t>Dünya </a:t>
            </a:r>
            <a:r>
              <a:rPr lang="tr-TR" b="1" dirty="0"/>
              <a:t>üzerindeki bu farklılıkların yok </a:t>
            </a:r>
            <a:r>
              <a:rPr lang="tr-TR" b="1" dirty="0" smtClean="0"/>
              <a:t>edilmesi </a:t>
            </a:r>
            <a:r>
              <a:rPr lang="tr-TR" b="1" dirty="0"/>
              <a:t>mümkün olmayacağına </a:t>
            </a:r>
            <a:r>
              <a:rPr lang="tr-TR" b="1" dirty="0" smtClean="0"/>
              <a:t>göre; </a:t>
            </a:r>
            <a:r>
              <a:rPr lang="tr-TR" b="1" dirty="0"/>
              <a:t>barış, huzur ve insanca bir </a:t>
            </a:r>
            <a:r>
              <a:rPr lang="tr-TR" b="1" dirty="0" smtClean="0"/>
              <a:t>yaşam </a:t>
            </a:r>
            <a:r>
              <a:rPr lang="tr-TR" b="1" dirty="0"/>
              <a:t>için aynı ortamı paylaşanların birbirlerine saygı göstermesi, birbirlerinin farklılıklarına tahammül etmesi zorunludur. Bu nedenle çağımız insanı, birey ve toplum olarak, karşılıklı saygı ve hoşgörü çerçevesinde bir arada, çatışmadan barış içinde yaşamanın gereğine inanmalı ve bir şekilde bunun yolunu </a:t>
            </a:r>
            <a:r>
              <a:rPr lang="tr-TR" b="1" dirty="0" smtClean="0"/>
              <a:t>bulma </a:t>
            </a:r>
            <a:r>
              <a:rPr lang="tr-TR" b="1" dirty="0"/>
              <a:t>uğraşı içinde olmalıdır</a:t>
            </a:r>
            <a:r>
              <a:rPr lang="tr-TR" b="1" dirty="0" smtClean="0"/>
              <a:t>.</a:t>
            </a:r>
            <a:endParaRPr lang="tr-TR" b="1" dirty="0"/>
          </a:p>
          <a:p>
            <a:pPr>
              <a:lnSpc>
                <a:spcPct val="170000"/>
              </a:lnSpc>
            </a:pPr>
            <a:endParaRPr lang="tr-TR" b="1" dirty="0"/>
          </a:p>
        </p:txBody>
      </p:sp>
    </p:spTree>
    <p:extLst>
      <p:ext uri="{BB962C8B-B14F-4D97-AF65-F5344CB8AC3E}">
        <p14:creationId xmlns:p14="http://schemas.microsoft.com/office/powerpoint/2010/main" val="3660743634"/>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1052736"/>
            <a:ext cx="6741368" cy="5255989"/>
          </a:xfrm>
        </p:spPr>
        <p:txBody>
          <a:bodyPr rtlCol="0">
            <a:normAutofit/>
          </a:bodyPr>
          <a:lstStyle/>
          <a:p>
            <a:pPr marL="719138" indent="-536575" algn="just" eaLnBrk="1" fontAlgn="auto" hangingPunct="1">
              <a:buClr>
                <a:schemeClr val="accent6">
                  <a:lumMod val="75000"/>
                </a:schemeClr>
              </a:buClr>
              <a:buNone/>
              <a:defRPr/>
            </a:pPr>
            <a:r>
              <a:rPr lang="tr-TR" sz="3500" b="1" dirty="0" smtClean="0">
                <a:latin typeface="Comic Sans MS" pitchFamily="66" charset="0"/>
              </a:rPr>
              <a:t>   Hac,hem yaratana  karşı       görevlerimizi yerine getirdiğimiz hem de yaratılmışlara karşı  görev ve sorumlulukları idrak ettiğimiz bir ibadettir. </a:t>
            </a:r>
            <a:endParaRPr lang="tr-TR" sz="3500" b="1" dirty="0">
              <a:latin typeface="Comic Sans MS" pitchFamily="66" charset="0"/>
            </a:endParaRPr>
          </a:p>
          <a:p>
            <a:pPr indent="-182880" eaLnBrk="1" fontAlgn="auto" hangingPunct="1">
              <a:buClr>
                <a:schemeClr val="accent6">
                  <a:lumMod val="75000"/>
                </a:schemeClr>
              </a:buClr>
              <a:defRPr/>
            </a:pPr>
            <a:endParaRPr lang="tr-TR" dirty="0" smtClean="0">
              <a:solidFill>
                <a:schemeClr val="tx1">
                  <a:lumMod val="75000"/>
                  <a:lumOff val="25000"/>
                </a:schemeClr>
              </a:solidFill>
            </a:endParaRPr>
          </a:p>
          <a:p>
            <a:pPr indent="-182880" eaLnBrk="1" fontAlgn="auto" hangingPunct="1">
              <a:buClr>
                <a:schemeClr val="accent6">
                  <a:lumMod val="75000"/>
                </a:schemeClr>
              </a:buClr>
              <a:defRPr/>
            </a:pPr>
            <a:endParaRPr lang="tr-TR" dirty="0" smtClean="0">
              <a:solidFill>
                <a:schemeClr val="tx1">
                  <a:lumMod val="75000"/>
                  <a:lumOff val="25000"/>
                </a:schemeClr>
              </a:solidFill>
            </a:endParaRPr>
          </a:p>
          <a:p>
            <a:pPr indent="-182880" eaLnBrk="1" fontAlgn="auto" hangingPunct="1">
              <a:buClr>
                <a:schemeClr val="accent6">
                  <a:lumMod val="75000"/>
                </a:schemeClr>
              </a:buClr>
              <a:defRPr/>
            </a:pPr>
            <a:endParaRPr lang="tr-TR" dirty="0" smtClean="0">
              <a:solidFill>
                <a:schemeClr val="tx1">
                  <a:lumMod val="75000"/>
                  <a:lumOff val="25000"/>
                </a:schemeClr>
              </a:solidFill>
            </a:endParaRPr>
          </a:p>
          <a:p>
            <a:pPr indent="-182880" eaLnBrk="1" fontAlgn="auto" hangingPunct="1">
              <a:buClr>
                <a:schemeClr val="accent6">
                  <a:lumMod val="75000"/>
                </a:schemeClr>
              </a:buClr>
              <a:defRPr/>
            </a:pPr>
            <a:endParaRPr lang="tr-TR" dirty="0">
              <a:solidFill>
                <a:schemeClr val="tx1">
                  <a:lumMod val="75000"/>
                  <a:lumOff val="25000"/>
                </a:schemeClr>
              </a:solidFill>
            </a:endParaRP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a:lnSpc>
                <a:spcPct val="150000"/>
              </a:lnSpc>
            </a:pPr>
            <a:r>
              <a:rPr lang="tr-TR" sz="2400" b="1" dirty="0" smtClean="0">
                <a:solidFill>
                  <a:srgbClr val="FF0000"/>
                </a:solidFill>
              </a:rPr>
              <a:t>Din kardeşlerimizde gördüğümüz eksiklikleri gidermek için Hac dönüşü çalışmalar yapmak, vazifemizdir.</a:t>
            </a:r>
            <a:endParaRPr lang="tr-TR" sz="2400" b="1" dirty="0">
              <a:solidFill>
                <a:srgbClr val="FF0000"/>
              </a:solidFill>
            </a:endParaRPr>
          </a:p>
        </p:txBody>
      </p:sp>
      <p:sp>
        <p:nvSpPr>
          <p:cNvPr id="3" name="İçerik Yer Tutucusu 2"/>
          <p:cNvSpPr>
            <a:spLocks noGrp="1"/>
          </p:cNvSpPr>
          <p:nvPr>
            <p:ph idx="1"/>
          </p:nvPr>
        </p:nvSpPr>
        <p:spPr/>
        <p:txBody>
          <a:bodyPr>
            <a:normAutofit fontScale="62500" lnSpcReduction="20000"/>
          </a:bodyPr>
          <a:lstStyle/>
          <a:p>
            <a:pPr>
              <a:lnSpc>
                <a:spcPct val="150000"/>
              </a:lnSpc>
            </a:pPr>
            <a:r>
              <a:rPr lang="tr-TR" b="1" dirty="0"/>
              <a:t>Hele hele hac gibi </a:t>
            </a:r>
            <a:r>
              <a:rPr lang="tr-TR" b="1" dirty="0" err="1"/>
              <a:t>tevhid</a:t>
            </a:r>
            <a:r>
              <a:rPr lang="tr-TR" b="1" dirty="0"/>
              <a:t> inancı yanında müminlere eşitlik bilincini telkin eden bir ibadette, dünyanın değişik ülkelerinden farklı etnik köken ve dile sahip, aynı din, peygamber ve kitaba iman ederek, aynı amaçla bir araya gelen insanların sevgi, saygı ve hoşgörü ortamına daha fazla ihtiyaçları olduğu bir gerçektir. </a:t>
            </a:r>
            <a:endParaRPr lang="tr-TR" b="1" dirty="0" smtClean="0"/>
          </a:p>
          <a:p>
            <a:pPr>
              <a:lnSpc>
                <a:spcPct val="150000"/>
              </a:lnSpc>
            </a:pPr>
            <a:r>
              <a:rPr lang="tr-TR" b="1" dirty="0" smtClean="0"/>
              <a:t>Her </a:t>
            </a:r>
            <a:r>
              <a:rPr lang="tr-TR" b="1" dirty="0"/>
              <a:t>nereden olursa olsun diğer kardeşlerimize sevgi ve saygının imanımızın bir gereği olduğunu unutmamak gerekir. Bu neden­le onları üzecek, kalplerini kıracak sözlü ve fiili tutum ve davra­nışlardan uzak durmak gerekir</a:t>
            </a:r>
            <a:r>
              <a:rPr lang="tr-TR" b="1" dirty="0" smtClean="0"/>
              <a:t>.</a:t>
            </a:r>
          </a:p>
          <a:p>
            <a:pPr>
              <a:lnSpc>
                <a:spcPct val="150000"/>
              </a:lnSpc>
            </a:pPr>
            <a:r>
              <a:rPr lang="tr-TR" b="1" dirty="0" smtClean="0">
                <a:solidFill>
                  <a:srgbClr val="0070C0"/>
                </a:solidFill>
              </a:rPr>
              <a:t>Yerlerde yenen yemekler ve atılan çöpler</a:t>
            </a:r>
          </a:p>
          <a:p>
            <a:pPr>
              <a:lnSpc>
                <a:spcPct val="150000"/>
              </a:lnSpc>
            </a:pPr>
            <a:r>
              <a:rPr lang="tr-TR" b="1" dirty="0" smtClean="0">
                <a:solidFill>
                  <a:srgbClr val="0070C0"/>
                </a:solidFill>
              </a:rPr>
              <a:t>Tavaf alanında çarpmalar, ters yönden gelmeler</a:t>
            </a:r>
          </a:p>
          <a:p>
            <a:pPr>
              <a:lnSpc>
                <a:spcPct val="150000"/>
              </a:lnSpc>
            </a:pPr>
            <a:r>
              <a:rPr lang="tr-TR" b="1" dirty="0" smtClean="0">
                <a:solidFill>
                  <a:srgbClr val="0070C0"/>
                </a:solidFill>
              </a:rPr>
              <a:t>Kabe ve civarında yatan hacılar …</a:t>
            </a:r>
            <a:endParaRPr lang="tr-TR" b="1" dirty="0">
              <a:solidFill>
                <a:srgbClr val="0070C0"/>
              </a:solidFill>
            </a:endParaRPr>
          </a:p>
          <a:p>
            <a:pPr>
              <a:lnSpc>
                <a:spcPct val="150000"/>
              </a:lnSpc>
            </a:pPr>
            <a:endParaRPr lang="tr-TR" b="1" dirty="0"/>
          </a:p>
        </p:txBody>
      </p:sp>
    </p:spTree>
    <p:extLst>
      <p:ext uri="{BB962C8B-B14F-4D97-AF65-F5344CB8AC3E}">
        <p14:creationId xmlns:p14="http://schemas.microsoft.com/office/powerpoint/2010/main" val="3863099499"/>
      </p:ext>
    </p:extLst>
  </p:cSld>
  <p:clrMapOvr>
    <a:masterClrMapping/>
  </p:clrMapOvr>
  <p:transition>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95536" y="397694"/>
            <a:ext cx="8424936" cy="1231106"/>
          </a:xfrm>
          <a:prstGeom prst="rect">
            <a:avLst/>
          </a:prstGeom>
          <a:noFill/>
        </p:spPr>
        <p:txBody>
          <a:bodyPr wrap="square" rtlCol="0">
            <a:spAutoFit/>
          </a:bodyPr>
          <a:lstStyle/>
          <a:p>
            <a:r>
              <a:rPr lang="tr-TR" sz="2800" b="1" dirty="0">
                <a:solidFill>
                  <a:srgbClr val="FF0000"/>
                </a:solidFill>
              </a:rPr>
              <a:t>Başkalarının eksik ve kusurlarıyla uğraşmaya ayıracak hiç vaktimiz olmamalıdır.</a:t>
            </a:r>
          </a:p>
          <a:p>
            <a:endParaRPr lang="tr-TR" sz="1600" b="1" dirty="0">
              <a:solidFill>
                <a:srgbClr val="FF0000"/>
              </a:solidFill>
            </a:endParaRPr>
          </a:p>
        </p:txBody>
      </p:sp>
      <p:sp>
        <p:nvSpPr>
          <p:cNvPr id="7" name="Metin kutusu 6"/>
          <p:cNvSpPr txBox="1"/>
          <p:nvPr/>
        </p:nvSpPr>
        <p:spPr>
          <a:xfrm>
            <a:off x="215516" y="5103674"/>
            <a:ext cx="8784976" cy="2123658"/>
          </a:xfrm>
          <a:prstGeom prst="rect">
            <a:avLst/>
          </a:prstGeom>
          <a:noFill/>
        </p:spPr>
        <p:txBody>
          <a:bodyPr wrap="square" rtlCol="0">
            <a:spAutoFit/>
          </a:bodyPr>
          <a:lstStyle/>
          <a:p>
            <a:pPr>
              <a:buNone/>
            </a:pPr>
            <a:endParaRPr lang="x-none" sz="2400" b="1" dirty="0" smtClean="0">
              <a:latin typeface="Comic Sans MS" pitchFamily="66" charset="0"/>
            </a:endParaRPr>
          </a:p>
          <a:p>
            <a:pPr algn="ctr">
              <a:buNone/>
            </a:pPr>
            <a:r>
              <a:rPr lang="tr-TR" sz="2400" b="1" dirty="0" smtClean="0">
                <a:latin typeface="Comic Sans MS" pitchFamily="66" charset="0"/>
              </a:rPr>
              <a:t>Kendi </a:t>
            </a:r>
            <a:r>
              <a:rPr lang="tr-TR" sz="2400" b="1" dirty="0">
                <a:latin typeface="Comic Sans MS" pitchFamily="66" charset="0"/>
              </a:rPr>
              <a:t>eksikliklerini ve kusurlarını düzeltmek için uğraşmaktan başkalarının eksiklik ve kusurlarıyla uğraşmaya vakit bulamayan kişiye ne mutlu!</a:t>
            </a:r>
          </a:p>
          <a:p>
            <a:endParaRPr lang="tr-TR" b="1" dirty="0"/>
          </a:p>
          <a:p>
            <a:endParaRPr lang="tr-TR" b="1" dirty="0"/>
          </a:p>
        </p:txBody>
      </p:sp>
      <p:pic>
        <p:nvPicPr>
          <p:cNvPr id="19458" name="Picture 2" descr="G:\Necdet_Subasi\314433_10150364355703605_602823604_8258756_45797820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606" y="1340768"/>
            <a:ext cx="7168795"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813829"/>
      </p:ext>
    </p:extLst>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3" y="533400"/>
            <a:ext cx="8784976" cy="538146"/>
          </a:xfrm>
        </p:spPr>
        <p:txBody>
          <a:bodyPr>
            <a:noAutofit/>
          </a:bodyPr>
          <a:lstStyle/>
          <a:p>
            <a:r>
              <a:rPr lang="tr-TR" sz="2400" b="1" dirty="0" smtClean="0"/>
              <a:t>Haccımız bizi, giydirilmiş farklılıkların altındaki öze ulaştırmalıdır.</a:t>
            </a:r>
            <a:endParaRPr lang="tr-TR" sz="2400" b="1" dirty="0"/>
          </a:p>
        </p:txBody>
      </p:sp>
      <p:sp>
        <p:nvSpPr>
          <p:cNvPr id="3" name="İçerik Yer Tutucusu 2"/>
          <p:cNvSpPr>
            <a:spLocks noGrp="1"/>
          </p:cNvSpPr>
          <p:nvPr>
            <p:ph idx="1"/>
          </p:nvPr>
        </p:nvSpPr>
        <p:spPr>
          <a:xfrm>
            <a:off x="467544" y="1214422"/>
            <a:ext cx="4834880" cy="5085026"/>
          </a:xfrm>
        </p:spPr>
        <p:txBody>
          <a:bodyPr>
            <a:normAutofit fontScale="85000" lnSpcReduction="10000"/>
          </a:bodyPr>
          <a:lstStyle/>
          <a:p>
            <a:pPr marL="0" indent="0">
              <a:lnSpc>
                <a:spcPct val="150000"/>
              </a:lnSpc>
              <a:buNone/>
            </a:pPr>
            <a:r>
              <a:rPr lang="tr-TR" sz="2800" b="1" dirty="0"/>
              <a:t>Hacda dahi </a:t>
            </a:r>
            <a:r>
              <a:rPr lang="tr-TR" sz="2800" b="1" dirty="0">
                <a:solidFill>
                  <a:srgbClr val="0070C0"/>
                </a:solidFill>
              </a:rPr>
              <a:t>önceki hayatlarının etkisinden kurtulamayarak, </a:t>
            </a:r>
            <a:r>
              <a:rPr lang="tr-TR" sz="2800" b="1" dirty="0" err="1">
                <a:solidFill>
                  <a:srgbClr val="0070C0"/>
                </a:solidFill>
              </a:rPr>
              <a:t>mü'minler</a:t>
            </a:r>
            <a:r>
              <a:rPr lang="tr-TR" sz="2800" b="1" dirty="0">
                <a:solidFill>
                  <a:srgbClr val="0070C0"/>
                </a:solidFill>
              </a:rPr>
              <a:t> denizinden bir parça olabilme bilincine erişemeyip kendileri için ayrıcalıklar arayanlar, </a:t>
            </a:r>
            <a:r>
              <a:rPr lang="tr-TR" sz="2800" b="1" dirty="0" smtClean="0"/>
              <a:t>İslam'ın </a:t>
            </a:r>
            <a:r>
              <a:rPr lang="tr-TR" sz="2800" b="1" dirty="0"/>
              <a:t>ön gördüğü eşitlenme bilincindeki espriyi yakalayamayanlardır.</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285860"/>
            <a:ext cx="3428999" cy="19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861048"/>
            <a:ext cx="34563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188324"/>
      </p:ext>
    </p:extLst>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692696"/>
            <a:ext cx="3313112" cy="1441450"/>
          </a:xfrm>
        </p:spPr>
        <p:txBody>
          <a:bodyPr/>
          <a:lstStyle/>
          <a:p>
            <a:pPr algn="ctr" fontAlgn="auto">
              <a:spcAft>
                <a:spcPts val="0"/>
              </a:spcAft>
              <a:defRPr/>
            </a:pPr>
            <a:r>
              <a:rPr lang="tr-TR" b="1" dirty="0" smtClean="0">
                <a:solidFill>
                  <a:srgbClr val="FF0000"/>
                </a:solidFill>
              </a:rPr>
              <a:t>ANLAYIŞ</a:t>
            </a:r>
            <a:endParaRPr lang="tr-TR" b="1" dirty="0">
              <a:solidFill>
                <a:srgbClr val="FF0000"/>
              </a:solidFill>
            </a:endParaRPr>
          </a:p>
        </p:txBody>
      </p:sp>
      <p:sp>
        <p:nvSpPr>
          <p:cNvPr id="3" name="2 İçerik Yer Tutucusu"/>
          <p:cNvSpPr>
            <a:spLocks noGrp="1"/>
          </p:cNvSpPr>
          <p:nvPr>
            <p:ph idx="1"/>
          </p:nvPr>
        </p:nvSpPr>
        <p:spPr>
          <a:xfrm>
            <a:off x="179512" y="2132856"/>
            <a:ext cx="8569076" cy="4032448"/>
          </a:xfrm>
        </p:spPr>
        <p:txBody>
          <a:bodyPr>
            <a:normAutofit fontScale="55000" lnSpcReduction="20000"/>
          </a:bodyPr>
          <a:lstStyle/>
          <a:p>
            <a:pPr marL="365760" indent="-283464" fontAlgn="auto">
              <a:spcAft>
                <a:spcPts val="0"/>
              </a:spcAft>
              <a:buFont typeface="Wingdings 2"/>
              <a:buNone/>
              <a:defRPr/>
            </a:pPr>
            <a:endParaRPr lang="tr-TR" sz="3600" b="1" dirty="0" smtClean="0">
              <a:solidFill>
                <a:srgbClr val="FF0000"/>
              </a:solidFill>
            </a:endParaRPr>
          </a:p>
          <a:p>
            <a:pPr marL="365760" indent="-283464" fontAlgn="auto">
              <a:spcAft>
                <a:spcPts val="0"/>
              </a:spcAft>
              <a:buFont typeface="Wingdings 2"/>
              <a:buNone/>
              <a:defRPr/>
            </a:pPr>
            <a:r>
              <a:rPr lang="tr-TR" sz="5100" b="1" dirty="0" err="1" smtClean="0">
                <a:solidFill>
                  <a:srgbClr val="FF0000"/>
                </a:solidFill>
              </a:rPr>
              <a:t>Mü’minler</a:t>
            </a:r>
            <a:r>
              <a:rPr lang="tr-TR" sz="5100" b="1" dirty="0" smtClean="0">
                <a:solidFill>
                  <a:srgbClr val="FF0000"/>
                </a:solidFill>
              </a:rPr>
              <a:t> kardeştir</a:t>
            </a:r>
          </a:p>
          <a:p>
            <a:pPr marL="365760" indent="-283464" fontAlgn="auto">
              <a:spcAft>
                <a:spcPts val="0"/>
              </a:spcAft>
              <a:buFont typeface="Wingdings 2"/>
              <a:buNone/>
              <a:defRPr/>
            </a:pPr>
            <a:endParaRPr lang="ar-SA" sz="4200" dirty="0" smtClean="0"/>
          </a:p>
          <a:p>
            <a:pPr marL="365760" indent="-283464" fontAlgn="auto">
              <a:spcAft>
                <a:spcPts val="0"/>
              </a:spcAft>
              <a:buFont typeface="Wingdings 2"/>
              <a:buNone/>
              <a:defRPr/>
            </a:pPr>
            <a:r>
              <a:rPr lang="ar-SA" sz="7000" b="1" dirty="0" smtClean="0"/>
              <a:t>إِنَّمَا الْمُؤْمِنُونَ إِخْوَةٌ</a:t>
            </a:r>
          </a:p>
          <a:p>
            <a:pPr marL="365760" indent="-283464" fontAlgn="auto">
              <a:spcAft>
                <a:spcPts val="0"/>
              </a:spcAft>
              <a:buFont typeface="Wingdings 2"/>
              <a:buNone/>
              <a:defRPr/>
            </a:pPr>
            <a:endParaRPr lang="tr-TR" sz="4200" dirty="0" smtClean="0"/>
          </a:p>
          <a:p>
            <a:pPr marL="0" indent="0" fontAlgn="auto">
              <a:lnSpc>
                <a:spcPct val="170000"/>
              </a:lnSpc>
              <a:spcAft>
                <a:spcPts val="0"/>
              </a:spcAft>
              <a:buFont typeface="Wingdings 2"/>
              <a:buNone/>
              <a:defRPr/>
            </a:pPr>
            <a:r>
              <a:rPr lang="tr-TR" sz="4200" b="1" dirty="0" smtClean="0"/>
              <a:t>Hadis-i Şerifte;</a:t>
            </a:r>
          </a:p>
          <a:p>
            <a:pPr marL="0" indent="0" fontAlgn="auto">
              <a:lnSpc>
                <a:spcPct val="170000"/>
              </a:lnSpc>
              <a:spcAft>
                <a:spcPts val="0"/>
              </a:spcAft>
              <a:buFont typeface="Wingdings 2"/>
              <a:buNone/>
              <a:defRPr/>
            </a:pPr>
            <a:r>
              <a:rPr lang="en-US" sz="4200" b="1" dirty="0" smtClean="0">
                <a:solidFill>
                  <a:srgbClr val="0070C0"/>
                </a:solidFill>
              </a:rPr>
              <a:t>"Bir </a:t>
            </a:r>
            <a:r>
              <a:rPr lang="en-US" sz="4200" b="1" dirty="0" err="1" smtClean="0">
                <a:solidFill>
                  <a:srgbClr val="0070C0"/>
                </a:solidFill>
              </a:rPr>
              <a:t>kimse</a:t>
            </a:r>
            <a:r>
              <a:rPr lang="en-US" sz="4200" b="1" dirty="0" smtClean="0">
                <a:solidFill>
                  <a:srgbClr val="0070C0"/>
                </a:solidFill>
              </a:rPr>
              <a:t> </a:t>
            </a:r>
            <a:r>
              <a:rPr lang="en-US" sz="4200" b="1" dirty="0" err="1" smtClean="0">
                <a:solidFill>
                  <a:srgbClr val="0070C0"/>
                </a:solidFill>
              </a:rPr>
              <a:t>kendisi</a:t>
            </a:r>
            <a:r>
              <a:rPr lang="en-US" sz="4200" b="1" dirty="0" smtClean="0">
                <a:solidFill>
                  <a:srgbClr val="0070C0"/>
                </a:solidFill>
              </a:rPr>
              <a:t> için </a:t>
            </a:r>
            <a:r>
              <a:rPr lang="en-US" sz="4200" b="1" dirty="0" err="1" smtClean="0">
                <a:solidFill>
                  <a:srgbClr val="0070C0"/>
                </a:solidFill>
              </a:rPr>
              <a:t>istediği</a:t>
            </a:r>
            <a:r>
              <a:rPr lang="en-US" sz="4200" b="1" dirty="0" smtClean="0">
                <a:solidFill>
                  <a:srgbClr val="0070C0"/>
                </a:solidFill>
              </a:rPr>
              <a:t> bir </a:t>
            </a:r>
            <a:r>
              <a:rPr lang="en-US" sz="4200" b="1" dirty="0" err="1" smtClean="0">
                <a:solidFill>
                  <a:srgbClr val="0070C0"/>
                </a:solidFill>
              </a:rPr>
              <a:t>şeyi</a:t>
            </a:r>
            <a:r>
              <a:rPr lang="en-US" sz="4200" b="1" dirty="0" smtClean="0">
                <a:solidFill>
                  <a:srgbClr val="0070C0"/>
                </a:solidFill>
              </a:rPr>
              <a:t>, </a:t>
            </a:r>
            <a:r>
              <a:rPr lang="en-US" sz="4200" b="1" dirty="0" err="1" smtClean="0">
                <a:solidFill>
                  <a:srgbClr val="0070C0"/>
                </a:solidFill>
              </a:rPr>
              <a:t>mümin</a:t>
            </a:r>
            <a:r>
              <a:rPr lang="en-US" sz="4200" b="1" dirty="0" smtClean="0">
                <a:solidFill>
                  <a:srgbClr val="0070C0"/>
                </a:solidFill>
              </a:rPr>
              <a:t> </a:t>
            </a:r>
            <a:r>
              <a:rPr lang="en-US" sz="4200" b="1" dirty="0" err="1" smtClean="0">
                <a:solidFill>
                  <a:srgbClr val="0070C0"/>
                </a:solidFill>
              </a:rPr>
              <a:t>kardeşi</a:t>
            </a:r>
            <a:r>
              <a:rPr lang="en-US" sz="4200" b="1" dirty="0" smtClean="0">
                <a:solidFill>
                  <a:srgbClr val="0070C0"/>
                </a:solidFill>
              </a:rPr>
              <a:t> için de </a:t>
            </a:r>
            <a:r>
              <a:rPr lang="en-US" sz="4200" b="1" dirty="0" err="1" smtClean="0">
                <a:solidFill>
                  <a:srgbClr val="0070C0"/>
                </a:solidFill>
              </a:rPr>
              <a:t>istemedikçe</a:t>
            </a:r>
            <a:r>
              <a:rPr lang="en-US" sz="4200" b="1" dirty="0" smtClean="0">
                <a:solidFill>
                  <a:srgbClr val="0070C0"/>
                </a:solidFill>
              </a:rPr>
              <a:t>, </a:t>
            </a:r>
            <a:r>
              <a:rPr lang="en-US" sz="4200" b="1" dirty="0" err="1" smtClean="0">
                <a:solidFill>
                  <a:srgbClr val="0070C0"/>
                </a:solidFill>
              </a:rPr>
              <a:t>hakiki</a:t>
            </a:r>
            <a:r>
              <a:rPr lang="en-US" sz="4200" b="1" dirty="0" smtClean="0">
                <a:solidFill>
                  <a:srgbClr val="0070C0"/>
                </a:solidFill>
              </a:rPr>
              <a:t> </a:t>
            </a:r>
            <a:r>
              <a:rPr lang="en-US" sz="4200" b="1" dirty="0" err="1" smtClean="0">
                <a:solidFill>
                  <a:srgbClr val="0070C0"/>
                </a:solidFill>
              </a:rPr>
              <a:t>mümin</a:t>
            </a:r>
            <a:r>
              <a:rPr lang="en-US" sz="4200" b="1" dirty="0" smtClean="0">
                <a:solidFill>
                  <a:srgbClr val="0070C0"/>
                </a:solidFill>
              </a:rPr>
              <a:t> </a:t>
            </a:r>
            <a:r>
              <a:rPr lang="en-US" sz="4200" b="1" dirty="0" err="1" smtClean="0">
                <a:solidFill>
                  <a:srgbClr val="0070C0"/>
                </a:solidFill>
              </a:rPr>
              <a:t>sayılamaz</a:t>
            </a:r>
            <a:r>
              <a:rPr lang="en-US" sz="4200" b="1" dirty="0" smtClean="0">
                <a:solidFill>
                  <a:srgbClr val="0070C0"/>
                </a:solidFill>
              </a:rPr>
              <a:t>." </a:t>
            </a:r>
            <a:r>
              <a:rPr lang="en-US" sz="3800" dirty="0" smtClean="0"/>
              <a:t>(</a:t>
            </a:r>
            <a:r>
              <a:rPr lang="en-US" sz="3800" dirty="0" err="1" smtClean="0"/>
              <a:t>Ebu</a:t>
            </a:r>
            <a:r>
              <a:rPr lang="en-US" sz="3800" dirty="0" smtClean="0"/>
              <a:t> </a:t>
            </a:r>
            <a:r>
              <a:rPr lang="en-US" sz="3800" dirty="0" err="1" smtClean="0"/>
              <a:t>Davud</a:t>
            </a:r>
            <a:r>
              <a:rPr lang="en-US" sz="3800" dirty="0" smtClean="0"/>
              <a:t>)</a:t>
            </a:r>
            <a:endParaRPr lang="en-US" sz="4200" dirty="0"/>
          </a:p>
        </p:txBody>
      </p:sp>
      <p:pic>
        <p:nvPicPr>
          <p:cNvPr id="18434" name="Picture 2" descr="G:\Necdet_Subasi\301082_10150367246228605_602823604_8279469_20859385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1" y="1052736"/>
            <a:ext cx="4464496" cy="3312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33400"/>
            <a:ext cx="8229600" cy="807368"/>
          </a:xfrm>
        </p:spPr>
        <p:txBody>
          <a:bodyPr>
            <a:noAutofit/>
          </a:bodyPr>
          <a:lstStyle/>
          <a:p>
            <a:r>
              <a:rPr lang="tr-TR" sz="2800" b="1" dirty="0" smtClean="0">
                <a:solidFill>
                  <a:srgbClr val="FF0000"/>
                </a:solidFill>
              </a:rPr>
              <a:t>Bütün </a:t>
            </a:r>
            <a:r>
              <a:rPr lang="tr-TR" sz="2800" b="1" dirty="0" err="1">
                <a:solidFill>
                  <a:srgbClr val="FF0000"/>
                </a:solidFill>
              </a:rPr>
              <a:t>müslümanların</a:t>
            </a:r>
            <a:r>
              <a:rPr lang="tr-TR" sz="2800" b="1" dirty="0">
                <a:solidFill>
                  <a:srgbClr val="FF0000"/>
                </a:solidFill>
              </a:rPr>
              <a:t> problemlerini dert edinmeli </a:t>
            </a:r>
            <a:endParaRPr lang="tr-TR" sz="2800" dirty="0">
              <a:solidFill>
                <a:srgbClr val="FF0000"/>
              </a:solidFill>
            </a:endParaRPr>
          </a:p>
        </p:txBody>
      </p:sp>
      <p:sp>
        <p:nvSpPr>
          <p:cNvPr id="3" name="İçerik Yer Tutucusu 2"/>
          <p:cNvSpPr>
            <a:spLocks noGrp="1"/>
          </p:cNvSpPr>
          <p:nvPr>
            <p:ph idx="1"/>
          </p:nvPr>
        </p:nvSpPr>
        <p:spPr>
          <a:xfrm>
            <a:off x="457200" y="1340768"/>
            <a:ext cx="8229600" cy="5136232"/>
          </a:xfrm>
        </p:spPr>
        <p:txBody>
          <a:bodyPr>
            <a:normAutofit fontScale="70000" lnSpcReduction="20000"/>
          </a:bodyPr>
          <a:lstStyle/>
          <a:p>
            <a:pPr algn="ctr">
              <a:lnSpc>
                <a:spcPct val="160000"/>
              </a:lnSpc>
              <a:buNone/>
            </a:pPr>
            <a:r>
              <a:rPr lang="tr-TR" b="1" dirty="0" smtClean="0">
                <a:solidFill>
                  <a:srgbClr val="0070C0"/>
                </a:solidFill>
              </a:rPr>
              <a:t>DİN KARDEŞLERİNİN İHTİYAÇLARINI GİDERMEDE YARDIMCI OLMA GAYRETİNDE OLMALI</a:t>
            </a:r>
          </a:p>
          <a:p>
            <a:pPr>
              <a:lnSpc>
                <a:spcPct val="160000"/>
              </a:lnSpc>
            </a:pPr>
            <a:r>
              <a:rPr lang="tr-TR" b="1" dirty="0" smtClean="0"/>
              <a:t>Müslüman </a:t>
            </a:r>
            <a:r>
              <a:rPr lang="tr-TR" b="1" dirty="0"/>
              <a:t>yakın uzak bütün </a:t>
            </a:r>
            <a:r>
              <a:rPr lang="tr-TR" b="1" dirty="0" err="1"/>
              <a:t>müslümanların</a:t>
            </a:r>
            <a:r>
              <a:rPr lang="tr-TR" b="1" dirty="0"/>
              <a:t> problemlerini dert edinmeli ve bu konuda kendisine ne gibi görevlerin düştüğünü, neler yapabileceğini düşünmeli ve gereğini yapmalıdır. </a:t>
            </a:r>
            <a:r>
              <a:rPr lang="tr-TR" b="1" dirty="0" smtClean="0"/>
              <a:t> Müslümanın </a:t>
            </a:r>
            <a:r>
              <a:rPr lang="tr-TR" b="1" dirty="0"/>
              <a:t>toplum hayatında "</a:t>
            </a:r>
            <a:r>
              <a:rPr lang="tr-TR" b="1" dirty="0" err="1"/>
              <a:t>nemelâzımcılık</a:t>
            </a:r>
            <a:r>
              <a:rPr lang="tr-TR" b="1" dirty="0"/>
              <a:t>" yoktur. </a:t>
            </a:r>
            <a:endParaRPr lang="tr-TR" b="1" dirty="0" smtClean="0"/>
          </a:p>
          <a:p>
            <a:pPr>
              <a:lnSpc>
                <a:spcPct val="160000"/>
              </a:lnSpc>
            </a:pPr>
            <a:r>
              <a:rPr lang="tr-TR" b="1" dirty="0" smtClean="0"/>
              <a:t>Nitekim </a:t>
            </a:r>
            <a:r>
              <a:rPr lang="tr-TR" b="1" dirty="0"/>
              <a:t>Sevgili Peygamberimiz (</a:t>
            </a:r>
            <a:r>
              <a:rPr lang="tr-TR" b="1" dirty="0" err="1"/>
              <a:t>s.a.s</a:t>
            </a:r>
            <a:r>
              <a:rPr lang="tr-TR" b="1" dirty="0"/>
              <a:t>.) </a:t>
            </a:r>
            <a:endParaRPr lang="tr-TR" b="1" dirty="0" smtClean="0"/>
          </a:p>
          <a:p>
            <a:pPr>
              <a:lnSpc>
                <a:spcPct val="160000"/>
              </a:lnSpc>
            </a:pPr>
            <a:r>
              <a:rPr lang="tr-TR" b="1" dirty="0" smtClean="0">
                <a:solidFill>
                  <a:srgbClr val="0070C0"/>
                </a:solidFill>
              </a:rPr>
              <a:t>"</a:t>
            </a:r>
            <a:r>
              <a:rPr lang="tr-TR" b="1" dirty="0">
                <a:solidFill>
                  <a:srgbClr val="0070C0"/>
                </a:solidFill>
              </a:rPr>
              <a:t>Tüm Müslümanların derdini kendine dert edinmeyen onlardan değildir</a:t>
            </a:r>
            <a:r>
              <a:rPr lang="tr-TR" b="1" dirty="0" smtClean="0">
                <a:solidFill>
                  <a:srgbClr val="0070C0"/>
                </a:solidFill>
              </a:rPr>
              <a:t>. </a:t>
            </a:r>
            <a:r>
              <a:rPr lang="tr-TR" b="1" dirty="0">
                <a:solidFill>
                  <a:srgbClr val="0070C0"/>
                </a:solidFill>
              </a:rPr>
              <a:t>"</a:t>
            </a:r>
            <a:r>
              <a:rPr lang="tr-TR" b="1" dirty="0" smtClean="0"/>
              <a:t> </a:t>
            </a:r>
            <a:r>
              <a:rPr lang="tr-TR" sz="1400" b="1" dirty="0" smtClean="0"/>
              <a:t>(Hâkim</a:t>
            </a:r>
            <a:r>
              <a:rPr lang="tr-TR" sz="1400" b="1" dirty="0"/>
              <a:t>, </a:t>
            </a:r>
            <a:r>
              <a:rPr lang="tr-TR" sz="1400" b="1" dirty="0" err="1"/>
              <a:t>Müstedrek</a:t>
            </a:r>
            <a:r>
              <a:rPr lang="tr-TR" sz="1400" b="1" dirty="0"/>
              <a:t>, </a:t>
            </a:r>
            <a:r>
              <a:rPr lang="tr-TR" sz="1400" b="1" dirty="0" err="1"/>
              <a:t>Rekâik</a:t>
            </a:r>
            <a:r>
              <a:rPr lang="tr-TR" sz="1400" b="1" dirty="0"/>
              <a:t> (7889) , IV / 352; </a:t>
            </a:r>
            <a:r>
              <a:rPr lang="tr-TR" sz="1400" b="1" dirty="0" err="1"/>
              <a:t>Aclunî</a:t>
            </a:r>
            <a:r>
              <a:rPr lang="tr-TR" sz="1400" b="1" dirty="0"/>
              <a:t>, </a:t>
            </a:r>
            <a:r>
              <a:rPr lang="tr-TR" sz="1400" b="1" dirty="0" err="1"/>
              <a:t>Keşfü'l-Hafâ</a:t>
            </a:r>
            <a:r>
              <a:rPr lang="tr-TR" sz="1400" b="1" dirty="0"/>
              <a:t>, Hadis No: </a:t>
            </a:r>
            <a:r>
              <a:rPr lang="tr-TR" sz="1400" b="1" dirty="0" smtClean="0"/>
              <a:t>2617)</a:t>
            </a:r>
            <a:r>
              <a:rPr lang="tr-TR" b="1" dirty="0" smtClean="0"/>
              <a:t> </a:t>
            </a:r>
            <a:r>
              <a:rPr lang="tr-TR" b="1" dirty="0"/>
              <a:t>buyurmuşlardır</a:t>
            </a:r>
            <a:r>
              <a:rPr lang="tr-TR" b="1" dirty="0" smtClean="0"/>
              <a:t>.</a:t>
            </a:r>
            <a:endParaRPr lang="tr-TR" b="1" dirty="0"/>
          </a:p>
        </p:txBody>
      </p:sp>
    </p:spTree>
    <p:extLst>
      <p:ext uri="{BB962C8B-B14F-4D97-AF65-F5344CB8AC3E}">
        <p14:creationId xmlns:p14="http://schemas.microsoft.com/office/powerpoint/2010/main" val="4115023077"/>
      </p:ext>
    </p:ext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476672"/>
            <a:ext cx="8229600" cy="1152525"/>
          </a:xfrm>
        </p:spPr>
        <p:txBody>
          <a:bodyPr>
            <a:normAutofit fontScale="90000"/>
          </a:bodyPr>
          <a:lstStyle/>
          <a:p>
            <a:pPr fontAlgn="auto">
              <a:lnSpc>
                <a:spcPct val="150000"/>
              </a:lnSpc>
              <a:spcAft>
                <a:spcPts val="0"/>
              </a:spcAft>
              <a:defRPr/>
            </a:pPr>
            <a:r>
              <a:rPr lang="tr-TR" sz="4000" dirty="0" smtClean="0">
                <a:solidFill>
                  <a:srgbClr val="FF0000"/>
                </a:solidFill>
              </a:rPr>
              <a:t/>
            </a:r>
            <a:br>
              <a:rPr lang="tr-TR" sz="4000" dirty="0" smtClean="0">
                <a:solidFill>
                  <a:srgbClr val="FF0000"/>
                </a:solidFill>
              </a:rPr>
            </a:br>
            <a:r>
              <a:rPr lang="tr-TR" sz="4000" dirty="0" smtClean="0">
                <a:solidFill>
                  <a:srgbClr val="FF0000"/>
                </a:solidFill>
              </a:rPr>
              <a:t/>
            </a:r>
            <a:br>
              <a:rPr lang="tr-TR" sz="4000" dirty="0" smtClean="0">
                <a:solidFill>
                  <a:srgbClr val="FF0000"/>
                </a:solidFill>
              </a:rPr>
            </a:br>
            <a:r>
              <a:rPr lang="tr-TR" sz="3600" b="1" dirty="0" smtClean="0">
                <a:solidFill>
                  <a:srgbClr val="FF0000"/>
                </a:solidFill>
              </a:rPr>
              <a:t>Sağlıklı iletişim kuran ve kendisi ile kolay iletişim kurulabilen </a:t>
            </a:r>
            <a:r>
              <a:rPr lang="tr-TR" sz="4000" dirty="0" smtClean="0">
                <a:solidFill>
                  <a:srgbClr val="FF0000"/>
                </a:solidFill>
              </a:rPr>
              <a:t/>
            </a:r>
            <a:br>
              <a:rPr lang="tr-TR" sz="4000" dirty="0" smtClean="0">
                <a:solidFill>
                  <a:srgbClr val="FF0000"/>
                </a:solidFill>
              </a:rPr>
            </a:br>
            <a:r>
              <a:rPr lang="tr-TR" dirty="0" smtClean="0">
                <a:solidFill>
                  <a:schemeClr val="tx2">
                    <a:satMod val="130000"/>
                  </a:schemeClr>
                </a:solidFill>
              </a:rPr>
              <a:t/>
            </a:r>
            <a:br>
              <a:rPr lang="tr-TR" dirty="0" smtClean="0">
                <a:solidFill>
                  <a:schemeClr val="tx2">
                    <a:satMod val="130000"/>
                  </a:schemeClr>
                </a:solidFill>
              </a:rPr>
            </a:br>
            <a:endParaRPr lang="tr-TR" dirty="0">
              <a:solidFill>
                <a:schemeClr val="tx2">
                  <a:satMod val="130000"/>
                </a:schemeClr>
              </a:solidFill>
            </a:endParaRPr>
          </a:p>
        </p:txBody>
      </p:sp>
      <p:sp>
        <p:nvSpPr>
          <p:cNvPr id="3" name="2 İçerik Yer Tutucusu"/>
          <p:cNvSpPr>
            <a:spLocks noGrp="1"/>
          </p:cNvSpPr>
          <p:nvPr>
            <p:ph idx="1"/>
          </p:nvPr>
        </p:nvSpPr>
        <p:spPr>
          <a:xfrm>
            <a:off x="457200" y="1916832"/>
            <a:ext cx="4258816" cy="4407768"/>
          </a:xfrm>
        </p:spPr>
        <p:txBody>
          <a:bodyPr>
            <a:normAutofit fontScale="25000" lnSpcReduction="20000"/>
          </a:bodyPr>
          <a:lstStyle/>
          <a:p>
            <a:pPr marL="0" indent="263525" fontAlgn="auto">
              <a:lnSpc>
                <a:spcPct val="170000"/>
              </a:lnSpc>
              <a:spcAft>
                <a:spcPts val="0"/>
              </a:spcAft>
              <a:buNone/>
              <a:defRPr/>
            </a:pPr>
            <a:r>
              <a:rPr lang="tr-TR" sz="9600" b="1" dirty="0" smtClean="0"/>
              <a:t>“Mümin, ülfet eden ve ülfet edilen insandır. </a:t>
            </a:r>
          </a:p>
          <a:p>
            <a:pPr marL="0" indent="263525" fontAlgn="auto">
              <a:lnSpc>
                <a:spcPct val="170000"/>
              </a:lnSpc>
              <a:spcAft>
                <a:spcPts val="0"/>
              </a:spcAft>
              <a:buNone/>
              <a:defRPr/>
            </a:pPr>
            <a:r>
              <a:rPr lang="tr-TR" sz="9600" b="1" dirty="0" smtClean="0"/>
              <a:t>Ülfet etmeyen ve kendisi ile ülfet edilemeyen kişide hayır yoktur.”</a:t>
            </a:r>
            <a:r>
              <a:rPr lang="tr-TR" sz="2400" b="1" dirty="0" smtClean="0"/>
              <a:t>	</a:t>
            </a:r>
            <a:br>
              <a:rPr lang="tr-TR" sz="2400" b="1" dirty="0" smtClean="0"/>
            </a:br>
            <a:r>
              <a:rPr lang="tr-TR" sz="4500" b="1" dirty="0" smtClean="0"/>
              <a:t>Hadisi şerif</a:t>
            </a:r>
            <a:endParaRPr lang="tr-TR" sz="2400" b="1" dirty="0" smtClean="0"/>
          </a:p>
          <a:p>
            <a:pPr marL="0" indent="263525" fontAlgn="auto">
              <a:lnSpc>
                <a:spcPct val="170000"/>
              </a:lnSpc>
              <a:spcAft>
                <a:spcPts val="0"/>
              </a:spcAft>
              <a:buFont typeface="Wingdings 2"/>
              <a:buChar char=""/>
              <a:defRPr/>
            </a:pPr>
            <a:endParaRPr lang="tr-TR" b="1" dirty="0" smtClean="0"/>
          </a:p>
          <a:p>
            <a:pPr marL="0" indent="263525" fontAlgn="auto">
              <a:lnSpc>
                <a:spcPct val="170000"/>
              </a:lnSpc>
              <a:spcAft>
                <a:spcPts val="0"/>
              </a:spcAft>
              <a:buFont typeface="Wingdings 2"/>
              <a:buChar char=""/>
              <a:defRPr/>
            </a:pPr>
            <a:endParaRPr lang="tr-TR" b="1"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116367"/>
            <a:ext cx="397768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İçerik Yer Tutucusu"/>
          <p:cNvSpPr>
            <a:spLocks noGrp="1"/>
          </p:cNvSpPr>
          <p:nvPr>
            <p:ph idx="1"/>
          </p:nvPr>
        </p:nvSpPr>
        <p:spPr>
          <a:xfrm>
            <a:off x="179512" y="404664"/>
            <a:ext cx="8501122" cy="2736304"/>
          </a:xfrm>
        </p:spPr>
        <p:txBody>
          <a:bodyPr>
            <a:noAutofit/>
          </a:bodyPr>
          <a:lstStyle/>
          <a:p>
            <a:pPr marL="0" indent="0">
              <a:lnSpc>
                <a:spcPct val="150000"/>
              </a:lnSpc>
              <a:buFont typeface="Wingdings 2" pitchFamily="18" charset="2"/>
              <a:buNone/>
            </a:pPr>
            <a:r>
              <a:rPr lang="tr-TR" b="1" dirty="0" smtClean="0">
                <a:solidFill>
                  <a:srgbClr val="FF0000"/>
                </a:solidFill>
              </a:rPr>
              <a:t>“Allah Kalplere Bakar” Gönül kırmamak gerekir.</a:t>
            </a:r>
          </a:p>
          <a:p>
            <a:pPr marL="0" indent="0">
              <a:lnSpc>
                <a:spcPct val="150000"/>
              </a:lnSpc>
              <a:buFont typeface="Wingdings 2" pitchFamily="18" charset="2"/>
              <a:buNone/>
            </a:pPr>
            <a:r>
              <a:rPr lang="en-US" b="1" dirty="0">
                <a:solidFill>
                  <a:srgbClr val="0070C0"/>
                </a:solidFill>
              </a:rPr>
              <a:t>"</a:t>
            </a:r>
            <a:r>
              <a:rPr lang="en-US" b="1" dirty="0" err="1">
                <a:solidFill>
                  <a:srgbClr val="0070C0"/>
                </a:solidFill>
              </a:rPr>
              <a:t>Kâbe</a:t>
            </a:r>
            <a:r>
              <a:rPr lang="tr-TR" b="1" dirty="0">
                <a:solidFill>
                  <a:srgbClr val="0070C0"/>
                </a:solidFill>
              </a:rPr>
              <a:t>,</a:t>
            </a:r>
            <a:r>
              <a:rPr lang="en-US" b="1" dirty="0">
                <a:solidFill>
                  <a:srgbClr val="0070C0"/>
                </a:solidFill>
              </a:rPr>
              <a:t> </a:t>
            </a:r>
            <a:r>
              <a:rPr lang="en-US" b="1" dirty="0" err="1">
                <a:solidFill>
                  <a:srgbClr val="0070C0"/>
                </a:solidFill>
              </a:rPr>
              <a:t>bünyâd-ı</a:t>
            </a:r>
            <a:r>
              <a:rPr lang="en-US" b="1" dirty="0">
                <a:solidFill>
                  <a:srgbClr val="0070C0"/>
                </a:solidFill>
              </a:rPr>
              <a:t> </a:t>
            </a:r>
            <a:r>
              <a:rPr lang="en-US" b="1" dirty="0" err="1">
                <a:solidFill>
                  <a:srgbClr val="0070C0"/>
                </a:solidFill>
              </a:rPr>
              <a:t>Halîl-i</a:t>
            </a:r>
            <a:r>
              <a:rPr lang="en-US" b="1" dirty="0">
                <a:solidFill>
                  <a:srgbClr val="0070C0"/>
                </a:solidFill>
              </a:rPr>
              <a:t> </a:t>
            </a:r>
            <a:r>
              <a:rPr lang="en-US" b="1" dirty="0" err="1">
                <a:solidFill>
                  <a:srgbClr val="0070C0"/>
                </a:solidFill>
              </a:rPr>
              <a:t>Âzerest</a:t>
            </a:r>
            <a:r>
              <a:rPr lang="en-US" dirty="0">
                <a:solidFill>
                  <a:srgbClr val="0070C0"/>
                </a:solidFill>
              </a:rPr>
              <a:t/>
            </a:r>
            <a:br>
              <a:rPr lang="en-US" dirty="0">
                <a:solidFill>
                  <a:srgbClr val="0070C0"/>
                </a:solidFill>
              </a:rPr>
            </a:br>
            <a:r>
              <a:rPr lang="en-US" b="1" dirty="0" err="1">
                <a:solidFill>
                  <a:srgbClr val="0070C0"/>
                </a:solidFill>
              </a:rPr>
              <a:t>Dil</a:t>
            </a:r>
            <a:r>
              <a:rPr lang="tr-TR" b="1" dirty="0">
                <a:solidFill>
                  <a:srgbClr val="0070C0"/>
                </a:solidFill>
              </a:rPr>
              <a:t>,</a:t>
            </a:r>
            <a:r>
              <a:rPr lang="en-US" b="1" dirty="0">
                <a:solidFill>
                  <a:srgbClr val="0070C0"/>
                </a:solidFill>
              </a:rPr>
              <a:t> </a:t>
            </a:r>
            <a:r>
              <a:rPr lang="en-US" b="1" dirty="0" err="1">
                <a:solidFill>
                  <a:srgbClr val="0070C0"/>
                </a:solidFill>
              </a:rPr>
              <a:t>nazargâh-ı</a:t>
            </a:r>
            <a:r>
              <a:rPr lang="en-US" b="1" dirty="0">
                <a:solidFill>
                  <a:srgbClr val="0070C0"/>
                </a:solidFill>
              </a:rPr>
              <a:t> </a:t>
            </a:r>
            <a:r>
              <a:rPr lang="en-US" b="1" dirty="0" err="1">
                <a:solidFill>
                  <a:srgbClr val="0070C0"/>
                </a:solidFill>
              </a:rPr>
              <a:t>Celîl-i</a:t>
            </a:r>
            <a:r>
              <a:rPr lang="en-US" b="1" dirty="0">
                <a:solidFill>
                  <a:srgbClr val="0070C0"/>
                </a:solidFill>
              </a:rPr>
              <a:t> </a:t>
            </a:r>
            <a:r>
              <a:rPr lang="en-US" b="1" dirty="0" err="1">
                <a:solidFill>
                  <a:srgbClr val="0070C0"/>
                </a:solidFill>
              </a:rPr>
              <a:t>ekberest</a:t>
            </a:r>
            <a:r>
              <a:rPr lang="en-US" b="1" dirty="0">
                <a:solidFill>
                  <a:srgbClr val="0070C0"/>
                </a:solidFill>
              </a:rPr>
              <a:t> "</a:t>
            </a:r>
            <a:r>
              <a:rPr lang="tr-TR" b="1" dirty="0">
                <a:solidFill>
                  <a:srgbClr val="0070C0"/>
                </a:solidFill>
              </a:rPr>
              <a:t> </a:t>
            </a:r>
            <a:r>
              <a:rPr lang="tr-TR" sz="1800" dirty="0"/>
              <a:t>Mevlana</a:t>
            </a:r>
            <a:endParaRPr lang="tr-TR" b="1" dirty="0" smtClean="0">
              <a:solidFill>
                <a:srgbClr val="FF0000"/>
              </a:solidFill>
            </a:endParaRPr>
          </a:p>
          <a:p>
            <a:pPr marL="0" indent="0">
              <a:lnSpc>
                <a:spcPct val="150000"/>
              </a:lnSpc>
              <a:buFont typeface="Wingdings 2" pitchFamily="18" charset="2"/>
              <a:buNone/>
            </a:pPr>
            <a:r>
              <a:rPr lang="en-US" sz="1800" b="1" dirty="0" smtClean="0"/>
              <a:t>"</a:t>
            </a:r>
            <a:r>
              <a:rPr lang="en-US" sz="1800" b="1" dirty="0" err="1" smtClean="0"/>
              <a:t>Mekke'deki</a:t>
            </a:r>
            <a:r>
              <a:rPr lang="en-US" sz="1800" b="1" dirty="0" smtClean="0"/>
              <a:t> </a:t>
            </a:r>
            <a:r>
              <a:rPr lang="en-US" sz="1800" b="1" dirty="0" err="1" smtClean="0"/>
              <a:t>Kâbe</a:t>
            </a:r>
            <a:r>
              <a:rPr lang="en-US" sz="1800" b="1" dirty="0" smtClean="0"/>
              <a:t>, </a:t>
            </a:r>
            <a:r>
              <a:rPr lang="en-US" sz="1800" b="1" dirty="0" err="1" smtClean="0"/>
              <a:t>Âzer</a:t>
            </a:r>
            <a:r>
              <a:rPr lang="en-US" sz="1800" b="1" dirty="0" smtClean="0"/>
              <a:t> </a:t>
            </a:r>
            <a:r>
              <a:rPr lang="en-US" sz="1800" b="1" dirty="0" err="1" smtClean="0"/>
              <a:t>oğlu</a:t>
            </a:r>
            <a:r>
              <a:rPr lang="en-US" sz="1800" b="1" dirty="0" smtClean="0"/>
              <a:t> </a:t>
            </a:r>
            <a:r>
              <a:rPr lang="en-US" sz="1800" b="1" dirty="0" err="1" smtClean="0"/>
              <a:t>Halil</a:t>
            </a:r>
            <a:r>
              <a:rPr lang="en-US" sz="1800" b="1" dirty="0" smtClean="0"/>
              <a:t> </a:t>
            </a:r>
            <a:r>
              <a:rPr lang="en-US" sz="1800" b="1" dirty="0" err="1" smtClean="0"/>
              <a:t>İbrâhim</a:t>
            </a:r>
            <a:r>
              <a:rPr lang="en-US" sz="1800" b="1" dirty="0" smtClean="0"/>
              <a:t> </a:t>
            </a:r>
            <a:r>
              <a:rPr lang="en-US" sz="1800" b="1" dirty="0" err="1" smtClean="0"/>
              <a:t>peygamberin</a:t>
            </a:r>
            <a:r>
              <a:rPr lang="en-US" sz="1800" b="1" dirty="0" smtClean="0"/>
              <a:t> </a:t>
            </a:r>
            <a:r>
              <a:rPr lang="en-US" sz="1800" b="1" dirty="0" err="1" smtClean="0"/>
              <a:t>yaptığı</a:t>
            </a:r>
            <a:r>
              <a:rPr lang="en-US" sz="1800" b="1" dirty="0" smtClean="0"/>
              <a:t> </a:t>
            </a:r>
            <a:r>
              <a:rPr lang="en-US" sz="1800" b="1" dirty="0" err="1" smtClean="0"/>
              <a:t>bir</a:t>
            </a:r>
            <a:r>
              <a:rPr lang="en-US" sz="1800" b="1" dirty="0" smtClean="0"/>
              <a:t> </a:t>
            </a:r>
            <a:r>
              <a:rPr lang="en-US" sz="1800" b="1" dirty="0" err="1" smtClean="0"/>
              <a:t>binadır</a:t>
            </a:r>
            <a:r>
              <a:rPr lang="en-US" sz="1800" b="1" dirty="0" smtClean="0"/>
              <a:t>. </a:t>
            </a:r>
            <a:endParaRPr lang="tr-TR" sz="1800" b="1" dirty="0" smtClean="0"/>
          </a:p>
          <a:p>
            <a:pPr marL="0" indent="0">
              <a:lnSpc>
                <a:spcPct val="150000"/>
              </a:lnSpc>
              <a:buFont typeface="Wingdings 2" pitchFamily="18" charset="2"/>
              <a:buNone/>
            </a:pPr>
            <a:r>
              <a:rPr lang="en-US" sz="1800" b="1" dirty="0" err="1" smtClean="0"/>
              <a:t>Gerçek</a:t>
            </a:r>
            <a:r>
              <a:rPr lang="en-US" sz="1800" b="1" dirty="0" smtClean="0"/>
              <a:t> </a:t>
            </a:r>
            <a:r>
              <a:rPr lang="en-US" sz="1800" b="1" dirty="0" err="1" smtClean="0"/>
              <a:t>Kâbe</a:t>
            </a:r>
            <a:r>
              <a:rPr lang="en-US" sz="1800" b="1" dirty="0" smtClean="0"/>
              <a:t> </a:t>
            </a:r>
            <a:r>
              <a:rPr lang="en-US" sz="1800" b="1" dirty="0" err="1" smtClean="0"/>
              <a:t>olan</a:t>
            </a:r>
            <a:r>
              <a:rPr lang="en-US" sz="1800" b="1" dirty="0" smtClean="0"/>
              <a:t> </a:t>
            </a:r>
            <a:r>
              <a:rPr lang="en-US" sz="1800" b="1" dirty="0" err="1" smtClean="0"/>
              <a:t>insan</a:t>
            </a:r>
            <a:r>
              <a:rPr lang="en-US" sz="1800" b="1" dirty="0" smtClean="0"/>
              <a:t> </a:t>
            </a:r>
            <a:r>
              <a:rPr lang="en-US" sz="1800" b="1" dirty="0" err="1" smtClean="0"/>
              <a:t>kalbi</a:t>
            </a:r>
            <a:r>
              <a:rPr lang="en-US" sz="1800" b="1" dirty="0" smtClean="0"/>
              <a:t> </a:t>
            </a:r>
            <a:r>
              <a:rPr lang="en-US" sz="1800" b="1" dirty="0" err="1" smtClean="0"/>
              <a:t>ise</a:t>
            </a:r>
            <a:r>
              <a:rPr lang="tr-TR" sz="1800" b="1" dirty="0" smtClean="0"/>
              <a:t>,</a:t>
            </a:r>
            <a:r>
              <a:rPr lang="en-US" sz="1800" b="1" dirty="0" smtClean="0"/>
              <a:t> </a:t>
            </a:r>
            <a:r>
              <a:rPr lang="en-US" sz="1800" b="1" dirty="0" err="1" smtClean="0"/>
              <a:t>Allah'ın</a:t>
            </a:r>
            <a:r>
              <a:rPr lang="en-US" sz="1800" b="1" dirty="0" smtClean="0"/>
              <a:t> </a:t>
            </a:r>
            <a:r>
              <a:rPr lang="en-US" sz="1800" b="1" dirty="0" err="1" smtClean="0"/>
              <a:t>binası</a:t>
            </a:r>
            <a:r>
              <a:rPr lang="en-US" sz="1800" b="1" dirty="0" smtClean="0"/>
              <a:t> </a:t>
            </a:r>
            <a:r>
              <a:rPr lang="en-US" sz="1800" b="1" dirty="0" err="1" smtClean="0"/>
              <a:t>ve</a:t>
            </a:r>
            <a:r>
              <a:rPr lang="en-US" sz="1800" b="1" dirty="0" smtClean="0"/>
              <a:t> </a:t>
            </a:r>
            <a:r>
              <a:rPr lang="en-US" sz="1800" b="1" dirty="0" err="1" smtClean="0"/>
              <a:t>nazargâhıdır</a:t>
            </a:r>
            <a:r>
              <a:rPr lang="en-US" sz="1800" b="1" dirty="0" smtClean="0"/>
              <a:t>."</a:t>
            </a:r>
          </a:p>
        </p:txBody>
      </p:sp>
      <p:pic>
        <p:nvPicPr>
          <p:cNvPr id="14340" name="Picture 2" descr="C:\Users\user\Desktop\Resim1.png"/>
          <p:cNvPicPr>
            <a:picLocks noChangeAspect="1" noChangeArrowheads="1"/>
          </p:cNvPicPr>
          <p:nvPr/>
        </p:nvPicPr>
        <p:blipFill>
          <a:blip r:embed="rId2" cstate="print"/>
          <a:srcRect/>
          <a:stretch>
            <a:fillRect/>
          </a:stretch>
        </p:blipFill>
        <p:spPr bwMode="auto">
          <a:xfrm>
            <a:off x="611560" y="3140968"/>
            <a:ext cx="3960440" cy="3515124"/>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647"/>
          <a:stretch/>
        </p:blipFill>
        <p:spPr bwMode="auto">
          <a:xfrm>
            <a:off x="4644008" y="3171820"/>
            <a:ext cx="4183930" cy="349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88640"/>
            <a:ext cx="8229600" cy="990584"/>
          </a:xfrm>
        </p:spPr>
        <p:txBody>
          <a:bodyPr/>
          <a:lstStyle/>
          <a:p>
            <a:pPr algn="ctr" fontAlgn="auto">
              <a:spcAft>
                <a:spcPts val="0"/>
              </a:spcAft>
              <a:defRPr/>
            </a:pPr>
            <a:r>
              <a:rPr lang="tr-TR" b="1" dirty="0" smtClean="0">
                <a:solidFill>
                  <a:srgbClr val="FF0000"/>
                </a:solidFill>
              </a:rPr>
              <a:t>Kimseyle  Münakaşa Etme!</a:t>
            </a:r>
            <a:endParaRPr lang="tr-TR" dirty="0">
              <a:solidFill>
                <a:srgbClr val="FF0000"/>
              </a:solidFill>
            </a:endParaRPr>
          </a:p>
        </p:txBody>
      </p:sp>
      <p:sp>
        <p:nvSpPr>
          <p:cNvPr id="3" name="2 İçerik Yer Tutucusu"/>
          <p:cNvSpPr>
            <a:spLocks noGrp="1"/>
          </p:cNvSpPr>
          <p:nvPr>
            <p:ph idx="1"/>
          </p:nvPr>
        </p:nvSpPr>
        <p:spPr>
          <a:xfrm>
            <a:off x="251520" y="1628800"/>
            <a:ext cx="8501122" cy="4752528"/>
          </a:xfrm>
          <a:noFill/>
        </p:spPr>
        <p:txBody>
          <a:bodyPr>
            <a:normAutofit fontScale="92500" lnSpcReduction="10000"/>
          </a:bodyPr>
          <a:lstStyle/>
          <a:p>
            <a:pPr marL="365760" indent="-283464" fontAlgn="auto">
              <a:lnSpc>
                <a:spcPct val="150000"/>
              </a:lnSpc>
              <a:spcAft>
                <a:spcPts val="0"/>
              </a:spcAft>
              <a:buFont typeface="Wingdings 2"/>
              <a:buChar char=""/>
              <a:defRPr/>
            </a:pPr>
            <a:r>
              <a:rPr lang="tr-TR" b="1" dirty="0" smtClean="0"/>
              <a:t>Kimseyle münakaşa etme. Anlatacaklarını münakaşa ortamı doğurmadan anlatmaya çalış.</a:t>
            </a:r>
          </a:p>
          <a:p>
            <a:pPr marL="365760" indent="-283464" fontAlgn="auto">
              <a:lnSpc>
                <a:spcPct val="150000"/>
              </a:lnSpc>
              <a:spcAft>
                <a:spcPts val="0"/>
              </a:spcAft>
              <a:buFont typeface="Wingdings 2"/>
              <a:buChar char=""/>
              <a:defRPr/>
            </a:pPr>
            <a:r>
              <a:rPr lang="tr-TR" b="1" dirty="0" smtClean="0"/>
              <a:t>Tartışma başlamışsa artık karşınızdakini inandırmanız imkânsızdır. </a:t>
            </a:r>
          </a:p>
          <a:p>
            <a:pPr marL="365760" indent="-283464" fontAlgn="auto">
              <a:lnSpc>
                <a:spcPct val="150000"/>
              </a:lnSpc>
              <a:spcAft>
                <a:spcPts val="0"/>
              </a:spcAft>
              <a:buFont typeface="Wingdings 2"/>
              <a:buChar char=""/>
              <a:defRPr/>
            </a:pPr>
            <a:r>
              <a:rPr lang="tr-TR" b="1" dirty="0" smtClean="0"/>
              <a:t>Münakaşada kazanan yoktur. </a:t>
            </a:r>
          </a:p>
          <a:p>
            <a:pPr marL="365760" indent="-283464" fontAlgn="auto">
              <a:lnSpc>
                <a:spcPct val="150000"/>
              </a:lnSpc>
              <a:spcAft>
                <a:spcPts val="0"/>
              </a:spcAft>
              <a:buFont typeface="Wingdings 2"/>
              <a:buChar char=""/>
              <a:defRPr/>
            </a:pPr>
            <a:r>
              <a:rPr lang="tr-TR" b="1" dirty="0" smtClean="0">
                <a:solidFill>
                  <a:srgbClr val="0070C0"/>
                </a:solidFill>
              </a:rPr>
              <a:t>Kazanırsanız, </a:t>
            </a:r>
            <a:r>
              <a:rPr lang="tr-TR" b="1" dirty="0" smtClean="0"/>
              <a:t>karşınızdakini kaybedersiniz.</a:t>
            </a:r>
          </a:p>
          <a:p>
            <a:pPr marL="358775" indent="0" fontAlgn="auto">
              <a:lnSpc>
                <a:spcPct val="150000"/>
              </a:lnSpc>
              <a:spcAft>
                <a:spcPts val="0"/>
              </a:spcAft>
              <a:buNone/>
              <a:defRPr/>
            </a:pPr>
            <a:r>
              <a:rPr lang="tr-TR" b="1" dirty="0" smtClean="0">
                <a:solidFill>
                  <a:srgbClr val="0070C0"/>
                </a:solidFill>
              </a:rPr>
              <a:t>Kaybederseniz, </a:t>
            </a:r>
            <a:r>
              <a:rPr lang="tr-TR" b="1" dirty="0" smtClean="0"/>
              <a:t>hem münakaşayı hem karşınızdakini kaybedersiniz.</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25" y="980728"/>
            <a:ext cx="78771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27784" y="620688"/>
            <a:ext cx="4752528" cy="864096"/>
          </a:xfrm>
        </p:spPr>
        <p:txBody>
          <a:bodyPr/>
          <a:lstStyle/>
          <a:p>
            <a:pPr fontAlgn="auto">
              <a:spcAft>
                <a:spcPts val="0"/>
              </a:spcAft>
              <a:defRPr/>
            </a:pPr>
            <a:r>
              <a:rPr lang="tr-TR" b="1" dirty="0" smtClean="0">
                <a:solidFill>
                  <a:schemeClr val="tx2">
                    <a:satMod val="130000"/>
                  </a:schemeClr>
                </a:solidFill>
              </a:rPr>
              <a:t>Öfkene hakim ol!</a:t>
            </a:r>
            <a:endParaRPr lang="tr-TR" b="1" dirty="0">
              <a:solidFill>
                <a:schemeClr val="tx2">
                  <a:satMod val="130000"/>
                </a:schemeClr>
              </a:solidFill>
            </a:endParaRPr>
          </a:p>
        </p:txBody>
      </p:sp>
      <p:sp>
        <p:nvSpPr>
          <p:cNvPr id="21507" name="2 İçerik Yer Tutucusu"/>
          <p:cNvSpPr>
            <a:spLocks noGrp="1"/>
          </p:cNvSpPr>
          <p:nvPr>
            <p:ph sz="half" idx="1"/>
          </p:nvPr>
        </p:nvSpPr>
        <p:spPr>
          <a:xfrm>
            <a:off x="611560" y="3429000"/>
            <a:ext cx="4680520" cy="2903091"/>
          </a:xfrm>
        </p:spPr>
        <p:txBody>
          <a:bodyPr>
            <a:normAutofit fontScale="70000" lnSpcReduction="20000"/>
          </a:bodyPr>
          <a:lstStyle/>
          <a:p>
            <a:pPr marL="0" indent="0">
              <a:lnSpc>
                <a:spcPct val="150000"/>
              </a:lnSpc>
              <a:buNone/>
            </a:pPr>
            <a:r>
              <a:rPr lang="tr-TR" sz="2400" b="1" dirty="0" smtClean="0"/>
              <a:t>“İnancı güçlü olanlar, bollukta da darlıkta da Allah yolun da muhtaç olanlara yardımcı olurlar. </a:t>
            </a:r>
            <a:r>
              <a:rPr lang="tr-TR" sz="2400" b="1" dirty="0" smtClean="0">
                <a:solidFill>
                  <a:srgbClr val="0070C0"/>
                </a:solidFill>
              </a:rPr>
              <a:t>Kızdıklarında kızgınlıklarını yenerler; insanların kusurlarını bağışlarlar.. </a:t>
            </a:r>
            <a:r>
              <a:rPr lang="tr-TR" sz="2400" b="1" dirty="0" smtClean="0"/>
              <a:t>Allah böyle davrananları, güzel ahlaklıları sever...”</a:t>
            </a:r>
            <a:r>
              <a:rPr lang="tr-TR" sz="2400" dirty="0" smtClean="0"/>
              <a:t/>
            </a:r>
            <a:br>
              <a:rPr lang="tr-TR" sz="2400" dirty="0" smtClean="0"/>
            </a:br>
            <a:r>
              <a:rPr lang="tr-TR" sz="1900" dirty="0"/>
              <a:t>Ali İmran </a:t>
            </a:r>
            <a:r>
              <a:rPr lang="tr-TR" sz="1900" dirty="0" smtClean="0"/>
              <a:t>Suresi, 134</a:t>
            </a:r>
          </a:p>
        </p:txBody>
      </p:sp>
      <p:pic>
        <p:nvPicPr>
          <p:cNvPr id="1026" name="Picture 2" descr="http://img03.blogcu.com/images/h/u/z/huzurdamlalari/7093723f8baaa08b0ae83d2eda1fc1d0_126415349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170" y="1772816"/>
            <a:ext cx="3067844" cy="35433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95536" y="1412776"/>
            <a:ext cx="4572000" cy="1951496"/>
          </a:xfrm>
          <a:prstGeom prst="rect">
            <a:avLst/>
          </a:prstGeom>
        </p:spPr>
        <p:txBody>
          <a:bodyPr>
            <a:spAutoFit/>
          </a:bodyPr>
          <a:lstStyle/>
          <a:p>
            <a:pPr algn="r">
              <a:lnSpc>
                <a:spcPct val="150000"/>
              </a:lnSpc>
            </a:pPr>
            <a:r>
              <a:rPr lang="ar-AE" sz="2800" b="1" dirty="0"/>
              <a:t>الَّذِينَ يُنفِقُونَ فِي السَّرَّاء وَالضَّرَّاء </a:t>
            </a:r>
            <a:r>
              <a:rPr lang="ar-AE" sz="2800" b="1" dirty="0">
                <a:solidFill>
                  <a:srgbClr val="0070C0"/>
                </a:solidFill>
              </a:rPr>
              <a:t>وَالْكَاظِمِينَ الْغَيْظَ وَالْعَافِينَ عَنِ النَّاسِ </a:t>
            </a:r>
            <a:r>
              <a:rPr lang="ar-AE" sz="2800" b="1" dirty="0"/>
              <a:t>وَاللّهُ يُحِبُّ الْمُحْسِنِينَ</a:t>
            </a:r>
            <a:endParaRPr lang="tr-TR" sz="2800" b="1" dirty="0"/>
          </a:p>
        </p:txBody>
      </p:sp>
    </p:spTree>
  </p:cSld>
  <p:clrMapOvr>
    <a:masterClrMapping/>
  </p:clrMapOvr>
  <p:transition>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404664"/>
            <a:ext cx="8373616" cy="633412"/>
          </a:xfrm>
          <a:solidFill>
            <a:schemeClr val="accent2">
              <a:lumMod val="20000"/>
              <a:lumOff val="80000"/>
            </a:schemeClr>
          </a:solidFill>
        </p:spPr>
        <p:txBody>
          <a:bodyPr/>
          <a:lstStyle/>
          <a:p>
            <a:pPr algn="ctr" fontAlgn="auto">
              <a:spcAft>
                <a:spcPts val="0"/>
              </a:spcAft>
              <a:defRPr/>
            </a:pPr>
            <a:r>
              <a:rPr lang="en-US" sz="2700" b="1" dirty="0" smtClean="0">
                <a:solidFill>
                  <a:srgbClr val="FF0000"/>
                </a:solidFill>
              </a:rPr>
              <a:t>MİSKİNLİK İLE GELSİN </a:t>
            </a:r>
            <a:endParaRPr lang="tr-TR" b="1" dirty="0">
              <a:solidFill>
                <a:srgbClr val="FF0000"/>
              </a:solidFill>
            </a:endParaRPr>
          </a:p>
        </p:txBody>
      </p:sp>
      <p:sp>
        <p:nvSpPr>
          <p:cNvPr id="3" name="2 İçerik Yer Tutucusu"/>
          <p:cNvSpPr>
            <a:spLocks noGrp="1"/>
          </p:cNvSpPr>
          <p:nvPr>
            <p:ph sz="half" idx="1"/>
          </p:nvPr>
        </p:nvSpPr>
        <p:spPr>
          <a:xfrm>
            <a:off x="323850" y="1125538"/>
            <a:ext cx="4171950" cy="5543550"/>
          </a:xfrm>
          <a:solidFill>
            <a:schemeClr val="accent2">
              <a:lumMod val="20000"/>
              <a:lumOff val="80000"/>
            </a:schemeClr>
          </a:solidFill>
        </p:spPr>
        <p:txBody>
          <a:bodyPr>
            <a:normAutofit lnSpcReduction="10000"/>
          </a:bodyPr>
          <a:lstStyle/>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r>
              <a:rPr lang="en-US" b="1" dirty="0" err="1" smtClean="0"/>
              <a:t>Aksakallı</a:t>
            </a:r>
            <a:r>
              <a:rPr lang="en-US" b="1" dirty="0" smtClean="0"/>
              <a:t> bir </a:t>
            </a:r>
            <a:r>
              <a:rPr lang="en-US" b="1" dirty="0" err="1" smtClean="0"/>
              <a:t>koca</a:t>
            </a:r>
            <a:r>
              <a:rPr lang="en-US" b="1" dirty="0" smtClean="0"/>
              <a:t> </a:t>
            </a:r>
            <a:endParaRPr lang="tr-TR" b="1" dirty="0" smtClean="0"/>
          </a:p>
          <a:p>
            <a:pPr marL="365760" indent="-283464" fontAlgn="auto">
              <a:spcAft>
                <a:spcPts val="0"/>
              </a:spcAft>
              <a:buFont typeface="Wingdings 2"/>
              <a:buNone/>
              <a:defRPr/>
            </a:pPr>
            <a:r>
              <a:rPr lang="en-US" b="1" dirty="0" smtClean="0"/>
              <a:t>Hiç </a:t>
            </a:r>
            <a:r>
              <a:rPr lang="en-US" b="1" dirty="0" err="1" smtClean="0"/>
              <a:t>bilmez</a:t>
            </a:r>
            <a:r>
              <a:rPr lang="en-US" b="1" dirty="0" smtClean="0"/>
              <a:t> </a:t>
            </a:r>
            <a:r>
              <a:rPr lang="en-US" b="1" dirty="0" err="1" smtClean="0"/>
              <a:t>ki</a:t>
            </a:r>
            <a:r>
              <a:rPr lang="en-US" b="1" dirty="0" smtClean="0"/>
              <a:t> </a:t>
            </a:r>
            <a:r>
              <a:rPr lang="en-US" b="1" dirty="0" err="1" smtClean="0"/>
              <a:t>hâl</a:t>
            </a:r>
            <a:r>
              <a:rPr lang="en-US" b="1" dirty="0" smtClean="0"/>
              <a:t> nice </a:t>
            </a:r>
            <a:endParaRPr lang="tr-TR" b="1" dirty="0" smtClean="0"/>
          </a:p>
          <a:p>
            <a:pPr marL="365760" indent="-283464" fontAlgn="auto">
              <a:spcAft>
                <a:spcPts val="0"/>
              </a:spcAft>
              <a:buFont typeface="Wingdings 2"/>
              <a:buNone/>
              <a:defRPr/>
            </a:pPr>
            <a:r>
              <a:rPr lang="en-US" b="1" dirty="0" err="1" smtClean="0">
                <a:solidFill>
                  <a:srgbClr val="0070C0"/>
                </a:solidFill>
              </a:rPr>
              <a:t>Emek</a:t>
            </a:r>
            <a:r>
              <a:rPr lang="en-US" b="1" dirty="0" smtClean="0">
                <a:solidFill>
                  <a:srgbClr val="0070C0"/>
                </a:solidFill>
              </a:rPr>
              <a:t> </a:t>
            </a:r>
            <a:r>
              <a:rPr lang="en-US" b="1" dirty="0" err="1" smtClean="0">
                <a:solidFill>
                  <a:srgbClr val="0070C0"/>
                </a:solidFill>
              </a:rPr>
              <a:t>yemesin</a:t>
            </a:r>
            <a:r>
              <a:rPr lang="en-US" b="1" dirty="0" smtClean="0">
                <a:solidFill>
                  <a:srgbClr val="0070C0"/>
                </a:solidFill>
              </a:rPr>
              <a:t> </a:t>
            </a:r>
            <a:r>
              <a:rPr lang="en-US" b="1" dirty="0" err="1" smtClean="0">
                <a:solidFill>
                  <a:srgbClr val="0070C0"/>
                </a:solidFill>
              </a:rPr>
              <a:t>hacca</a:t>
            </a:r>
            <a:r>
              <a:rPr lang="en-US" b="1" dirty="0" smtClean="0">
                <a:solidFill>
                  <a:srgbClr val="0070C0"/>
                </a:solidFill>
              </a:rPr>
              <a:t> </a:t>
            </a:r>
            <a:endParaRPr lang="tr-TR" b="1" dirty="0" smtClean="0">
              <a:solidFill>
                <a:srgbClr val="0070C0"/>
              </a:solidFill>
            </a:endParaRPr>
          </a:p>
          <a:p>
            <a:pPr marL="365760" indent="-283464" fontAlgn="auto">
              <a:spcAft>
                <a:spcPts val="0"/>
              </a:spcAft>
              <a:buFont typeface="Wingdings 2"/>
              <a:buNone/>
              <a:defRPr/>
            </a:pPr>
            <a:r>
              <a:rPr lang="en-US" b="1" dirty="0" err="1" smtClean="0">
                <a:solidFill>
                  <a:srgbClr val="0070C0"/>
                </a:solidFill>
              </a:rPr>
              <a:t>Bir</a:t>
            </a:r>
            <a:r>
              <a:rPr lang="en-US" b="1" dirty="0" smtClean="0">
                <a:solidFill>
                  <a:srgbClr val="0070C0"/>
                </a:solidFill>
              </a:rPr>
              <a:t> </a:t>
            </a:r>
            <a:r>
              <a:rPr lang="en-US" b="1" dirty="0" err="1" smtClean="0">
                <a:solidFill>
                  <a:srgbClr val="0070C0"/>
                </a:solidFill>
              </a:rPr>
              <a:t>gönül</a:t>
            </a:r>
            <a:r>
              <a:rPr lang="en-US" b="1" dirty="0" smtClean="0">
                <a:solidFill>
                  <a:srgbClr val="0070C0"/>
                </a:solidFill>
              </a:rPr>
              <a:t> </a:t>
            </a:r>
            <a:r>
              <a:rPr lang="en-US" b="1" dirty="0" err="1" smtClean="0">
                <a:solidFill>
                  <a:srgbClr val="0070C0"/>
                </a:solidFill>
              </a:rPr>
              <a:t>yıkar</a:t>
            </a:r>
            <a:r>
              <a:rPr lang="en-US" b="1" dirty="0" smtClean="0">
                <a:solidFill>
                  <a:srgbClr val="0070C0"/>
                </a:solidFill>
              </a:rPr>
              <a:t> </a:t>
            </a:r>
            <a:r>
              <a:rPr lang="en-US" b="1" dirty="0" err="1" smtClean="0">
                <a:solidFill>
                  <a:srgbClr val="0070C0"/>
                </a:solidFill>
              </a:rPr>
              <a:t>ise</a:t>
            </a:r>
            <a:r>
              <a:rPr lang="en-US" b="1" dirty="0" smtClean="0">
                <a:solidFill>
                  <a:srgbClr val="0070C0"/>
                </a:solidFill>
              </a:rPr>
              <a:t> </a:t>
            </a:r>
            <a:endParaRPr lang="tr-TR" b="1" dirty="0" smtClean="0">
              <a:solidFill>
                <a:srgbClr val="0070C0"/>
              </a:solidFill>
            </a:endParaRPr>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r>
              <a:rPr lang="en-US" b="1" dirty="0" err="1" smtClean="0"/>
              <a:t>Gönül</a:t>
            </a:r>
            <a:r>
              <a:rPr lang="en-US" b="1" dirty="0" smtClean="0"/>
              <a:t> </a:t>
            </a:r>
            <a:r>
              <a:rPr lang="en-US" b="1" dirty="0" err="1" smtClean="0"/>
              <a:t>Çalab'ın</a:t>
            </a:r>
            <a:r>
              <a:rPr lang="en-US" b="1" dirty="0" smtClean="0"/>
              <a:t> </a:t>
            </a:r>
            <a:r>
              <a:rPr lang="en-US" b="1" dirty="0" err="1" smtClean="0"/>
              <a:t>tahtı</a:t>
            </a:r>
            <a:r>
              <a:rPr lang="en-US" b="1" dirty="0" smtClean="0"/>
              <a:t> </a:t>
            </a:r>
            <a:endParaRPr lang="tr-TR" b="1" dirty="0" smtClean="0"/>
          </a:p>
          <a:p>
            <a:pPr marL="365760" indent="-283464" fontAlgn="auto">
              <a:spcAft>
                <a:spcPts val="0"/>
              </a:spcAft>
              <a:buFont typeface="Wingdings 2"/>
              <a:buNone/>
              <a:defRPr/>
            </a:pPr>
            <a:r>
              <a:rPr lang="en-US" b="1" dirty="0" err="1" smtClean="0"/>
              <a:t>Çalap</a:t>
            </a:r>
            <a:r>
              <a:rPr lang="en-US" b="1" dirty="0" smtClean="0"/>
              <a:t> </a:t>
            </a:r>
            <a:r>
              <a:rPr lang="en-US" b="1" dirty="0" err="1" smtClean="0"/>
              <a:t>gönüle</a:t>
            </a:r>
            <a:r>
              <a:rPr lang="en-US" b="1" dirty="0" smtClean="0"/>
              <a:t> </a:t>
            </a:r>
            <a:r>
              <a:rPr lang="en-US" b="1" dirty="0" err="1" smtClean="0"/>
              <a:t>baktı</a:t>
            </a:r>
            <a:r>
              <a:rPr lang="en-US" b="1" dirty="0" smtClean="0"/>
              <a:t> </a:t>
            </a:r>
            <a:endParaRPr lang="tr-TR" b="1" dirty="0" smtClean="0"/>
          </a:p>
          <a:p>
            <a:pPr marL="365760" indent="-283464" fontAlgn="auto">
              <a:spcAft>
                <a:spcPts val="0"/>
              </a:spcAft>
              <a:buFont typeface="Wingdings 2"/>
              <a:buNone/>
              <a:defRPr/>
            </a:pPr>
            <a:r>
              <a:rPr lang="en-US" b="1" dirty="0" err="1" smtClean="0">
                <a:solidFill>
                  <a:srgbClr val="0070C0"/>
                </a:solidFill>
              </a:rPr>
              <a:t>İki</a:t>
            </a:r>
            <a:r>
              <a:rPr lang="en-US" b="1" dirty="0" smtClean="0">
                <a:solidFill>
                  <a:srgbClr val="0070C0"/>
                </a:solidFill>
              </a:rPr>
              <a:t> </a:t>
            </a:r>
            <a:r>
              <a:rPr lang="en-US" b="1" dirty="0" err="1" smtClean="0">
                <a:solidFill>
                  <a:srgbClr val="0070C0"/>
                </a:solidFill>
              </a:rPr>
              <a:t>cihan</a:t>
            </a:r>
            <a:r>
              <a:rPr lang="en-US" b="1" dirty="0" smtClean="0">
                <a:solidFill>
                  <a:srgbClr val="0070C0"/>
                </a:solidFill>
              </a:rPr>
              <a:t> </a:t>
            </a:r>
            <a:r>
              <a:rPr lang="en-US" b="1" dirty="0" err="1" smtClean="0">
                <a:solidFill>
                  <a:srgbClr val="0070C0"/>
                </a:solidFill>
              </a:rPr>
              <a:t>bedbahtı</a:t>
            </a:r>
            <a:r>
              <a:rPr lang="en-US" b="1" dirty="0" smtClean="0">
                <a:solidFill>
                  <a:srgbClr val="0070C0"/>
                </a:solidFill>
              </a:rPr>
              <a:t> </a:t>
            </a:r>
            <a:endParaRPr lang="tr-TR" b="1" dirty="0" smtClean="0">
              <a:solidFill>
                <a:srgbClr val="0070C0"/>
              </a:solidFill>
            </a:endParaRPr>
          </a:p>
          <a:p>
            <a:pPr marL="365760" indent="-283464" fontAlgn="auto">
              <a:spcAft>
                <a:spcPts val="0"/>
              </a:spcAft>
              <a:buFont typeface="Wingdings 2"/>
              <a:buNone/>
              <a:defRPr/>
            </a:pPr>
            <a:r>
              <a:rPr lang="en-US" b="1" dirty="0" smtClean="0">
                <a:solidFill>
                  <a:srgbClr val="0070C0"/>
                </a:solidFill>
              </a:rPr>
              <a:t>Kim </a:t>
            </a:r>
            <a:r>
              <a:rPr lang="en-US" b="1" dirty="0" err="1" smtClean="0">
                <a:solidFill>
                  <a:srgbClr val="0070C0"/>
                </a:solidFill>
              </a:rPr>
              <a:t>gönül</a:t>
            </a:r>
            <a:r>
              <a:rPr lang="en-US" b="1" dirty="0" smtClean="0">
                <a:solidFill>
                  <a:srgbClr val="0070C0"/>
                </a:solidFill>
              </a:rPr>
              <a:t> </a:t>
            </a:r>
            <a:r>
              <a:rPr lang="en-US" b="1" dirty="0" err="1" smtClean="0">
                <a:solidFill>
                  <a:srgbClr val="0070C0"/>
                </a:solidFill>
              </a:rPr>
              <a:t>yıkar</a:t>
            </a:r>
            <a:r>
              <a:rPr lang="en-US" b="1" dirty="0" smtClean="0">
                <a:solidFill>
                  <a:srgbClr val="0070C0"/>
                </a:solidFill>
              </a:rPr>
              <a:t> </a:t>
            </a:r>
            <a:r>
              <a:rPr lang="en-US" b="1" dirty="0" err="1" smtClean="0">
                <a:solidFill>
                  <a:srgbClr val="0070C0"/>
                </a:solidFill>
              </a:rPr>
              <a:t>ise</a:t>
            </a:r>
            <a:endParaRPr lang="tr-TR" b="1" dirty="0" smtClean="0">
              <a:solidFill>
                <a:srgbClr val="0070C0"/>
              </a:solidFill>
            </a:endParaRPr>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r>
              <a:rPr lang="en-US" b="1" dirty="0" smtClean="0"/>
              <a:t> </a:t>
            </a:r>
            <a:endParaRPr lang="tr-TR" b="1" dirty="0" smtClean="0"/>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endParaRPr lang="tr-TR" b="1" dirty="0"/>
          </a:p>
        </p:txBody>
      </p:sp>
      <p:sp>
        <p:nvSpPr>
          <p:cNvPr id="5" name="4 İçerik Yer Tutucusu"/>
          <p:cNvSpPr>
            <a:spLocks noGrp="1"/>
          </p:cNvSpPr>
          <p:nvPr>
            <p:ph sz="half" idx="2"/>
          </p:nvPr>
        </p:nvSpPr>
        <p:spPr>
          <a:xfrm>
            <a:off x="4648200" y="1125538"/>
            <a:ext cx="4100513" cy="5543550"/>
          </a:xfrm>
          <a:solidFill>
            <a:schemeClr val="accent2">
              <a:lumMod val="20000"/>
              <a:lumOff val="80000"/>
            </a:schemeClr>
          </a:solidFill>
        </p:spPr>
        <p:txBody>
          <a:bodyPr>
            <a:normAutofit lnSpcReduction="10000"/>
          </a:bodyPr>
          <a:lstStyle/>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r>
              <a:rPr lang="en-US" b="1" dirty="0" err="1" smtClean="0"/>
              <a:t>Sen</a:t>
            </a:r>
            <a:r>
              <a:rPr lang="en-US" b="1" dirty="0" smtClean="0"/>
              <a:t> san</a:t>
            </a:r>
            <a:r>
              <a:rPr lang="tr-TR" b="1" dirty="0" smtClean="0"/>
              <a:t>a</a:t>
            </a:r>
            <a:r>
              <a:rPr lang="en-US" b="1" dirty="0" smtClean="0"/>
              <a:t> ne </a:t>
            </a:r>
            <a:r>
              <a:rPr lang="en-US" b="1" dirty="0" err="1" smtClean="0"/>
              <a:t>sanırsan</a:t>
            </a:r>
            <a:r>
              <a:rPr lang="en-US" b="1" dirty="0" smtClean="0"/>
              <a:t> </a:t>
            </a:r>
            <a:endParaRPr lang="tr-TR" b="1" dirty="0" smtClean="0"/>
          </a:p>
          <a:p>
            <a:pPr marL="365760" indent="-283464" fontAlgn="auto">
              <a:spcAft>
                <a:spcPts val="0"/>
              </a:spcAft>
              <a:buFont typeface="Wingdings 2"/>
              <a:buNone/>
              <a:defRPr/>
            </a:pPr>
            <a:r>
              <a:rPr lang="en-US" b="1" dirty="0" err="1" smtClean="0"/>
              <a:t>Ayruğa</a:t>
            </a:r>
            <a:r>
              <a:rPr lang="en-US" b="1" dirty="0" smtClean="0"/>
              <a:t> </a:t>
            </a:r>
            <a:r>
              <a:rPr lang="en-US" b="1" dirty="0" err="1" smtClean="0"/>
              <a:t>da</a:t>
            </a:r>
            <a:r>
              <a:rPr lang="en-US" b="1" dirty="0" smtClean="0"/>
              <a:t> </a:t>
            </a:r>
            <a:r>
              <a:rPr lang="en-US" b="1" dirty="0" err="1" smtClean="0"/>
              <a:t>anı</a:t>
            </a:r>
            <a:r>
              <a:rPr lang="en-US" b="1" dirty="0" smtClean="0"/>
              <a:t> san </a:t>
            </a:r>
            <a:endParaRPr lang="tr-TR" b="1" dirty="0" smtClean="0"/>
          </a:p>
          <a:p>
            <a:pPr marL="365760" indent="-283464" fontAlgn="auto">
              <a:spcAft>
                <a:spcPts val="0"/>
              </a:spcAft>
              <a:buFont typeface="Wingdings 2"/>
              <a:buNone/>
              <a:defRPr/>
            </a:pPr>
            <a:r>
              <a:rPr lang="en-US" b="1" dirty="0" err="1" smtClean="0">
                <a:solidFill>
                  <a:srgbClr val="0070C0"/>
                </a:solidFill>
              </a:rPr>
              <a:t>Dört</a:t>
            </a:r>
            <a:r>
              <a:rPr lang="en-US" b="1" dirty="0" smtClean="0">
                <a:solidFill>
                  <a:srgbClr val="0070C0"/>
                </a:solidFill>
              </a:rPr>
              <a:t> </a:t>
            </a:r>
            <a:r>
              <a:rPr lang="en-US" b="1" dirty="0" err="1" smtClean="0">
                <a:solidFill>
                  <a:srgbClr val="0070C0"/>
                </a:solidFill>
              </a:rPr>
              <a:t>kitabın</a:t>
            </a:r>
            <a:r>
              <a:rPr lang="en-US" b="1" dirty="0" smtClean="0">
                <a:solidFill>
                  <a:srgbClr val="0070C0"/>
                </a:solidFill>
              </a:rPr>
              <a:t> </a:t>
            </a:r>
            <a:r>
              <a:rPr lang="en-US" b="1" dirty="0" err="1" smtClean="0">
                <a:solidFill>
                  <a:srgbClr val="0070C0"/>
                </a:solidFill>
              </a:rPr>
              <a:t>mânâsı</a:t>
            </a:r>
            <a:r>
              <a:rPr lang="en-US" b="1" dirty="0" smtClean="0">
                <a:solidFill>
                  <a:srgbClr val="0070C0"/>
                </a:solidFill>
              </a:rPr>
              <a:t> </a:t>
            </a:r>
            <a:endParaRPr lang="tr-TR" b="1" dirty="0" smtClean="0">
              <a:solidFill>
                <a:srgbClr val="0070C0"/>
              </a:solidFill>
            </a:endParaRPr>
          </a:p>
          <a:p>
            <a:pPr marL="365760" indent="-283464" fontAlgn="auto">
              <a:spcAft>
                <a:spcPts val="0"/>
              </a:spcAft>
              <a:buFont typeface="Wingdings 2"/>
              <a:buNone/>
              <a:defRPr/>
            </a:pPr>
            <a:r>
              <a:rPr lang="en-US" b="1" dirty="0" err="1" smtClean="0">
                <a:solidFill>
                  <a:srgbClr val="0070C0"/>
                </a:solidFill>
              </a:rPr>
              <a:t>Budur</a:t>
            </a:r>
            <a:r>
              <a:rPr lang="en-US" b="1" dirty="0" smtClean="0">
                <a:solidFill>
                  <a:srgbClr val="0070C0"/>
                </a:solidFill>
              </a:rPr>
              <a:t> </a:t>
            </a:r>
            <a:r>
              <a:rPr lang="en-US" b="1" dirty="0" err="1" smtClean="0">
                <a:solidFill>
                  <a:srgbClr val="0070C0"/>
                </a:solidFill>
              </a:rPr>
              <a:t>eğer</a:t>
            </a:r>
            <a:r>
              <a:rPr lang="en-US" b="1" dirty="0" smtClean="0">
                <a:solidFill>
                  <a:srgbClr val="0070C0"/>
                </a:solidFill>
              </a:rPr>
              <a:t> </a:t>
            </a:r>
            <a:r>
              <a:rPr lang="en-US" b="1" dirty="0" err="1" smtClean="0">
                <a:solidFill>
                  <a:srgbClr val="0070C0"/>
                </a:solidFill>
              </a:rPr>
              <a:t>var</a:t>
            </a:r>
            <a:r>
              <a:rPr lang="en-US" b="1" dirty="0" smtClean="0">
                <a:solidFill>
                  <a:srgbClr val="0070C0"/>
                </a:solidFill>
              </a:rPr>
              <a:t> </a:t>
            </a:r>
            <a:r>
              <a:rPr lang="en-US" b="1" dirty="0" err="1" smtClean="0">
                <a:solidFill>
                  <a:srgbClr val="0070C0"/>
                </a:solidFill>
              </a:rPr>
              <a:t>ise</a:t>
            </a:r>
            <a:r>
              <a:rPr lang="en-US" b="1" dirty="0" smtClean="0">
                <a:solidFill>
                  <a:srgbClr val="0070C0"/>
                </a:solidFill>
              </a:rPr>
              <a:t> </a:t>
            </a:r>
            <a:endParaRPr lang="tr-TR" b="1" dirty="0" smtClean="0">
              <a:solidFill>
                <a:srgbClr val="0070C0"/>
              </a:solidFill>
            </a:endParaRPr>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r>
              <a:rPr lang="tr-TR" b="1" dirty="0" smtClean="0"/>
              <a:t>Yunus Emre</a:t>
            </a:r>
          </a:p>
          <a:p>
            <a:pPr marL="365760" indent="-283464" fontAlgn="auto">
              <a:spcAft>
                <a:spcPts val="0"/>
              </a:spcAft>
              <a:buFont typeface="Wingdings 2"/>
              <a:buNone/>
              <a:defRPr/>
            </a:pPr>
            <a:endParaRPr lang="tr-TR" b="1" dirty="0" smtClean="0"/>
          </a:p>
          <a:p>
            <a:pPr marL="365760" indent="-283464" fontAlgn="auto">
              <a:spcAft>
                <a:spcPts val="0"/>
              </a:spcAft>
              <a:buFont typeface="Wingdings 2"/>
              <a:buNone/>
              <a:defRPr/>
            </a:pPr>
            <a:endParaRPr lang="tr-TR" b="1" dirty="0" smtClean="0"/>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99592" y="1124744"/>
            <a:ext cx="7787208" cy="4882547"/>
          </a:xfrm>
        </p:spPr>
        <p:txBody>
          <a:bodyPr/>
          <a:lstStyle/>
          <a:p>
            <a:pPr algn="just">
              <a:buNone/>
            </a:pPr>
            <a:r>
              <a:rPr lang="ar-SA" sz="3200" b="1" dirty="0" smtClean="0">
                <a:latin typeface="Comic Sans MS" pitchFamily="66" charset="0"/>
              </a:rPr>
              <a:t> </a:t>
            </a:r>
            <a:r>
              <a:rPr lang="tr-TR" sz="4000" b="1" dirty="0" smtClean="0">
                <a:latin typeface="Comic Sans MS" pitchFamily="66" charset="0"/>
              </a:rPr>
              <a:t> </a:t>
            </a:r>
            <a:r>
              <a:rPr lang="tr-TR" sz="3200" dirty="0" smtClean="0">
                <a:solidFill>
                  <a:srgbClr val="FF0000"/>
                </a:solidFill>
                <a:latin typeface="Comic Sans MS" pitchFamily="66" charset="0"/>
              </a:rPr>
              <a:t>Yumuşak huylu, mütevazi, hoşgörülü, öfkesini yenen, ihlas sahibi adil ve mesuliyetinin idrakinde, herkese saygılı</a:t>
            </a:r>
          </a:p>
          <a:p>
            <a:pPr algn="just">
              <a:buNone/>
            </a:pPr>
            <a:r>
              <a:rPr lang="ar-SA" sz="3200" b="1" dirty="0" smtClean="0">
                <a:latin typeface="Comic Sans MS" pitchFamily="66" charset="0"/>
              </a:rPr>
              <a:t> </a:t>
            </a:r>
            <a:r>
              <a:rPr lang="tr-TR" sz="3200" b="1" dirty="0" smtClean="0">
                <a:latin typeface="Comic Sans MS" pitchFamily="66" charset="0"/>
              </a:rPr>
              <a:t>Hacı adayı daha yola çıkmadan önce kendisini hazırlayıcı bir eğitimden geçirir. Bir arada yaşamanın bilincini ve müminde olması gereken davranışları öğrenmeye çalışır.</a:t>
            </a:r>
            <a:endParaRPr lang="ar-SA" sz="3200" b="1" dirty="0" smtClean="0">
              <a:latin typeface="Comic Sans MS" pitchFamily="66" charset="0"/>
            </a:endParaRPr>
          </a:p>
          <a:p>
            <a:endParaRPr lang="tr-TR" dirty="0"/>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332656"/>
            <a:ext cx="8229600" cy="1143000"/>
          </a:xfrm>
        </p:spPr>
        <p:txBody>
          <a:bodyPr>
            <a:normAutofit fontScale="90000"/>
          </a:bodyPr>
          <a:lstStyle/>
          <a:p>
            <a:pPr fontAlgn="auto">
              <a:spcAft>
                <a:spcPts val="0"/>
              </a:spcAft>
              <a:defRPr/>
            </a:pPr>
            <a:r>
              <a:rPr lang="tr-TR" b="1" dirty="0" smtClean="0">
                <a:solidFill>
                  <a:srgbClr val="FF0000"/>
                </a:solidFill>
              </a:rPr>
              <a:t>Paylaşma bilinci </a:t>
            </a:r>
            <a:r>
              <a:rPr lang="tr-TR" dirty="0" smtClean="0">
                <a:solidFill>
                  <a:schemeClr val="tx2">
                    <a:satMod val="130000"/>
                  </a:schemeClr>
                </a:solidFill>
              </a:rPr>
              <a:t>/Sadaka kültürü</a:t>
            </a:r>
            <a:endParaRPr lang="tr-TR" dirty="0">
              <a:solidFill>
                <a:schemeClr val="tx2">
                  <a:satMod val="130000"/>
                </a:schemeClr>
              </a:solidFill>
            </a:endParaRPr>
          </a:p>
        </p:txBody>
      </p:sp>
      <p:pic>
        <p:nvPicPr>
          <p:cNvPr id="23555" name="Picture 2" descr="H:\Dindarlığın Sosyal Boyutu\sadaka.jpg"/>
          <p:cNvPicPr>
            <a:picLocks noGrp="1" noChangeAspect="1" noChangeArrowheads="1"/>
          </p:cNvPicPr>
          <p:nvPr>
            <p:ph idx="1"/>
          </p:nvPr>
        </p:nvPicPr>
        <p:blipFill>
          <a:blip r:embed="rId3" cstate="print"/>
          <a:srcRect/>
          <a:stretch>
            <a:fillRect/>
          </a:stretch>
        </p:blipFill>
        <p:spPr>
          <a:xfrm>
            <a:off x="827584" y="1268760"/>
            <a:ext cx="2673601" cy="2808312"/>
          </a:xfrm>
        </p:spPr>
      </p:pic>
      <p:sp>
        <p:nvSpPr>
          <p:cNvPr id="23556" name="4 Metin kutusu"/>
          <p:cNvSpPr txBox="1">
            <a:spLocks noChangeArrowheads="1"/>
          </p:cNvSpPr>
          <p:nvPr/>
        </p:nvSpPr>
        <p:spPr bwMode="auto">
          <a:xfrm>
            <a:off x="4355976" y="1523541"/>
            <a:ext cx="4001641" cy="4616648"/>
          </a:xfrm>
          <a:prstGeom prst="rect">
            <a:avLst/>
          </a:prstGeom>
          <a:noFill/>
          <a:ln w="9525">
            <a:noFill/>
            <a:miter lim="800000"/>
            <a:headEnd/>
            <a:tailEnd/>
          </a:ln>
        </p:spPr>
        <p:txBody>
          <a:bodyPr wrap="square">
            <a:spAutoFit/>
          </a:bodyPr>
          <a:lstStyle/>
          <a:p>
            <a:pPr marL="457200" indent="-457200" algn="l" rtl="0">
              <a:lnSpc>
                <a:spcPct val="150000"/>
              </a:lnSpc>
              <a:buFont typeface="Arial" pitchFamily="34" charset="0"/>
              <a:buChar char="•"/>
            </a:pPr>
            <a:r>
              <a:rPr lang="tr-TR" sz="2800" b="1" dirty="0">
                <a:latin typeface="Gill Sans MT" pitchFamily="34" charset="0"/>
              </a:rPr>
              <a:t>Sadaka kültürü</a:t>
            </a:r>
          </a:p>
          <a:p>
            <a:pPr marL="457200" indent="-457200" algn="l" rtl="0">
              <a:lnSpc>
                <a:spcPct val="150000"/>
              </a:lnSpc>
              <a:buFont typeface="Arial" pitchFamily="34" charset="0"/>
              <a:buChar char="•"/>
            </a:pPr>
            <a:r>
              <a:rPr lang="tr-TR" sz="2800" b="1" dirty="0" smtClean="0">
                <a:latin typeface="Gill Sans MT" pitchFamily="34" charset="0"/>
              </a:rPr>
              <a:t>Müminin </a:t>
            </a:r>
            <a:r>
              <a:rPr lang="tr-TR" sz="2800" b="1" dirty="0">
                <a:latin typeface="Gill Sans MT" pitchFamily="34" charset="0"/>
              </a:rPr>
              <a:t>her hareketini anlamlı hale getiren bir </a:t>
            </a:r>
            <a:r>
              <a:rPr lang="tr-TR" sz="2800" b="1" dirty="0" smtClean="0">
                <a:latin typeface="Gill Sans MT" pitchFamily="34" charset="0"/>
              </a:rPr>
              <a:t>anlayış</a:t>
            </a:r>
          </a:p>
          <a:p>
            <a:pPr marL="457200" indent="-457200" algn="l" rtl="0">
              <a:lnSpc>
                <a:spcPct val="150000"/>
              </a:lnSpc>
              <a:buFont typeface="Arial" pitchFamily="34" charset="0"/>
              <a:buChar char="•"/>
            </a:pPr>
            <a:r>
              <a:rPr lang="tr-TR" sz="2800" b="1" dirty="0" smtClean="0">
                <a:latin typeface="Gill Sans MT" pitchFamily="34" charset="0"/>
              </a:rPr>
              <a:t>Maddi imkan yoksa bir tebessüm yeter.</a:t>
            </a:r>
            <a:endParaRPr lang="tr-TR" sz="2800" b="1" dirty="0">
              <a:latin typeface="Gill Sans MT" pitchFamily="34" charset="0"/>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077072"/>
            <a:ext cx="3389313"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357166"/>
            <a:ext cx="3528392" cy="1021792"/>
          </a:xfrm>
        </p:spPr>
        <p:txBody>
          <a:bodyPr>
            <a:noAutofit/>
          </a:bodyPr>
          <a:lstStyle/>
          <a:p>
            <a:pPr fontAlgn="auto">
              <a:spcAft>
                <a:spcPts val="0"/>
              </a:spcAft>
              <a:defRPr/>
            </a:pPr>
            <a:r>
              <a:rPr lang="tr-TR" sz="3600" b="1" dirty="0" smtClean="0">
                <a:solidFill>
                  <a:srgbClr val="FF0000"/>
                </a:solidFill>
              </a:rPr>
              <a:t>Yer açmak</a:t>
            </a:r>
            <a:br>
              <a:rPr lang="tr-TR" sz="3600" b="1" dirty="0" smtClean="0">
                <a:solidFill>
                  <a:srgbClr val="FF0000"/>
                </a:solidFill>
              </a:rPr>
            </a:br>
            <a:r>
              <a:rPr lang="tr-TR" sz="3600" b="1" dirty="0" smtClean="0">
                <a:solidFill>
                  <a:srgbClr val="FF0000"/>
                </a:solidFill>
              </a:rPr>
              <a:t>Gönlünü açmak</a:t>
            </a:r>
            <a:endParaRPr lang="tr-TR" sz="3600" b="1" dirty="0">
              <a:solidFill>
                <a:srgbClr val="FF0000"/>
              </a:solidFill>
            </a:endParaRPr>
          </a:p>
        </p:txBody>
      </p:sp>
      <p:sp>
        <p:nvSpPr>
          <p:cNvPr id="3" name="2 İçerik Yer Tutucusu"/>
          <p:cNvSpPr>
            <a:spLocks noGrp="1"/>
          </p:cNvSpPr>
          <p:nvPr>
            <p:ph sz="half" idx="1"/>
          </p:nvPr>
        </p:nvSpPr>
        <p:spPr>
          <a:xfrm>
            <a:off x="0" y="1357298"/>
            <a:ext cx="4386554" cy="2928958"/>
          </a:xfrm>
        </p:spPr>
        <p:txBody>
          <a:bodyPr>
            <a:normAutofit fontScale="70000" lnSpcReduction="20000"/>
          </a:bodyPr>
          <a:lstStyle/>
          <a:p>
            <a:pPr marL="365760" indent="-283464" fontAlgn="auto">
              <a:lnSpc>
                <a:spcPct val="150000"/>
              </a:lnSpc>
              <a:spcAft>
                <a:spcPts val="0"/>
              </a:spcAft>
              <a:buFont typeface="Wingdings 2"/>
              <a:buChar char=""/>
              <a:defRPr/>
            </a:pPr>
            <a:r>
              <a:rPr lang="tr-TR" b="1" dirty="0" smtClean="0"/>
              <a:t>Haremeyn’de imkanlar ölçüsünde başka müminlere yer açma/ gönlünü açma</a:t>
            </a:r>
          </a:p>
          <a:p>
            <a:pPr marL="365760" indent="-283464" fontAlgn="auto">
              <a:lnSpc>
                <a:spcPct val="150000"/>
              </a:lnSpc>
              <a:spcAft>
                <a:spcPts val="0"/>
              </a:spcAft>
              <a:buFont typeface="Wingdings 2"/>
              <a:buChar char=""/>
              <a:defRPr/>
            </a:pPr>
            <a:r>
              <a:rPr lang="tr-TR" b="1" dirty="0" err="1" smtClean="0"/>
              <a:t>Arafatta</a:t>
            </a:r>
            <a:r>
              <a:rPr lang="tr-TR" b="1" dirty="0" smtClean="0"/>
              <a:t> çadırda sözgelimi; kendi alanını genişletmeye çalışma yerine başkalarına da yer açmak</a:t>
            </a:r>
            <a:endParaRPr lang="tr-TR" b="1"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1" y="3789040"/>
            <a:ext cx="4448495" cy="2781322"/>
          </a:xfrm>
          <a:prstGeom prst="rect">
            <a:avLst/>
          </a:prstGeom>
          <a:noFill/>
          <a:ln>
            <a:noFill/>
          </a:ln>
          <a:effectLst>
            <a:glow rad="127000">
              <a:schemeClr val="accent1">
                <a:alpha val="21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G:\Necdet_Subasi\320603_10150362397238605_602823604_8249303_196538205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764704"/>
            <a:ext cx="444849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HACVEUMRE\Tekirdağ\haritavekrokiler\Medine_dokuman\ravza2.jpg"/>
          <p:cNvPicPr>
            <a:picLocks noChangeAspect="1" noChangeArrowheads="1"/>
          </p:cNvPicPr>
          <p:nvPr/>
        </p:nvPicPr>
        <p:blipFill>
          <a:blip r:embed="rId4" cstate="print"/>
          <a:srcRect/>
          <a:stretch>
            <a:fillRect/>
          </a:stretch>
        </p:blipFill>
        <p:spPr bwMode="auto">
          <a:xfrm>
            <a:off x="428596" y="4214818"/>
            <a:ext cx="3809999" cy="2538412"/>
          </a:xfrm>
          <a:prstGeom prst="rect">
            <a:avLst/>
          </a:prstGeom>
          <a:noFill/>
        </p:spPr>
      </p:pic>
    </p:spTree>
  </p:cSld>
  <p:clrMapOvr>
    <a:masterClrMapping/>
  </p:clrMapOvr>
  <p:transition>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51720" y="476672"/>
            <a:ext cx="4464496" cy="594874"/>
          </a:xfrm>
        </p:spPr>
        <p:txBody>
          <a:bodyPr>
            <a:normAutofit fontScale="90000"/>
          </a:bodyPr>
          <a:lstStyle/>
          <a:p>
            <a:pPr fontAlgn="auto">
              <a:spcAft>
                <a:spcPts val="0"/>
              </a:spcAft>
              <a:defRPr/>
            </a:pPr>
            <a:r>
              <a:rPr lang="tr-TR" sz="4000" b="1" dirty="0" smtClean="0">
                <a:solidFill>
                  <a:srgbClr val="FF0000"/>
                </a:solidFill>
              </a:rPr>
              <a:t>Önceleme / </a:t>
            </a:r>
            <a:r>
              <a:rPr lang="tr-TR" sz="4000" b="1" dirty="0" err="1" smtClean="0">
                <a:solidFill>
                  <a:srgbClr val="FF0000"/>
                </a:solidFill>
              </a:rPr>
              <a:t>Îsar</a:t>
            </a:r>
            <a:endParaRPr lang="tr-TR" sz="4000" b="1" dirty="0">
              <a:solidFill>
                <a:srgbClr val="FF0000"/>
              </a:solidFill>
            </a:endParaRPr>
          </a:p>
        </p:txBody>
      </p:sp>
      <p:sp>
        <p:nvSpPr>
          <p:cNvPr id="26627" name="2 İçerik Yer Tutucusu"/>
          <p:cNvSpPr>
            <a:spLocks noGrp="1"/>
          </p:cNvSpPr>
          <p:nvPr>
            <p:ph sz="half" idx="1"/>
          </p:nvPr>
        </p:nvSpPr>
        <p:spPr>
          <a:xfrm>
            <a:off x="457200" y="1285860"/>
            <a:ext cx="8401080" cy="5068903"/>
          </a:xfrm>
        </p:spPr>
        <p:txBody>
          <a:bodyPr>
            <a:normAutofit fontScale="85000" lnSpcReduction="10000"/>
          </a:bodyPr>
          <a:lstStyle/>
          <a:p>
            <a:pPr marL="271463" indent="-271463">
              <a:lnSpc>
                <a:spcPct val="170000"/>
              </a:lnSpc>
            </a:pPr>
            <a:r>
              <a:rPr lang="tr-TR" b="1" dirty="0" smtClean="0"/>
              <a:t>Havaalanlarında</a:t>
            </a:r>
          </a:p>
          <a:p>
            <a:pPr marL="271463" indent="-271463">
              <a:lnSpc>
                <a:spcPct val="170000"/>
              </a:lnSpc>
            </a:pPr>
            <a:r>
              <a:rPr lang="tr-TR" b="1" dirty="0" smtClean="0"/>
              <a:t>Odalar, lavabo kullanımı sırasında </a:t>
            </a:r>
            <a:br>
              <a:rPr lang="tr-TR" b="1" dirty="0" smtClean="0"/>
            </a:br>
            <a:r>
              <a:rPr lang="tr-TR" b="1" dirty="0" smtClean="0"/>
              <a:t>tuvalet ve banyolar, </a:t>
            </a:r>
          </a:p>
          <a:p>
            <a:pPr marL="271463" indent="-271463">
              <a:lnSpc>
                <a:spcPct val="170000"/>
              </a:lnSpc>
            </a:pPr>
            <a:r>
              <a:rPr lang="tr-TR" b="1" dirty="0" smtClean="0"/>
              <a:t>Asansöre binerken</a:t>
            </a:r>
          </a:p>
          <a:p>
            <a:pPr marL="271463" indent="-271463">
              <a:lnSpc>
                <a:spcPct val="170000"/>
              </a:lnSpc>
            </a:pPr>
            <a:r>
              <a:rPr lang="tr-TR" b="1" dirty="0" smtClean="0"/>
              <a:t>İntikallerde, vasıtalarda </a:t>
            </a:r>
            <a:br>
              <a:rPr lang="tr-TR" b="1" dirty="0" smtClean="0"/>
            </a:br>
            <a:r>
              <a:rPr lang="tr-TR" b="1" dirty="0" smtClean="0"/>
              <a:t>(uçak, servis, otobüs) binerken-inerken</a:t>
            </a:r>
          </a:p>
          <a:p>
            <a:pPr marL="271463" indent="-271463">
              <a:lnSpc>
                <a:spcPct val="170000"/>
              </a:lnSpc>
            </a:pPr>
            <a:r>
              <a:rPr lang="tr-TR" b="1" dirty="0" smtClean="0"/>
              <a:t>Yemekhanelerde yemek sırasında</a:t>
            </a:r>
          </a:p>
          <a:p>
            <a:pPr marL="271463" indent="-271463">
              <a:lnSpc>
                <a:spcPct val="170000"/>
              </a:lnSpc>
            </a:pPr>
            <a:r>
              <a:rPr lang="tr-TR" b="1" dirty="0" smtClean="0"/>
              <a:t>Mescitlere giriş-çıkış ve ibadet esnasında</a:t>
            </a:r>
          </a:p>
          <a:p>
            <a:pPr>
              <a:lnSpc>
                <a:spcPct val="150000"/>
              </a:lnSpc>
            </a:pPr>
            <a:endParaRPr lang="tr-TR" b="1" dirty="0" smtClean="0"/>
          </a:p>
        </p:txBody>
      </p:sp>
      <p:pic>
        <p:nvPicPr>
          <p:cNvPr id="4" name="Picture 1"/>
          <p:cNvPicPr>
            <a:picLocks noChangeAspect="1" noChangeArrowheads="1"/>
          </p:cNvPicPr>
          <p:nvPr/>
        </p:nvPicPr>
        <p:blipFill>
          <a:blip r:embed="rId2" cstate="print"/>
          <a:srcRect/>
          <a:stretch>
            <a:fillRect/>
          </a:stretch>
        </p:blipFill>
        <p:spPr bwMode="auto">
          <a:xfrm>
            <a:off x="5929322" y="1285859"/>
            <a:ext cx="2857520" cy="2932797"/>
          </a:xfrm>
          <a:prstGeom prst="rect">
            <a:avLst/>
          </a:prstGeom>
          <a:noFill/>
          <a:ln w="9525">
            <a:solidFill>
              <a:schemeClr val="tx1"/>
            </a:solidFill>
            <a:miter lim="800000"/>
            <a:headEnd/>
            <a:tailEnd/>
          </a:ln>
        </p:spPr>
      </p:pic>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2976" y="533400"/>
            <a:ext cx="7072362" cy="990600"/>
          </a:xfrm>
        </p:spPr>
        <p:txBody>
          <a:bodyPr>
            <a:normAutofit fontScale="90000"/>
          </a:bodyPr>
          <a:lstStyle/>
          <a:p>
            <a:r>
              <a:rPr lang="tr-TR" b="1" dirty="0" smtClean="0"/>
              <a:t>Üstünlük ancak takva iledir.</a:t>
            </a:r>
            <a:endParaRPr lang="tr-TR" b="1" dirty="0"/>
          </a:p>
        </p:txBody>
      </p:sp>
      <p:sp>
        <p:nvSpPr>
          <p:cNvPr id="3" name="2 İçerik Yer Tutucusu"/>
          <p:cNvSpPr>
            <a:spLocks noGrp="1"/>
          </p:cNvSpPr>
          <p:nvPr>
            <p:ph sz="half" idx="1"/>
          </p:nvPr>
        </p:nvSpPr>
        <p:spPr>
          <a:xfrm>
            <a:off x="642910" y="4071942"/>
            <a:ext cx="8001056" cy="2286016"/>
          </a:xfrm>
        </p:spPr>
        <p:txBody>
          <a:bodyPr>
            <a:normAutofit fontScale="85000" lnSpcReduction="10000"/>
          </a:bodyPr>
          <a:lstStyle/>
          <a:p>
            <a:pPr lvl="0">
              <a:lnSpc>
                <a:spcPct val="170000"/>
              </a:lnSpc>
            </a:pPr>
            <a:r>
              <a:rPr lang="tr-TR" sz="2000" b="1" dirty="0" smtClean="0"/>
              <a:t>Hac ibadeti, aynı zamanda farklı ülke ve bölgelerden gelen din kardeşlerinin tanışmasına fırsat oluşturmaktadır. </a:t>
            </a:r>
          </a:p>
          <a:p>
            <a:pPr lvl="0">
              <a:lnSpc>
                <a:spcPct val="170000"/>
              </a:lnSpc>
            </a:pPr>
            <a:r>
              <a:rPr lang="tr-TR" sz="2000" b="1" dirty="0" smtClean="0"/>
              <a:t>Herhangi bir ülkenin hacıları, diğer ülke hacılarına karşı üstünlük taslamamalıdır. Bu, cahiliye adeti olup, İslam dini tarafından kesinlikle yasaklanmıştır. </a:t>
            </a:r>
          </a:p>
        </p:txBody>
      </p:sp>
      <p:sp>
        <p:nvSpPr>
          <p:cNvPr id="4" name="3 İçerik Yer Tutucusu"/>
          <p:cNvSpPr>
            <a:spLocks noGrp="1"/>
          </p:cNvSpPr>
          <p:nvPr>
            <p:ph sz="half" idx="2"/>
          </p:nvPr>
        </p:nvSpPr>
        <p:spPr>
          <a:xfrm>
            <a:off x="571472" y="1428736"/>
            <a:ext cx="8043890" cy="2571768"/>
          </a:xfrm>
        </p:spPr>
        <p:txBody>
          <a:bodyPr>
            <a:noAutofit/>
          </a:bodyPr>
          <a:lstStyle/>
          <a:p>
            <a:pPr lvl="0">
              <a:lnSpc>
                <a:spcPct val="170000"/>
              </a:lnSpc>
            </a:pPr>
            <a:r>
              <a:rPr lang="tr-TR" sz="1800" b="1" dirty="0" smtClean="0"/>
              <a:t>Hacda başkalarını hakir görme gibi bir tavırdan şiddetle kaçınılmalıdır. Çünkü inanan kişi için kardeşini hakir görmesi, günah olarak ona yeter.</a:t>
            </a:r>
          </a:p>
          <a:p>
            <a:pPr>
              <a:lnSpc>
                <a:spcPct val="170000"/>
              </a:lnSpc>
            </a:pPr>
            <a:r>
              <a:rPr lang="tr-TR" sz="1800" b="1" dirty="0" smtClean="0"/>
              <a:t>Diğer Müslümanları tenkit yerine, kendi eksik ve kusurlarımızla ilgilenmeli onları telafi etmeye yoğunlaşmalıyız.</a:t>
            </a:r>
            <a:endParaRPr lang="tr-TR" sz="1800" b="1" dirty="0"/>
          </a:p>
        </p:txBody>
      </p:sp>
    </p:spTree>
  </p:cSld>
  <p:clrMapOvr>
    <a:masterClrMapping/>
  </p:clrMapOvr>
  <p:transition>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33400"/>
            <a:ext cx="8229600" cy="681022"/>
          </a:xfrm>
        </p:spPr>
        <p:txBody>
          <a:bodyPr>
            <a:normAutofit fontScale="90000"/>
          </a:bodyPr>
          <a:lstStyle/>
          <a:p>
            <a:pPr algn="ctr"/>
            <a:r>
              <a:rPr lang="tr-TR" b="1" dirty="0" smtClean="0"/>
              <a:t>Hoşgörü ve Saygı</a:t>
            </a:r>
            <a:endParaRPr lang="tr-TR" b="1" dirty="0"/>
          </a:p>
        </p:txBody>
      </p:sp>
      <p:sp>
        <p:nvSpPr>
          <p:cNvPr id="3" name="2 İçerik Yer Tutucusu"/>
          <p:cNvSpPr>
            <a:spLocks noGrp="1"/>
          </p:cNvSpPr>
          <p:nvPr>
            <p:ph sz="half" idx="1"/>
          </p:nvPr>
        </p:nvSpPr>
        <p:spPr>
          <a:xfrm>
            <a:off x="571472" y="2643182"/>
            <a:ext cx="8072494" cy="3891350"/>
          </a:xfrm>
        </p:spPr>
        <p:txBody>
          <a:bodyPr>
            <a:noAutofit/>
          </a:bodyPr>
          <a:lstStyle/>
          <a:p>
            <a:pPr lvl="0">
              <a:lnSpc>
                <a:spcPct val="170000"/>
              </a:lnSpc>
            </a:pPr>
            <a:r>
              <a:rPr lang="tr-TR" sz="2000" b="1" dirty="0" smtClean="0"/>
              <a:t>Kaldığımız binada, salon, asansör ve odaları ortak kullanmak zorundayız. Buralarda komşuluk ve arkadaşlık hakkına saygılı davranalım.</a:t>
            </a:r>
          </a:p>
          <a:p>
            <a:pPr>
              <a:lnSpc>
                <a:spcPct val="170000"/>
              </a:lnSpc>
            </a:pPr>
            <a:r>
              <a:rPr lang="tr-TR" sz="2000" b="1" dirty="0" smtClean="0"/>
              <a:t>Yemek, servis, asansör gibi sıra beklenmesi gereken yerlerde sabırlı ve hoşgörülü olunmalı, bayanlara, yaşlı ve engelli olanlara öncelik verilmeli, birbirimize karşı da her zaman; "önce sen buyur“ diyebilmeliyiz.</a:t>
            </a:r>
          </a:p>
        </p:txBody>
      </p:sp>
      <p:sp>
        <p:nvSpPr>
          <p:cNvPr id="6" name="3 İçerik Yer Tutucusu"/>
          <p:cNvSpPr>
            <a:spLocks noGrp="1"/>
          </p:cNvSpPr>
          <p:nvPr>
            <p:ph sz="half" idx="2"/>
          </p:nvPr>
        </p:nvSpPr>
        <p:spPr>
          <a:xfrm>
            <a:off x="500034" y="1142984"/>
            <a:ext cx="8043890" cy="1500198"/>
          </a:xfrm>
        </p:spPr>
        <p:txBody>
          <a:bodyPr>
            <a:normAutofit lnSpcReduction="10000"/>
          </a:bodyPr>
          <a:lstStyle/>
          <a:p>
            <a:pPr>
              <a:lnSpc>
                <a:spcPct val="160000"/>
              </a:lnSpc>
            </a:pPr>
            <a:r>
              <a:rPr lang="tr-TR" sz="2000" b="1" dirty="0" smtClean="0"/>
              <a:t>Lütfen oda, koridor, merdiven asansör, yemekhane, servis otobüsleri v.b. yerlerde yüksek sesle konuşarak arkadaşlarımızı rahatsız etmeyelim. </a:t>
            </a:r>
          </a:p>
        </p:txBody>
      </p:sp>
    </p:spTree>
  </p:cSld>
  <p:clrMapOvr>
    <a:masterClrMapping/>
  </p:clrMapOvr>
  <p:transition>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14678" y="533400"/>
            <a:ext cx="5472122" cy="1252526"/>
          </a:xfrm>
        </p:spPr>
        <p:txBody>
          <a:bodyPr>
            <a:noAutofit/>
          </a:bodyPr>
          <a:lstStyle/>
          <a:p>
            <a:pPr lvl="0"/>
            <a:r>
              <a:rPr lang="tr-TR" sz="2400" b="1" dirty="0" smtClean="0"/>
              <a:t>Hem Müslüman olarak hem de milletimizi temsil açısından olumsuz bir etki ve imaj bırakmamalıyız.</a:t>
            </a:r>
            <a:endParaRPr lang="tr-TR" sz="2400" dirty="0"/>
          </a:p>
        </p:txBody>
      </p:sp>
      <p:sp>
        <p:nvSpPr>
          <p:cNvPr id="3" name="2 İçerik Yer Tutucusu"/>
          <p:cNvSpPr>
            <a:spLocks noGrp="1"/>
          </p:cNvSpPr>
          <p:nvPr>
            <p:ph sz="half" idx="1"/>
          </p:nvPr>
        </p:nvSpPr>
        <p:spPr>
          <a:xfrm>
            <a:off x="3214678" y="4214818"/>
            <a:ext cx="5572164" cy="2176838"/>
          </a:xfrm>
        </p:spPr>
        <p:txBody>
          <a:bodyPr>
            <a:normAutofit fontScale="70000" lnSpcReduction="20000"/>
          </a:bodyPr>
          <a:lstStyle/>
          <a:p>
            <a:pPr lvl="0">
              <a:lnSpc>
                <a:spcPct val="170000"/>
              </a:lnSpc>
            </a:pPr>
            <a:r>
              <a:rPr lang="tr-TR" b="1" dirty="0" smtClean="0"/>
              <a:t>İslam ahlakına yaraşır davranışlar sergilenmeli, kaba ve sert söz ve davranışlardan sakınılmalıdır. </a:t>
            </a:r>
          </a:p>
        </p:txBody>
      </p:sp>
      <p:sp>
        <p:nvSpPr>
          <p:cNvPr id="4" name="3 İçerik Yer Tutucusu"/>
          <p:cNvSpPr>
            <a:spLocks noGrp="1"/>
          </p:cNvSpPr>
          <p:nvPr>
            <p:ph sz="half" idx="2"/>
          </p:nvPr>
        </p:nvSpPr>
        <p:spPr>
          <a:xfrm>
            <a:off x="3071802" y="2143116"/>
            <a:ext cx="5614998" cy="1928826"/>
          </a:xfrm>
        </p:spPr>
        <p:txBody>
          <a:bodyPr>
            <a:normAutofit fontScale="70000" lnSpcReduction="20000"/>
          </a:bodyPr>
          <a:lstStyle/>
          <a:p>
            <a:pPr lvl="0">
              <a:lnSpc>
                <a:spcPct val="160000"/>
              </a:lnSpc>
            </a:pPr>
            <a:r>
              <a:rPr lang="tr-TR" b="1" dirty="0" smtClean="0"/>
              <a:t>Müslüman kardeşlerimize karşı anlayışlı ve hoşgörülü olmalı, her gördüğümüz olumsuz davranışa kırıcı biçimde müdahale etmemeliyiz.</a:t>
            </a:r>
          </a:p>
        </p:txBody>
      </p:sp>
      <p:pic>
        <p:nvPicPr>
          <p:cNvPr id="3074" name="Picture 2" descr="E:\HACVEUMRE\2009otel 1_4_hilton\umre2009-1-4\DSC09644.JPG"/>
          <p:cNvPicPr>
            <a:picLocks noChangeAspect="1" noChangeArrowheads="1"/>
          </p:cNvPicPr>
          <p:nvPr/>
        </p:nvPicPr>
        <p:blipFill>
          <a:blip r:embed="rId2" cstate="print"/>
          <a:srcRect l="9580" r="60809" b="4634"/>
          <a:stretch>
            <a:fillRect/>
          </a:stretch>
        </p:blipFill>
        <p:spPr bwMode="auto">
          <a:xfrm>
            <a:off x="142844" y="304638"/>
            <a:ext cx="2786082" cy="5981882"/>
          </a:xfrm>
          <a:prstGeom prst="rect">
            <a:avLst/>
          </a:prstGeom>
          <a:noFill/>
        </p:spPr>
      </p:pic>
    </p:spTree>
  </p:cSld>
  <p:clrMapOvr>
    <a:masterClrMapping/>
  </p:clrMapOvr>
  <p:transition>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half" idx="1"/>
          </p:nvPr>
        </p:nvSpPr>
        <p:spPr>
          <a:xfrm>
            <a:off x="3786182" y="3714752"/>
            <a:ext cx="4829180" cy="2714644"/>
          </a:xfrm>
        </p:spPr>
        <p:txBody>
          <a:bodyPr>
            <a:normAutofit fontScale="92500" lnSpcReduction="20000"/>
          </a:bodyPr>
          <a:lstStyle/>
          <a:p>
            <a:pPr lvl="0">
              <a:lnSpc>
                <a:spcPct val="150000"/>
              </a:lnSpc>
            </a:pPr>
            <a:r>
              <a:rPr lang="tr-TR" b="1" dirty="0" smtClean="0"/>
              <a:t>Küçüklere sevgi, büyüklere saygı gösterilmeli, yaşlı, engelli ve yardıma muhtaçların yardımına koşulmalıdır.</a:t>
            </a:r>
          </a:p>
        </p:txBody>
      </p:sp>
      <p:sp>
        <p:nvSpPr>
          <p:cNvPr id="4" name="3 İçerik Yer Tutucusu"/>
          <p:cNvSpPr>
            <a:spLocks noGrp="1"/>
          </p:cNvSpPr>
          <p:nvPr>
            <p:ph sz="half" idx="2"/>
          </p:nvPr>
        </p:nvSpPr>
        <p:spPr>
          <a:xfrm>
            <a:off x="3643306" y="1673352"/>
            <a:ext cx="5043494" cy="1969962"/>
          </a:xfrm>
        </p:spPr>
        <p:txBody>
          <a:bodyPr>
            <a:normAutofit fontScale="92500" lnSpcReduction="20000"/>
          </a:bodyPr>
          <a:lstStyle/>
          <a:p>
            <a:pPr lvl="0">
              <a:lnSpc>
                <a:spcPct val="150000"/>
              </a:lnSpc>
            </a:pPr>
            <a:r>
              <a:rPr lang="tr-TR" b="1" dirty="0" smtClean="0"/>
              <a:t>Alçak gönüllü olunmalı, kibirden, </a:t>
            </a:r>
            <a:r>
              <a:rPr lang="tr-TR" b="1" dirty="0" err="1" smtClean="0"/>
              <a:t>enaniyetten</a:t>
            </a:r>
            <a:r>
              <a:rPr lang="tr-TR" b="1" dirty="0" smtClean="0"/>
              <a:t> ve gururdan kaçınılmalıdır.</a:t>
            </a:r>
          </a:p>
        </p:txBody>
      </p:sp>
      <p:sp>
        <p:nvSpPr>
          <p:cNvPr id="5" name="1 Başlık"/>
          <p:cNvSpPr>
            <a:spLocks noGrp="1"/>
          </p:cNvSpPr>
          <p:nvPr>
            <p:ph type="title"/>
          </p:nvPr>
        </p:nvSpPr>
        <p:spPr>
          <a:xfrm>
            <a:off x="3786182" y="533400"/>
            <a:ext cx="4900618" cy="990600"/>
          </a:xfrm>
        </p:spPr>
        <p:txBody>
          <a:bodyPr>
            <a:noAutofit/>
          </a:bodyPr>
          <a:lstStyle/>
          <a:p>
            <a:pPr algn="ctr"/>
            <a:r>
              <a:rPr lang="tr-TR" sz="3000" b="1" dirty="0" smtClean="0"/>
              <a:t>Kimsenin kalbini kırmayalım ve incitmeyelim</a:t>
            </a:r>
            <a:endParaRPr lang="tr-TR" sz="3000" dirty="0"/>
          </a:p>
        </p:txBody>
      </p:sp>
      <p:pic>
        <p:nvPicPr>
          <p:cNvPr id="7" name="Picture 2" descr="C:\hac2011ft\Necdet_Subasi\295870_10150378626838605_602823604_8352256_1003066460_n.jpg"/>
          <p:cNvPicPr>
            <a:picLocks noChangeAspect="1" noChangeArrowheads="1"/>
          </p:cNvPicPr>
          <p:nvPr/>
        </p:nvPicPr>
        <p:blipFill>
          <a:blip r:embed="rId2" cstate="print"/>
          <a:srcRect/>
          <a:stretch>
            <a:fillRect/>
          </a:stretch>
        </p:blipFill>
        <p:spPr bwMode="auto">
          <a:xfrm>
            <a:off x="142844" y="428604"/>
            <a:ext cx="3415629" cy="6072230"/>
          </a:xfrm>
          <a:prstGeom prst="rect">
            <a:avLst/>
          </a:prstGeom>
          <a:noFill/>
        </p:spPr>
      </p:pic>
    </p:spTree>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OTOBUS.jpg"/>
          <p:cNvPicPr>
            <a:picLocks noChangeAspect="1"/>
          </p:cNvPicPr>
          <p:nvPr/>
        </p:nvPicPr>
        <p:blipFill>
          <a:blip r:embed="rId2" cstate="print"/>
          <a:stretch>
            <a:fillRect/>
          </a:stretch>
        </p:blipFill>
        <p:spPr>
          <a:xfrm>
            <a:off x="571472" y="1142984"/>
            <a:ext cx="8072494" cy="5347434"/>
          </a:xfrm>
          <a:prstGeom prst="rect">
            <a:avLst/>
          </a:prstGeom>
          <a:ln>
            <a:solidFill>
              <a:schemeClr val="accent1"/>
            </a:solidFill>
          </a:ln>
        </p:spPr>
      </p:pic>
      <p:sp>
        <p:nvSpPr>
          <p:cNvPr id="3" name="2 Dikdörtgen"/>
          <p:cNvSpPr/>
          <p:nvPr/>
        </p:nvSpPr>
        <p:spPr>
          <a:xfrm>
            <a:off x="642910" y="428604"/>
            <a:ext cx="8072494" cy="707886"/>
          </a:xfrm>
          <a:prstGeom prst="rect">
            <a:avLst/>
          </a:prstGeom>
          <a:noFill/>
        </p:spPr>
        <p:txBody>
          <a:bodyPr wrap="square" lIns="91440" tIns="45720" rIns="91440" bIns="45720">
            <a:spAutoFit/>
          </a:bodyPr>
          <a:lstStyle/>
          <a:p>
            <a:pPr algn="ctr"/>
            <a:r>
              <a:rPr lang="tr-TR" sz="2000" b="1" dirty="0" smtClean="0">
                <a:solidFill>
                  <a:srgbClr val="FF0000"/>
                </a:solidFill>
              </a:rPr>
              <a:t>OTOBÜSLERE BİNİP-İNERKEN HACI KARDEŞLERİMİZE SAYGI GÖSTERİP BİRBİRLERİMİZİN GÖNLÜNÜ KIRMAMALIYIZ.</a:t>
            </a:r>
            <a:endParaRPr lang="tr-TR" sz="2000" b="1" dirty="0">
              <a:solidFill>
                <a:srgbClr val="FF0000"/>
              </a:solidFill>
            </a:endParaRP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552" y="404664"/>
            <a:ext cx="3600400" cy="706437"/>
          </a:xfrm>
        </p:spPr>
        <p:txBody>
          <a:bodyPr/>
          <a:lstStyle/>
          <a:p>
            <a:pPr fontAlgn="auto">
              <a:spcAft>
                <a:spcPts val="0"/>
              </a:spcAft>
              <a:defRPr/>
            </a:pPr>
            <a:r>
              <a:rPr lang="tr-TR" sz="3200" b="1" dirty="0" smtClean="0">
                <a:solidFill>
                  <a:srgbClr val="FF0000"/>
                </a:solidFill>
              </a:rPr>
              <a:t>HAVAALANINDA</a:t>
            </a:r>
            <a:endParaRPr lang="tr-TR" sz="3200" b="1" dirty="0">
              <a:solidFill>
                <a:srgbClr val="FF0000"/>
              </a:solidFill>
            </a:endParaRPr>
          </a:p>
        </p:txBody>
      </p:sp>
      <p:pic>
        <p:nvPicPr>
          <p:cNvPr id="27651" name="5 İçerik Yer Tutucusu" descr="cidde-05.JPG"/>
          <p:cNvPicPr>
            <a:picLocks noGrp="1" noChangeAspect="1"/>
          </p:cNvPicPr>
          <p:nvPr>
            <p:ph sz="half" idx="1"/>
          </p:nvPr>
        </p:nvPicPr>
        <p:blipFill>
          <a:blip r:embed="rId2" cstate="print"/>
          <a:srcRect/>
          <a:stretch>
            <a:fillRect/>
          </a:stretch>
        </p:blipFill>
        <p:spPr>
          <a:xfrm>
            <a:off x="4716016" y="3645024"/>
            <a:ext cx="4078222" cy="3067050"/>
          </a:xfrm>
        </p:spPr>
      </p:pic>
      <p:pic>
        <p:nvPicPr>
          <p:cNvPr id="27653" name="7 Resim" descr="image006.jpg"/>
          <p:cNvPicPr>
            <a:picLocks noChangeAspect="1"/>
          </p:cNvPicPr>
          <p:nvPr/>
        </p:nvPicPr>
        <p:blipFill>
          <a:blip r:embed="rId3" cstate="print"/>
          <a:srcRect/>
          <a:stretch>
            <a:fillRect/>
          </a:stretch>
        </p:blipFill>
        <p:spPr bwMode="auto">
          <a:xfrm>
            <a:off x="428596" y="3214686"/>
            <a:ext cx="4061042" cy="3311525"/>
          </a:xfrm>
          <a:prstGeom prst="rect">
            <a:avLst/>
          </a:prstGeom>
          <a:noFill/>
          <a:ln w="9525">
            <a:noFill/>
            <a:miter lim="800000"/>
            <a:headEnd/>
            <a:tailEnd/>
          </a:ln>
        </p:spPr>
      </p:pic>
      <p:sp>
        <p:nvSpPr>
          <p:cNvPr id="3" name="Metin kutusu 2"/>
          <p:cNvSpPr txBox="1"/>
          <p:nvPr/>
        </p:nvSpPr>
        <p:spPr>
          <a:xfrm>
            <a:off x="142844" y="1071546"/>
            <a:ext cx="4683462" cy="2169825"/>
          </a:xfrm>
          <a:prstGeom prst="rect">
            <a:avLst/>
          </a:prstGeom>
          <a:noFill/>
        </p:spPr>
        <p:txBody>
          <a:bodyPr wrap="none" rtlCol="0">
            <a:spAutoFit/>
          </a:bodyPr>
          <a:lstStyle/>
          <a:p>
            <a:pPr marL="179388" indent="-179388">
              <a:lnSpc>
                <a:spcPct val="150000"/>
              </a:lnSpc>
              <a:buFontTx/>
              <a:buChar char="-"/>
            </a:pPr>
            <a:r>
              <a:rPr lang="tr-TR" b="1" dirty="0" smtClean="0"/>
              <a:t>UZUN SÜRELİ BEKLEMELERDE SABIR</a:t>
            </a:r>
          </a:p>
          <a:p>
            <a:pPr marL="179388" indent="-179388">
              <a:lnSpc>
                <a:spcPct val="150000"/>
              </a:lnSpc>
              <a:buFontTx/>
              <a:buChar char="-"/>
            </a:pPr>
            <a:r>
              <a:rPr lang="tr-TR" b="1" dirty="0" smtClean="0"/>
              <a:t>HAVAALANINDA İHRAM GİYİLECEKSE </a:t>
            </a:r>
          </a:p>
          <a:p>
            <a:pPr marL="179388" indent="-179388">
              <a:lnSpc>
                <a:spcPct val="150000"/>
              </a:lnSpc>
            </a:pPr>
            <a:r>
              <a:rPr lang="tr-TR" b="1" dirty="0" smtClean="0"/>
              <a:t>YAŞLILARA YARDIMCI OLUNMALIDIR</a:t>
            </a:r>
          </a:p>
          <a:p>
            <a:pPr marL="179388" indent="-179388">
              <a:lnSpc>
                <a:spcPct val="150000"/>
              </a:lnSpc>
              <a:buFontTx/>
              <a:buChar char="-"/>
            </a:pPr>
            <a:r>
              <a:rPr lang="tr-TR" b="1" dirty="0" smtClean="0"/>
              <a:t>UÇAĞA BİNİŞ VE YERLEŞMEDE </a:t>
            </a:r>
            <a:br>
              <a:rPr lang="tr-TR" b="1" dirty="0" smtClean="0"/>
            </a:br>
            <a:r>
              <a:rPr lang="tr-TR" b="1" dirty="0" smtClean="0"/>
              <a:t>YÖNLENDİRMELERE UYMAK</a:t>
            </a:r>
          </a:p>
        </p:txBody>
      </p:sp>
      <p:pic>
        <p:nvPicPr>
          <p:cNvPr id="8" name="Picture 29" descr="https://fbcdn-sphotos-d-a.akamaihd.net/hphotos-ak-ash3/582043_4162669983606_853217288_n.jpg"/>
          <p:cNvPicPr>
            <a:picLocks noChangeAspect="1" noChangeArrowheads="1"/>
          </p:cNvPicPr>
          <p:nvPr/>
        </p:nvPicPr>
        <p:blipFill>
          <a:blip r:embed="rId4" cstate="print"/>
          <a:srcRect/>
          <a:stretch>
            <a:fillRect/>
          </a:stretch>
        </p:blipFill>
        <p:spPr bwMode="auto">
          <a:xfrm>
            <a:off x="4716016" y="787499"/>
            <a:ext cx="4061042" cy="2711592"/>
          </a:xfrm>
          <a:prstGeom prst="rect">
            <a:avLst/>
          </a:prstGeom>
          <a:noFill/>
        </p:spPr>
      </p:pic>
    </p:spTree>
  </p:cSld>
  <p:clrMapOvr>
    <a:masterClrMapping/>
  </p:clrMapOvr>
  <p:transition>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35100" y="274638"/>
            <a:ext cx="7499350" cy="1143000"/>
          </a:xfrm>
        </p:spPr>
        <p:txBody>
          <a:bodyPr/>
          <a:lstStyle/>
          <a:p>
            <a:pPr fontAlgn="auto">
              <a:spcAft>
                <a:spcPts val="0"/>
              </a:spcAft>
              <a:defRPr/>
            </a:pPr>
            <a:r>
              <a:rPr lang="tr-TR" sz="4400" b="1" dirty="0" smtClean="0">
                <a:solidFill>
                  <a:srgbClr val="FF0000"/>
                </a:solidFill>
              </a:rPr>
              <a:t>YEMEKHANELERDE</a:t>
            </a:r>
            <a:endParaRPr lang="tr-TR" dirty="0">
              <a:solidFill>
                <a:schemeClr val="tx2">
                  <a:satMod val="130000"/>
                </a:schemeClr>
              </a:solidFill>
            </a:endParaRPr>
          </a:p>
        </p:txBody>
      </p:sp>
      <p:pic>
        <p:nvPicPr>
          <p:cNvPr id="28675" name="4 İçerik Yer Tutucusu" descr="image001.jpg"/>
          <p:cNvPicPr>
            <a:picLocks noGrp="1" noChangeAspect="1"/>
          </p:cNvPicPr>
          <p:nvPr>
            <p:ph sz="half" idx="1"/>
          </p:nvPr>
        </p:nvPicPr>
        <p:blipFill>
          <a:blip r:embed="rId2" cstate="print"/>
          <a:stretch>
            <a:fillRect/>
          </a:stretch>
        </p:blipFill>
        <p:spPr>
          <a:xfrm>
            <a:off x="500034" y="1928802"/>
            <a:ext cx="4038600" cy="2858300"/>
          </a:xfrm>
        </p:spPr>
      </p:pic>
      <p:pic>
        <p:nvPicPr>
          <p:cNvPr id="28676" name="5 İçerik Yer Tutucusu" descr="image002.jpg"/>
          <p:cNvPicPr>
            <a:picLocks noGrp="1" noChangeAspect="1"/>
          </p:cNvPicPr>
          <p:nvPr>
            <p:ph sz="half" idx="2"/>
          </p:nvPr>
        </p:nvPicPr>
        <p:blipFill>
          <a:blip r:embed="rId3" cstate="print"/>
          <a:stretch>
            <a:fillRect/>
          </a:stretch>
        </p:blipFill>
        <p:spPr>
          <a:xfrm>
            <a:off x="4786314" y="3571876"/>
            <a:ext cx="4038600" cy="3065237"/>
          </a:xfrm>
        </p:spPr>
      </p:pic>
      <p:sp>
        <p:nvSpPr>
          <p:cNvPr id="3" name="Metin kutusu 2"/>
          <p:cNvSpPr txBox="1"/>
          <p:nvPr/>
        </p:nvSpPr>
        <p:spPr>
          <a:xfrm>
            <a:off x="4429124" y="1928802"/>
            <a:ext cx="4557593" cy="1431161"/>
          </a:xfrm>
          <a:prstGeom prst="rect">
            <a:avLst/>
          </a:prstGeom>
          <a:noFill/>
        </p:spPr>
        <p:txBody>
          <a:bodyPr wrap="square" rtlCol="0">
            <a:spAutoFit/>
          </a:bodyPr>
          <a:lstStyle/>
          <a:p>
            <a:pPr algn="ctr">
              <a:lnSpc>
                <a:spcPct val="150000"/>
              </a:lnSpc>
            </a:pPr>
            <a:r>
              <a:rPr lang="tr-TR" sz="2000" b="1" dirty="0" smtClean="0">
                <a:solidFill>
                  <a:srgbClr val="0070C0"/>
                </a:solidFill>
              </a:rPr>
              <a:t>YEMEK MASALARINDA </a:t>
            </a:r>
            <a:br>
              <a:rPr lang="tr-TR" sz="2000" b="1" dirty="0" smtClean="0">
                <a:solidFill>
                  <a:srgbClr val="0070C0"/>
                </a:solidFill>
              </a:rPr>
            </a:br>
            <a:r>
              <a:rPr lang="tr-TR" sz="2000" b="1" dirty="0" smtClean="0">
                <a:solidFill>
                  <a:srgbClr val="0070C0"/>
                </a:solidFill>
              </a:rPr>
              <a:t>BEKLEMEDEN, YER AÇMAK,</a:t>
            </a:r>
            <a:br>
              <a:rPr lang="tr-TR" sz="2000" b="1" dirty="0" smtClean="0">
                <a:solidFill>
                  <a:srgbClr val="0070C0"/>
                </a:solidFill>
              </a:rPr>
            </a:br>
            <a:r>
              <a:rPr lang="tr-TR" b="1" dirty="0" smtClean="0">
                <a:solidFill>
                  <a:srgbClr val="0070C0"/>
                </a:solidFill>
              </a:rPr>
              <a:t>MASALARDA TABİLDOT BIRAKMAMAK</a:t>
            </a:r>
            <a:endParaRPr lang="tr-TR" sz="2000" b="1" dirty="0">
              <a:solidFill>
                <a:srgbClr val="0070C0"/>
              </a:solidFill>
            </a:endParaRPr>
          </a:p>
        </p:txBody>
      </p:sp>
      <p:sp>
        <p:nvSpPr>
          <p:cNvPr id="6" name="Metin kutusu 5"/>
          <p:cNvSpPr txBox="1"/>
          <p:nvPr/>
        </p:nvSpPr>
        <p:spPr>
          <a:xfrm>
            <a:off x="467544" y="4937392"/>
            <a:ext cx="3852337" cy="1477328"/>
          </a:xfrm>
          <a:prstGeom prst="rect">
            <a:avLst/>
          </a:prstGeom>
          <a:noFill/>
        </p:spPr>
        <p:txBody>
          <a:bodyPr wrap="none" rtlCol="0">
            <a:spAutoFit/>
          </a:bodyPr>
          <a:lstStyle/>
          <a:p>
            <a:pPr>
              <a:lnSpc>
                <a:spcPct val="150000"/>
              </a:lnSpc>
            </a:pPr>
            <a:r>
              <a:rPr lang="tr-TR" sz="2000" b="1" dirty="0" smtClean="0">
                <a:solidFill>
                  <a:srgbClr val="0070C0"/>
                </a:solidFill>
              </a:rPr>
              <a:t>YEMEK SIRASI BEKLERKEN; </a:t>
            </a:r>
          </a:p>
          <a:p>
            <a:pPr marL="180975" indent="-180975">
              <a:lnSpc>
                <a:spcPct val="150000"/>
              </a:lnSpc>
              <a:buFont typeface="Arial" pitchFamily="34" charset="0"/>
              <a:buChar char="•"/>
            </a:pPr>
            <a:r>
              <a:rPr lang="tr-TR" sz="2000" b="1" dirty="0" smtClean="0">
                <a:solidFill>
                  <a:srgbClr val="0070C0"/>
                </a:solidFill>
              </a:rPr>
              <a:t>SIRA GÖZETMEK VE </a:t>
            </a:r>
          </a:p>
          <a:p>
            <a:pPr marL="180975" indent="-180975">
              <a:lnSpc>
                <a:spcPct val="150000"/>
              </a:lnSpc>
              <a:buFont typeface="Arial" pitchFamily="34" charset="0"/>
              <a:buChar char="•"/>
            </a:pPr>
            <a:r>
              <a:rPr lang="tr-TR" sz="2000" b="1" dirty="0" smtClean="0">
                <a:solidFill>
                  <a:srgbClr val="0070C0"/>
                </a:solidFill>
              </a:rPr>
              <a:t>SABIRLA BEKLEMEK</a:t>
            </a:r>
            <a:endParaRPr lang="tr-TR" sz="2000" b="1" dirty="0">
              <a:solidFill>
                <a:srgbClr val="0070C0"/>
              </a:solidFill>
            </a:endParaRPr>
          </a:p>
        </p:txBody>
      </p:sp>
      <p:sp>
        <p:nvSpPr>
          <p:cNvPr id="7" name="2 İçerik Yer Tutucusu"/>
          <p:cNvSpPr txBox="1">
            <a:spLocks/>
          </p:cNvSpPr>
          <p:nvPr/>
        </p:nvSpPr>
        <p:spPr>
          <a:xfrm>
            <a:off x="357158" y="1142984"/>
            <a:ext cx="8572560" cy="714380"/>
          </a:xfrm>
          <a:prstGeom prst="rect">
            <a:avLst/>
          </a:prstGeom>
        </p:spPr>
        <p:txBody>
          <a:bodyPr vert="horz" lIns="91440" tIns="45720" rIns="91440" bIns="45720" rtlCol="0">
            <a:no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tr-TR" b="1" i="0" u="none" strike="noStrike" kern="1200" cap="none" spc="0" normalizeH="0" baseline="0" noProof="0" dirty="0" smtClean="0">
                <a:ln>
                  <a:noFill/>
                </a:ln>
                <a:solidFill>
                  <a:schemeClr val="tx1"/>
                </a:solidFill>
                <a:effectLst/>
                <a:uLnTx/>
                <a:uFillTx/>
                <a:latin typeface="+mn-lt"/>
                <a:ea typeface="+mn-ea"/>
                <a:cs typeface="+mn-cs"/>
              </a:rPr>
              <a:t>Yemekleri ihtiyacımız kadar alalım. Eksik olması halinde bir daha alınabilir.  </a:t>
            </a: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tr-TR" b="1" i="0" u="none" strike="noStrike" kern="1200" cap="none" spc="0" normalizeH="0" baseline="0" noProof="0" dirty="0" smtClean="0">
                <a:ln>
                  <a:noFill/>
                </a:ln>
                <a:solidFill>
                  <a:schemeClr val="tx1"/>
                </a:solidFill>
                <a:effectLst/>
                <a:uLnTx/>
                <a:uFillTx/>
                <a:latin typeface="+mn-lt"/>
                <a:ea typeface="+mn-ea"/>
                <a:cs typeface="+mn-cs"/>
              </a:rPr>
              <a:t>Yemeklerin dökülmesine ve israfına neden olarak günaha girmeyelim.</a:t>
            </a:r>
            <a:endParaRPr kumimoji="0" lang="tr-TR"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323528" y="620688"/>
            <a:ext cx="8568952" cy="5760640"/>
          </a:xfrm>
        </p:spPr>
        <p:txBody>
          <a:bodyPr>
            <a:normAutofit/>
          </a:bodyPr>
          <a:lstStyle/>
          <a:p>
            <a:pPr marL="45720" indent="0" algn="r">
              <a:buClr>
                <a:schemeClr val="accent6">
                  <a:lumMod val="75000"/>
                </a:schemeClr>
              </a:buClr>
              <a:buNone/>
              <a:defRPr/>
            </a:pPr>
            <a:r>
              <a:rPr lang="ar-AE" sz="3200" b="1" dirty="0" smtClean="0">
                <a:latin typeface="Traditional Arabic" pitchFamily="18" charset="-78"/>
                <a:cs typeface="Traditional Arabic" pitchFamily="18" charset="-78"/>
              </a:rPr>
              <a:t>يَا أَيُّهَا الَّذِينَ آمَنُوا اجْتَنِبُوا كَثِيرًا مِّنَ الظَّنِّ إِنَّ بَعْضَ الظَّنِّ إِثْمٌ وَلَا تَجَسَّسُوا وَلَا يَغْتَب بَّعْضُكُم بَعْضًا أَيُحِبُّ أَحَدُكُمْ أَن يَأْكُلَ لَحْمَ أَخِيهِ مَيْتًا فَكَرِهْتُمُوهُ وَاتَّقُوا اللَّهَ إِنَّ اللَّهَ تَوَّابٌ رَّحِيمٌ</a:t>
            </a:r>
            <a:endParaRPr lang="tr-TR" sz="3200" b="1" dirty="0" smtClean="0">
              <a:solidFill>
                <a:schemeClr val="tx1">
                  <a:lumMod val="75000"/>
                  <a:lumOff val="25000"/>
                </a:schemeClr>
              </a:solidFill>
              <a:latin typeface="Traditional Arabic" pitchFamily="18" charset="-78"/>
              <a:cs typeface="Traditional Arabic" pitchFamily="18" charset="-78"/>
            </a:endParaRPr>
          </a:p>
          <a:p>
            <a:pPr marL="45720" indent="0" algn="just">
              <a:buClr>
                <a:schemeClr val="accent6">
                  <a:lumMod val="75000"/>
                </a:schemeClr>
              </a:buClr>
              <a:buFont typeface="Arial" pitchFamily="34" charset="0"/>
              <a:buChar char="•"/>
              <a:defRPr/>
            </a:pPr>
            <a:endParaRPr lang="tr-TR" sz="1800" dirty="0" smtClean="0">
              <a:solidFill>
                <a:schemeClr val="tx1">
                  <a:lumMod val="75000"/>
                  <a:lumOff val="25000"/>
                </a:schemeClr>
              </a:solidFill>
            </a:endParaRPr>
          </a:p>
          <a:p>
            <a:pPr marL="45720" indent="0" algn="just">
              <a:buClr>
                <a:schemeClr val="accent6">
                  <a:lumMod val="75000"/>
                </a:schemeClr>
              </a:buClr>
              <a:buNone/>
              <a:defRPr/>
            </a:pPr>
            <a:r>
              <a:rPr lang="tr-TR" sz="2200" b="1" dirty="0" smtClean="0">
                <a:latin typeface="Comic Sans MS" pitchFamily="66" charset="0"/>
              </a:rPr>
              <a:t>“Ey iman edenler! Zannın birçoğundan sakının. Çünkü zannın bir kısmı günahtır. Birbirinizin kusurlarını ve mahremiyetlerini araştırmayın. Birbirinizin gıybetini yapmayın. Herhangi biriniz ölü kardeşinin etini yemekten hoşlanır mı? İşte bundan tiksindiniz! Allah’a karşı gelmekten sakının. Şüphesiz Allah tövbeyi çok kabul edendir, çok merhamet edendir</a:t>
            </a:r>
            <a:r>
              <a:rPr lang="tr-TR" sz="2200" dirty="0" smtClean="0"/>
              <a:t>.”</a:t>
            </a:r>
            <a:endParaRPr lang="tr-TR" sz="2200" dirty="0" smtClean="0">
              <a:solidFill>
                <a:schemeClr val="tx1">
                  <a:lumMod val="75000"/>
                  <a:lumOff val="25000"/>
                </a:schemeClr>
              </a:solidFill>
            </a:endParaRPr>
          </a:p>
          <a:p>
            <a:pPr marL="45720" indent="0" algn="just">
              <a:buClr>
                <a:schemeClr val="accent6">
                  <a:lumMod val="75000"/>
                </a:schemeClr>
              </a:buClr>
              <a:buNone/>
              <a:defRPr/>
            </a:pPr>
            <a:endParaRPr lang="tr-TR" sz="2400" b="1" dirty="0" smtClean="0">
              <a:latin typeface="Comic Sans MS" pitchFamily="66" charset="0"/>
            </a:endParaRPr>
          </a:p>
          <a:p>
            <a:pPr marL="45720" indent="0" algn="just">
              <a:buClr>
                <a:schemeClr val="accent6">
                  <a:lumMod val="75000"/>
                </a:schemeClr>
              </a:buClr>
              <a:buNone/>
              <a:defRPr/>
            </a:pPr>
            <a:r>
              <a:rPr lang="tr-TR" sz="2200" b="1" dirty="0" smtClean="0">
                <a:latin typeface="Comic Sans MS" pitchFamily="66" charset="0"/>
              </a:rPr>
              <a:t>Kişinin </a:t>
            </a:r>
            <a:r>
              <a:rPr lang="tr-TR" sz="2200" b="1" dirty="0" smtClean="0">
                <a:solidFill>
                  <a:srgbClr val="FF0000"/>
                </a:solidFill>
                <a:latin typeface="Comic Sans MS" pitchFamily="66" charset="0"/>
              </a:rPr>
              <a:t>onur ve haysiyet</a:t>
            </a:r>
            <a:r>
              <a:rPr lang="tr-TR" sz="2200" b="1" dirty="0" smtClean="0">
                <a:latin typeface="Comic Sans MS" pitchFamily="66" charset="0"/>
              </a:rPr>
              <a:t>ine zarar veren her türlü fiil ve davranıştan uzak durup kul haklarına riayet etmek gerekir.</a:t>
            </a:r>
            <a:r>
              <a:rPr lang="tr-TR" sz="2200" dirty="0" smtClean="0">
                <a:latin typeface="Comic Sans MS" pitchFamily="66" charset="0"/>
              </a:rPr>
              <a:t> (gıybet, su-i zan, alay, küçümseme vb)</a:t>
            </a:r>
          </a:p>
          <a:p>
            <a:pPr>
              <a:buNone/>
            </a:pPr>
            <a:endParaRPr lang="tr-TR" dirty="0"/>
          </a:p>
        </p:txBody>
      </p:sp>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98007" y="332656"/>
            <a:ext cx="7499350" cy="524576"/>
          </a:xfrm>
        </p:spPr>
        <p:txBody>
          <a:bodyPr>
            <a:noAutofit/>
          </a:bodyPr>
          <a:lstStyle/>
          <a:p>
            <a:pPr fontAlgn="auto">
              <a:spcAft>
                <a:spcPts val="0"/>
              </a:spcAft>
              <a:defRPr/>
            </a:pPr>
            <a:r>
              <a:rPr lang="tr-TR" sz="3200" b="1" dirty="0" smtClean="0">
                <a:solidFill>
                  <a:srgbClr val="FF0000"/>
                </a:solidFill>
              </a:rPr>
              <a:t>ORTAK KULLANIM ALANI ODALAR</a:t>
            </a:r>
            <a:endParaRPr lang="tr-TR" sz="3200" b="1" dirty="0">
              <a:solidFill>
                <a:srgbClr val="FF0000"/>
              </a:solidFill>
            </a:endParaRPr>
          </a:p>
        </p:txBody>
      </p:sp>
      <p:pic>
        <p:nvPicPr>
          <p:cNvPr id="29699" name="4 İçerik Yer Tutucusu" descr="Kıble.Menazil 180720083053_1.jpg"/>
          <p:cNvPicPr>
            <a:picLocks noGrp="1" noChangeAspect="1"/>
          </p:cNvPicPr>
          <p:nvPr>
            <p:ph sz="half" idx="1"/>
          </p:nvPr>
        </p:nvPicPr>
        <p:blipFill>
          <a:blip r:embed="rId2" cstate="print"/>
          <a:srcRect/>
          <a:stretch>
            <a:fillRect/>
          </a:stretch>
        </p:blipFill>
        <p:spPr>
          <a:xfrm>
            <a:off x="5000628" y="1714488"/>
            <a:ext cx="3857652" cy="2214578"/>
          </a:xfrm>
        </p:spPr>
      </p:pic>
      <p:pic>
        <p:nvPicPr>
          <p:cNvPr id="29701" name="7 Resim" descr="image004.gif"/>
          <p:cNvPicPr>
            <a:picLocks noChangeAspect="1"/>
          </p:cNvPicPr>
          <p:nvPr/>
        </p:nvPicPr>
        <p:blipFill>
          <a:blip r:embed="rId3" cstate="print"/>
          <a:srcRect/>
          <a:stretch>
            <a:fillRect/>
          </a:stretch>
        </p:blipFill>
        <p:spPr bwMode="auto">
          <a:xfrm>
            <a:off x="5000628" y="4000504"/>
            <a:ext cx="3857652" cy="2629894"/>
          </a:xfrm>
          <a:prstGeom prst="rect">
            <a:avLst/>
          </a:prstGeom>
          <a:noFill/>
          <a:ln w="9525">
            <a:noFill/>
            <a:miter lim="800000"/>
            <a:headEnd/>
            <a:tailEnd/>
          </a:ln>
        </p:spPr>
      </p:pic>
      <p:pic>
        <p:nvPicPr>
          <p:cNvPr id="1026" name="Picture 2" descr="E:\HACVEUMRE\2010umre_otel2_4\selva_cep\010120053946.jpg"/>
          <p:cNvPicPr>
            <a:picLocks noChangeAspect="1" noChangeArrowheads="1"/>
          </p:cNvPicPr>
          <p:nvPr/>
        </p:nvPicPr>
        <p:blipFill>
          <a:blip r:embed="rId4" cstate="print"/>
          <a:srcRect/>
          <a:stretch>
            <a:fillRect/>
          </a:stretch>
        </p:blipFill>
        <p:spPr bwMode="auto">
          <a:xfrm>
            <a:off x="357158" y="1714487"/>
            <a:ext cx="4357718" cy="2178859"/>
          </a:xfrm>
          <a:prstGeom prst="rect">
            <a:avLst/>
          </a:prstGeom>
          <a:noFill/>
        </p:spPr>
      </p:pic>
      <p:sp>
        <p:nvSpPr>
          <p:cNvPr id="8" name="7 Dikdörtgen"/>
          <p:cNvSpPr/>
          <p:nvPr/>
        </p:nvSpPr>
        <p:spPr>
          <a:xfrm>
            <a:off x="357158" y="785794"/>
            <a:ext cx="8286808" cy="923330"/>
          </a:xfrm>
          <a:prstGeom prst="rect">
            <a:avLst/>
          </a:prstGeom>
        </p:spPr>
        <p:txBody>
          <a:bodyPr wrap="square">
            <a:spAutoFit/>
          </a:bodyPr>
          <a:lstStyle/>
          <a:p>
            <a:r>
              <a:rPr lang="tr-TR" b="1" dirty="0" smtClean="0">
                <a:solidFill>
                  <a:srgbClr val="0070C0"/>
                </a:solidFill>
              </a:rPr>
              <a:t>- ODA, TUVALET VE BANYOYU TEMİZ VE TERTİPLİ KULLANMAK,</a:t>
            </a:r>
          </a:p>
          <a:p>
            <a:r>
              <a:rPr lang="tr-TR" b="1" dirty="0" smtClean="0">
                <a:solidFill>
                  <a:srgbClr val="0070C0"/>
                </a:solidFill>
              </a:rPr>
              <a:t>- İSTİRAHAT ANLARINDA GÜRÜLTÜ YAPMAMAK </a:t>
            </a:r>
          </a:p>
          <a:p>
            <a:r>
              <a:rPr lang="tr-TR" b="1" dirty="0" smtClean="0">
                <a:solidFill>
                  <a:srgbClr val="0070C0"/>
                </a:solidFill>
              </a:rPr>
              <a:t>- ODA ARKADAŞINI RAHATSIZ EDİCİ SİGARA VB. KULLANMAMAK</a:t>
            </a:r>
          </a:p>
        </p:txBody>
      </p:sp>
      <p:pic>
        <p:nvPicPr>
          <p:cNvPr id="9" name="Picture 4" descr="E:\HACVEUMRE\2010umre_otel2_1_mizrap_auzunoglu\UMRE2010_otel2_1tur_mpeg\eozenc\DSCN0369.JPG"/>
          <p:cNvPicPr>
            <a:picLocks noChangeAspect="1" noChangeArrowheads="1"/>
          </p:cNvPicPr>
          <p:nvPr/>
        </p:nvPicPr>
        <p:blipFill>
          <a:blip r:embed="rId5" cstate="print"/>
          <a:srcRect/>
          <a:stretch>
            <a:fillRect/>
          </a:stretch>
        </p:blipFill>
        <p:spPr bwMode="auto">
          <a:xfrm>
            <a:off x="357158" y="3981282"/>
            <a:ext cx="4357718" cy="2590990"/>
          </a:xfrm>
          <a:prstGeom prst="rect">
            <a:avLst/>
          </a:prstGeom>
          <a:noFill/>
        </p:spPr>
      </p:pic>
    </p:spTree>
  </p:cSld>
  <p:clrMapOvr>
    <a:masterClrMapping/>
  </p:clrMapOvr>
  <p:transition>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33400"/>
            <a:ext cx="8229600" cy="609584"/>
          </a:xfrm>
        </p:spPr>
        <p:txBody>
          <a:bodyPr>
            <a:normAutofit fontScale="90000"/>
          </a:bodyPr>
          <a:lstStyle/>
          <a:p>
            <a:pPr algn="ctr"/>
            <a:r>
              <a:rPr lang="tr-TR" b="1" dirty="0" smtClean="0"/>
              <a:t>Odalarda sükûnet temizlik</a:t>
            </a:r>
            <a:endParaRPr lang="tr-TR" b="1" dirty="0"/>
          </a:p>
        </p:txBody>
      </p:sp>
      <p:sp>
        <p:nvSpPr>
          <p:cNvPr id="3" name="2 İçerik Yer Tutucusu"/>
          <p:cNvSpPr>
            <a:spLocks noGrp="1"/>
          </p:cNvSpPr>
          <p:nvPr>
            <p:ph sz="half" idx="1"/>
          </p:nvPr>
        </p:nvSpPr>
        <p:spPr>
          <a:xfrm>
            <a:off x="428596" y="1142984"/>
            <a:ext cx="7829576" cy="2286016"/>
          </a:xfrm>
        </p:spPr>
        <p:txBody>
          <a:bodyPr>
            <a:noAutofit/>
          </a:bodyPr>
          <a:lstStyle/>
          <a:p>
            <a:pPr lvl="0">
              <a:lnSpc>
                <a:spcPct val="170000"/>
              </a:lnSpc>
            </a:pPr>
            <a:r>
              <a:rPr lang="tr-TR" sz="2000" b="1" dirty="0" smtClean="0"/>
              <a:t>Evlerde istirahat edenleri rahatsız etmeyelim. Odalara giriş ve çıkışlarda nezaket kurallarına uyalım. Eşyalarımızı kullanırken ses ve gürültü çıkarmayalım. Birimizin iş ve ibadet vaktinin, bir başkasının istirahat vakti olabileceğini unutmayalım.</a:t>
            </a:r>
          </a:p>
        </p:txBody>
      </p:sp>
      <p:sp>
        <p:nvSpPr>
          <p:cNvPr id="4" name="3 İçerik Yer Tutucusu"/>
          <p:cNvSpPr>
            <a:spLocks noGrp="1"/>
          </p:cNvSpPr>
          <p:nvPr>
            <p:ph sz="half" idx="2"/>
          </p:nvPr>
        </p:nvSpPr>
        <p:spPr>
          <a:xfrm>
            <a:off x="500034" y="3500438"/>
            <a:ext cx="8358246" cy="3000396"/>
          </a:xfrm>
        </p:spPr>
        <p:txBody>
          <a:bodyPr>
            <a:noAutofit/>
          </a:bodyPr>
          <a:lstStyle/>
          <a:p>
            <a:pPr lvl="0">
              <a:lnSpc>
                <a:spcPct val="170000"/>
              </a:lnSpc>
            </a:pPr>
            <a:r>
              <a:rPr lang="tr-TR" sz="1800" b="1" dirty="0" smtClean="0"/>
              <a:t>Klimaları oda sakinleriyle istişareli, belirli derecede ve surelerde çalıştıralım.</a:t>
            </a:r>
          </a:p>
          <a:p>
            <a:pPr>
              <a:lnSpc>
                <a:spcPct val="170000"/>
              </a:lnSpc>
            </a:pPr>
            <a:r>
              <a:rPr lang="tr-TR" sz="1800" b="1" dirty="0" smtClean="0"/>
              <a:t>Hac mevsiminde aşırı kalabalık nedeniyle ev sahiplerince iyi bir temizlik hizmeti verildiği söylenemez. Dolayısıyla başkasından temizlik beklerken; oda, koridor, lavabo, banyo, tuvalet ve benzeri mekânları kendimiz temiz kullanalım.</a:t>
            </a:r>
            <a:endParaRPr lang="tr-TR" sz="1800" b="1" dirty="0"/>
          </a:p>
        </p:txBody>
      </p:sp>
    </p:spTree>
  </p:cSld>
  <p:clrMapOvr>
    <a:masterClrMapping/>
  </p:clrMapOvr>
  <p:transition>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err="1" smtClean="0"/>
              <a:t>Mahremiyyete</a:t>
            </a:r>
            <a:r>
              <a:rPr lang="tr-TR" sz="3200" b="1" dirty="0" smtClean="0"/>
              <a:t> hürmet ve paramızı muhafaza</a:t>
            </a:r>
            <a:endParaRPr lang="tr-TR" sz="3200" b="1" dirty="0"/>
          </a:p>
        </p:txBody>
      </p:sp>
      <p:sp>
        <p:nvSpPr>
          <p:cNvPr id="3" name="2 İçerik Yer Tutucusu"/>
          <p:cNvSpPr>
            <a:spLocks noGrp="1"/>
          </p:cNvSpPr>
          <p:nvPr>
            <p:ph sz="half" idx="1"/>
          </p:nvPr>
        </p:nvSpPr>
        <p:spPr>
          <a:xfrm>
            <a:off x="500034" y="1357298"/>
            <a:ext cx="7858180" cy="2571768"/>
          </a:xfrm>
        </p:spPr>
        <p:txBody>
          <a:bodyPr>
            <a:normAutofit fontScale="92500" lnSpcReduction="20000"/>
          </a:bodyPr>
          <a:lstStyle/>
          <a:p>
            <a:pPr>
              <a:lnSpc>
                <a:spcPct val="170000"/>
              </a:lnSpc>
            </a:pPr>
            <a:r>
              <a:rPr lang="tr-TR" b="1" dirty="0" smtClean="0"/>
              <a:t>Özellikle Normal Tipte bayanların bulunduğu oda ve dairelere izinsiz girmeyelim ve yakınlarımızla iletişim kurarken oda arkadaşlarını rahatsız etmeyelim.</a:t>
            </a:r>
            <a:endParaRPr lang="tr-TR" b="1" dirty="0"/>
          </a:p>
        </p:txBody>
      </p:sp>
      <p:sp>
        <p:nvSpPr>
          <p:cNvPr id="4" name="3 İçerik Yer Tutucusu"/>
          <p:cNvSpPr>
            <a:spLocks noGrp="1"/>
          </p:cNvSpPr>
          <p:nvPr>
            <p:ph sz="half" idx="2"/>
          </p:nvPr>
        </p:nvSpPr>
        <p:spPr>
          <a:xfrm>
            <a:off x="500034" y="4000504"/>
            <a:ext cx="7929618" cy="2214578"/>
          </a:xfrm>
        </p:spPr>
        <p:txBody>
          <a:bodyPr>
            <a:normAutofit fontScale="92500" lnSpcReduction="20000"/>
          </a:bodyPr>
          <a:lstStyle/>
          <a:p>
            <a:pPr>
              <a:lnSpc>
                <a:spcPct val="170000"/>
              </a:lnSpc>
            </a:pPr>
            <a:r>
              <a:rPr lang="tr-TR" sz="3200" b="1" dirty="0" smtClean="0"/>
              <a:t>Hem oda içinde ve hem de dışında para ve kıymetli eşyamızı koruma konusunda dikkatli olalım.</a:t>
            </a:r>
          </a:p>
        </p:txBody>
      </p:sp>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6 Resim" descr="DSC03420[1].jpg"/>
          <p:cNvPicPr>
            <a:picLocks noChangeAspect="1"/>
          </p:cNvPicPr>
          <p:nvPr/>
        </p:nvPicPr>
        <p:blipFill>
          <a:blip r:embed="rId2" cstate="print"/>
          <a:srcRect/>
          <a:stretch>
            <a:fillRect/>
          </a:stretch>
        </p:blipFill>
        <p:spPr bwMode="auto">
          <a:xfrm>
            <a:off x="1691680" y="2937715"/>
            <a:ext cx="5689600" cy="3789362"/>
          </a:xfrm>
          <a:prstGeom prst="rect">
            <a:avLst/>
          </a:prstGeom>
          <a:noFill/>
          <a:ln w="9525">
            <a:noFill/>
            <a:miter lim="800000"/>
            <a:headEnd/>
            <a:tailEnd/>
          </a:ln>
        </p:spPr>
      </p:pic>
      <p:sp>
        <p:nvSpPr>
          <p:cNvPr id="2" name="1 Başlık"/>
          <p:cNvSpPr>
            <a:spLocks noGrp="1"/>
          </p:cNvSpPr>
          <p:nvPr>
            <p:ph type="title"/>
          </p:nvPr>
        </p:nvSpPr>
        <p:spPr>
          <a:xfrm>
            <a:off x="899592" y="476672"/>
            <a:ext cx="7499350" cy="562074"/>
          </a:xfrm>
        </p:spPr>
        <p:txBody>
          <a:bodyPr>
            <a:noAutofit/>
          </a:bodyPr>
          <a:lstStyle/>
          <a:p>
            <a:pPr fontAlgn="auto">
              <a:spcAft>
                <a:spcPts val="0"/>
              </a:spcAft>
              <a:defRPr/>
            </a:pPr>
            <a:r>
              <a:rPr lang="tr-TR" sz="2800" b="1" dirty="0" smtClean="0">
                <a:solidFill>
                  <a:schemeClr val="tx2">
                    <a:satMod val="130000"/>
                  </a:schemeClr>
                </a:solidFill>
              </a:rPr>
              <a:t>İBADET EDENLERİ RAHATSIZ ETMEMEK</a:t>
            </a:r>
            <a:endParaRPr lang="tr-TR" sz="2800" b="1" dirty="0">
              <a:solidFill>
                <a:schemeClr val="tx2">
                  <a:satMod val="130000"/>
                </a:schemeClr>
              </a:solidFill>
            </a:endParaRPr>
          </a:p>
        </p:txBody>
      </p:sp>
      <p:pic>
        <p:nvPicPr>
          <p:cNvPr id="30724" name="5 İçerik Yer Tutucusu" descr="20 Arafat.JPG"/>
          <p:cNvPicPr>
            <a:picLocks noGrp="1" noChangeAspect="1"/>
          </p:cNvPicPr>
          <p:nvPr>
            <p:ph sz="half" idx="2"/>
          </p:nvPr>
        </p:nvPicPr>
        <p:blipFill>
          <a:blip r:embed="rId3" cstate="print"/>
          <a:srcRect/>
          <a:stretch>
            <a:fillRect/>
          </a:stretch>
        </p:blipFill>
        <p:spPr>
          <a:xfrm>
            <a:off x="4416605" y="1196752"/>
            <a:ext cx="4389059" cy="2880320"/>
          </a:xfr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196752"/>
            <a:ext cx="3888432" cy="292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83568" y="692696"/>
            <a:ext cx="3888680" cy="1143000"/>
          </a:xfrm>
        </p:spPr>
        <p:txBody>
          <a:bodyPr/>
          <a:lstStyle/>
          <a:p>
            <a:pPr fontAlgn="auto">
              <a:spcAft>
                <a:spcPts val="0"/>
              </a:spcAft>
              <a:defRPr/>
            </a:pPr>
            <a:r>
              <a:rPr lang="tr-TR" b="1" dirty="0" smtClean="0">
                <a:solidFill>
                  <a:srgbClr val="FF0000"/>
                </a:solidFill>
              </a:rPr>
              <a:t>Sabır ve dua</a:t>
            </a:r>
            <a:endParaRPr lang="tr-TR" b="1" dirty="0">
              <a:solidFill>
                <a:srgbClr val="FF0000"/>
              </a:solidFill>
            </a:endParaRPr>
          </a:p>
        </p:txBody>
      </p:sp>
      <p:pic>
        <p:nvPicPr>
          <p:cNvPr id="31747" name="Picture 2" descr="H:\Dindarlığın Sosyal Boyutu\saburvedua.jpg"/>
          <p:cNvPicPr>
            <a:picLocks noGrp="1" noChangeAspect="1" noChangeArrowheads="1"/>
          </p:cNvPicPr>
          <p:nvPr>
            <p:ph sz="half" idx="1"/>
          </p:nvPr>
        </p:nvPicPr>
        <p:blipFill>
          <a:blip r:embed="rId3" cstate="print"/>
          <a:srcRect/>
          <a:stretch>
            <a:fillRect/>
          </a:stretch>
        </p:blipFill>
        <p:spPr>
          <a:xfrm>
            <a:off x="879475" y="1920875"/>
            <a:ext cx="3194050" cy="4433888"/>
          </a:xfrm>
        </p:spPr>
      </p:pic>
      <p:pic>
        <p:nvPicPr>
          <p:cNvPr id="31749" name="Picture 2" descr="H:\ekrem\Pictures\Hac\h01_25851875.jpg"/>
          <p:cNvPicPr>
            <a:picLocks noGrp="1" noChangeAspect="1" noChangeArrowheads="1"/>
          </p:cNvPicPr>
          <p:nvPr>
            <p:ph sz="half" idx="2"/>
          </p:nvPr>
        </p:nvPicPr>
        <p:blipFill>
          <a:blip r:embed="rId4" cstate="print"/>
          <a:srcRect/>
          <a:stretch>
            <a:fillRect/>
          </a:stretch>
        </p:blipFill>
        <p:spPr>
          <a:xfrm>
            <a:off x="4857750" y="571500"/>
            <a:ext cx="4038600" cy="2582863"/>
          </a:xfrm>
        </p:spPr>
      </p:pic>
      <p:pic>
        <p:nvPicPr>
          <p:cNvPr id="31748" name="Picture 2" descr="C:\Users\Ekrem\Documents\ek\Documents\Documents\USB4\Hac sunum\3K25NCAYGBUP3CAAZ2SI4CAUGW27DCAK30YOBCAAZ8ZIHCA8P71MFCA8BPT9NCAPEZU1CCAWR6THTCAP3TRE9CA4KXIP0CAH8O4IXCAIA3J4ACALCIKU1CAKKUI5MCA4THLNICAQ69XMFCA4IJQ5Y.jpg"/>
          <p:cNvPicPr>
            <a:picLocks noChangeAspect="1" noChangeArrowheads="1"/>
          </p:cNvPicPr>
          <p:nvPr/>
        </p:nvPicPr>
        <p:blipFill>
          <a:blip r:embed="rId5" cstate="print"/>
          <a:srcRect/>
          <a:stretch>
            <a:fillRect/>
          </a:stretch>
        </p:blipFill>
        <p:spPr bwMode="auto">
          <a:xfrm>
            <a:off x="5143500" y="3357563"/>
            <a:ext cx="3529013" cy="272097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75656" y="404664"/>
            <a:ext cx="6048672" cy="595444"/>
          </a:xfrm>
        </p:spPr>
        <p:txBody>
          <a:bodyPr>
            <a:noAutofit/>
          </a:bodyPr>
          <a:lstStyle/>
          <a:p>
            <a:pPr algn="ctr"/>
            <a:r>
              <a:rPr lang="tr-TR" sz="1800" b="1" dirty="0" smtClean="0">
                <a:solidFill>
                  <a:srgbClr val="FF0000"/>
                </a:solidFill>
              </a:rPr>
              <a:t>HAC </a:t>
            </a:r>
            <a:r>
              <a:rPr lang="tr-TR" sz="1800" dirty="0" smtClean="0">
                <a:solidFill>
                  <a:srgbClr val="FF0000"/>
                </a:solidFill>
              </a:rPr>
              <a:t>HAZIRLIK KURSLARINA ve TANIŞMA VE BİLGİLENDİRME TOPLANTILARINA</a:t>
            </a:r>
            <a:r>
              <a:rPr lang="tr-TR" sz="1800" b="1" dirty="0" smtClean="0">
                <a:solidFill>
                  <a:srgbClr val="FF0000"/>
                </a:solidFill>
              </a:rPr>
              <a:t> </a:t>
            </a:r>
            <a:r>
              <a:rPr lang="tr-TR" sz="1800" b="1" dirty="0" smtClean="0">
                <a:solidFill>
                  <a:srgbClr val="FF0000"/>
                </a:solidFill>
              </a:rPr>
              <a:t>KATILMAK</a:t>
            </a:r>
            <a:endParaRPr lang="tr-TR" sz="1800" b="1" dirty="0">
              <a:solidFill>
                <a:srgbClr val="FF0000"/>
              </a:solidFill>
            </a:endParaRPr>
          </a:p>
        </p:txBody>
      </p:sp>
      <p:pic>
        <p:nvPicPr>
          <p:cNvPr id="11266" name="Picture 2" descr="G:\2012umreseminerleri\fatih_2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4071942"/>
            <a:ext cx="3322804" cy="249210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14282" y="1071546"/>
            <a:ext cx="8744702" cy="430887"/>
          </a:xfrm>
          <a:prstGeom prst="rect">
            <a:avLst/>
          </a:prstGeom>
          <a:noFill/>
        </p:spPr>
        <p:txBody>
          <a:bodyPr wrap="square" rtlCol="0">
            <a:spAutoFit/>
          </a:bodyPr>
          <a:lstStyle/>
          <a:p>
            <a:r>
              <a:rPr lang="tr-TR" sz="2200" b="1" dirty="0" smtClean="0">
                <a:solidFill>
                  <a:srgbClr val="0070C0"/>
                </a:solidFill>
              </a:rPr>
              <a:t>İbadet ve seyahat bilgilerini almak, hacı arkadaşları ile tanışmak</a:t>
            </a:r>
            <a:endParaRPr lang="tr-TR" sz="2200" b="1" dirty="0">
              <a:solidFill>
                <a:srgbClr val="0070C0"/>
              </a:solidFill>
            </a:endParaRPr>
          </a:p>
        </p:txBody>
      </p:sp>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98" y="1710854"/>
            <a:ext cx="336943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descr="http://img.webme.com/pic/h/haccadogru/38grvl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10" y="3286124"/>
            <a:ext cx="4578227" cy="331537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3857620" y="1500174"/>
            <a:ext cx="4856270" cy="1569660"/>
          </a:xfrm>
          <a:prstGeom prst="rect">
            <a:avLst/>
          </a:prstGeom>
          <a:noFill/>
        </p:spPr>
        <p:txBody>
          <a:bodyPr wrap="square" rtlCol="0">
            <a:spAutoFit/>
          </a:bodyPr>
          <a:lstStyle/>
          <a:p>
            <a:pPr algn="ctr">
              <a:lnSpc>
                <a:spcPct val="150000"/>
              </a:lnSpc>
            </a:pPr>
            <a:r>
              <a:rPr lang="tr-TR" sz="1600" b="1" dirty="0" smtClean="0"/>
              <a:t>KARŞILAŞILABİLECEK SEYAHAT VE İBADETLERLE İLGİLİ SORUNLARI ÖNLER. </a:t>
            </a:r>
            <a:r>
              <a:rPr lang="tr-TR" sz="1600" b="1" dirty="0" smtClean="0">
                <a:solidFill>
                  <a:srgbClr val="0070C0"/>
                </a:solidFill>
              </a:rPr>
              <a:t>SEYAHATİNİZ HUZURLU, </a:t>
            </a:r>
            <a:br>
              <a:rPr lang="tr-TR" sz="1600" b="1" dirty="0" smtClean="0">
                <a:solidFill>
                  <a:srgbClr val="0070C0"/>
                </a:solidFill>
              </a:rPr>
            </a:br>
            <a:r>
              <a:rPr lang="tr-TR" sz="1600" b="1" dirty="0" smtClean="0">
                <a:solidFill>
                  <a:srgbClr val="0070C0"/>
                </a:solidFill>
              </a:rPr>
              <a:t>İBADETİNİZ DOĞRU OLUR.</a:t>
            </a:r>
            <a:endParaRPr lang="tr-TR" sz="1600" b="1" dirty="0">
              <a:solidFill>
                <a:srgbClr val="0070C0"/>
              </a:solidFill>
            </a:endParaRPr>
          </a:p>
        </p:txBody>
      </p:sp>
    </p:spTree>
    <p:extLst>
      <p:ext uri="{BB962C8B-B14F-4D97-AF65-F5344CB8AC3E}">
        <p14:creationId xmlns:p14="http://schemas.microsoft.com/office/powerpoint/2010/main" val="4155098385"/>
      </p:ext>
    </p:extLst>
  </p:cSld>
  <p:clrMapOvr>
    <a:masterClrMapping/>
  </p:clrMapOvr>
  <p:transition>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400" b="1" dirty="0" smtClean="0">
                <a:solidFill>
                  <a:srgbClr val="FF0000"/>
                </a:solidFill>
              </a:rPr>
              <a:t>Haccın ve umrenin; eğitim sürecine dönüştürülmesi hedefinde bayan irşat  görevlilerimiz</a:t>
            </a:r>
            <a:endParaRPr lang="tr-TR" sz="2400" b="1" dirty="0">
              <a:solidFill>
                <a:srgbClr val="FF0000"/>
              </a:solidFill>
            </a:endParaRPr>
          </a:p>
        </p:txBody>
      </p:sp>
      <p:sp>
        <p:nvSpPr>
          <p:cNvPr id="3" name="2 İçerik Yer Tutucusu"/>
          <p:cNvSpPr>
            <a:spLocks noGrp="1"/>
          </p:cNvSpPr>
          <p:nvPr>
            <p:ph idx="1"/>
          </p:nvPr>
        </p:nvSpPr>
        <p:spPr>
          <a:xfrm>
            <a:off x="323528" y="1600200"/>
            <a:ext cx="8363272" cy="4876800"/>
          </a:xfrm>
        </p:spPr>
        <p:style>
          <a:lnRef idx="2">
            <a:schemeClr val="accent1"/>
          </a:lnRef>
          <a:fillRef idx="1">
            <a:schemeClr val="lt1"/>
          </a:fillRef>
          <a:effectRef idx="0">
            <a:schemeClr val="accent1"/>
          </a:effectRef>
          <a:fontRef idx="minor">
            <a:schemeClr val="dk1"/>
          </a:fontRef>
        </p:style>
        <p:txBody>
          <a:bodyPr>
            <a:normAutofit/>
          </a:bodyPr>
          <a:lstStyle/>
          <a:p>
            <a:pPr marL="358775" indent="-358775">
              <a:lnSpc>
                <a:spcPct val="150000"/>
              </a:lnSpc>
            </a:pPr>
            <a:r>
              <a:rPr lang="tr-TR" sz="2000" b="1" dirty="0" smtClean="0"/>
              <a:t>İrşat hizmetindeki yeni anlayış, kardeşlik şuurunu pekiştirecek. </a:t>
            </a:r>
            <a:br>
              <a:rPr lang="tr-TR" sz="2000" b="1" dirty="0" smtClean="0"/>
            </a:br>
            <a:r>
              <a:rPr lang="tr-TR" sz="2000" b="1" dirty="0" smtClean="0"/>
              <a:t>Klasik usulümüze ilaveten bire bir ilgi ve her adımda irşat </a:t>
            </a:r>
          </a:p>
          <a:p>
            <a:pPr marL="358775" indent="-358775">
              <a:lnSpc>
                <a:spcPct val="150000"/>
              </a:lnSpc>
            </a:pPr>
            <a:r>
              <a:rPr lang="tr-TR" sz="2000" b="1" dirty="0" smtClean="0"/>
              <a:t>Her kafileye bir hanım irşat görevlisi bu hedefin en önemli adımlarından biri</a:t>
            </a:r>
          </a:p>
          <a:p>
            <a:pPr marL="358775" indent="-358775">
              <a:lnSpc>
                <a:spcPct val="150000"/>
              </a:lnSpc>
            </a:pPr>
            <a:r>
              <a:rPr lang="tr-TR" sz="2000" b="1" dirty="0" smtClean="0"/>
              <a:t>Kafilelerin yarıdan fazlası kadın.</a:t>
            </a:r>
          </a:p>
          <a:p>
            <a:pPr>
              <a:lnSpc>
                <a:spcPct val="150000"/>
              </a:lnSpc>
            </a:pPr>
            <a:endParaRPr lang="tr-TR" sz="2000" b="1" dirty="0"/>
          </a:p>
        </p:txBody>
      </p:sp>
      <p:pic>
        <p:nvPicPr>
          <p:cNvPr id="9219" name="Picture 3" descr="I:\hac 2011\Bayan İrşat Görevlileri Toplantısı 25.10.2011\IMG_15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891" y="3212976"/>
            <a:ext cx="3940557"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G:\2012UMRE_yaz2_foto_album\07\DSC089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101075"/>
            <a:ext cx="3312368" cy="220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70459"/>
      </p:ext>
    </p:extLst>
  </p:cSld>
  <p:clrMapOvr>
    <a:masterClrMapping/>
  </p:clrMapOvr>
  <p:transition>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4 İçerik Yer Tutucusu" descr="haci-adaylari-dualar-ve-gozyaslariyla-yolcu-ediliyor-medium-0[1].jpg"/>
          <p:cNvPicPr>
            <a:picLocks noGrp="1" noChangeAspect="1"/>
          </p:cNvPicPr>
          <p:nvPr>
            <p:ph sz="half" idx="1"/>
          </p:nvPr>
        </p:nvPicPr>
        <p:blipFill>
          <a:blip r:embed="rId2" cstate="print"/>
          <a:srcRect/>
          <a:stretch>
            <a:fillRect/>
          </a:stretch>
        </p:blipFill>
        <p:spPr>
          <a:xfrm>
            <a:off x="4355977" y="584587"/>
            <a:ext cx="4108374" cy="5580717"/>
          </a:xfrm>
        </p:spPr>
      </p:pic>
      <p:pic>
        <p:nvPicPr>
          <p:cNvPr id="32772" name="6 Resim" descr="haci[1].jpg"/>
          <p:cNvPicPr>
            <a:picLocks noChangeAspect="1"/>
          </p:cNvPicPr>
          <p:nvPr/>
        </p:nvPicPr>
        <p:blipFill>
          <a:blip r:embed="rId3" cstate="print"/>
          <a:srcRect/>
          <a:stretch>
            <a:fillRect/>
          </a:stretch>
        </p:blipFill>
        <p:spPr bwMode="auto">
          <a:xfrm>
            <a:off x="398789" y="548679"/>
            <a:ext cx="3885180" cy="561662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620688"/>
            <a:ext cx="7317432" cy="5688037"/>
          </a:xfrm>
        </p:spPr>
        <p:txBody>
          <a:bodyPr rtlCol="0">
            <a:normAutofit/>
          </a:bodyPr>
          <a:lstStyle/>
          <a:p>
            <a:pPr marL="45720" indent="0" algn="ctr" eaLnBrk="1" fontAlgn="auto" hangingPunct="1">
              <a:buClr>
                <a:schemeClr val="accent6">
                  <a:lumMod val="75000"/>
                </a:schemeClr>
              </a:buClr>
              <a:buNone/>
              <a:defRPr/>
            </a:pPr>
            <a:r>
              <a:rPr lang="ar-SA" sz="3600" b="1" dirty="0" smtClean="0">
                <a:latin typeface="Traditional Arabic" pitchFamily="18" charset="-78"/>
                <a:cs typeface="Traditional Arabic" pitchFamily="18" charset="-78"/>
              </a:rPr>
              <a:t>ي</a:t>
            </a:r>
            <a:r>
              <a:rPr lang="ar-AE" sz="3600" b="1" dirty="0" smtClean="0">
                <a:latin typeface="Traditional Arabic" pitchFamily="18" charset="-78"/>
                <a:cs typeface="Traditional Arabic" pitchFamily="18" charset="-78"/>
              </a:rPr>
              <a:t>ا أَيُّهَا الَّذِينَ آمَنُواْ أَوْفُواْ بِالْعُقُودِ أُحِلَّتْ لَكُم بَهِيمَةُ الأَنْعَامِ إِلاَّ مَا يُتْلَى عَلَيْكُمْ غَيْرَ مُحِلِّي الصَّيْدِ وَأَنتُمْ حُرُمٌ إِنَّ اللّهَ يَحْكُمُ مَا يُرِيدُ</a:t>
            </a:r>
            <a:endParaRPr lang="tr-TR" sz="3600" b="1" dirty="0" smtClean="0">
              <a:latin typeface="Traditional Arabic" pitchFamily="18" charset="-78"/>
              <a:cs typeface="Traditional Arabic" pitchFamily="18" charset="-78"/>
            </a:endParaRPr>
          </a:p>
          <a:p>
            <a:pPr marL="45720" indent="0">
              <a:buClr>
                <a:schemeClr val="accent6">
                  <a:lumMod val="75000"/>
                </a:schemeClr>
              </a:buClr>
              <a:buNone/>
              <a:defRPr/>
            </a:pPr>
            <a:endParaRPr lang="tr-TR" sz="2400" b="1" dirty="0" smtClean="0">
              <a:latin typeface="Comic Sans MS" pitchFamily="66" charset="0"/>
            </a:endParaRPr>
          </a:p>
          <a:p>
            <a:pPr marL="45720" indent="0" algn="just">
              <a:buClr>
                <a:schemeClr val="accent6">
                  <a:lumMod val="75000"/>
                </a:schemeClr>
              </a:buClr>
              <a:buNone/>
              <a:defRPr/>
            </a:pPr>
            <a:r>
              <a:rPr lang="tr-TR" sz="2400" b="1" dirty="0" smtClean="0">
                <a:latin typeface="Comic Sans MS" pitchFamily="66" charset="0"/>
              </a:rPr>
              <a:t>“Ey iman edenler, </a:t>
            </a:r>
            <a:r>
              <a:rPr lang="tr-TR" sz="2400" b="1" dirty="0" err="1" smtClean="0">
                <a:latin typeface="Comic Sans MS" pitchFamily="66" charset="0"/>
              </a:rPr>
              <a:t>akidlerinizi</a:t>
            </a:r>
            <a:r>
              <a:rPr lang="tr-TR" sz="2400" b="1" dirty="0" smtClean="0">
                <a:latin typeface="Comic Sans MS" pitchFamily="66" charset="0"/>
              </a:rPr>
              <a:t> yerine getirin…” </a:t>
            </a:r>
          </a:p>
          <a:p>
            <a:pPr marL="45720" indent="0" algn="just">
              <a:buClr>
                <a:schemeClr val="accent6">
                  <a:lumMod val="75000"/>
                </a:schemeClr>
              </a:buClr>
              <a:buNone/>
              <a:defRPr/>
            </a:pPr>
            <a:r>
              <a:rPr lang="tr-TR" sz="2400" b="1" dirty="0" smtClean="0">
                <a:latin typeface="Comic Sans MS" pitchFamily="66" charset="0"/>
              </a:rPr>
              <a:t>Unutmamak gerekir ki, “akitleri yerine getirmek” sadece ihram yasaklarına uymakla sınırlı değildir. Allahın haram kıldığı her şeyi haram bilip kaçınmak gerekir.</a:t>
            </a:r>
          </a:p>
          <a:p>
            <a:pPr marL="45720" indent="0" algn="just" eaLnBrk="1" fontAlgn="auto" hangingPunct="1">
              <a:buClr>
                <a:schemeClr val="accent6">
                  <a:lumMod val="75000"/>
                </a:schemeClr>
              </a:buClr>
              <a:buNone/>
              <a:defRPr/>
            </a:pPr>
            <a:endParaRPr lang="tr-TR" sz="3300" b="1" dirty="0" smtClean="0">
              <a:solidFill>
                <a:schemeClr val="tx1">
                  <a:lumMod val="75000"/>
                  <a:lumOff val="25000"/>
                </a:schemeClr>
              </a:solidFill>
              <a:latin typeface="Traditional Arabic" pitchFamily="18" charset="-78"/>
              <a:cs typeface="Traditional Arabic" pitchFamily="18" charset="-78"/>
            </a:endParaRPr>
          </a:p>
          <a:p>
            <a:pPr marL="45720" indent="0" algn="just" eaLnBrk="1" fontAlgn="auto" hangingPunct="1">
              <a:buClr>
                <a:schemeClr val="accent6">
                  <a:lumMod val="75000"/>
                </a:schemeClr>
              </a:buClr>
              <a:buNone/>
              <a:defRPr/>
            </a:pPr>
            <a:endParaRPr lang="tr-TR" dirty="0">
              <a:solidFill>
                <a:schemeClr val="tx1">
                  <a:lumMod val="75000"/>
                  <a:lumOff val="25000"/>
                </a:schemeClr>
              </a:solidFill>
            </a:endParaRPr>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43000" y="731838"/>
            <a:ext cx="7100888" cy="5505450"/>
          </a:xfrm>
        </p:spPr>
        <p:txBody>
          <a:bodyPr rtlCol="0">
            <a:normAutofit/>
          </a:bodyPr>
          <a:lstStyle/>
          <a:p>
            <a:pPr indent="-182880" algn="ctr" eaLnBrk="1" fontAlgn="auto" hangingPunct="1">
              <a:buClr>
                <a:schemeClr val="accent6">
                  <a:lumMod val="75000"/>
                </a:schemeClr>
              </a:buClr>
              <a:buNone/>
              <a:defRPr/>
            </a:pPr>
            <a:r>
              <a:rPr lang="ar-SA" sz="2400" dirty="0" smtClean="0"/>
              <a:t>...</a:t>
            </a:r>
            <a:r>
              <a:rPr lang="ar-SA" sz="3500" b="1" dirty="0" smtClean="0">
                <a:latin typeface="Traditional Arabic" pitchFamily="18" charset="-78"/>
                <a:cs typeface="Traditional Arabic" pitchFamily="18" charset="-78"/>
              </a:rPr>
              <a:t>فلا رفث ولا فسوق ولا جدال فى الحج...</a:t>
            </a:r>
            <a:endParaRPr lang="tr-TR" sz="3500" b="1" dirty="0">
              <a:solidFill>
                <a:schemeClr val="tx1">
                  <a:lumMod val="75000"/>
                  <a:lumOff val="25000"/>
                </a:schemeClr>
              </a:solidFill>
              <a:latin typeface="Traditional Arabic" pitchFamily="18" charset="-78"/>
              <a:cs typeface="Traditional Arabic" pitchFamily="18" charset="-78"/>
            </a:endParaRPr>
          </a:p>
          <a:p>
            <a:pPr indent="-182880" algn="just" eaLnBrk="1" fontAlgn="auto" hangingPunct="1">
              <a:buClr>
                <a:schemeClr val="accent6">
                  <a:lumMod val="75000"/>
                </a:schemeClr>
              </a:buClr>
              <a:defRPr/>
            </a:pPr>
            <a:endParaRPr lang="tr-TR" b="1" dirty="0" smtClean="0">
              <a:solidFill>
                <a:schemeClr val="tx1">
                  <a:lumMod val="75000"/>
                  <a:lumOff val="25000"/>
                </a:schemeClr>
              </a:solidFill>
              <a:latin typeface="Comic Sans MS" pitchFamily="66" charset="0"/>
            </a:endParaRPr>
          </a:p>
          <a:p>
            <a:pPr indent="-182880" algn="just" eaLnBrk="1" fontAlgn="auto" hangingPunct="1">
              <a:buClr>
                <a:schemeClr val="accent6">
                  <a:lumMod val="75000"/>
                </a:schemeClr>
              </a:buClr>
              <a:defRPr/>
            </a:pPr>
            <a:endParaRPr lang="tr-TR" b="1" dirty="0" smtClean="0">
              <a:solidFill>
                <a:schemeClr val="tx1">
                  <a:lumMod val="75000"/>
                  <a:lumOff val="25000"/>
                </a:schemeClr>
              </a:solidFill>
              <a:latin typeface="Comic Sans MS" pitchFamily="66" charset="0"/>
            </a:endParaRPr>
          </a:p>
          <a:p>
            <a:pPr indent="-182880" algn="just" eaLnBrk="1" fontAlgn="auto" hangingPunct="1">
              <a:buClr>
                <a:schemeClr val="accent6">
                  <a:lumMod val="75000"/>
                </a:schemeClr>
              </a:buClr>
              <a:buNone/>
              <a:defRPr/>
            </a:pPr>
            <a:r>
              <a:rPr lang="tr-TR" b="1" dirty="0" smtClean="0">
                <a:solidFill>
                  <a:schemeClr val="tx1">
                    <a:lumMod val="75000"/>
                    <a:lumOff val="25000"/>
                  </a:schemeClr>
                </a:solidFill>
                <a:latin typeface="Comic Sans MS" pitchFamily="66" charset="0"/>
              </a:rPr>
              <a:t> </a:t>
            </a:r>
            <a:r>
              <a:rPr lang="tr-TR" b="1" dirty="0" smtClean="0">
                <a:latin typeface="Comic Sans MS" pitchFamily="66" charset="0"/>
              </a:rPr>
              <a:t>Münakaşa, tartışma, sövme, kötü söz söyleme, küfür, isyan, kalp kırma vb davranışların sadece haremde değil her zaman yasak olduğu bilincini oluşturmak gerekir. (iyiyle iyi….)</a:t>
            </a:r>
          </a:p>
          <a:p>
            <a:pPr indent="-182880" algn="r" eaLnBrk="1" fontAlgn="auto" hangingPunct="1">
              <a:buClr>
                <a:schemeClr val="accent6">
                  <a:lumMod val="75000"/>
                </a:schemeClr>
              </a:buClr>
              <a:defRPr/>
            </a:pPr>
            <a:endParaRPr lang="tr-TR" b="1" dirty="0">
              <a:latin typeface="Comic Sans MS" pitchFamily="66" charset="0"/>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404664"/>
            <a:ext cx="8229600" cy="5602627"/>
          </a:xfrm>
        </p:spPr>
        <p:txBody>
          <a:bodyPr>
            <a:normAutofit fontScale="40000" lnSpcReduction="20000"/>
          </a:bodyPr>
          <a:lstStyle/>
          <a:p>
            <a:pPr algn="just"/>
            <a:endParaRPr lang="tr-TR" sz="6000" dirty="0" smtClean="0">
              <a:latin typeface="Comic Sans MS" pitchFamily="66" charset="0"/>
            </a:endParaRPr>
          </a:p>
          <a:p>
            <a:pPr algn="just">
              <a:buNone/>
            </a:pPr>
            <a:r>
              <a:rPr lang="tr-TR" sz="6000" dirty="0" smtClean="0">
                <a:latin typeface="Comic Sans MS" pitchFamily="66" charset="0"/>
              </a:rPr>
              <a:t>              Ebu </a:t>
            </a:r>
            <a:r>
              <a:rPr lang="tr-TR" sz="6000" dirty="0" err="1" smtClean="0">
                <a:latin typeface="Comic Sans MS" pitchFamily="66" charset="0"/>
              </a:rPr>
              <a:t>Hüreyre</a:t>
            </a:r>
            <a:r>
              <a:rPr lang="tr-TR" sz="6000" dirty="0" smtClean="0">
                <a:latin typeface="Comic Sans MS" pitchFamily="66" charset="0"/>
              </a:rPr>
              <a:t> </a:t>
            </a:r>
            <a:r>
              <a:rPr lang="tr-TR" sz="6000" dirty="0" err="1" smtClean="0">
                <a:latin typeface="Comic Sans MS" pitchFamily="66" charset="0"/>
              </a:rPr>
              <a:t>radıyallahu</a:t>
            </a:r>
            <a:r>
              <a:rPr lang="tr-TR" sz="6000" dirty="0" smtClean="0">
                <a:latin typeface="Comic Sans MS" pitchFamily="66" charset="0"/>
              </a:rPr>
              <a:t> </a:t>
            </a:r>
            <a:r>
              <a:rPr lang="tr-TR" sz="6000" dirty="0" err="1" smtClean="0">
                <a:latin typeface="Comic Sans MS" pitchFamily="66" charset="0"/>
              </a:rPr>
              <a:t>anh'den</a:t>
            </a:r>
            <a:r>
              <a:rPr lang="tr-TR" sz="6000" dirty="0" smtClean="0">
                <a:latin typeface="Comic Sans MS" pitchFamily="66" charset="0"/>
              </a:rPr>
              <a:t> rivayet edildiğine göre, </a:t>
            </a:r>
            <a:r>
              <a:rPr lang="tr-TR" sz="6000" dirty="0" err="1" smtClean="0">
                <a:latin typeface="Comic Sans MS" pitchFamily="66" charset="0"/>
              </a:rPr>
              <a:t>Rasülullah</a:t>
            </a:r>
            <a:r>
              <a:rPr lang="tr-TR" sz="6000" dirty="0" smtClean="0">
                <a:latin typeface="Comic Sans MS" pitchFamily="66" charset="0"/>
              </a:rPr>
              <a:t> </a:t>
            </a:r>
            <a:r>
              <a:rPr lang="tr-TR" sz="6000" dirty="0" err="1" smtClean="0">
                <a:latin typeface="Comic Sans MS" pitchFamily="66" charset="0"/>
              </a:rPr>
              <a:t>sallallahu</a:t>
            </a:r>
            <a:r>
              <a:rPr lang="tr-TR" sz="6000" dirty="0" smtClean="0">
                <a:latin typeface="Comic Sans MS" pitchFamily="66" charset="0"/>
              </a:rPr>
              <a:t> aleyhi ve </a:t>
            </a:r>
            <a:r>
              <a:rPr lang="tr-TR" sz="6000" dirty="0" err="1" smtClean="0">
                <a:latin typeface="Comic Sans MS" pitchFamily="66" charset="0"/>
              </a:rPr>
              <a:t>sellem</a:t>
            </a:r>
            <a:r>
              <a:rPr lang="tr-TR" sz="6000" dirty="0" smtClean="0">
                <a:latin typeface="Comic Sans MS" pitchFamily="66" charset="0"/>
              </a:rPr>
              <a:t>: </a:t>
            </a:r>
          </a:p>
          <a:p>
            <a:pPr algn="just">
              <a:buNone/>
            </a:pPr>
            <a:endParaRPr lang="tr-TR" sz="6000" dirty="0" smtClean="0">
              <a:latin typeface="Comic Sans MS" pitchFamily="66" charset="0"/>
            </a:endParaRPr>
          </a:p>
          <a:p>
            <a:pPr algn="just">
              <a:buNone/>
            </a:pPr>
            <a:r>
              <a:rPr lang="tr-TR" sz="6000" b="1" dirty="0" smtClean="0">
                <a:latin typeface="Comic Sans MS" pitchFamily="66" charset="0"/>
              </a:rPr>
              <a:t>   Müflis kimdir, biliyor musunuz?"</a:t>
            </a:r>
            <a:r>
              <a:rPr lang="tr-TR" sz="6000" dirty="0" smtClean="0">
                <a:latin typeface="Comic Sans MS" pitchFamily="66" charset="0"/>
              </a:rPr>
              <a:t> diye sordu. </a:t>
            </a:r>
            <a:r>
              <a:rPr lang="tr-TR" sz="6000" dirty="0" err="1" smtClean="0">
                <a:latin typeface="Comic Sans MS" pitchFamily="66" charset="0"/>
              </a:rPr>
              <a:t>Ashab</a:t>
            </a:r>
            <a:r>
              <a:rPr lang="tr-TR" sz="6000" dirty="0" smtClean="0">
                <a:latin typeface="Comic Sans MS" pitchFamily="66" charset="0"/>
              </a:rPr>
              <a:t>:</a:t>
            </a:r>
          </a:p>
          <a:p>
            <a:pPr algn="just">
              <a:buNone/>
            </a:pPr>
            <a:r>
              <a:rPr lang="tr-TR" sz="6000" dirty="0" smtClean="0">
                <a:latin typeface="Comic Sans MS" pitchFamily="66" charset="0"/>
              </a:rPr>
              <a:t>   Bizim aramızda müflis, parası ve malı olmayan kimsedir, dediler. </a:t>
            </a:r>
            <a:r>
              <a:rPr lang="tr-TR" sz="6000" dirty="0" err="1" smtClean="0">
                <a:latin typeface="Comic Sans MS" pitchFamily="66" charset="0"/>
              </a:rPr>
              <a:t>Rasulullah</a:t>
            </a:r>
            <a:r>
              <a:rPr lang="tr-TR" sz="6000" dirty="0" smtClean="0">
                <a:latin typeface="Comic Sans MS" pitchFamily="66" charset="0"/>
              </a:rPr>
              <a:t> (sav):</a:t>
            </a:r>
          </a:p>
          <a:p>
            <a:pPr algn="just">
              <a:buNone/>
            </a:pPr>
            <a:endParaRPr lang="tr-TR" sz="6000" dirty="0" smtClean="0">
              <a:latin typeface="Comic Sans MS" pitchFamily="66" charset="0"/>
            </a:endParaRPr>
          </a:p>
          <a:p>
            <a:pPr algn="just">
              <a:buNone/>
            </a:pPr>
            <a:r>
              <a:rPr lang="tr-TR" sz="6000" b="1" dirty="0" smtClean="0">
                <a:latin typeface="Comic Sans MS" pitchFamily="66" charset="0"/>
              </a:rPr>
              <a:t>  Şüphesiz ki ümmetimin müflisi, kıyamet günü namaz, oruç ve zekat sevabıyla gelip, fakat şuna sövmüş, şuna iftira etmiş, şunun malını yemiş, bunun kanını dökmüş, şunu dövmüş, bu sebeple iyiliklerinin sevabı şuna buna verilen ve üzerindeki kul hakları bitmeden sevapları biten, hak sahiplerinin günahları kendisine yükletilip sonra da cehenneme atılan kimsedir" </a:t>
            </a:r>
            <a:r>
              <a:rPr lang="tr-TR" sz="6000" dirty="0" smtClean="0">
                <a:latin typeface="Comic Sans MS" pitchFamily="66" charset="0"/>
              </a:rPr>
              <a:t>buyurdular.</a:t>
            </a:r>
          </a:p>
          <a:p>
            <a:pPr>
              <a:buNone/>
            </a:pPr>
            <a:endParaRPr lang="tr-TR" dirty="0" smtClean="0"/>
          </a:p>
          <a:p>
            <a:pPr>
              <a:buNone/>
            </a:pPr>
            <a:r>
              <a:rPr lang="tr-TR" b="1" dirty="0" smtClean="0">
                <a:latin typeface="Comic Sans MS" pitchFamily="66" charset="0"/>
              </a:rPr>
              <a:t> </a:t>
            </a:r>
            <a:endParaRPr lang="tr-TR" dirty="0"/>
          </a:p>
        </p:txBody>
      </p:sp>
    </p:spTree>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593</TotalTime>
  <Words>2822</Words>
  <Application>Microsoft Office PowerPoint</Application>
  <PresentationFormat>Ekran Gösterisi (4:3)</PresentationFormat>
  <Paragraphs>300</Paragraphs>
  <Slides>67</Slides>
  <Notes>4</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67</vt:i4>
      </vt:variant>
    </vt:vector>
  </HeadingPairs>
  <TitlesOfParts>
    <vt:vector size="79" baseType="lpstr">
      <vt:lpstr>Arial</vt:lpstr>
      <vt:lpstr>Calibri</vt:lpstr>
      <vt:lpstr>Comic Sans MS</vt:lpstr>
      <vt:lpstr>Georgia</vt:lpstr>
      <vt:lpstr>Gill Sans MT</vt:lpstr>
      <vt:lpstr>Lucida Sans Unicode</vt:lpstr>
      <vt:lpstr>Times New Roman</vt:lpstr>
      <vt:lpstr>Traditional Arabic</vt:lpstr>
      <vt:lpstr>Verdana</vt:lpstr>
      <vt:lpstr>Wingdings 2</vt:lpstr>
      <vt:lpstr>Wingdings 3</vt:lpstr>
      <vt:lpstr>Kalabalık</vt:lpstr>
      <vt:lpstr>T.C. BAŞBAKANLIK DİYANET İŞLERİ BAŞKANLIĞI Hac ve Umre Hizmetleri Genel Müdürlüğü</vt:lpstr>
      <vt:lpstr>İNSANİ İLİŞKİLER AÇISINDAN HAC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HAC İBADETİNİN GEREĞİ OLARAK BİR ARADA YAŞAMA BİLİNCİ</vt:lpstr>
      <vt:lpstr>Hac, </vt:lpstr>
      <vt:lpstr> Çıkılan yolculuğun sebebi;            İlahi Çağrı </vt:lpstr>
      <vt:lpstr>AMAÇ</vt:lpstr>
      <vt:lpstr>PowerPoint Sunusu</vt:lpstr>
      <vt:lpstr>Hadisi Şerif</vt:lpstr>
      <vt:lpstr>PowerPoint Sunusu</vt:lpstr>
      <vt:lpstr>HACI SABIR!</vt:lpstr>
      <vt:lpstr>PowerPoint Sunusu</vt:lpstr>
      <vt:lpstr>Anlaşılmalı ki…</vt:lpstr>
      <vt:lpstr>Yol Ahlakı Kur’an ve sünnete uygun</vt:lpstr>
      <vt:lpstr>BİZİ YÖNETEN VE BİZE HİZMET VEREN GÖREVLİLERLE OLUMLU  İLİŞKİLER  KURMAK;   ALACAĞIMIZ HİZMETİN KALİTESİNİ  ARTTIRACAKTIR </vt:lpstr>
      <vt:lpstr>Hac, Tanışma ve Bağlantı Kurma Yeri</vt:lpstr>
      <vt:lpstr>Hac, farklıların dinde süzülerek bütünleşmesidir.</vt:lpstr>
      <vt:lpstr>TAVAFTA, KAİNAT DÜZENİNDEKİ MİLYONLARCA YÖRÜNGENİN NİZAMINI UYGULAYABİLMEK Hacılar da birbirinin hak ve hukukuna riayet ederek çatışmadan görevlerini yapabilmesi</vt:lpstr>
      <vt:lpstr>PowerPoint Sunusu</vt:lpstr>
      <vt:lpstr>Kardeşliği Zedeleyecek Tutum ve Davranışlar</vt:lpstr>
      <vt:lpstr>Müslüman, Başkalarının Hukukuna Saygılıdır</vt:lpstr>
      <vt:lpstr>Başkalarına yardımcı olmanın kazandıracakları, nafile ibadetin kazandıracaklarından daha fazladır.</vt:lpstr>
      <vt:lpstr>ZİYARET VE GEZİ YERLERİNDE TOPLULUKTAN AYRILMAMAK,   YOL  ARKADAŞLARINI  OTOBÜSLERDE BEKLETMEMEK</vt:lpstr>
      <vt:lpstr>Farklılıklar İlâhî Birer Realitedir</vt:lpstr>
      <vt:lpstr>Din kardeşlerimizde gördüğümüz eksiklikleri gidermek için Hac dönüşü çalışmalar yapmak, vazifemizdir.</vt:lpstr>
      <vt:lpstr>PowerPoint Sunusu</vt:lpstr>
      <vt:lpstr>Haccımız bizi, giydirilmiş farklılıkların altındaki öze ulaştırmalıdır.</vt:lpstr>
      <vt:lpstr>ANLAYIŞ</vt:lpstr>
      <vt:lpstr>Bütün müslümanların problemlerini dert edinmeli </vt:lpstr>
      <vt:lpstr>  Sağlıklı iletişim kuran ve kendisi ile kolay iletişim kurulabilen   </vt:lpstr>
      <vt:lpstr>PowerPoint Sunusu</vt:lpstr>
      <vt:lpstr>Kimseyle  Münakaşa Etme!</vt:lpstr>
      <vt:lpstr>Öfkene hakim ol!</vt:lpstr>
      <vt:lpstr>MİSKİNLİK İLE GELSİN </vt:lpstr>
      <vt:lpstr>Paylaşma bilinci /Sadaka kültürü</vt:lpstr>
      <vt:lpstr>Yer açmak Gönlünü açmak</vt:lpstr>
      <vt:lpstr>Önceleme / Îsar</vt:lpstr>
      <vt:lpstr>Üstünlük ancak takva iledir.</vt:lpstr>
      <vt:lpstr>Hoşgörü ve Saygı</vt:lpstr>
      <vt:lpstr>Hem Müslüman olarak hem de milletimizi temsil açısından olumsuz bir etki ve imaj bırakmamalıyız.</vt:lpstr>
      <vt:lpstr>Kimsenin kalbini kırmayalım ve incitmeyelim</vt:lpstr>
      <vt:lpstr>PowerPoint Sunusu</vt:lpstr>
      <vt:lpstr>HAVAALANINDA</vt:lpstr>
      <vt:lpstr>YEMEKHANELERDE</vt:lpstr>
      <vt:lpstr>ORTAK KULLANIM ALANI ODALAR</vt:lpstr>
      <vt:lpstr>Odalarda sükûnet temizlik</vt:lpstr>
      <vt:lpstr>Mahremiyyete hürmet ve paramızı muhafaza</vt:lpstr>
      <vt:lpstr>İBADET EDENLERİ RAHATSIZ ETMEMEK</vt:lpstr>
      <vt:lpstr>Sabır ve dua</vt:lpstr>
      <vt:lpstr>HAC HAZIRLIK KURSLARINA ve TANIŞMA VE BİLGİLENDİRME TOPLANTILARINA KATILMAK</vt:lpstr>
      <vt:lpstr>Haccın ve umrenin; eğitim sürecine dönüştürülmesi hedefinde bayan irşat  görevlilerimiz</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 BAŞBAKANLIK DİYANET İŞLERİ BAŞKANLIĞI</dc:title>
  <dc:creator>Murat ALKAN</dc:creator>
  <cp:lastModifiedBy>Mustafa SOYKÖK</cp:lastModifiedBy>
  <cp:revision>114</cp:revision>
  <dcterms:created xsi:type="dcterms:W3CDTF">2012-12-12T09:58:24Z</dcterms:created>
  <dcterms:modified xsi:type="dcterms:W3CDTF">2015-07-24T09:25:16Z</dcterms:modified>
</cp:coreProperties>
</file>