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7" r:id="rId2"/>
    <p:sldId id="260" r:id="rId3"/>
    <p:sldId id="268" r:id="rId4"/>
    <p:sldId id="306" r:id="rId5"/>
    <p:sldId id="269" r:id="rId6"/>
    <p:sldId id="261" r:id="rId7"/>
    <p:sldId id="326" r:id="rId8"/>
    <p:sldId id="262" r:id="rId9"/>
    <p:sldId id="263" r:id="rId10"/>
    <p:sldId id="270" r:id="rId11"/>
    <p:sldId id="265" r:id="rId12"/>
    <p:sldId id="266" r:id="rId13"/>
    <p:sldId id="275" r:id="rId14"/>
    <p:sldId id="276" r:id="rId15"/>
    <p:sldId id="271" r:id="rId16"/>
    <p:sldId id="272" r:id="rId17"/>
    <p:sldId id="273" r:id="rId18"/>
    <p:sldId id="274" r:id="rId19"/>
    <p:sldId id="287" r:id="rId20"/>
    <p:sldId id="277" r:id="rId21"/>
    <p:sldId id="280" r:id="rId22"/>
    <p:sldId id="307" r:id="rId23"/>
    <p:sldId id="285" r:id="rId24"/>
    <p:sldId id="286" r:id="rId25"/>
    <p:sldId id="308" r:id="rId26"/>
    <p:sldId id="282" r:id="rId27"/>
    <p:sldId id="297" r:id="rId28"/>
    <p:sldId id="293" r:id="rId29"/>
    <p:sldId id="292" r:id="rId30"/>
    <p:sldId id="291" r:id="rId31"/>
    <p:sldId id="311" r:id="rId32"/>
    <p:sldId id="320" r:id="rId33"/>
    <p:sldId id="318" r:id="rId34"/>
    <p:sldId id="319" r:id="rId35"/>
    <p:sldId id="314" r:id="rId36"/>
    <p:sldId id="301" r:id="rId37"/>
    <p:sldId id="313" r:id="rId38"/>
    <p:sldId id="315" r:id="rId39"/>
    <p:sldId id="324" r:id="rId40"/>
    <p:sldId id="325" r:id="rId41"/>
    <p:sldId id="321" r:id="rId42"/>
    <p:sldId id="322" r:id="rId43"/>
    <p:sldId id="303" r:id="rId44"/>
    <p:sldId id="304" r:id="rId45"/>
    <p:sldId id="316" r:id="rId46"/>
    <p:sldId id="296" r:id="rId47"/>
    <p:sldId id="317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461C7-B163-432E-84D6-3B1895CFA5C5}" type="datetimeFigureOut">
              <a:rPr lang="tr-TR" smtClean="0"/>
              <a:t>28.02.2014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47C1B-CBAD-4557-BE36-E50DAA6C3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34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.tr/url?sa=i&amp;rct=j&amp;q=&amp;esrc=s&amp;frm=1&amp;source=images&amp;cd=&amp;cad=rja&amp;docid=N-Ij79wjgzNKHM&amp;tbnid=OULbPzNR1QYFKM:&amp;ved=0CAUQjRw&amp;url=http://yenisafak.com.tr/pazar-haber/hacda-kadin-olmak-28.12.2009-231288&amp;ei=r_CqUcW9K8TXPJ2mgIgL&amp;psig=AFQjCNGHYylB9KcmAwBSldZSh3lLMeCWFw&amp;ust=137024360607043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18" Type="http://schemas.openxmlformats.org/officeDocument/2006/relationships/image" Target="../media/image5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17" Type="http://schemas.openxmlformats.org/officeDocument/2006/relationships/image" Target="../media/image50.emf"/><Relationship Id="rId2" Type="http://schemas.openxmlformats.org/officeDocument/2006/relationships/image" Target="../media/image31.jpeg"/><Relationship Id="rId16" Type="http://schemas.openxmlformats.org/officeDocument/2006/relationships/image" Target="../media/image49.emf"/><Relationship Id="rId20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5" Type="http://schemas.openxmlformats.org/officeDocument/2006/relationships/image" Target="../media/image48.emf"/><Relationship Id="rId10" Type="http://schemas.openxmlformats.org/officeDocument/2006/relationships/image" Target="../media/image43.emf"/><Relationship Id="rId19" Type="http://schemas.openxmlformats.org/officeDocument/2006/relationships/image" Target="../media/image52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Relationship Id="rId1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http://80.190.202.79/pic/h/haccadogru/medine010.jpg" TargetMode="Externa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5733256"/>
            <a:ext cx="7772400" cy="864096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defRPr/>
            </a:pPr>
            <a:r>
              <a:rPr lang="tr-TR" sz="2400" b="1" dirty="0">
                <a:latin typeface="Arial" charset="0"/>
                <a:cs typeface="Arial" pitchFamily="34" charset="0"/>
              </a:rPr>
              <a:t>HAC VE UMRE </a:t>
            </a:r>
            <a:r>
              <a:rPr lang="tr-TR" sz="2400" b="1" dirty="0" smtClean="0">
                <a:latin typeface="Arial" charset="0"/>
                <a:cs typeface="Arial" pitchFamily="34" charset="0"/>
              </a:rPr>
              <a:t>HİZMETLERİ GENEL MÜDÜRLÜĞÜ </a:t>
            </a:r>
            <a:br>
              <a:rPr lang="tr-TR" sz="2400" b="1" dirty="0" smtClean="0">
                <a:latin typeface="Arial" charset="0"/>
                <a:cs typeface="Arial" pitchFamily="34" charset="0"/>
              </a:rPr>
            </a:br>
            <a:r>
              <a:rPr lang="tr-TR" sz="2400" b="1" dirty="0" smtClean="0">
                <a:latin typeface="Arial" charset="0"/>
                <a:cs typeface="Arial" pitchFamily="34" charset="0"/>
              </a:rPr>
              <a:t>HAC VE UMRE HAZIRLIK KURSLARI</a:t>
            </a:r>
            <a:br>
              <a:rPr lang="tr-TR" sz="2400" b="1" dirty="0" smtClean="0">
                <a:latin typeface="Arial" charset="0"/>
                <a:cs typeface="Arial" pitchFamily="34" charset="0"/>
              </a:rPr>
            </a:br>
            <a:endParaRPr lang="tr-TR" sz="2400" b="1" dirty="0">
              <a:latin typeface="Arial" charset="0"/>
              <a:cs typeface="Arial" pitchFamily="34" charset="0"/>
            </a:endParaRPr>
          </a:p>
        </p:txBody>
      </p:sp>
      <p:pic>
        <p:nvPicPr>
          <p:cNvPr id="4" name="Picture 13" descr="C:\Documents and Settings\bhac\Desktop\sunum_onsayfa\1B.JPG"/>
          <p:cNvPicPr>
            <a:picLocks noChangeAspect="1" noChangeArrowheads="1"/>
          </p:cNvPicPr>
          <p:nvPr/>
        </p:nvPicPr>
        <p:blipFill>
          <a:blip r:embed="rId2" cstate="print"/>
          <a:srcRect b="4111"/>
          <a:stretch>
            <a:fillRect/>
          </a:stretch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224136"/>
          </a:xfrm>
        </p:spPr>
        <p:txBody>
          <a:bodyPr>
            <a:no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 Black" pitchFamily="34" charset="0"/>
              </a:rPr>
              <a:t>T.C.</a:t>
            </a:r>
          </a:p>
          <a:p>
            <a:r>
              <a:rPr lang="tr-TR" sz="2000" b="1" dirty="0">
                <a:solidFill>
                  <a:srgbClr val="C00000"/>
                </a:solidFill>
                <a:latin typeface="Arial Black" pitchFamily="34" charset="0"/>
              </a:rPr>
              <a:t>BAŞBAKANLIK</a:t>
            </a:r>
          </a:p>
          <a:p>
            <a:r>
              <a:rPr lang="tr-TR" sz="2000" b="1" dirty="0">
                <a:solidFill>
                  <a:srgbClr val="C00000"/>
                </a:solidFill>
                <a:latin typeface="Arial Black" pitchFamily="34" charset="0"/>
              </a:rPr>
              <a:t>DİYANET İŞLERİ BAŞKANLIĞI</a:t>
            </a:r>
          </a:p>
        </p:txBody>
      </p:sp>
    </p:spTree>
    <p:extLst>
      <p:ext uri="{BB962C8B-B14F-4D97-AF65-F5344CB8AC3E}">
        <p14:creationId xmlns:p14="http://schemas.microsoft.com/office/powerpoint/2010/main" val="8240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196752"/>
            <a:ext cx="8604956" cy="515719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>
              <a:buNone/>
            </a:pPr>
            <a:endParaRPr lang="tr-TR" dirty="0"/>
          </a:p>
        </p:txBody>
      </p:sp>
      <p:pic>
        <p:nvPicPr>
          <p:cNvPr id="4" name="3 Resim" descr="DSC00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988840"/>
            <a:ext cx="5760640" cy="43987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107504" y="214290"/>
            <a:ext cx="8928992" cy="982462"/>
          </a:xfrm>
        </p:spPr>
        <p:txBody>
          <a:bodyPr>
            <a:normAutofit fontScale="90000"/>
          </a:bodyPr>
          <a:lstStyle/>
          <a:p>
            <a:pPr algn="l"/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3600" b="1" dirty="0" smtClean="0"/>
              <a:t>e</a:t>
            </a:r>
            <a:r>
              <a:rPr lang="tr-TR" sz="3600" b="1" dirty="0"/>
              <a:t>) </a:t>
            </a:r>
            <a:r>
              <a:rPr lang="tr-TR" sz="3600" b="1" dirty="0">
                <a:solidFill>
                  <a:schemeClr val="accent1"/>
                </a:solidFill>
              </a:rPr>
              <a:t>İzdihamda </a:t>
            </a:r>
            <a:r>
              <a:rPr lang="tr-TR" sz="3600" b="1" dirty="0"/>
              <a:t>Makam-ı İbrahim'de namaz kılmazlar.</a:t>
            </a:r>
            <a:br>
              <a:rPr lang="tr-TR" sz="3600" b="1" dirty="0"/>
            </a:br>
            <a:endParaRPr lang="tr-T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chemeClr val="accent1"/>
                </a:solidFill>
              </a:rPr>
              <a:t>f) </a:t>
            </a:r>
            <a:r>
              <a:rPr lang="tr-TR" b="1" dirty="0" smtClean="0">
                <a:solidFill>
                  <a:srgbClr val="0070C0"/>
                </a:solidFill>
              </a:rPr>
              <a:t>İhrama </a:t>
            </a:r>
            <a:r>
              <a:rPr lang="tr-TR" b="1" dirty="0">
                <a:solidFill>
                  <a:srgbClr val="0070C0"/>
                </a:solidFill>
              </a:rPr>
              <a:t>girmek kadar ihramdan çıkmak da </a:t>
            </a:r>
            <a:r>
              <a:rPr lang="tr-TR" b="1" dirty="0" smtClean="0">
                <a:solidFill>
                  <a:srgbClr val="0070C0"/>
                </a:solidFill>
              </a:rPr>
              <a:t>önemlidir. </a:t>
            </a:r>
          </a:p>
          <a:p>
            <a:pPr marL="0" indent="0">
              <a:buNone/>
            </a:pPr>
            <a:r>
              <a:rPr lang="tr-TR" b="1" dirty="0" smtClean="0"/>
              <a:t>- Hanımların </a:t>
            </a:r>
            <a:r>
              <a:rPr lang="tr-TR" b="1" dirty="0"/>
              <a:t>ihramdan </a:t>
            </a:r>
            <a:r>
              <a:rPr lang="tr-TR" b="1" dirty="0" smtClean="0"/>
              <a:t>çıkması için </a:t>
            </a:r>
            <a:r>
              <a:rPr lang="tr-TR" b="1" dirty="0"/>
              <a:t>saçların ucundan bir miktar </a:t>
            </a:r>
            <a:r>
              <a:rPr lang="tr-TR" b="1" dirty="0" smtClean="0"/>
              <a:t>kesmeleri yeterlidir.</a:t>
            </a:r>
          </a:p>
          <a:p>
            <a:pPr marL="0" indent="0">
              <a:buNone/>
            </a:pPr>
            <a:r>
              <a:rPr lang="tr-TR" b="1" dirty="0" smtClean="0">
                <a:solidFill>
                  <a:schemeClr val="accent1"/>
                </a:solidFill>
              </a:rPr>
              <a:t> Ayrıca kadınlar;</a:t>
            </a:r>
            <a:endParaRPr lang="tr-TR" b="1" dirty="0">
              <a:solidFill>
                <a:schemeClr val="accent1"/>
              </a:solidFill>
            </a:endParaRPr>
          </a:p>
          <a:p>
            <a:r>
              <a:rPr lang="tr-TR" b="1" dirty="0"/>
              <a:t>İhramlı iken </a:t>
            </a:r>
            <a:r>
              <a:rPr lang="tr-TR" b="1" dirty="0" smtClean="0"/>
              <a:t>elbiselerini değiştirilebilir</a:t>
            </a:r>
            <a:r>
              <a:rPr lang="tr-TR" b="1" dirty="0"/>
              <a:t>.</a:t>
            </a:r>
            <a:endParaRPr lang="tr-TR" b="1" dirty="0" smtClean="0"/>
          </a:p>
          <a:p>
            <a:r>
              <a:rPr lang="tr-TR" b="1" dirty="0" smtClean="0"/>
              <a:t>Banyo yapabilir</a:t>
            </a:r>
            <a:r>
              <a:rPr lang="tr-TR" b="1" dirty="0"/>
              <a:t>.</a:t>
            </a:r>
          </a:p>
          <a:p>
            <a:r>
              <a:rPr lang="tr-TR" b="1" dirty="0"/>
              <a:t>İhram yasaklarına dikkat </a:t>
            </a:r>
            <a:r>
              <a:rPr lang="tr-TR" b="1" dirty="0" smtClean="0"/>
              <a:t>etmelidir.</a:t>
            </a:r>
            <a:endParaRPr lang="tr-TR" b="1" dirty="0"/>
          </a:p>
          <a:p>
            <a:r>
              <a:rPr lang="tr-TR" b="1" dirty="0"/>
              <a:t>İhramdan çıkmadan önce </a:t>
            </a:r>
            <a:r>
              <a:rPr lang="tr-TR" b="1" dirty="0" smtClean="0"/>
              <a:t>o safhaya geldiğinden emin olmalıdır.</a:t>
            </a:r>
            <a:endParaRPr lang="tr-TR" b="1" dirty="0"/>
          </a:p>
          <a:p>
            <a:pPr marL="0" indent="0">
              <a:buNone/>
            </a:pPr>
            <a:endParaRPr lang="tr-TR" b="1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46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71604" y="9068"/>
            <a:ext cx="6429420" cy="2267804"/>
          </a:xfrm>
        </p:spPr>
        <p:txBody>
          <a:bodyPr>
            <a:noAutofit/>
          </a:bodyPr>
          <a:lstStyle/>
          <a:p>
            <a:r>
              <a:rPr lang="tr-TR" sz="4000" b="1" dirty="0">
                <a:solidFill>
                  <a:srgbClr val="FF0000"/>
                </a:solidFill>
              </a:rPr>
              <a:t>Özel Halinde Hac </a:t>
            </a:r>
            <a:r>
              <a:rPr lang="tr-TR" sz="4000" b="1" dirty="0" smtClean="0">
                <a:solidFill>
                  <a:srgbClr val="FF0000"/>
                </a:solidFill>
              </a:rPr>
              <a:t>ve </a:t>
            </a:r>
            <a:r>
              <a:rPr lang="tr-TR" sz="4000" b="1" dirty="0">
                <a:solidFill>
                  <a:srgbClr val="FF0000"/>
                </a:solidFill>
              </a:rPr>
              <a:t>Umre İçin Yola Çıkan Hanımlar: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411675"/>
          </a:xfrm>
        </p:spPr>
        <p:txBody>
          <a:bodyPr>
            <a:normAutofit lnSpcReduction="10000"/>
          </a:bodyPr>
          <a:lstStyle/>
          <a:p>
            <a:pPr marL="274638" indent="0">
              <a:lnSpc>
                <a:spcPct val="150000"/>
              </a:lnSpc>
              <a:spcBef>
                <a:spcPts val="1800"/>
              </a:spcBef>
              <a:buNone/>
            </a:pPr>
            <a:endParaRPr lang="tr-TR" sz="3600" b="1" dirty="0" smtClean="0"/>
          </a:p>
          <a:p>
            <a:pPr marL="274638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tr-TR" sz="3600" b="1" dirty="0" smtClean="0"/>
              <a:t>İ</a:t>
            </a:r>
            <a:r>
              <a:rPr lang="en-US" sz="3600" b="1" dirty="0" err="1"/>
              <a:t>hrama</a:t>
            </a:r>
            <a:r>
              <a:rPr lang="en-US" sz="3600" b="1" dirty="0"/>
              <a:t> </a:t>
            </a:r>
            <a:r>
              <a:rPr lang="en-US" sz="3600" b="1" dirty="0" err="1"/>
              <a:t>girme</a:t>
            </a:r>
            <a:r>
              <a:rPr lang="en-US" sz="3600" b="1" dirty="0"/>
              <a:t> </a:t>
            </a:r>
            <a:r>
              <a:rPr lang="en-US" sz="3600" b="1" dirty="0" err="1"/>
              <a:t>anında</a:t>
            </a:r>
            <a:r>
              <a:rPr lang="en-US" sz="3600" b="1" dirty="0"/>
              <a:t> </a:t>
            </a:r>
            <a:r>
              <a:rPr lang="en-US" sz="3600" b="1" dirty="0" err="1"/>
              <a:t>özel</a:t>
            </a:r>
            <a:r>
              <a:rPr lang="en-US" sz="3600" b="1" dirty="0"/>
              <a:t> </a:t>
            </a:r>
            <a:r>
              <a:rPr lang="en-US" sz="3600" b="1" dirty="0" err="1"/>
              <a:t>hâllerinde</a:t>
            </a:r>
            <a:r>
              <a:rPr lang="en-US" sz="3600" b="1" dirty="0"/>
              <a:t> </a:t>
            </a:r>
            <a:r>
              <a:rPr lang="en-US" sz="3600" b="1" dirty="0" err="1"/>
              <a:t>bulunsalar</a:t>
            </a:r>
            <a:r>
              <a:rPr lang="en-US" sz="3600" b="1" dirty="0"/>
              <a:t> da</a:t>
            </a:r>
            <a:r>
              <a:rPr lang="tr-TR" sz="3600" b="1" dirty="0"/>
              <a:t> mutlaka</a:t>
            </a:r>
            <a:r>
              <a:rPr lang="en-US" sz="3600" b="1" dirty="0"/>
              <a:t> </a:t>
            </a:r>
            <a:r>
              <a:rPr lang="en-US" sz="3600" b="1" dirty="0" err="1"/>
              <a:t>ihrama</a:t>
            </a:r>
            <a:r>
              <a:rPr lang="en-US" sz="3600" b="1" dirty="0"/>
              <a:t> </a:t>
            </a:r>
            <a:r>
              <a:rPr lang="en-US" sz="3600" b="1" dirty="0" err="1"/>
              <a:t>girerler</a:t>
            </a:r>
            <a:r>
              <a:rPr lang="en-US" sz="3600" b="1" dirty="0"/>
              <a:t>. </a:t>
            </a:r>
            <a:endParaRPr lang="tr-TR" sz="3600" b="1" dirty="0"/>
          </a:p>
          <a:p>
            <a:pPr marL="274638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tr-TR" dirty="0" smtClean="0"/>
              <a:t>(Yani </a:t>
            </a:r>
            <a:r>
              <a:rPr lang="tr-TR" dirty="0"/>
              <a:t>hac-</a:t>
            </a:r>
            <a:r>
              <a:rPr lang="en-US" dirty="0" err="1"/>
              <a:t>umreye</a:t>
            </a:r>
            <a:r>
              <a:rPr lang="en-US" dirty="0"/>
              <a:t> NİYET </a:t>
            </a:r>
            <a:r>
              <a:rPr lang="en-US" dirty="0" err="1"/>
              <a:t>edip</a:t>
            </a:r>
            <a:r>
              <a:rPr lang="tr-TR" dirty="0"/>
              <a:t> TELBİYE</a:t>
            </a:r>
            <a:r>
              <a:rPr lang="en-US" dirty="0"/>
              <a:t> </a:t>
            </a:r>
            <a:r>
              <a:rPr lang="en-US" dirty="0" err="1"/>
              <a:t>getirirler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böylece</a:t>
            </a:r>
            <a:r>
              <a:rPr lang="en-US" dirty="0"/>
              <a:t> </a:t>
            </a:r>
            <a:r>
              <a:rPr lang="en-US" dirty="0" err="1"/>
              <a:t>ihrama</a:t>
            </a:r>
            <a:r>
              <a:rPr lang="en-US" dirty="0"/>
              <a:t> </a:t>
            </a:r>
            <a:r>
              <a:rPr lang="en-US" dirty="0" err="1"/>
              <a:t>girmiş</a:t>
            </a:r>
            <a:r>
              <a:rPr lang="en-US" dirty="0"/>
              <a:t> </a:t>
            </a:r>
            <a:r>
              <a:rPr lang="en-US" dirty="0" err="1"/>
              <a:t>olurlar</a:t>
            </a:r>
            <a:r>
              <a:rPr lang="en-US" dirty="0" smtClean="0"/>
              <a:t>.</a:t>
            </a:r>
            <a:r>
              <a:rPr lang="tr-TR" dirty="0" smtClean="0"/>
              <a:t>)</a:t>
            </a:r>
            <a:r>
              <a:rPr lang="en-US" dirty="0" smtClean="0"/>
              <a:t> </a:t>
            </a:r>
            <a:endParaRPr lang="tr-TR" dirty="0"/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34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1857364"/>
            <a:ext cx="3749546" cy="1800200"/>
          </a:xfrm>
          <a:noFill/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Hanımlar 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Özel Halinde: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4214818"/>
            <a:ext cx="8229600" cy="245454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b="1" dirty="0"/>
              <a:t>Özel hali bitmeden ve </a:t>
            </a:r>
            <a:r>
              <a:rPr lang="tr-TR" b="1" dirty="0" err="1"/>
              <a:t>menasikini</a:t>
            </a:r>
            <a:r>
              <a:rPr lang="tr-TR" b="1" dirty="0"/>
              <a:t> tamamlamadan ihramdan </a:t>
            </a:r>
            <a:r>
              <a:rPr lang="tr-TR" b="1" dirty="0" smtClean="0"/>
              <a:t>çıkmaz.</a:t>
            </a:r>
            <a:endParaRPr lang="tr-TR" b="1" dirty="0"/>
          </a:p>
          <a:p>
            <a:r>
              <a:rPr lang="tr-TR" b="1" dirty="0"/>
              <a:t>Özel hal süresince ihramda kalır ve ihram yasaklarına dikkat eder.</a:t>
            </a:r>
          </a:p>
          <a:p>
            <a:endParaRPr lang="tr-TR" dirty="0"/>
          </a:p>
        </p:txBody>
      </p:sp>
      <p:pic>
        <p:nvPicPr>
          <p:cNvPr id="4" name="3 Resim" descr="DSC03420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214290"/>
            <a:ext cx="4320480" cy="4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346602" y="274638"/>
            <a:ext cx="6543203" cy="1143000"/>
          </a:xfrm>
          <a:noFill/>
        </p:spPr>
        <p:txBody>
          <a:bodyPr>
            <a:no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Özel Halinde Hac Ve Umre İçin Yola Çıkan Hanımlar: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502631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tr-TR" dirty="0" smtClean="0"/>
              <a:t>    </a:t>
            </a:r>
            <a:r>
              <a:rPr lang="en-US" b="1" dirty="0" err="1" smtClean="0"/>
              <a:t>Mekke-i</a:t>
            </a:r>
            <a:r>
              <a:rPr lang="en-US" b="1" dirty="0" smtClean="0"/>
              <a:t> </a:t>
            </a:r>
            <a:r>
              <a:rPr lang="en-US" b="1" dirty="0" err="1" smtClean="0"/>
              <a:t>Mükerreme’ye</a:t>
            </a:r>
            <a:r>
              <a:rPr lang="en-US" b="1" dirty="0" smtClean="0"/>
              <a:t> </a:t>
            </a:r>
            <a:r>
              <a:rPr lang="en-US" b="1" dirty="0" err="1" smtClean="0"/>
              <a:t>varınca</a:t>
            </a:r>
            <a:r>
              <a:rPr lang="en-US" b="1" dirty="0" smtClean="0"/>
              <a:t> </a:t>
            </a:r>
            <a:r>
              <a:rPr lang="en-US" b="1" dirty="0" err="1" smtClean="0"/>
              <a:t>özel</a:t>
            </a:r>
            <a:r>
              <a:rPr lang="en-US" b="1" dirty="0" smtClean="0"/>
              <a:t> </a:t>
            </a:r>
            <a:r>
              <a:rPr lang="en-US" b="1" dirty="0" err="1" smtClean="0"/>
              <a:t>durumları</a:t>
            </a:r>
            <a:r>
              <a:rPr lang="en-US" b="1" dirty="0" smtClean="0"/>
              <a:t> </a:t>
            </a:r>
            <a:r>
              <a:rPr lang="en-US" b="1" dirty="0" err="1" smtClean="0"/>
              <a:t>sona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tr-TR" b="1" dirty="0" smtClean="0"/>
              <a:t>inceye kadar:</a:t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- </a:t>
            </a:r>
            <a:r>
              <a:rPr lang="en-US" b="1" dirty="0" err="1" smtClean="0"/>
              <a:t>Kâbe’yi</a:t>
            </a:r>
            <a:r>
              <a:rPr lang="en-US" b="1" dirty="0" smtClean="0"/>
              <a:t> </a:t>
            </a:r>
            <a:r>
              <a:rPr lang="en-US" b="1" dirty="0" err="1" smtClean="0"/>
              <a:t>tavaf</a:t>
            </a:r>
            <a:r>
              <a:rPr lang="en-US" b="1" dirty="0" smtClean="0"/>
              <a:t> </a:t>
            </a:r>
            <a:r>
              <a:rPr lang="en-US" b="1" dirty="0" err="1" smtClean="0"/>
              <a:t>etmezler</a:t>
            </a:r>
            <a:r>
              <a:rPr lang="en-US" b="1" dirty="0" smtClean="0"/>
              <a:t>. 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- </a:t>
            </a:r>
            <a:r>
              <a:rPr lang="en-US" b="1" dirty="0" err="1" smtClean="0"/>
              <a:t>İhramda</a:t>
            </a:r>
            <a:r>
              <a:rPr lang="en-US" b="1" dirty="0" smtClean="0"/>
              <a:t> </a:t>
            </a:r>
            <a:r>
              <a:rPr lang="en-US" b="1" dirty="0" err="1" smtClean="0"/>
              <a:t>kalmaya</a:t>
            </a:r>
            <a:r>
              <a:rPr lang="en-US" b="1" dirty="0" smtClean="0"/>
              <a:t> </a:t>
            </a:r>
            <a:r>
              <a:rPr lang="en-US" b="1" dirty="0" err="1" smtClean="0"/>
              <a:t>devam</a:t>
            </a:r>
            <a:r>
              <a:rPr lang="en-US" b="1" dirty="0" smtClean="0"/>
              <a:t> </a:t>
            </a:r>
            <a:r>
              <a:rPr lang="en-US" b="1" dirty="0" err="1" smtClean="0"/>
              <a:t>ederler</a:t>
            </a:r>
            <a:r>
              <a:rPr lang="en-US" b="1" dirty="0" smtClean="0"/>
              <a:t>. 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- </a:t>
            </a:r>
            <a:r>
              <a:rPr lang="en-US" b="1" dirty="0" err="1" smtClean="0"/>
              <a:t>Özel</a:t>
            </a:r>
            <a:r>
              <a:rPr lang="en-US" b="1" dirty="0" smtClean="0"/>
              <a:t> </a:t>
            </a:r>
            <a:r>
              <a:rPr lang="en-US" b="1" dirty="0" err="1" smtClean="0"/>
              <a:t>durumları</a:t>
            </a:r>
            <a:r>
              <a:rPr lang="en-US" b="1" dirty="0" smtClean="0"/>
              <a:t> </a:t>
            </a:r>
            <a:r>
              <a:rPr lang="en-US" b="1" dirty="0" err="1" smtClean="0"/>
              <a:t>sona</a:t>
            </a:r>
            <a:r>
              <a:rPr lang="en-US" b="1" dirty="0" smtClean="0"/>
              <a:t> </a:t>
            </a:r>
            <a:r>
              <a:rPr lang="en-US" b="1" dirty="0" err="1" smtClean="0"/>
              <a:t>erince</a:t>
            </a:r>
            <a:r>
              <a:rPr lang="en-US" b="1" dirty="0" smtClean="0"/>
              <a:t> </a:t>
            </a:r>
            <a:r>
              <a:rPr lang="en-US" b="1" dirty="0" err="1" smtClean="0"/>
              <a:t>gusül</a:t>
            </a:r>
            <a:r>
              <a:rPr lang="en-US" b="1" dirty="0" smtClean="0"/>
              <a:t> </a:t>
            </a:r>
            <a:r>
              <a:rPr lang="tr-TR" b="1" dirty="0" smtClean="0"/>
              <a:t>abdesti </a:t>
            </a:r>
            <a:r>
              <a:rPr lang="tr-TR" dirty="0" smtClean="0"/>
              <a:t>alır</a:t>
            </a:r>
            <a:r>
              <a:rPr lang="en-US" dirty="0" smtClean="0"/>
              <a:t> ve</a:t>
            </a:r>
            <a:r>
              <a:rPr lang="tr-TR" dirty="0" smtClean="0"/>
              <a:t> </a:t>
            </a:r>
            <a:r>
              <a:rPr lang="en-US" b="1" dirty="0" smtClean="0"/>
              <a:t>Harem-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Şerif’e</a:t>
            </a:r>
            <a:r>
              <a:rPr lang="en-US" b="1" dirty="0" smtClean="0"/>
              <a:t> </a:t>
            </a:r>
            <a:r>
              <a:rPr lang="en-US" b="1" dirty="0" err="1" smtClean="0"/>
              <a:t>gidip</a:t>
            </a:r>
            <a:r>
              <a:rPr lang="en-US" b="1" dirty="0" smtClean="0"/>
              <a:t> </a:t>
            </a:r>
            <a:r>
              <a:rPr lang="tr-TR" b="1" dirty="0" smtClean="0"/>
              <a:t>görevlerini yerine getirirler.</a:t>
            </a:r>
          </a:p>
          <a:p>
            <a:pPr>
              <a:lnSpc>
                <a:spcPct val="150000"/>
              </a:lnSpc>
              <a:buNone/>
            </a:pPr>
            <a:endParaRPr lang="tr-TR" dirty="0"/>
          </a:p>
        </p:txBody>
      </p:sp>
      <p:pic>
        <p:nvPicPr>
          <p:cNvPr id="6" name="Picture 2" descr="http://tr.qantara.de/files/14963/14811/4d1fd6fcebdc2_4d1b482d37a96_Berg_Arafat_d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285992"/>
            <a:ext cx="2643206" cy="2447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8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88640"/>
            <a:ext cx="8678768" cy="34563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b="1" dirty="0" smtClean="0">
                <a:solidFill>
                  <a:srgbClr val="FF0000"/>
                </a:solidFill>
              </a:rPr>
              <a:t>Adet ve lohusa halindeki kadınlar, 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tavaf dışında, 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haccın bütün </a:t>
            </a:r>
            <a:r>
              <a:rPr lang="tr-TR" b="1" dirty="0" err="1" smtClean="0">
                <a:solidFill>
                  <a:srgbClr val="FF0000"/>
                </a:solidFill>
              </a:rPr>
              <a:t>menasikini</a:t>
            </a:r>
            <a:r>
              <a:rPr lang="tr-TR" b="1" dirty="0" smtClean="0">
                <a:solidFill>
                  <a:srgbClr val="FF0000"/>
                </a:solidFill>
              </a:rPr>
              <a:t> yerine getirebilirler:</a:t>
            </a:r>
          </a:p>
          <a:p>
            <a:pPr algn="ctr"/>
            <a:r>
              <a:rPr lang="tr-TR" b="1" dirty="0" smtClean="0"/>
              <a:t>Arafat’a çıkarlar, </a:t>
            </a:r>
          </a:p>
          <a:p>
            <a:pPr algn="ctr"/>
            <a:r>
              <a:rPr lang="tr-TR" b="1" dirty="0" err="1" smtClean="0"/>
              <a:t>Müzdelife</a:t>
            </a:r>
            <a:r>
              <a:rPr lang="tr-TR" b="1" dirty="0" smtClean="0"/>
              <a:t> vakfesini yaparlar. </a:t>
            </a:r>
          </a:p>
          <a:p>
            <a:pPr algn="ctr"/>
            <a:r>
              <a:rPr lang="tr-TR" b="1" dirty="0" smtClean="0"/>
              <a:t>Şeytan taşlama görevini de ifa ederler.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3960440" cy="307808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" y="3645024"/>
            <a:ext cx="4104117" cy="30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Hanımlar </a:t>
            </a:r>
            <a:br>
              <a:rPr lang="tr-TR" sz="3600" b="1" dirty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>Özel Halinde: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0034" y="1285860"/>
            <a:ext cx="8358246" cy="27860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b="1" dirty="0"/>
              <a:t>Bu hallerinde </a:t>
            </a:r>
            <a:r>
              <a:rPr lang="tr-TR" b="1" dirty="0" smtClean="0"/>
              <a:t>iken, </a:t>
            </a:r>
            <a:r>
              <a:rPr lang="tr-TR" b="1" dirty="0"/>
              <a:t>farz olan ziyaret </a:t>
            </a:r>
            <a:r>
              <a:rPr lang="tr-TR" b="1" dirty="0" smtClean="0"/>
              <a:t>tavafını, </a:t>
            </a:r>
            <a:r>
              <a:rPr lang="tr-TR" b="1" dirty="0"/>
              <a:t>temizlendikten sonra yaparlar.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Bu durumları nedeni ile veda </a:t>
            </a:r>
            <a:r>
              <a:rPr lang="tr-TR" b="1" dirty="0"/>
              <a:t>tavafını terk </a:t>
            </a:r>
            <a:r>
              <a:rPr lang="tr-TR" b="1" dirty="0" smtClean="0"/>
              <a:t>etmeleri, </a:t>
            </a:r>
            <a:r>
              <a:rPr lang="tr-TR" b="1" dirty="0"/>
              <a:t>cezayı gerektirmez</a:t>
            </a:r>
            <a:r>
              <a:rPr lang="tr-TR" b="1" dirty="0" smtClean="0"/>
              <a:t>.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5064"/>
            <a:ext cx="3377952" cy="25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encrypted-tbn3.gstatic.com/images?q=tbn:ANd9GcR8BPSSZtlRQEQy1G3GfrsBeJKJBS5w0w1Ke22DRnG6BdEodFlnY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285992"/>
            <a:ext cx="3810000" cy="2857500"/>
          </a:xfrm>
          <a:prstGeom prst="rect">
            <a:avLst/>
          </a:prstGeom>
          <a:noFill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57166"/>
            <a:ext cx="8750206" cy="1524708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İfrat haccı için </a:t>
            </a:r>
            <a:r>
              <a:rPr lang="tr-TR" sz="3200" b="1" dirty="0" smtClean="0">
                <a:solidFill>
                  <a:srgbClr val="FF0000"/>
                </a:solidFill>
              </a:rPr>
              <a:t>ihrama girdikten </a:t>
            </a:r>
            <a:r>
              <a:rPr lang="tr-TR" sz="3200" b="1" dirty="0">
                <a:solidFill>
                  <a:srgbClr val="FF0000"/>
                </a:solidFill>
              </a:rPr>
              <a:t>sonra adet gören kadınlar, </a:t>
            </a:r>
            <a:r>
              <a:rPr lang="tr-TR" sz="3200" b="1" dirty="0" smtClean="0">
                <a:solidFill>
                  <a:srgbClr val="FF0000"/>
                </a:solidFill>
              </a:rPr>
              <a:t/>
            </a:r>
            <a:br>
              <a:rPr lang="tr-TR" sz="3200" b="1" dirty="0" smtClean="0">
                <a:solidFill>
                  <a:srgbClr val="FF0000"/>
                </a:solidFill>
              </a:rPr>
            </a:br>
            <a:r>
              <a:rPr lang="tr-TR" sz="3200" b="1" dirty="0" smtClean="0">
                <a:solidFill>
                  <a:srgbClr val="FF0000"/>
                </a:solidFill>
              </a:rPr>
              <a:t>Arafat’a </a:t>
            </a:r>
            <a:r>
              <a:rPr lang="tr-TR" sz="3200" b="1" dirty="0">
                <a:solidFill>
                  <a:srgbClr val="FF0000"/>
                </a:solidFill>
              </a:rPr>
              <a:t>çıkmadan önce temizlenmezlerse</a:t>
            </a:r>
            <a:r>
              <a:rPr lang="tr-TR" sz="3600" b="1" dirty="0" smtClean="0">
                <a:solidFill>
                  <a:srgbClr val="FF0000"/>
                </a:solidFill>
              </a:rPr>
              <a:t>;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285992"/>
            <a:ext cx="8352928" cy="45720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/>
              <a:t>Kudüm tavafı yapmazlar. 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Arafat’a çıkarlar, </a:t>
            </a:r>
          </a:p>
          <a:p>
            <a:pPr>
              <a:lnSpc>
                <a:spcPct val="150000"/>
              </a:lnSpc>
            </a:pPr>
            <a:r>
              <a:rPr lang="tr-TR" b="1" dirty="0" err="1" smtClean="0"/>
              <a:t>Müzdelife</a:t>
            </a:r>
            <a:r>
              <a:rPr lang="tr-TR" b="1" dirty="0" smtClean="0"/>
              <a:t> vakfesini yaparlar, </a:t>
            </a:r>
          </a:p>
          <a:p>
            <a:pPr>
              <a:lnSpc>
                <a:spcPct val="150000"/>
              </a:lnSpc>
            </a:pPr>
            <a:r>
              <a:rPr lang="tr-TR" b="1" dirty="0"/>
              <a:t>Ş</a:t>
            </a:r>
            <a:r>
              <a:rPr lang="tr-TR" b="1" dirty="0" smtClean="0"/>
              <a:t>eytanı taşlarlar, 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Ziyaret tavafını temizlendikten sonra yaparlar.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8955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2910" y="476673"/>
            <a:ext cx="7786742" cy="1309254"/>
          </a:xfrm>
        </p:spPr>
        <p:txBody>
          <a:bodyPr>
            <a:no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Temettu</a:t>
            </a:r>
            <a:r>
              <a:rPr lang="tr-TR" sz="3200" b="1" dirty="0">
                <a:solidFill>
                  <a:srgbClr val="FF0000"/>
                </a:solidFill>
              </a:rPr>
              <a:t> haccı için ihrama girdikten sonra adet gören kadınlar, </a:t>
            </a:r>
            <a:r>
              <a:rPr lang="tr-TR" sz="3200" b="1" dirty="0" smtClean="0">
                <a:solidFill>
                  <a:srgbClr val="FF0000"/>
                </a:solidFill>
              </a:rPr>
              <a:t/>
            </a:r>
            <a:br>
              <a:rPr lang="tr-TR" sz="3200" b="1" dirty="0" smtClean="0">
                <a:solidFill>
                  <a:srgbClr val="FF0000"/>
                </a:solidFill>
              </a:rPr>
            </a:br>
            <a:r>
              <a:rPr lang="tr-TR" sz="3200" b="1" dirty="0" smtClean="0">
                <a:solidFill>
                  <a:srgbClr val="FF0000"/>
                </a:solidFill>
              </a:rPr>
              <a:t>Arafat’a </a:t>
            </a:r>
            <a:r>
              <a:rPr lang="tr-TR" sz="3200" b="1" dirty="0">
                <a:solidFill>
                  <a:srgbClr val="FF0000"/>
                </a:solidFill>
              </a:rPr>
              <a:t>çıkmadan önce temizlenmezlerse</a:t>
            </a:r>
            <a:r>
              <a:rPr lang="tr-TR" sz="3200" b="1" dirty="0" smtClean="0">
                <a:solidFill>
                  <a:srgbClr val="FF0000"/>
                </a:solidFill>
              </a:rPr>
              <a:t>;</a:t>
            </a:r>
            <a:endParaRPr lang="tr-TR" sz="54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52453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70C0"/>
                </a:solidFill>
              </a:rPr>
              <a:t>Umre ihramını iptal eder</a:t>
            </a:r>
            <a:r>
              <a:rPr lang="tr-TR" b="1" dirty="0" smtClean="0"/>
              <a:t>ler ve </a:t>
            </a:r>
            <a:br>
              <a:rPr lang="tr-TR" b="1" dirty="0" smtClean="0"/>
            </a:br>
            <a:r>
              <a:rPr lang="tr-TR" b="1" dirty="0" smtClean="0">
                <a:solidFill>
                  <a:srgbClr val="0070C0"/>
                </a:solidFill>
              </a:rPr>
              <a:t>Arafat’a çıkarken hac için ihrama girer</a:t>
            </a:r>
            <a:r>
              <a:rPr lang="tr-TR" b="1" dirty="0" smtClean="0"/>
              <a:t>ler. </a:t>
            </a:r>
            <a:br>
              <a:rPr lang="tr-TR" b="1" dirty="0" smtClean="0"/>
            </a:br>
            <a:r>
              <a:rPr lang="tr-TR" b="1" dirty="0" smtClean="0">
                <a:solidFill>
                  <a:srgbClr val="0070C0"/>
                </a:solidFill>
              </a:rPr>
              <a:t>Böylece ifrat haccı yapmış olurlar. 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Şükür kurbanı kesmeleri gerekmez. 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Hacdan sonra </a:t>
            </a:r>
            <a:r>
              <a:rPr lang="tr-TR" b="1" dirty="0" smtClean="0">
                <a:solidFill>
                  <a:srgbClr val="0070C0"/>
                </a:solidFill>
              </a:rPr>
              <a:t>iptal ettikleri umreyi kaza eder</a:t>
            </a:r>
            <a:r>
              <a:rPr lang="tr-TR" b="1" dirty="0" smtClean="0"/>
              <a:t>ler ve bu sebeple ceza kurbanı keserler.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7960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71472" y="598376"/>
            <a:ext cx="7858180" cy="1401864"/>
          </a:xfrm>
        </p:spPr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Kıran haccı </a:t>
            </a:r>
            <a:r>
              <a:rPr lang="tr-TR" sz="3600" b="1" dirty="0">
                <a:solidFill>
                  <a:srgbClr val="FF0000"/>
                </a:solidFill>
              </a:rPr>
              <a:t>için ihrama girdikten sonra adet gören kadınlar, </a:t>
            </a:r>
            <a:r>
              <a:rPr lang="tr-TR" sz="3600" b="1" dirty="0" smtClean="0">
                <a:solidFill>
                  <a:srgbClr val="FF0000"/>
                </a:solidFill>
              </a:rPr>
              <a:t>Umre yapmadan Arafat’a çıkmak durumunda kalırlarsa;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43119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b="1" dirty="0" smtClean="0"/>
              <a:t>Umre niyetleri bozulmuş sayıldığından ifrat haccı yapmış olurlar. </a:t>
            </a:r>
          </a:p>
          <a:p>
            <a:pPr>
              <a:lnSpc>
                <a:spcPct val="150000"/>
              </a:lnSpc>
            </a:pPr>
            <a:r>
              <a:rPr lang="tr-TR" b="1" dirty="0"/>
              <a:t>Ş</a:t>
            </a:r>
            <a:r>
              <a:rPr lang="tr-TR" b="1" dirty="0" smtClean="0"/>
              <a:t>ükür kurbanı kesmeleri gerekmez.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Hacdan sonra bozulan umreyi kaza ederler. 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Bir ceza kurbanı keserler.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2939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392488" cy="2016224"/>
          </a:xfrm>
        </p:spPr>
        <p:txBody>
          <a:bodyPr>
            <a:normAutofit/>
          </a:bodyPr>
          <a:lstStyle/>
          <a:p>
            <a:pPr algn="l"/>
            <a:r>
              <a:rPr lang="tr-T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HAC</a:t>
            </a:r>
            <a:endParaRPr lang="tr-T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4" descr="http://ts2.mm.bing.net/th?id=H.4635254298250265&amp;pid=1.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099" y="285728"/>
            <a:ext cx="4366149" cy="2928958"/>
          </a:xfrm>
          <a:prstGeom prst="rect">
            <a:avLst/>
          </a:prstGeom>
          <a:noFill/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2910" y="1714488"/>
            <a:ext cx="8075240" cy="438108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Hac, </a:t>
            </a:r>
          </a:p>
          <a:p>
            <a:pPr marL="0" indent="533400">
              <a:lnSpc>
                <a:spcPct val="150000"/>
              </a:lnSpc>
            </a:pP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elirlenmiş zaman içinde </a:t>
            </a:r>
          </a:p>
          <a:p>
            <a:pPr marL="0" indent="533400">
              <a:lnSpc>
                <a:spcPct val="150000"/>
              </a:lnSpc>
            </a:pP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Kabe, Arafat, </a:t>
            </a:r>
            <a:r>
              <a:rPr lang="tr-TR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Müzdelife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Mina’da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533400">
              <a:lnSpc>
                <a:spcPct val="150000"/>
              </a:lnSpc>
            </a:pP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elli dini görevleri </a:t>
            </a:r>
          </a:p>
          <a:p>
            <a:pPr marL="0" indent="533400">
              <a:lnSpc>
                <a:spcPct val="150000"/>
              </a:lnSpc>
            </a:pP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Ş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art ve usulüne uygun olarak yerine getirmek suretiyle yapılan bir ibadettir. </a:t>
            </a:r>
            <a:endParaRPr lang="tr-T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5050904" cy="1593866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KADINLARIN </a:t>
            </a:r>
            <a:br>
              <a:rPr lang="tr-TR" sz="3200" b="1" dirty="0" smtClean="0">
                <a:solidFill>
                  <a:srgbClr val="FF0000"/>
                </a:solidFill>
              </a:rPr>
            </a:br>
            <a:r>
              <a:rPr lang="tr-TR" sz="3200" b="1" dirty="0" smtClean="0">
                <a:solidFill>
                  <a:srgbClr val="FF0000"/>
                </a:solidFill>
              </a:rPr>
              <a:t>ÂDET GECİKTİRİCİ KULLANMALARI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143116"/>
            <a:ext cx="8098135" cy="442915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b="1" dirty="0" smtClean="0"/>
              <a:t>Asıl </a:t>
            </a:r>
            <a:r>
              <a:rPr lang="tr-TR" b="1" dirty="0"/>
              <a:t>olan adet geciktirici </a:t>
            </a:r>
            <a:r>
              <a:rPr lang="tr-TR" b="1" dirty="0" smtClean="0"/>
              <a:t>ilaç </a:t>
            </a:r>
            <a:r>
              <a:rPr lang="tr-TR" b="1" dirty="0"/>
              <a:t>kullanmamaktır.</a:t>
            </a:r>
          </a:p>
          <a:p>
            <a:r>
              <a:rPr lang="tr-TR" b="1" dirty="0"/>
              <a:t>Adet geciktirici ilaçlar, hac yolculuğu boyunca hiç adet görmemek için kullanılmamalıdır</a:t>
            </a:r>
            <a:r>
              <a:rPr lang="tr-TR" b="1" dirty="0" smtClean="0"/>
              <a:t>.</a:t>
            </a:r>
          </a:p>
          <a:p>
            <a:r>
              <a:rPr lang="tr-TR" b="1" dirty="0"/>
              <a:t>Hanımın adeti ziyaret tavafı yapacağı bayram günlerine </a:t>
            </a:r>
            <a:r>
              <a:rPr lang="tr-TR" b="1" dirty="0" smtClean="0"/>
              <a:t>rastlayacak ve bayram </a:t>
            </a:r>
            <a:r>
              <a:rPr lang="tr-TR" b="1" dirty="0"/>
              <a:t>günlerinden sonra hemen </a:t>
            </a:r>
            <a:r>
              <a:rPr lang="tr-TR" b="1" dirty="0" smtClean="0"/>
              <a:t>Mekke’den ayrılacaksa…</a:t>
            </a:r>
          </a:p>
          <a:p>
            <a:r>
              <a:rPr lang="tr-TR" b="1" dirty="0"/>
              <a:t>Doktor kontrolü ve tavsiyesiyle bilinçli olarak ve kendi kararıyla kullanabilir.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285728"/>
            <a:ext cx="2543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46603" y="274638"/>
            <a:ext cx="6321742" cy="114300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tx2">
                    <a:lumMod val="50000"/>
                  </a:schemeClr>
                </a:solidFill>
              </a:rPr>
              <a:t>Herhangi bir durum oluştuğunda </a:t>
            </a:r>
            <a:endParaRPr lang="tr-T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80520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D</a:t>
            </a:r>
            <a:r>
              <a:rPr lang="tr-TR" b="1" dirty="0" smtClean="0"/>
              <a:t>oktora </a:t>
            </a:r>
            <a:r>
              <a:rPr lang="tr-TR" b="1" dirty="0"/>
              <a:t>ve Diyanet </a:t>
            </a:r>
            <a:r>
              <a:rPr lang="tr-TR" b="1" dirty="0" smtClean="0"/>
              <a:t>bayan irşat </a:t>
            </a:r>
            <a:r>
              <a:rPr lang="tr-TR" b="1" dirty="0"/>
              <a:t>görevlilerine </a:t>
            </a:r>
            <a:r>
              <a:rPr lang="tr-TR" b="1" dirty="0" smtClean="0"/>
              <a:t>danışılmalıdır.</a:t>
            </a:r>
          </a:p>
          <a:p>
            <a:pPr marL="0" indent="0">
              <a:buNone/>
            </a:pPr>
            <a:endParaRPr lang="tr-TR" b="1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262230"/>
            <a:ext cx="4350819" cy="347913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04" y="3262230"/>
            <a:ext cx="3867682" cy="34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25552"/>
            <a:ext cx="6696744" cy="4032448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71472" y="188640"/>
            <a:ext cx="8321008" cy="79208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HER KAFİLEDE BAYAN GÖREVLİ BULUNMAKTADIR.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79512" y="836712"/>
            <a:ext cx="8780214" cy="2160240"/>
          </a:xfrm>
        </p:spPr>
        <p:txBody>
          <a:bodyPr>
            <a:normAutofit/>
          </a:bodyPr>
          <a:lstStyle/>
          <a:p>
            <a:r>
              <a:rPr lang="tr-TR" b="1" dirty="0" smtClean="0"/>
              <a:t>Kafilelerdeki bayan irşat görevliler </a:t>
            </a:r>
            <a:r>
              <a:rPr lang="tr-TR" b="1" dirty="0"/>
              <a:t>M</a:t>
            </a:r>
            <a:r>
              <a:rPr lang="tr-TR" b="1" dirty="0" smtClean="0"/>
              <a:t>ekke ve Medine’de bayanların usulüne uygun bir şekilde ibadet etmeleri,</a:t>
            </a:r>
          </a:p>
          <a:p>
            <a:r>
              <a:rPr lang="tr-TR" b="1" dirty="0" smtClean="0"/>
              <a:t>Medine’de de mescit ziyaretinde huzuru temin, yönlendirme ve rehberlik etmekle görevlidirler.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273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3861048"/>
            <a:ext cx="8391876" cy="2736304"/>
          </a:xfrm>
          <a:noFill/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tr-TR" b="1" dirty="0" smtClean="0"/>
              <a:t>Cuma ve cenaze namazlarının kılınışı öğrenilmeli.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Cemaatle namaz nasıl kılınır, öğrenilmeli.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Cami ve mescit adabına dikkat edilmeli.</a:t>
            </a:r>
          </a:p>
          <a:p>
            <a:pPr>
              <a:lnSpc>
                <a:spcPct val="150000"/>
              </a:lnSpc>
            </a:pPr>
            <a:r>
              <a:rPr lang="tr-TR" b="1" dirty="0"/>
              <a:t>Cemaatle namaz kılarken secde ayetleri geçtiğinde nasıl hareket etmek gerektiği öğrenilmeli</a:t>
            </a:r>
          </a:p>
          <a:p>
            <a:pPr>
              <a:lnSpc>
                <a:spcPct val="150000"/>
              </a:lnSpc>
            </a:pPr>
            <a:endParaRPr lang="tr-TR" b="1" dirty="0" smtClean="0"/>
          </a:p>
          <a:p>
            <a:pPr>
              <a:lnSpc>
                <a:spcPct val="150000"/>
              </a:lnSpc>
            </a:pPr>
            <a:endParaRPr lang="tr-TR" dirty="0"/>
          </a:p>
        </p:txBody>
      </p:sp>
      <p:pic>
        <p:nvPicPr>
          <p:cNvPr id="5" name="4 Resim" descr="304019_2603073394666_1189772980_3004371_180981480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60648"/>
            <a:ext cx="597615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96908"/>
          </a:xfrm>
          <a:noFill/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Diğer Hususlar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5312062"/>
          </a:xfrm>
          <a:noFill/>
        </p:spPr>
        <p:txBody>
          <a:bodyPr>
            <a:normAutofit fontScale="85000" lnSpcReduction="20000"/>
          </a:bodyPr>
          <a:lstStyle/>
          <a:p>
            <a:pPr marL="263525" indent="-263525">
              <a:lnSpc>
                <a:spcPct val="160000"/>
              </a:lnSpc>
            </a:pPr>
            <a:r>
              <a:rPr lang="tr-TR" sz="3600" b="1" dirty="0" smtClean="0"/>
              <a:t>Hac-Umrede ibadet sorumluluğu kadının kendisine aittir. İbadetler bilinçli yapılmalı.</a:t>
            </a:r>
          </a:p>
          <a:p>
            <a:pPr marL="263525" indent="-263525">
              <a:lnSpc>
                <a:spcPct val="160000"/>
              </a:lnSpc>
            </a:pPr>
            <a:r>
              <a:rPr lang="tr-TR" sz="3600" b="1" dirty="0" smtClean="0"/>
              <a:t>İbadet dışındaki sorumluluklarını da taşımalıdır.</a:t>
            </a:r>
          </a:p>
          <a:p>
            <a:pPr marL="263525" indent="-263525">
              <a:lnSpc>
                <a:spcPct val="160000"/>
              </a:lnSpc>
            </a:pPr>
            <a:r>
              <a:rPr lang="tr-TR" sz="3600" b="1" dirty="0"/>
              <a:t>Allah </a:t>
            </a:r>
            <a:r>
              <a:rPr lang="tr-TR" sz="3600" b="1" dirty="0" smtClean="0"/>
              <a:t>sayıya </a:t>
            </a:r>
            <a:r>
              <a:rPr lang="tr-TR" sz="3600" b="1" dirty="0"/>
              <a:t>değil ihlasa bakar. Amellerin makbulü az ve devamlı olandır. </a:t>
            </a:r>
          </a:p>
          <a:p>
            <a:pPr marL="263525" indent="-263525">
              <a:lnSpc>
                <a:spcPct val="160000"/>
              </a:lnSpc>
              <a:buNone/>
            </a:pPr>
            <a:r>
              <a:rPr lang="tr-TR" sz="3600" b="1" dirty="0" smtClean="0"/>
              <a:t>«Amel </a:t>
            </a:r>
            <a:r>
              <a:rPr lang="tr-TR" sz="3600" b="1" dirty="0"/>
              <a:t>çokluğuna itibar olunmaz </a:t>
            </a:r>
            <a:r>
              <a:rPr lang="tr-TR" sz="3600" b="1" dirty="0" err="1"/>
              <a:t>Halıkı</a:t>
            </a:r>
            <a:r>
              <a:rPr lang="tr-TR" sz="3600" b="1" dirty="0"/>
              <a:t> kulundan hoşlanmayınca</a:t>
            </a:r>
            <a:r>
              <a:rPr lang="tr-TR" sz="3600" b="1" dirty="0" smtClean="0"/>
              <a:t>.» </a:t>
            </a:r>
            <a:r>
              <a:rPr lang="tr-TR" sz="2800" dirty="0"/>
              <a:t>(Aşık </a:t>
            </a:r>
            <a:r>
              <a:rPr lang="tr-TR" sz="2800" dirty="0" err="1" smtClean="0"/>
              <a:t>Kuddusi</a:t>
            </a:r>
            <a:r>
              <a:rPr lang="tr-TR" sz="2800" dirty="0"/>
              <a:t>)</a:t>
            </a:r>
            <a:endParaRPr lang="tr-TR" sz="3600" dirty="0"/>
          </a:p>
          <a:p>
            <a:pPr>
              <a:lnSpc>
                <a:spcPct val="160000"/>
              </a:lnSpc>
            </a:pPr>
            <a:endParaRPr lang="tr-TR" sz="3600" b="1" dirty="0" smtClean="0"/>
          </a:p>
          <a:p>
            <a:pPr>
              <a:lnSpc>
                <a:spcPct val="16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85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581400"/>
            <a:ext cx="3124200" cy="3048000"/>
          </a:xfrm>
        </p:spPr>
        <p:txBody>
          <a:bodyPr/>
          <a:lstStyle/>
          <a:p>
            <a:pPr eaLnBrk="1" hangingPunct="1"/>
            <a:r>
              <a:rPr lang="tr-TR" b="1" dirty="0" smtClean="0">
                <a:solidFill>
                  <a:srgbClr val="861A04"/>
                </a:solidFill>
              </a:rPr>
              <a:t> </a:t>
            </a:r>
          </a:p>
          <a:p>
            <a:pPr eaLnBrk="1" hangingPunct="1"/>
            <a:r>
              <a:rPr lang="tr-TR" b="1" dirty="0" smtClean="0">
                <a:solidFill>
                  <a:srgbClr val="861A04"/>
                </a:solidFill>
              </a:rPr>
              <a:t>KADINLARIN MESCİD-İ NEBEVİ VE RAVZA ZİYARETİ</a:t>
            </a: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28600"/>
            <a:ext cx="3733800" cy="3181350"/>
          </a:xfrm>
          <a:noFill/>
        </p:spPr>
      </p:pic>
      <p:pic>
        <p:nvPicPr>
          <p:cNvPr id="14340" name="Picture 2" descr="C:\Users\f11s\Documents\MEDİNE İRŞAD\Çevrem ve Manzaram\2306200829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3851275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C:\Users\f11s\Documents\MEDİNE İRŞAD\Mescid ve ben\Medınede saba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657600"/>
            <a:ext cx="38893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7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3499594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accent3">
                    <a:lumMod val="75000"/>
                  </a:schemeClr>
                </a:solidFill>
              </a:rPr>
              <a:t>KADINLARIN MESCİD-İ NEBEVİ’Yİ ZİYARETİ DE ÖNEM ARZEDİYOR.</a:t>
            </a:r>
            <a:endParaRPr lang="tr-TR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8596" y="3774232"/>
            <a:ext cx="8588156" cy="279804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800" b="1" dirty="0" smtClean="0"/>
              <a:t>1- Hacıların Medine’ye gidiş nedenleri: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800" b="1" dirty="0" smtClean="0"/>
              <a:t>       a) Mescidi </a:t>
            </a:r>
            <a:r>
              <a:rPr lang="tr-TR" sz="2800" b="1" dirty="0"/>
              <a:t>N</a:t>
            </a:r>
            <a:r>
              <a:rPr lang="tr-TR" sz="2800" b="1" dirty="0" smtClean="0"/>
              <a:t>ebevi’de ibadet.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800" b="1" dirty="0" smtClean="0"/>
              <a:t>       b) </a:t>
            </a:r>
            <a:r>
              <a:rPr lang="tr-TR" sz="2800" b="1" dirty="0" err="1" smtClean="0"/>
              <a:t>Ravza</a:t>
            </a:r>
            <a:r>
              <a:rPr lang="tr-TR" sz="2800" b="1" dirty="0" smtClean="0"/>
              <a:t> ziyareti.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800" b="1" dirty="0" smtClean="0"/>
              <a:t>2- Kadın ve erkeklerin ziyaretlerinde zaman ve mekan.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800" b="1" dirty="0" smtClean="0"/>
              <a:t>3- Kadınların </a:t>
            </a:r>
            <a:r>
              <a:rPr lang="tr-TR" sz="2800" b="1" dirty="0" err="1"/>
              <a:t>r</a:t>
            </a:r>
            <a:r>
              <a:rPr lang="tr-TR" sz="2800" b="1" dirty="0" err="1" smtClean="0"/>
              <a:t>avza</a:t>
            </a:r>
            <a:r>
              <a:rPr lang="tr-TR" sz="2800" b="1" dirty="0" smtClean="0"/>
              <a:t> ziyaretinin erkeklerin ziyaretinden farkı.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800" dirty="0" smtClean="0"/>
          </a:p>
          <a:p>
            <a:pPr marL="0" indent="0">
              <a:lnSpc>
                <a:spcPct val="150000"/>
              </a:lnSpc>
              <a:buNone/>
            </a:pPr>
            <a:endParaRPr lang="tr-TR" sz="2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68" y="476672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512168"/>
          </a:xfrm>
        </p:spPr>
        <p:txBody>
          <a:bodyPr>
            <a:normAutofit fontScale="90000"/>
          </a:bodyPr>
          <a:lstStyle/>
          <a:p>
            <a:pPr lvl="0"/>
            <a:r>
              <a:rPr lang="tr-TR" sz="3600" b="1" dirty="0">
                <a:solidFill>
                  <a:schemeClr val="accent3">
                    <a:lumMod val="75000"/>
                  </a:schemeClr>
                </a:solidFill>
              </a:rPr>
              <a:t>BAYANLARIN PEYGAMBERİMİZ (S.A.V)’İN  KABRİNİ ZİYARET (RAVZA)  SAATLERİ ;</a:t>
            </a:r>
            <a:br>
              <a:rPr lang="tr-TR" sz="36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tr-T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0" y="1714488"/>
            <a:ext cx="5076056" cy="461488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None/>
            </a:pPr>
            <a:r>
              <a:rPr lang="tr-TR" sz="2000" b="1" dirty="0" smtClean="0">
                <a:solidFill>
                  <a:srgbClr val="000066"/>
                </a:solidFill>
              </a:rPr>
              <a:t>GİRİŞLER</a:t>
            </a:r>
            <a:r>
              <a:rPr lang="tr-TR" sz="2000" b="1" dirty="0" smtClean="0"/>
              <a:t>    </a:t>
            </a:r>
            <a:br>
              <a:rPr lang="tr-TR" sz="2000" b="1" dirty="0" smtClean="0"/>
            </a:br>
            <a:r>
              <a:rPr lang="tr-TR" sz="2000" b="1" u="sng" dirty="0" smtClean="0">
                <a:solidFill>
                  <a:srgbClr val="CC0000"/>
                </a:solidFill>
              </a:rPr>
              <a:t>25 - 29 </a:t>
            </a:r>
            <a:r>
              <a:rPr lang="tr-TR" sz="2000" b="1" dirty="0" smtClean="0">
                <a:solidFill>
                  <a:srgbClr val="CC0000"/>
                </a:solidFill>
              </a:rPr>
              <a:t>NUMARALI KAPILARDAN</a:t>
            </a:r>
          </a:p>
          <a:p>
            <a:pPr>
              <a:lnSpc>
                <a:spcPct val="250000"/>
              </a:lnSpc>
            </a:pP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</a:rPr>
              <a:t>SABAH </a:t>
            </a:r>
            <a:r>
              <a:rPr lang="tr-TR" sz="20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tr-TR" sz="2000" b="1" dirty="0">
                <a:solidFill>
                  <a:srgbClr val="FF0000"/>
                </a:solidFill>
              </a:rPr>
              <a:t> 07.30 </a:t>
            </a:r>
            <a:r>
              <a:rPr lang="tr-TR" sz="2000" b="1" dirty="0"/>
              <a:t>-</a:t>
            </a:r>
            <a:r>
              <a:rPr lang="tr-TR" sz="2000" b="1" dirty="0">
                <a:solidFill>
                  <a:srgbClr val="000066"/>
                </a:solidFill>
              </a:rPr>
              <a:t>11.00 </a:t>
            </a:r>
            <a:r>
              <a:rPr lang="tr-TR" sz="2000" b="1" dirty="0"/>
              <a:t> </a:t>
            </a:r>
            <a:r>
              <a:rPr lang="tr-TR" sz="2000" b="1" dirty="0">
                <a:solidFill>
                  <a:srgbClr val="000066"/>
                </a:solidFill>
              </a:rPr>
              <a:t>SAATLERİ  ARASI, </a:t>
            </a:r>
            <a:endParaRPr lang="tr-TR" sz="900" b="1" u="sng" dirty="0"/>
          </a:p>
          <a:p>
            <a:pPr>
              <a:lnSpc>
                <a:spcPct val="250000"/>
              </a:lnSpc>
            </a:pPr>
            <a:r>
              <a:rPr lang="tr-TR" sz="2000" b="1" dirty="0">
                <a:solidFill>
                  <a:srgbClr val="000066"/>
                </a:solidFill>
              </a:rPr>
              <a:t>ÖĞLE   </a:t>
            </a:r>
            <a:r>
              <a:rPr lang="tr-TR" sz="2000" b="1" dirty="0"/>
              <a:t>:  </a:t>
            </a:r>
            <a:r>
              <a:rPr lang="tr-TR" sz="2000" b="1" dirty="0" smtClean="0">
                <a:solidFill>
                  <a:srgbClr val="CC0000"/>
                </a:solidFill>
              </a:rPr>
              <a:t>13.30 - </a:t>
            </a:r>
            <a:r>
              <a:rPr lang="tr-TR" sz="2000" b="1" dirty="0" smtClean="0">
                <a:solidFill>
                  <a:srgbClr val="000066"/>
                </a:solidFill>
              </a:rPr>
              <a:t>15.00  </a:t>
            </a:r>
            <a:r>
              <a:rPr lang="tr-TR" sz="2000" b="1" dirty="0" smtClean="0"/>
              <a:t> </a:t>
            </a:r>
            <a:r>
              <a:rPr lang="tr-TR" sz="2000" b="1" dirty="0">
                <a:solidFill>
                  <a:srgbClr val="000066"/>
                </a:solidFill>
              </a:rPr>
              <a:t>SAATLERİ  ARASI, </a:t>
            </a:r>
          </a:p>
          <a:p>
            <a:pPr>
              <a:lnSpc>
                <a:spcPct val="250000"/>
              </a:lnSpc>
            </a:pPr>
            <a:r>
              <a:rPr lang="tr-TR" sz="2000" b="1" dirty="0" smtClean="0">
                <a:solidFill>
                  <a:srgbClr val="0070C0"/>
                </a:solidFill>
              </a:rPr>
              <a:t>GECE</a:t>
            </a:r>
            <a:r>
              <a:rPr lang="tr-TR" sz="2000" b="1" dirty="0" smtClean="0"/>
              <a:t>    </a:t>
            </a:r>
            <a:r>
              <a:rPr lang="tr-TR" sz="2000" b="1" dirty="0"/>
              <a:t>:  </a:t>
            </a:r>
            <a:r>
              <a:rPr lang="tr-TR" sz="2000" b="1" dirty="0" smtClean="0">
                <a:solidFill>
                  <a:srgbClr val="CC0000"/>
                </a:solidFill>
              </a:rPr>
              <a:t>21.00 </a:t>
            </a:r>
            <a:r>
              <a:rPr lang="tr-TR" sz="2000" b="1" dirty="0" smtClean="0"/>
              <a:t>- </a:t>
            </a:r>
            <a:r>
              <a:rPr lang="tr-TR" sz="2000" b="1" dirty="0" smtClean="0">
                <a:solidFill>
                  <a:srgbClr val="000066"/>
                </a:solidFill>
              </a:rPr>
              <a:t>24.00</a:t>
            </a:r>
            <a:r>
              <a:rPr lang="tr-TR" sz="2000" b="1" dirty="0" smtClean="0"/>
              <a:t>  </a:t>
            </a:r>
            <a:r>
              <a:rPr lang="tr-TR" sz="2000" b="1" dirty="0">
                <a:solidFill>
                  <a:srgbClr val="000066"/>
                </a:solidFill>
              </a:rPr>
              <a:t>SAATLERİ  ARASI,</a:t>
            </a:r>
            <a:br>
              <a:rPr lang="tr-TR" sz="2000" b="1" dirty="0">
                <a:solidFill>
                  <a:srgbClr val="000066"/>
                </a:solidFill>
              </a:rPr>
            </a:br>
            <a:r>
              <a:rPr lang="tr-TR" sz="2000" b="1" dirty="0">
                <a:solidFill>
                  <a:srgbClr val="FF0000"/>
                </a:solidFill>
              </a:rPr>
              <a:t/>
            </a:r>
            <a:br>
              <a:rPr lang="tr-TR" sz="2000" b="1" dirty="0">
                <a:solidFill>
                  <a:srgbClr val="FF0000"/>
                </a:solidFill>
              </a:rPr>
            </a:br>
            <a:endParaRPr lang="tr-TR" sz="3200" b="1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endParaRPr lang="tr-TR" sz="2000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4857752" y="1600200"/>
            <a:ext cx="4143404" cy="506916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tr-TR" sz="4000" b="1" dirty="0" smtClean="0">
                <a:solidFill>
                  <a:srgbClr val="FFC000"/>
                </a:solidFill>
              </a:rPr>
              <a:t>HATIRLATMALAR</a:t>
            </a:r>
            <a:r>
              <a:rPr lang="tr-TR" sz="4000" b="1" dirty="0">
                <a:solidFill>
                  <a:srgbClr val="FFC000"/>
                </a:solidFill>
              </a:rPr>
              <a:t>;</a:t>
            </a:r>
          </a:p>
          <a:p>
            <a:pPr>
              <a:lnSpc>
                <a:spcPct val="170000"/>
              </a:lnSpc>
            </a:pPr>
            <a:endParaRPr lang="tr-TR" sz="5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tr-TR" sz="2900" b="1" dirty="0"/>
              <a:t>CEP TELEFONU, KAMERA, FOTOĞRAF MAKİNESİ, VS. CİHAZLARIN İÇERİYE GİRMESİ YASAKTIR. </a:t>
            </a:r>
          </a:p>
          <a:p>
            <a:pPr>
              <a:lnSpc>
                <a:spcPct val="170000"/>
              </a:lnSpc>
            </a:pPr>
            <a:r>
              <a:rPr lang="tr-TR" sz="2900" b="1" dirty="0"/>
              <a:t>6  YAŞINDAN BÜYÜK</a:t>
            </a:r>
            <a:r>
              <a:rPr lang="tr-TR" sz="2900" b="1" u="sng" dirty="0"/>
              <a:t> </a:t>
            </a:r>
            <a:r>
              <a:rPr lang="tr-TR" sz="2900" b="1" dirty="0"/>
              <a:t>ERKEK ÇOCUKLARIN KADINLAR KISMINA GİRMESİ YASAKTIR.  </a:t>
            </a:r>
            <a:br>
              <a:rPr lang="tr-TR" sz="2900" b="1" dirty="0"/>
            </a:br>
            <a:r>
              <a:rPr lang="tr-TR" sz="2900" b="1" dirty="0" smtClean="0"/>
              <a:t> İHTİYAÇ HALİNDE TEKERLEKLİ </a:t>
            </a:r>
            <a:r>
              <a:rPr lang="tr-TR" sz="2900" b="1" dirty="0"/>
              <a:t>SANDALYELER   </a:t>
            </a:r>
            <a:r>
              <a:rPr lang="tr-TR" sz="2900" b="1" u="sng" dirty="0" smtClean="0"/>
              <a:t>25</a:t>
            </a:r>
            <a:r>
              <a:rPr lang="tr-TR" sz="2900" b="1" dirty="0" smtClean="0"/>
              <a:t>  </a:t>
            </a:r>
            <a:r>
              <a:rPr lang="tr-TR" sz="2900" b="1" dirty="0"/>
              <a:t>NUMARALI KAPIDAN KİMLİKLE </a:t>
            </a:r>
            <a:r>
              <a:rPr lang="tr-TR" sz="2900" b="1" dirty="0" smtClean="0"/>
              <a:t>ALINIR</a:t>
            </a:r>
            <a:endParaRPr lang="tr-TR" sz="2900" dirty="0"/>
          </a:p>
        </p:txBody>
      </p:sp>
    </p:spTree>
    <p:extLst>
      <p:ext uri="{BB962C8B-B14F-4D97-AF65-F5344CB8AC3E}">
        <p14:creationId xmlns:p14="http://schemas.microsoft.com/office/powerpoint/2010/main" val="36763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tr-TR" sz="4000" b="1" dirty="0" smtClean="0"/>
              <a:t>DİKKAT!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533400" indent="-533400" eaLnBrk="1" hangingPunct="1">
              <a:defRPr/>
            </a:pPr>
            <a:r>
              <a:rPr lang="tr-TR" dirty="0" smtClean="0"/>
              <a:t>Giriş ve çıkışta kapı numaralarına dikkat! </a:t>
            </a:r>
          </a:p>
          <a:p>
            <a:pPr marL="533400" indent="-533400" eaLnBrk="1" hangingPunct="1">
              <a:defRPr/>
            </a:pPr>
            <a:r>
              <a:rPr lang="tr-TR" dirty="0" smtClean="0"/>
              <a:t>Salat ve selamla giriş.</a:t>
            </a:r>
          </a:p>
          <a:p>
            <a:pPr marL="533400" indent="-533400" eaLnBrk="1" hangingPunct="1">
              <a:defRPr/>
            </a:pPr>
            <a:r>
              <a:rPr lang="tr-TR" dirty="0" smtClean="0"/>
              <a:t>Girişte güvenlik araması.</a:t>
            </a:r>
          </a:p>
          <a:p>
            <a:pPr marL="533400" indent="-533400" eaLnBrk="1" hangingPunct="1">
              <a:defRPr/>
            </a:pPr>
            <a:r>
              <a:rPr lang="tr-TR" dirty="0" smtClean="0"/>
              <a:t>Mescitteki görevliler.</a:t>
            </a:r>
          </a:p>
          <a:p>
            <a:pPr marL="533400" indent="-533400" eaLnBrk="1" hangingPunct="1">
              <a:defRPr/>
            </a:pPr>
            <a:r>
              <a:rPr lang="tr-TR" dirty="0" smtClean="0"/>
              <a:t>Ziyaret vakitleri: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None/>
              <a:defRPr/>
            </a:pPr>
            <a:r>
              <a:rPr lang="tr-TR" sz="2800" dirty="0" smtClean="0"/>
              <a:t>      1-Sabah namazını müteakip, 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None/>
              <a:defRPr/>
            </a:pPr>
            <a:r>
              <a:rPr lang="tr-TR" sz="2800" dirty="0" smtClean="0"/>
              <a:t>      2-Öğle namazından sonra, 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None/>
              <a:defRPr/>
            </a:pPr>
            <a:r>
              <a:rPr lang="tr-TR" sz="2800" dirty="0" smtClean="0"/>
              <a:t>      3-Yatsı namazından sonra</a:t>
            </a:r>
            <a:r>
              <a:rPr lang="tr-TR" sz="2700" dirty="0" smtClean="0"/>
              <a:t> </a:t>
            </a:r>
          </a:p>
          <a:p>
            <a:pPr marL="533400" indent="-533400" eaLnBrk="1" hangingPunct="1">
              <a:defRPr/>
            </a:pPr>
            <a:r>
              <a:rPr lang="tr-TR" dirty="0" smtClean="0"/>
              <a:t>Hasta ve yaşlıların ziyareti.</a:t>
            </a:r>
          </a:p>
          <a:p>
            <a:pPr marL="533400" indent="-533400" eaLnBrk="1" hangingPunct="1">
              <a:defRPr/>
            </a:pPr>
            <a:endParaRPr lang="tr-TR" dirty="0" smtClean="0"/>
          </a:p>
        </p:txBody>
      </p:sp>
      <p:pic>
        <p:nvPicPr>
          <p:cNvPr id="6" name="Picture 2" descr="L:\2012_umre_konferanslar\haritavekrokiler\02 MESCIDI NEBEVIkad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72" y="11109"/>
            <a:ext cx="9360000" cy="68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tr-TR" b="1" dirty="0" smtClean="0"/>
              <a:t>Mescidin Kapıları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908720"/>
            <a:ext cx="8784976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3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274638"/>
            <a:ext cx="5508104" cy="1930226"/>
          </a:xfrm>
        </p:spPr>
        <p:txBody>
          <a:bodyPr/>
          <a:lstStyle/>
          <a:p>
            <a:r>
              <a:rPr lang="tr-TR" b="1" dirty="0" smtClean="0">
                <a:solidFill>
                  <a:schemeClr val="tx2"/>
                </a:solidFill>
              </a:rPr>
              <a:t>HAC ALLAH İÇİNDİR</a:t>
            </a:r>
            <a:endParaRPr lang="tr-TR" b="1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66912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ar-SA" sz="3500" b="1" dirty="0">
                <a:solidFill>
                  <a:schemeClr val="tx2"/>
                </a:solidFill>
              </a:rPr>
              <a:t>وَلِلّهِ عَلَى النَّاسِ حِجُّ </a:t>
            </a:r>
            <a:r>
              <a:rPr lang="ar-SA" sz="3500" b="1" dirty="0" smtClean="0">
                <a:solidFill>
                  <a:schemeClr val="tx2"/>
                </a:solidFill>
              </a:rPr>
              <a:t>الْبَيْتِ </a:t>
            </a:r>
            <a:r>
              <a:rPr lang="ar-SA" sz="3500" b="1" dirty="0">
                <a:solidFill>
                  <a:schemeClr val="tx2"/>
                </a:solidFill>
              </a:rPr>
              <a:t>مَنِ اسْتَطَاعَ إِلَيْهِ سَبِيلاً</a:t>
            </a:r>
            <a:r>
              <a:rPr lang="tr-TR" sz="3500" b="1" dirty="0">
                <a:solidFill>
                  <a:schemeClr val="tx2"/>
                </a:solidFill>
              </a:rPr>
              <a:t> </a:t>
            </a:r>
            <a:r>
              <a:rPr lang="tr-TR" b="1" dirty="0">
                <a:solidFill>
                  <a:schemeClr val="tx2"/>
                </a:solidFill>
              </a:rPr>
              <a:t>  </a:t>
            </a:r>
            <a:endParaRPr lang="tr-TR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tr-TR" b="1" dirty="0" smtClean="0">
                <a:solidFill>
                  <a:schemeClr val="tx2"/>
                </a:solidFill>
              </a:rPr>
              <a:t>«</a:t>
            </a:r>
            <a:r>
              <a:rPr lang="tr-TR" b="1" dirty="0">
                <a:solidFill>
                  <a:schemeClr val="tx2"/>
                </a:solidFill>
              </a:rPr>
              <a:t>Beyti hac etmek, Allah'ın insanlar üzerinde bir hakkıdır…” </a:t>
            </a:r>
            <a:r>
              <a:rPr lang="tr-TR" sz="2400" b="1" dirty="0">
                <a:solidFill>
                  <a:schemeClr val="tx2"/>
                </a:solidFill>
              </a:rPr>
              <a:t>Al-i </a:t>
            </a:r>
            <a:r>
              <a:rPr lang="tr-TR" sz="2400" b="1" dirty="0" smtClean="0">
                <a:solidFill>
                  <a:schemeClr val="tx2"/>
                </a:solidFill>
              </a:rPr>
              <a:t>İmran </a:t>
            </a:r>
            <a:r>
              <a:rPr lang="tr-TR" sz="2400" b="1" dirty="0">
                <a:solidFill>
                  <a:schemeClr val="tx2"/>
                </a:solidFill>
              </a:rPr>
              <a:t>97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dirty="0">
                <a:latin typeface="Times New Roman" pitchFamily="18" charset="0"/>
                <a:cs typeface="Times New Roman" pitchFamily="18" charset="0"/>
              </a:rPr>
            </a:b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Malı ve 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sağlığı </a:t>
            </a: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yerinde bulunan akıllı ve mükellef her zengin </a:t>
            </a:r>
            <a:r>
              <a:rPr lang="tr-TR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Müslümana</a:t>
            </a: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ömründe </a:t>
            </a:r>
            <a:r>
              <a:rPr lang="tr-T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bir kere hacca gitmek farzdır</a:t>
            </a:r>
            <a:r>
              <a:rPr lang="tr-T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E:\flashdisk2011_1\deng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142852"/>
            <a:ext cx="2074866" cy="2765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6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500" b="1" dirty="0" err="1" smtClean="0">
                <a:solidFill>
                  <a:schemeClr val="accent3">
                    <a:lumMod val="50000"/>
                  </a:schemeClr>
                </a:solidFill>
              </a:rPr>
              <a:t>Ravza</a:t>
            </a:r>
            <a:r>
              <a:rPr lang="tr-TR" sz="2500" b="1" dirty="0" smtClean="0">
                <a:solidFill>
                  <a:schemeClr val="accent3">
                    <a:lumMod val="50000"/>
                  </a:schemeClr>
                </a:solidFill>
              </a:rPr>
              <a:t> ziyareti yapacak olan bayanlar; </a:t>
            </a:r>
            <a:br>
              <a:rPr lang="tr-TR" sz="25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tr-TR" sz="2500" b="1" dirty="0" smtClean="0">
                <a:solidFill>
                  <a:schemeClr val="accent3">
                    <a:lumMod val="50000"/>
                  </a:schemeClr>
                </a:solidFill>
              </a:rPr>
              <a:t>24-29 arası numaralardan birinden mescide girmek zorundadırlar.</a:t>
            </a:r>
            <a:r>
              <a:rPr lang="tr-TR" sz="2500" b="1" dirty="0" smtClean="0">
                <a:solidFill>
                  <a:schemeClr val="tx1"/>
                </a:solidFill>
              </a:rPr>
              <a:t/>
            </a:r>
            <a:br>
              <a:rPr lang="tr-TR" sz="2500" b="1" dirty="0" smtClean="0">
                <a:solidFill>
                  <a:schemeClr val="tx1"/>
                </a:solidFill>
              </a:rPr>
            </a:br>
            <a:r>
              <a:rPr lang="tr-TR" sz="1600" b="1" dirty="0" smtClean="0">
                <a:solidFill>
                  <a:srgbClr val="FF0000"/>
                </a:solidFill>
              </a:rPr>
              <a:t>Resimde kadınların ziyaret ettikleri 24 - 29 arası kapılar görülüyor. </a:t>
            </a:r>
            <a:br>
              <a:rPr lang="tr-TR" sz="1600" b="1" dirty="0" smtClean="0">
                <a:solidFill>
                  <a:srgbClr val="FF0000"/>
                </a:solidFill>
              </a:rPr>
            </a:br>
            <a:r>
              <a:rPr lang="tr-TR" sz="1600" b="1" dirty="0" smtClean="0">
                <a:solidFill>
                  <a:srgbClr val="FF0000"/>
                </a:solidFill>
              </a:rPr>
              <a:t>Bu kapılar kuzey- doğu köşesindedir.</a:t>
            </a:r>
            <a:endParaRPr lang="tr-TR" sz="3600" b="1" dirty="0" smtClean="0">
              <a:solidFill>
                <a:schemeClr val="tx1"/>
              </a:solidFill>
            </a:endParaRPr>
          </a:p>
        </p:txBody>
      </p:sp>
      <p:pic>
        <p:nvPicPr>
          <p:cNvPr id="17411" name="Picture 2" descr="F:\BAYANHAC2005\MEDİNE\DSC_0118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00200"/>
            <a:ext cx="7239000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8462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533400" indent="-533400">
              <a:defRPr/>
            </a:pPr>
            <a:r>
              <a:rPr lang="tr-TR" b="1" dirty="0"/>
              <a:t>Giriş ve çıkışta kapı numaralarına dikkat! </a:t>
            </a:r>
          </a:p>
          <a:p>
            <a:pPr marL="533400" indent="-533400">
              <a:defRPr/>
            </a:pPr>
            <a:r>
              <a:rPr lang="tr-TR" b="1" dirty="0"/>
              <a:t>Salat ve selamla giriş.</a:t>
            </a:r>
          </a:p>
          <a:p>
            <a:pPr marL="533400" indent="-533400">
              <a:defRPr/>
            </a:pPr>
            <a:r>
              <a:rPr lang="tr-TR" b="1" dirty="0"/>
              <a:t>Girişte güvenlik araması.</a:t>
            </a:r>
          </a:p>
          <a:p>
            <a:pPr eaLnBrk="1" hangingPunct="1"/>
            <a:endParaRPr lang="ar-SA" dirty="0" smtClean="0"/>
          </a:p>
        </p:txBody>
      </p:sp>
      <p:pic>
        <p:nvPicPr>
          <p:cNvPr id="14340" name="5 Resim" descr="IMG_019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60848"/>
            <a:ext cx="8686800" cy="45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0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2794322"/>
          </a:xfrm>
        </p:spPr>
        <p:txBody>
          <a:bodyPr>
            <a:normAutofit/>
          </a:bodyPr>
          <a:lstStyle/>
          <a:p>
            <a:r>
              <a:rPr lang="tr-TR" sz="3600" b="1" dirty="0" smtClean="0"/>
              <a:t>Tekerlekli arabada olan hasta </a:t>
            </a:r>
            <a:r>
              <a:rPr lang="tr-TR" sz="3600" b="1" dirty="0"/>
              <a:t>ve yaşlıların </a:t>
            </a:r>
            <a:r>
              <a:rPr lang="tr-TR" sz="3600" b="1" dirty="0" smtClean="0"/>
              <a:t>ziyareti farklı güzergahtan yapılmaktadır.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4358613" cy="326896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413995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Ravza</a:t>
            </a:r>
            <a:r>
              <a:rPr lang="tr-TR" b="1" dirty="0" smtClean="0"/>
              <a:t> Ziyaretinin Güzergahı ve Kapılar</a:t>
            </a:r>
            <a:endParaRPr lang="tr-TR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24744"/>
            <a:ext cx="8136903" cy="5472608"/>
          </a:xfrm>
          <a:noFill/>
        </p:spPr>
      </p:pic>
      <p:pic>
        <p:nvPicPr>
          <p:cNvPr id="1026" name="Ink 5"/>
          <p:cNvPicPr>
            <a:picLocks noRot="1" noChangeAspect="1" noEditPoints="1" noChangeArrowheads="1" noChangeShapeType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8263" y="4537075"/>
            <a:ext cx="3111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nk 6"/>
          <p:cNvPicPr>
            <a:picLocks noRot="1" noChangeAspect="1" noEditPoints="1" noChangeArrowheads="1" noChangeShapeType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6888" y="4500563"/>
            <a:ext cx="303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nk 7"/>
          <p:cNvPicPr>
            <a:picLocks noRot="1" noChangeAspect="1" noEditPoints="1" noChangeArrowheads="1" noChangeShapeType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9938" y="2192338"/>
            <a:ext cx="2687637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Ink 8"/>
          <p:cNvPicPr>
            <a:picLocks noRot="1" noChangeAspect="1" noEditPoints="1" noChangeArrowheads="1" noChangeShapeType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8925" y="2160588"/>
            <a:ext cx="303213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Ink 9"/>
          <p:cNvPicPr>
            <a:picLocks noRot="1" noChangeAspect="1" noEditPoints="1" noChangeArrowheads="1" noChangeShapeType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4163" y="4241800"/>
            <a:ext cx="19812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Ink 10"/>
          <p:cNvPicPr>
            <a:picLocks noRot="1" noChangeAspect="1" noEditPoints="1" noChangeArrowheads="1" noChangeShapeType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1150" y="4268788"/>
            <a:ext cx="18113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Ink 11"/>
          <p:cNvPicPr>
            <a:picLocks noRot="1" noChangeAspect="1" noEditPoints="1" noChangeArrowheads="1" noChangeShapeType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90675" y="4232275"/>
            <a:ext cx="19716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Ink 12"/>
          <p:cNvPicPr>
            <a:picLocks noRot="1" noChangeAspect="1" noEditPoints="1" noChangeArrowheads="1" noChangeShapeType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68475" y="4438650"/>
            <a:ext cx="115888" cy="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Ink 13"/>
          <p:cNvPicPr>
            <a:picLocks noRot="1" noChangeAspect="1" noEditPoints="1" noChangeArrowheads="1" noChangeShapeType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2013" y="4505325"/>
            <a:ext cx="2809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Ink 14"/>
          <p:cNvPicPr>
            <a:picLocks noRot="1" noChangeAspect="1" noEditPoints="1" noChangeArrowheads="1" noChangeShapeType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39963" y="4511675"/>
            <a:ext cx="101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Ink 15"/>
          <p:cNvPicPr>
            <a:picLocks noRot="1" noChangeAspect="1" noEditPoints="1" noChangeArrowheads="1" noChangeShapeType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14500" y="4310063"/>
            <a:ext cx="2524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Ink 16"/>
          <p:cNvPicPr>
            <a:picLocks noRot="1" noChangeAspect="1" noEditPoints="1" noChangeArrowheads="1" noChangeShapeType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14500" y="4657725"/>
            <a:ext cx="25241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Ink 17"/>
          <p:cNvPicPr>
            <a:picLocks noRot="1" noChangeAspect="1" noEditPoints="1" noChangeArrowheads="1" noChangeShapeType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04975" y="4337050"/>
            <a:ext cx="252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Ink 18"/>
          <p:cNvPicPr>
            <a:picLocks noRot="1" noChangeAspect="1" noEditPoints="1" noChangeArrowheads="1" noChangeShapeType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98638" y="2147483647"/>
            <a:ext cx="381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Ink 19"/>
          <p:cNvPicPr>
            <a:picLocks noRot="1" noChangeAspect="1" noEditPoints="1" noChangeArrowheads="1" noChangeShapeType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70050" y="4327525"/>
            <a:ext cx="252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Ink 20"/>
          <p:cNvPicPr>
            <a:picLocks noRot="1" noChangeAspect="1" noEditPoints="1" noChangeArrowheads="1" noChangeShapeType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14800" y="2071688"/>
            <a:ext cx="28098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Ink 21"/>
          <p:cNvPicPr>
            <a:picLocks noRot="1" noChangeAspect="1" noEditPoints="1" noChangeArrowheads="1" noChangeShapeType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11588" y="2716213"/>
            <a:ext cx="261937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Ink 22"/>
          <p:cNvPicPr>
            <a:picLocks noRot="1" noChangeAspect="1" noEditPoints="1" noChangeArrowheads="1" noChangeShapeType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910013" y="2743200"/>
            <a:ext cx="746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Ink 23"/>
          <p:cNvPicPr>
            <a:picLocks noRot="1" noChangeAspect="1" noEditPoints="1" noChangeArrowheads="1" noChangeShapeType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311650" y="2573338"/>
            <a:ext cx="2809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Ink 24"/>
          <p:cNvPicPr>
            <a:picLocks noRot="1" noChangeAspect="1" noEditPoints="1" noChangeArrowheads="1" noChangeShapeType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418013" y="2617788"/>
            <a:ext cx="76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32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21507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03713" cy="3886200"/>
          </a:xfrm>
        </p:spPr>
      </p:pic>
      <p:pic>
        <p:nvPicPr>
          <p:cNvPr id="21508" name="Resi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3713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Resim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1013" y="0"/>
            <a:ext cx="48529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Resim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42910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7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tr-TR" sz="3600" b="1" dirty="0" smtClean="0"/>
              <a:t>Mescidi Nebevi’de gerek afişlerdeki yazılı, gerekse görevlilerin sözlü uyarı ve yönlendirmelerine dikkat edilmelidir. </a:t>
            </a:r>
            <a:endParaRPr lang="tr-TR" sz="36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64" y="1916832"/>
            <a:ext cx="6931120" cy="4941168"/>
          </a:xfrm>
        </p:spPr>
      </p:pic>
    </p:spTree>
    <p:extLst>
      <p:ext uri="{BB962C8B-B14F-4D97-AF65-F5344CB8AC3E}">
        <p14:creationId xmlns:p14="http://schemas.microsoft.com/office/powerpoint/2010/main" val="23911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2002234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Mescitte kadınların uzun bekleyişleri hem erkekler hem de kadınlar tarafından bilinmelidir.</a:t>
            </a:r>
            <a:endParaRPr lang="tr-TR" sz="32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703986" cy="4279205"/>
          </a:xfrm>
        </p:spPr>
      </p:pic>
    </p:spTree>
    <p:extLst>
      <p:ext uri="{BB962C8B-B14F-4D97-AF65-F5344CB8AC3E}">
        <p14:creationId xmlns:p14="http://schemas.microsoft.com/office/powerpoint/2010/main" val="38490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r-TR" b="1" dirty="0" smtClean="0"/>
              <a:t>Kadınların ziyaret için bekleyişleri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836712"/>
            <a:ext cx="8964488" cy="2232248"/>
          </a:xfrm>
        </p:spPr>
        <p:txBody>
          <a:bodyPr>
            <a:normAutofit/>
          </a:bodyPr>
          <a:lstStyle/>
          <a:p>
            <a:r>
              <a:rPr lang="tr-TR" b="1" dirty="0" smtClean="0"/>
              <a:t>Kadınların </a:t>
            </a:r>
            <a:r>
              <a:rPr lang="tr-TR" b="1" dirty="0" err="1" smtClean="0"/>
              <a:t>ravza</a:t>
            </a:r>
            <a:r>
              <a:rPr lang="tr-TR" b="1" dirty="0" smtClean="0"/>
              <a:t> ziyareti için uzun bekleyişleri yaşlı ve hasta kişilerin tedbir almalarını gerektirir.</a:t>
            </a:r>
          </a:p>
          <a:p>
            <a:r>
              <a:rPr lang="tr-TR" b="1" dirty="0" smtClean="0"/>
              <a:t>Bu bekleyişlerde sabırlı olmalı ve vakti ibadet, dua, </a:t>
            </a:r>
            <a:r>
              <a:rPr lang="tr-TR" b="1" dirty="0" err="1" smtClean="0"/>
              <a:t>tesbih</a:t>
            </a:r>
            <a:r>
              <a:rPr lang="tr-TR" b="1" dirty="0" smtClean="0"/>
              <a:t> ve tefekkür ile geçirmelidir.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576064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chemeClr val="accent3">
                    <a:lumMod val="50000"/>
                  </a:schemeClr>
                </a:solidFill>
              </a:rPr>
              <a:t>Ravza</a:t>
            </a:r>
            <a:r>
              <a:rPr lang="tr-TR" sz="3200" b="1" dirty="0">
                <a:solidFill>
                  <a:schemeClr val="accent3">
                    <a:lumMod val="50000"/>
                  </a:schemeClr>
                </a:solidFill>
              </a:rPr>
              <a:t> -Cennet Bahçesi</a:t>
            </a:r>
            <a:r>
              <a:rPr lang="tr-TR" sz="3200" b="1" dirty="0"/>
              <a:t/>
            </a:r>
            <a:br>
              <a:rPr lang="tr-TR" sz="3200" b="1" dirty="0"/>
            </a:br>
            <a:r>
              <a:rPr lang="tr-TR" sz="2400" b="1" i="1" dirty="0"/>
              <a:t>“Evimle minberimin arası cennet bahçelerinden bir bahçedir. </a:t>
            </a:r>
            <a:br>
              <a:rPr lang="tr-TR" sz="2400" b="1" i="1" dirty="0"/>
            </a:br>
            <a:r>
              <a:rPr lang="tr-TR" sz="2400" b="1" i="1" dirty="0"/>
              <a:t>Minberim de (Kevser) Havuzumun üzerindedir.”</a:t>
            </a:r>
            <a:r>
              <a:rPr lang="tr-TR" sz="2400" b="1" dirty="0"/>
              <a:t> </a:t>
            </a:r>
            <a:br>
              <a:rPr lang="tr-TR" sz="2400" b="1" dirty="0"/>
            </a:br>
            <a:r>
              <a:rPr lang="tr-TR" sz="2400" b="1" dirty="0"/>
              <a:t>diye buyurduğu yerdedir. </a:t>
            </a:r>
            <a:r>
              <a:rPr lang="tr-TR" sz="2400" dirty="0"/>
              <a:t>(Buhari, II,57) 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136904" cy="4941168"/>
          </a:xfrm>
        </p:spPr>
      </p:pic>
    </p:spTree>
    <p:extLst>
      <p:ext uri="{BB962C8B-B14F-4D97-AF65-F5344CB8AC3E}">
        <p14:creationId xmlns:p14="http://schemas.microsoft.com/office/powerpoint/2010/main" val="6426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Kırmızı Ve Yeşil Halı(</a:t>
            </a:r>
            <a:r>
              <a:rPr lang="tr-TR" b="1" dirty="0" err="1" smtClean="0"/>
              <a:t>ravza</a:t>
            </a:r>
            <a:r>
              <a:rPr lang="tr-TR" b="1" dirty="0" smtClean="0"/>
              <a:t>)</a:t>
            </a:r>
            <a:endParaRPr lang="ar-SA" b="1" dirty="0" smtClean="0"/>
          </a:p>
        </p:txBody>
      </p:sp>
      <p:pic>
        <p:nvPicPr>
          <p:cNvPr id="32771" name="3 İçerik Yer Tutucusu" descr="01-Ravz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584" y="1484784"/>
            <a:ext cx="7632848" cy="5098701"/>
          </a:xfrm>
        </p:spPr>
      </p:pic>
    </p:spTree>
    <p:extLst>
      <p:ext uri="{BB962C8B-B14F-4D97-AF65-F5344CB8AC3E}">
        <p14:creationId xmlns:p14="http://schemas.microsoft.com/office/powerpoint/2010/main" val="26842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0" y="1"/>
            <a:ext cx="4572000" cy="357301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tr-TR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 VE UMREDE KADIN</a:t>
            </a:r>
            <a:br>
              <a:rPr lang="tr-TR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 smtClean="0"/>
              <a:t> </a:t>
            </a:r>
            <a:r>
              <a:rPr lang="en-US" sz="2400" b="1" dirty="0" smtClean="0"/>
              <a:t>“</a:t>
            </a:r>
            <a:r>
              <a:rPr lang="en-US" sz="2400" b="1" dirty="0" err="1" smtClean="0"/>
              <a:t>Küçüğün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büyüğün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zayıfın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kadının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cihadı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hac</a:t>
            </a:r>
            <a:r>
              <a:rPr lang="en-US" sz="2400" b="1" dirty="0" smtClean="0"/>
              <a:t> ve </a:t>
            </a:r>
            <a:r>
              <a:rPr lang="en-US" sz="2400" b="1" dirty="0" err="1" smtClean="0"/>
              <a:t>umredir</a:t>
            </a:r>
            <a:r>
              <a:rPr lang="en-US" sz="2400" b="1" dirty="0" smtClean="0"/>
              <a:t>.”</a:t>
            </a:r>
            <a:r>
              <a:rPr lang="en-US" sz="4800" dirty="0" smtClean="0"/>
              <a:t> </a:t>
            </a:r>
            <a:r>
              <a:rPr lang="en-US" sz="1600" dirty="0" err="1" smtClean="0"/>
              <a:t>Nesâî</a:t>
            </a:r>
            <a:r>
              <a:rPr lang="en-US" sz="1600" dirty="0" smtClean="0"/>
              <a:t>, </a:t>
            </a:r>
            <a:r>
              <a:rPr lang="en-US" sz="1600" dirty="0" err="1" smtClean="0"/>
              <a:t>Hac</a:t>
            </a:r>
            <a:r>
              <a:rPr lang="en-US" sz="1600" dirty="0" smtClean="0"/>
              <a:t>: 4, No: 2626, 5/113</a:t>
            </a:r>
            <a:endParaRPr lang="tr-TR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8568952" cy="280831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endParaRPr lang="tr-TR" b="1" dirty="0" smtClean="0"/>
          </a:p>
          <a:p>
            <a:r>
              <a:rPr lang="tr-TR" sz="3600" dirty="0">
                <a:solidFill>
                  <a:schemeClr val="tx1"/>
                </a:solidFill>
              </a:rPr>
              <a:t>Hz. </a:t>
            </a:r>
            <a:r>
              <a:rPr lang="tr-TR" sz="3600" dirty="0" err="1">
                <a:solidFill>
                  <a:schemeClr val="tx1"/>
                </a:solidFill>
              </a:rPr>
              <a:t>Âişe</a:t>
            </a:r>
            <a:r>
              <a:rPr lang="tr-TR" sz="3600" dirty="0">
                <a:solidFill>
                  <a:schemeClr val="tx1"/>
                </a:solidFill>
              </a:rPr>
              <a:t> validemiz Allah </a:t>
            </a:r>
            <a:r>
              <a:rPr lang="tr-TR" sz="3600" dirty="0" err="1">
                <a:solidFill>
                  <a:schemeClr val="tx1"/>
                </a:solidFill>
              </a:rPr>
              <a:t>Rasûlü’ne</a:t>
            </a:r>
            <a:r>
              <a:rPr lang="tr-TR" sz="3600" dirty="0">
                <a:solidFill>
                  <a:schemeClr val="tx1"/>
                </a:solidFill>
              </a:rPr>
              <a:t> (s.a.v.) şöyle dedi:</a:t>
            </a:r>
          </a:p>
          <a:p>
            <a:r>
              <a:rPr lang="tr-TR" sz="3600" i="1" dirty="0">
                <a:solidFill>
                  <a:schemeClr val="tx1"/>
                </a:solidFill>
              </a:rPr>
              <a:t>“Ey Allah’ın elçisi! Biz de sizlerle beraber çıkıp </a:t>
            </a:r>
            <a:r>
              <a:rPr lang="tr-TR" sz="3600" i="1" dirty="0" err="1">
                <a:solidFill>
                  <a:schemeClr val="tx1"/>
                </a:solidFill>
              </a:rPr>
              <a:t>cihad</a:t>
            </a:r>
            <a:r>
              <a:rPr lang="tr-TR" sz="3600" i="1" dirty="0">
                <a:solidFill>
                  <a:schemeClr val="tx1"/>
                </a:solidFill>
              </a:rPr>
              <a:t> edemez miyiz? Çünkü ben Kur’an-ı Kerimde bildirilen ibadetler içinde </a:t>
            </a:r>
            <a:r>
              <a:rPr lang="tr-TR" sz="3600" i="1" dirty="0" err="1">
                <a:solidFill>
                  <a:schemeClr val="tx1"/>
                </a:solidFill>
              </a:rPr>
              <a:t>cihaddan</a:t>
            </a:r>
            <a:r>
              <a:rPr lang="tr-TR" sz="3600" i="1" dirty="0">
                <a:solidFill>
                  <a:schemeClr val="tx1"/>
                </a:solidFill>
              </a:rPr>
              <a:t> daha sevaplı bir amel görmüyorum.” </a:t>
            </a:r>
            <a:endParaRPr lang="tr-TR" sz="3600" dirty="0">
              <a:solidFill>
                <a:schemeClr val="tx1"/>
              </a:solidFill>
            </a:endParaRPr>
          </a:p>
          <a:p>
            <a:r>
              <a:rPr lang="tr-TR" sz="3600" dirty="0" err="1">
                <a:solidFill>
                  <a:schemeClr val="tx1"/>
                </a:solidFill>
              </a:rPr>
              <a:t>Rasûl</a:t>
            </a:r>
            <a:r>
              <a:rPr lang="tr-TR" sz="3600" dirty="0">
                <a:solidFill>
                  <a:schemeClr val="tx1"/>
                </a:solidFill>
              </a:rPr>
              <a:t>-i Ekrem bu cevap ile: </a:t>
            </a:r>
            <a:r>
              <a:rPr lang="tr-TR" sz="3600" b="1" dirty="0">
                <a:solidFill>
                  <a:schemeClr val="tx1"/>
                </a:solidFill>
              </a:rPr>
              <a:t>“Kadınlar için cihadın en güzeli ve en iyisi, makbul bir hacdır.”</a:t>
            </a:r>
            <a:r>
              <a:rPr lang="tr-TR" sz="3600" dirty="0">
                <a:solidFill>
                  <a:schemeClr val="tx1"/>
                </a:solidFill>
              </a:rPr>
              <a:t> buyurmuştur.</a:t>
            </a:r>
          </a:p>
          <a:p>
            <a:r>
              <a:rPr lang="ar-SA" sz="3600" b="1" dirty="0" smtClean="0">
                <a:solidFill>
                  <a:schemeClr val="tx1"/>
                </a:solidFill>
              </a:rPr>
              <a:t>ِ</a:t>
            </a:r>
            <a:endParaRPr lang="tr-TR" sz="3600" b="1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Minber ve </a:t>
            </a:r>
            <a:r>
              <a:rPr lang="tr-TR" b="1" dirty="0" err="1" smtClean="0"/>
              <a:t>Ravza</a:t>
            </a:r>
            <a:endParaRPr lang="ar-SA" b="1" dirty="0" smtClean="0"/>
          </a:p>
        </p:txBody>
      </p:sp>
      <p:pic>
        <p:nvPicPr>
          <p:cNvPr id="38915" name="3 İçerik Yer Tutucusu" descr="05-Ravz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19200"/>
            <a:ext cx="8066088" cy="5334000"/>
          </a:xfrm>
        </p:spPr>
      </p:pic>
    </p:spTree>
    <p:extLst>
      <p:ext uri="{BB962C8B-B14F-4D97-AF65-F5344CB8AC3E}">
        <p14:creationId xmlns:p14="http://schemas.microsoft.com/office/powerpoint/2010/main" val="34130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24579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24580" name="Picture 2" descr="L:\2012_umre_konferanslar\haritavekrokiler\ravzavekab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225" y="7938"/>
            <a:ext cx="9202738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81" name="Object 2"/>
          <p:cNvGraphicFramePr>
            <a:graphicFrameLocks noChangeAspect="1"/>
          </p:cNvGraphicFramePr>
          <p:nvPr/>
        </p:nvGraphicFramePr>
        <p:xfrm>
          <a:off x="-214313" y="3008313"/>
          <a:ext cx="5133976" cy="384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Sunu" r:id="rId5" imgW="4570501" imgH="3427618" progId="PowerPoint.Show.12">
                  <p:embed/>
                </p:oleObj>
              </mc:Choice>
              <mc:Fallback>
                <p:oleObj name="Sunu" r:id="rId5" imgW="4570501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4313" y="3008313"/>
                        <a:ext cx="5133976" cy="384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2" name="Picture 6" descr="L:\2012_umre_konferanslar\medine\Ravza_Medine\395638_103996913061528_100003536587147_11306_626799880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213100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2560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25604" name="Picture 3" descr="L:\2012_umre_konferanslar\medine\013 ravz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9109075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Başlık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65405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>RAVZA AHLAKI</a:t>
            </a:r>
          </a:p>
        </p:txBody>
      </p:sp>
      <p:pic>
        <p:nvPicPr>
          <p:cNvPr id="45059" name="2 İçerik Yer Tutucusu"/>
          <p:cNvPicPr>
            <a:picLocks noGrp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66800"/>
            <a:ext cx="8785225" cy="5616575"/>
          </a:xfr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125482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4800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sz="3200" b="1" smtClean="0"/>
              <a:t/>
            </a:r>
            <a:br>
              <a:rPr lang="tr-TR" sz="3200" b="1" smtClean="0"/>
            </a:br>
            <a:r>
              <a:rPr lang="tr-TR" sz="3200" b="1" smtClean="0"/>
              <a:t>Hucurat/2-3</a:t>
            </a:r>
            <a:r>
              <a:rPr lang="tr-TR" sz="3200" smtClean="0"/>
              <a:t/>
            </a:r>
            <a:br>
              <a:rPr lang="tr-TR" sz="3200" smtClean="0"/>
            </a:br>
            <a:endParaRPr lang="tr-TR" sz="3200" smtClean="0"/>
          </a:p>
        </p:txBody>
      </p:sp>
      <p:pic>
        <p:nvPicPr>
          <p:cNvPr id="43011" name="3 İçerik Yer Tutucusu" descr="http://80.190.202.79/pic/h/haccadogru/medine0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5029200" cy="586740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ar-SA" sz="2800" dirty="0" smtClean="0">
                <a:cs typeface="Arial" charset="0"/>
              </a:rPr>
              <a:t>يَا أَيُّهَا الَّذِينَ آمَنُوا لَا تَرْفَعُوا أَصْوَاتَكُمْ</a:t>
            </a: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ar-SA" sz="2800" dirty="0" smtClean="0">
                <a:cs typeface="Arial" charset="0"/>
              </a:rPr>
              <a:t>فَوْقَ صَوْتِ النَّبِيِّ وَلَا تَجْهَرُوا لَهُ بِالْقَوْلِ كَجَهْرِ بَعْضِكُمْ</a:t>
            </a:r>
            <a:r>
              <a:rPr lang="tr-TR" sz="2800" dirty="0" smtClean="0">
                <a:cs typeface="Arial" charset="0"/>
              </a:rPr>
              <a:t>      </a:t>
            </a:r>
            <a:endParaRPr lang="ar-SA" sz="2800" dirty="0" smtClean="0">
              <a:cs typeface="Arial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ar-SA" sz="2800" dirty="0" smtClean="0">
                <a:cs typeface="Arial" charset="0"/>
              </a:rPr>
              <a:t>لِبَعْضٍ أَن تَحْبَطَ أَعْمَالُكُمْ وَأَنتُمْ لَا تَشْعُرُونَ</a:t>
            </a:r>
            <a:r>
              <a:rPr lang="ar-SA" sz="2800" dirty="0" smtClean="0"/>
              <a:t> </a:t>
            </a:r>
            <a:endParaRPr lang="tr-TR" sz="2800" dirty="0" smtClean="0"/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ar-SA" sz="2800" dirty="0" smtClean="0">
                <a:cs typeface="Arial" charset="0"/>
              </a:rPr>
              <a:t>إِنَّ الَّذِينَ</a:t>
            </a: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ar-SA" sz="2800" dirty="0" smtClean="0">
                <a:cs typeface="Arial" charset="0"/>
              </a:rPr>
              <a:t>يَغُضُّونَ أَصْوَاتَهُمْ عِندَ رَسُولِ اللَّهِ أُوْلَئِكَ الَّذِينَ امْتَحَنَ اللَّهُ</a:t>
            </a: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ar-SA" sz="2800" dirty="0" smtClean="0">
                <a:cs typeface="Arial" charset="0"/>
              </a:rPr>
              <a:t>قُلُوبَهُمْ لِلتَّقْوَى لَهُم مَّغْفِرَةٌ وَأَجْرٌ عَظِيمٌ</a:t>
            </a:r>
            <a:endParaRPr lang="tr-TR" sz="2800" dirty="0" smtClean="0"/>
          </a:p>
          <a:p>
            <a:pPr marL="381000" indent="-381000" eaLnBrk="1" hangingPunct="1">
              <a:lnSpc>
                <a:spcPct val="80000"/>
              </a:lnSpc>
            </a:pPr>
            <a:endParaRPr lang="tr-TR" sz="1600" dirty="0" smtClean="0"/>
          </a:p>
          <a:p>
            <a:pPr marL="381000" indent="-381000" eaLnBrk="1" hangingPunct="1">
              <a:lnSpc>
                <a:spcPct val="80000"/>
              </a:lnSpc>
            </a:pPr>
            <a:endParaRPr lang="tr-TR" sz="1600" dirty="0" smtClean="0"/>
          </a:p>
          <a:p>
            <a:pPr marL="381000" indent="-381000" eaLnBrk="1" hangingPunct="1">
              <a:lnSpc>
                <a:spcPct val="80000"/>
              </a:lnSpc>
            </a:pPr>
            <a:r>
              <a:rPr lang="tr-TR" sz="1600" dirty="0" smtClean="0"/>
              <a:t>2- Ey iman </a:t>
            </a:r>
            <a:r>
              <a:rPr lang="tr-TR" sz="1600" dirty="0" err="1" smtClean="0"/>
              <a:t>edenler!Seslerinizi</a:t>
            </a:r>
            <a:r>
              <a:rPr lang="tr-TR" sz="1600" dirty="0" smtClean="0"/>
              <a:t> Peygamber'in sesinden fazla yükseltmeyin. Birbirinize bağırdığınız gibi, Peygamber'e yüksek sesle bağırmayın. Öyle yaparsanız, siz farkına varmadan amelleriniz boşa gider.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tr-TR" sz="1600" dirty="0" smtClean="0"/>
              <a:t>3- Allah'ın elçisinin huzurunda seslerini kısanlar, şüphesiz Allah'ın kalplerini takva ile imtihan ettiği kimselerdir. Onlara mağfiret ve büyük bir mükâfat vardır.</a:t>
            </a:r>
          </a:p>
        </p:txBody>
      </p:sp>
    </p:spTree>
    <p:extLst>
      <p:ext uri="{BB962C8B-B14F-4D97-AF65-F5344CB8AC3E}">
        <p14:creationId xmlns:p14="http://schemas.microsoft.com/office/powerpoint/2010/main" val="34994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Başlık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4191000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sp>
        <p:nvSpPr>
          <p:cNvPr id="44035" name="2 İçerik Yer Tutucusu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2514600"/>
          </a:xfrm>
        </p:spPr>
        <p:txBody>
          <a:bodyPr/>
          <a:lstStyle/>
          <a:p>
            <a:pPr>
              <a:buFontTx/>
              <a:buNone/>
            </a:pPr>
            <a:r>
              <a:rPr lang="tr-TR" b="1" smtClean="0"/>
              <a:t>   “</a:t>
            </a:r>
            <a:r>
              <a:rPr lang="en-US" b="1" smtClean="0"/>
              <a:t>Şüphesiz ki Allah'a ve Resulü'ne eziyet verenlere Allah hem dünyada, hem ahirette lânet etmiştir. Onlara aşağılayıcı bir azab hazırlamıştır.</a:t>
            </a:r>
            <a:r>
              <a:rPr lang="tr-TR" b="1" smtClean="0"/>
              <a:t>”  </a:t>
            </a:r>
            <a:r>
              <a:rPr lang="tr-TR" sz="2800" smtClean="0"/>
              <a:t>Ahzap/</a:t>
            </a:r>
            <a:r>
              <a:rPr lang="en-US" sz="2800" smtClean="0"/>
              <a:t>57</a:t>
            </a:r>
            <a:endParaRPr lang="en-US" smtClean="0"/>
          </a:p>
          <a:p>
            <a:endParaRPr lang="tr-TR" smtClean="0"/>
          </a:p>
        </p:txBody>
      </p:sp>
      <p:pic>
        <p:nvPicPr>
          <p:cNvPr id="5" name="4 Resim" descr="33655_454766988816_605545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457200"/>
            <a:ext cx="5370436" cy="3587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607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Başlık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solidFill>
            <a:srgbClr val="861A04"/>
          </a:solidFill>
        </p:spPr>
        <p:txBody>
          <a:bodyPr/>
          <a:lstStyle/>
          <a:p>
            <a:pPr eaLnBrk="1" hangingPunct="1"/>
            <a:r>
              <a:rPr lang="tr-TR" dirty="0" smtClean="0">
                <a:solidFill>
                  <a:schemeClr val="bg1"/>
                </a:solidFill>
              </a:rPr>
              <a:t>Aman </a:t>
            </a:r>
            <a:r>
              <a:rPr lang="tr-TR" dirty="0" err="1" smtClean="0">
                <a:solidFill>
                  <a:schemeClr val="bg1"/>
                </a:solidFill>
              </a:rPr>
              <a:t>Bid’atlara</a:t>
            </a:r>
            <a:r>
              <a:rPr lang="tr-TR" dirty="0" smtClean="0">
                <a:solidFill>
                  <a:schemeClr val="bg1"/>
                </a:solidFill>
              </a:rPr>
              <a:t> Dikkat!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2578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tr-TR" sz="2300" b="1" dirty="0" smtClean="0"/>
              <a:t>Kuran ve sünnette olmayan ibadet şekillerinden sakınılmalı. Tesbihlere İhlas ve Fatiha okutmak gibi isteklerle insanlar rahatsız edilmemeli.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tr-TR" sz="2300" b="1" dirty="0" smtClean="0"/>
              <a:t>Bazılarının burada bize birtakım nesneleri verip kutsal topraklara gömülmesi, mescide bırakılması gibi istekleri kabul edilmemeli.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tr-TR" sz="2300" b="1" dirty="0" smtClean="0"/>
              <a:t>Orada Hz. Peygamber döneminden herhangi bir eşya aranmamalı; Hz. </a:t>
            </a:r>
            <a:r>
              <a:rPr lang="tr-TR" sz="2300" b="1" dirty="0" err="1" smtClean="0"/>
              <a:t>Fatıma’nın</a:t>
            </a:r>
            <a:r>
              <a:rPr lang="tr-TR" sz="2300" b="1" dirty="0" smtClean="0"/>
              <a:t> tarağı gibi.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tr-TR" sz="2300" b="1" dirty="0" smtClean="0"/>
              <a:t>Hz. Peygamber’in mescidinde duvarlarına el ve yüz sürmek, sütunlara, halılara mendil, çamaşır </a:t>
            </a:r>
            <a:r>
              <a:rPr lang="tr-TR" sz="2300" b="1" dirty="0" err="1" smtClean="0"/>
              <a:t>vb..davranışlardan</a:t>
            </a:r>
            <a:r>
              <a:rPr lang="tr-TR" sz="2300" b="1" dirty="0" smtClean="0"/>
              <a:t> sakınılmalı.</a:t>
            </a:r>
          </a:p>
          <a:p>
            <a:pPr eaLnBrk="1" hangingPunct="1">
              <a:lnSpc>
                <a:spcPct val="120000"/>
              </a:lnSpc>
              <a:defRPr/>
            </a:pPr>
            <a:endParaRPr lang="tr-TR" sz="2300" dirty="0" smtClean="0"/>
          </a:p>
        </p:txBody>
      </p:sp>
    </p:spTree>
    <p:extLst>
      <p:ext uri="{BB962C8B-B14F-4D97-AF65-F5344CB8AC3E}">
        <p14:creationId xmlns:p14="http://schemas.microsoft.com/office/powerpoint/2010/main" val="179231114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13" descr="C:\Documents and Settings\bhac\Desktop\sunum_onsayfa\1B.JPG"/>
          <p:cNvPicPr>
            <a:picLocks noChangeAspect="1" noChangeArrowheads="1"/>
          </p:cNvPicPr>
          <p:nvPr/>
        </p:nvPicPr>
        <p:blipFill>
          <a:blip r:embed="rId2" cstate="print"/>
          <a:srcRect b="4111"/>
          <a:stretch>
            <a:fillRect/>
          </a:stretch>
        </p:blipFill>
        <p:spPr bwMode="auto">
          <a:xfrm>
            <a:off x="0" y="0"/>
            <a:ext cx="914400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2714644"/>
          </a:xfrm>
        </p:spPr>
        <p:txBody>
          <a:bodyPr>
            <a:norm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Arial Black" pitchFamily="34" charset="0"/>
              </a:rPr>
              <a:t>T.C.</a:t>
            </a:r>
          </a:p>
          <a:p>
            <a:r>
              <a:rPr lang="tr-TR" sz="2000" b="1" dirty="0" smtClean="0">
                <a:solidFill>
                  <a:srgbClr val="C00000"/>
                </a:solidFill>
                <a:latin typeface="Arial Black" pitchFamily="34" charset="0"/>
              </a:rPr>
              <a:t>BAŞBAKANLIK</a:t>
            </a:r>
          </a:p>
          <a:p>
            <a:r>
              <a:rPr lang="tr-TR" sz="2000" b="1" dirty="0" smtClean="0">
                <a:solidFill>
                  <a:srgbClr val="C00000"/>
                </a:solidFill>
                <a:latin typeface="Arial Black" pitchFamily="34" charset="0"/>
              </a:rPr>
              <a:t>DİYANET İŞLERİ BAŞKANLIĞI</a:t>
            </a:r>
          </a:p>
          <a:p>
            <a:r>
              <a:rPr lang="tr-TR" sz="2000" b="1" dirty="0" smtClean="0">
                <a:latin typeface="Arial" charset="0"/>
                <a:cs typeface="Arial" pitchFamily="34" charset="0"/>
              </a:rPr>
              <a:t>HAC VE UMRE HİZMETLERİ</a:t>
            </a:r>
          </a:p>
          <a:p>
            <a:r>
              <a:rPr lang="tr-TR" sz="2000" b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HAC VE UMREDE KADINLARA ÖZGÜ KONULAR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88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898776" cy="2664296"/>
          </a:xfrm>
        </p:spPr>
        <p:txBody>
          <a:bodyPr>
            <a:normAutofit fontScale="90000"/>
          </a:bodyPr>
          <a:lstStyle/>
          <a:p>
            <a:r>
              <a:rPr lang="tr-TR" sz="2800" b="1" dirty="0"/>
              <a:t>Hac ve umre ibadetinde kadınlar ve erkekler arasında yükümlülük ve uygulamada bazı farklılıklar vardır. </a:t>
            </a:r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tr-TR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tr-T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55976" y="3789040"/>
            <a:ext cx="4536504" cy="28083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Can, mal ve namus güvenliliğinin sağlanmış olması.</a:t>
            </a:r>
          </a:p>
          <a:p>
            <a:pPr marL="514350" indent="-514350">
              <a:buFont typeface="+mj-lt"/>
              <a:buAutoNum type="arabicPeriod"/>
            </a:pPr>
            <a:r>
              <a:rPr lang="tr-TR" b="1" dirty="0" err="1">
                <a:solidFill>
                  <a:schemeClr val="accent1">
                    <a:lumMod val="50000"/>
                  </a:schemeClr>
                </a:solidFill>
              </a:rPr>
              <a:t>İddet</a:t>
            </a: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 süresini doldurmuş 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</a:rPr>
              <a:t>olması.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4" descr="http://t3.gstatic.com/images?q=tbn:ANd9GcQsEJYeszUmLK8-Nd0yuH4Zoj73KPYBNzA84w1hnZUz8wbqj8B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3380" y="334430"/>
            <a:ext cx="3672408" cy="32746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6" descr="http://212.68.54.181/i/hacvehac.com/yuklenenler/khac-kadin_jpg_13042009175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986" y="3609050"/>
            <a:ext cx="3527949" cy="29523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43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356348" cy="785794"/>
          </a:xfrm>
        </p:spPr>
        <p:txBody>
          <a:bodyPr>
            <a:normAutofit/>
          </a:bodyPr>
          <a:lstStyle/>
          <a:p>
            <a:pPr algn="l"/>
            <a:r>
              <a:rPr lang="tr-TR" sz="3200" b="1" dirty="0" smtClean="0">
                <a:solidFill>
                  <a:srgbClr val="0070C0"/>
                </a:solidFill>
              </a:rPr>
              <a:t>Uygulamadaki bazı farklılıklar</a:t>
            </a:r>
            <a:endParaRPr lang="tr-TR" sz="3200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340768"/>
            <a:ext cx="4821116" cy="523150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70C0"/>
                </a:solidFill>
              </a:rPr>
              <a:t>a)İhram Giysisi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tx2">
                    <a:lumMod val="50000"/>
                  </a:schemeClr>
                </a:solidFill>
              </a:rPr>
              <a:t>Tek Fark İhram Giysisidir.</a:t>
            </a:r>
          </a:p>
          <a:p>
            <a:pPr marL="82550" indent="0">
              <a:lnSpc>
                <a:spcPct val="150000"/>
              </a:lnSpc>
            </a:pPr>
            <a:r>
              <a:rPr lang="tr-TR" b="1" dirty="0"/>
              <a:t>Kadınlar için ihram giysisi yoktur. Normal elbiselerini  giyerler. </a:t>
            </a:r>
          </a:p>
          <a:p>
            <a:pPr marL="82550" indent="0">
              <a:lnSpc>
                <a:spcPct val="150000"/>
              </a:lnSpc>
            </a:pPr>
            <a:r>
              <a:rPr lang="tr-TR" b="1" dirty="0"/>
              <a:t>İhramlıyken elbiselerini değiştirebilirler.</a:t>
            </a:r>
          </a:p>
          <a:p>
            <a:pPr marL="82550" indent="0">
              <a:lnSpc>
                <a:spcPct val="150000"/>
              </a:lnSpc>
            </a:pPr>
            <a:r>
              <a:rPr lang="tr-TR" b="1" dirty="0"/>
              <a:t>İhramlı kadın yüzünü örtmez. </a:t>
            </a:r>
            <a:r>
              <a:rPr lang="ar-SA" b="1" dirty="0"/>
              <a:t>المحرمة لا تنتقب</a:t>
            </a:r>
            <a:r>
              <a:rPr lang="tr-TR" b="1" dirty="0"/>
              <a:t>  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sz="2100" dirty="0" smtClean="0"/>
              <a:t>(</a:t>
            </a:r>
            <a:r>
              <a:rPr lang="tr-TR" sz="2100" dirty="0"/>
              <a:t>Ebu Davud,Menasik,33.II. 412) </a:t>
            </a:r>
          </a:p>
          <a:p>
            <a:pPr marL="0" indent="0">
              <a:lnSpc>
                <a:spcPct val="150000"/>
              </a:lnSpc>
              <a:buNone/>
            </a:pPr>
            <a:endParaRPr lang="tr-TR" dirty="0"/>
          </a:p>
        </p:txBody>
      </p:sp>
      <p:pic>
        <p:nvPicPr>
          <p:cNvPr id="5" name="7 Resim" descr="DSC00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142984"/>
            <a:ext cx="4092165" cy="48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215" y="188640"/>
            <a:ext cx="8591265" cy="6552728"/>
          </a:xfrm>
        </p:spPr>
        <p:txBody>
          <a:bodyPr/>
          <a:lstStyle/>
          <a:p>
            <a:r>
              <a:rPr lang="tr-TR" b="1" dirty="0"/>
              <a:t>Kadınlar için ihram giysisi olmamakla birlikte </a:t>
            </a:r>
            <a:r>
              <a:rPr lang="tr-TR" b="1" dirty="0" smtClean="0"/>
              <a:t>hac ibadeti boyunca sade, ibadetin anlam ve önemine yakışan bir kıyafet içinde olunmalıdır.</a:t>
            </a:r>
            <a:endParaRPr lang="tr-TR" b="1" dirty="0"/>
          </a:p>
          <a:p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76872"/>
            <a:ext cx="2623772" cy="426757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5" y="2107332"/>
            <a:ext cx="2958075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2564904"/>
            <a:ext cx="2867025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607188"/>
            <a:ext cx="8229600" cy="5518976"/>
          </a:xfrm>
        </p:spPr>
        <p:txBody>
          <a:bodyPr/>
          <a:lstStyle/>
          <a:p>
            <a:pPr marL="82550" indent="0">
              <a:buNone/>
            </a:pPr>
            <a:r>
              <a:rPr lang="tr-TR" b="1" dirty="0" smtClean="0"/>
              <a:t>b) </a:t>
            </a:r>
            <a:r>
              <a:rPr lang="tr-TR" b="1" dirty="0" err="1" smtClean="0">
                <a:solidFill>
                  <a:srgbClr val="0070C0"/>
                </a:solidFill>
              </a:rPr>
              <a:t>Telbiye</a:t>
            </a:r>
            <a:r>
              <a:rPr lang="tr-TR" b="1" dirty="0">
                <a:solidFill>
                  <a:srgbClr val="0070C0"/>
                </a:solidFill>
              </a:rPr>
              <a:t>, tekbir,  </a:t>
            </a:r>
            <a:r>
              <a:rPr lang="tr-TR" b="1" dirty="0" err="1">
                <a:solidFill>
                  <a:srgbClr val="0070C0"/>
                </a:solidFill>
              </a:rPr>
              <a:t>tehlil</a:t>
            </a:r>
            <a:r>
              <a:rPr lang="tr-TR" b="1" dirty="0">
                <a:solidFill>
                  <a:srgbClr val="0070C0"/>
                </a:solidFill>
              </a:rPr>
              <a:t> ve duada  </a:t>
            </a:r>
            <a:r>
              <a:rPr lang="tr-TR" dirty="0"/>
              <a:t>seslerini yükseltmezler.</a:t>
            </a:r>
            <a:endParaRPr lang="tr-TR" sz="4800" dirty="0"/>
          </a:p>
          <a:p>
            <a:pPr marL="82550" indent="0">
              <a:buNone/>
            </a:pPr>
            <a:r>
              <a:rPr lang="tr-TR" b="1" dirty="0" smtClean="0"/>
              <a:t>c) </a:t>
            </a:r>
            <a:r>
              <a:rPr lang="tr-TR" b="1" dirty="0" smtClean="0">
                <a:solidFill>
                  <a:srgbClr val="0070C0"/>
                </a:solidFill>
              </a:rPr>
              <a:t>Tavafta</a:t>
            </a:r>
            <a:r>
              <a:rPr lang="tr-TR" dirty="0" smtClean="0"/>
              <a:t> </a:t>
            </a:r>
            <a:r>
              <a:rPr lang="tr-TR" b="1" dirty="0"/>
              <a:t>remel</a:t>
            </a:r>
            <a:r>
              <a:rPr lang="tr-TR" dirty="0"/>
              <a:t>  ve  </a:t>
            </a:r>
            <a:r>
              <a:rPr lang="tr-TR" dirty="0" err="1"/>
              <a:t>sa’yda</a:t>
            </a:r>
            <a:r>
              <a:rPr lang="tr-TR" dirty="0"/>
              <a:t>  </a:t>
            </a:r>
            <a:r>
              <a:rPr lang="tr-TR" b="1" dirty="0" err="1"/>
              <a:t>hervele</a:t>
            </a:r>
            <a:r>
              <a:rPr lang="tr-TR" b="1" dirty="0"/>
              <a:t>  </a:t>
            </a:r>
            <a:r>
              <a:rPr lang="tr-TR" dirty="0"/>
              <a:t>yapmazlar</a:t>
            </a:r>
            <a:r>
              <a:rPr lang="tr-TR" sz="3600" dirty="0"/>
              <a:t>.</a:t>
            </a:r>
            <a:endParaRPr lang="tr-TR" b="1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7 Resim" descr="DSC09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279" y="2921058"/>
            <a:ext cx="5112568" cy="3774030"/>
          </a:xfrm>
          <a:prstGeom prst="rect">
            <a:avLst/>
          </a:prstGeom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428596" y="214290"/>
            <a:ext cx="8179272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45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101120115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1028" y="1682806"/>
            <a:ext cx="4143460" cy="495374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79272" cy="1342502"/>
          </a:xfrm>
        </p:spPr>
        <p:txBody>
          <a:bodyPr>
            <a:normAutofit fontScale="90000"/>
          </a:bodyPr>
          <a:lstStyle/>
          <a:p>
            <a:pPr algn="l"/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3600" b="1" dirty="0" smtClean="0"/>
              <a:t>d</a:t>
            </a:r>
            <a:r>
              <a:rPr lang="tr-TR" sz="3600" b="1" dirty="0"/>
              <a:t>) </a:t>
            </a:r>
            <a:r>
              <a:rPr lang="tr-TR" sz="3600" b="1" dirty="0">
                <a:solidFill>
                  <a:srgbClr val="0070C0"/>
                </a:solidFill>
              </a:rPr>
              <a:t>İzdihamda</a:t>
            </a:r>
            <a:r>
              <a:rPr lang="tr-TR" sz="3600" b="1" dirty="0"/>
              <a:t> </a:t>
            </a:r>
            <a:r>
              <a:rPr lang="tr-TR" sz="3600" b="1" dirty="0" err="1"/>
              <a:t>Kabeye</a:t>
            </a:r>
            <a:r>
              <a:rPr lang="tr-TR" sz="3600" b="1" dirty="0"/>
              <a:t> yakın tavaf etmezler. </a:t>
            </a:r>
            <a:br>
              <a:rPr lang="tr-TR" sz="3600" b="1" dirty="0"/>
            </a:br>
            <a:endParaRPr lang="tr-TR" sz="3600" dirty="0">
              <a:solidFill>
                <a:srgbClr val="0070C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618525" cy="520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10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1116</Words>
  <Application>Microsoft Office PowerPoint</Application>
  <PresentationFormat>Ekran Gösterisi (4:3)</PresentationFormat>
  <Paragraphs>156</Paragraphs>
  <Slides>47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49" baseType="lpstr">
      <vt:lpstr>Ofis Teması</vt:lpstr>
      <vt:lpstr>Sunu</vt:lpstr>
      <vt:lpstr>HAC VE UMRE HİZMETLERİ GENEL MÜDÜRLÜĞÜ  HAC VE UMRE HAZIRLIK KURSLARI </vt:lpstr>
      <vt:lpstr>HAC</vt:lpstr>
      <vt:lpstr>HAC ALLAH İÇİNDİR</vt:lpstr>
      <vt:lpstr>HAC VE UMREDE KADIN  “Küçüğün, büyüğün, zayıfın, kadının cihadı hac ve umredir.” Nesâî, Hac: 4, No: 2626, 5/113</vt:lpstr>
      <vt:lpstr>Hac ve umre ibadetinde kadınlar ve erkekler arasında yükümlülük ve uygulamada bazı farklılıklar vardır.  </vt:lpstr>
      <vt:lpstr>Uygulamadaki bazı farklılıklar</vt:lpstr>
      <vt:lpstr>PowerPoint Sunusu</vt:lpstr>
      <vt:lpstr>PowerPoint Sunusu</vt:lpstr>
      <vt:lpstr> d) İzdihamda Kabeye yakın tavaf etmezler.  </vt:lpstr>
      <vt:lpstr> e) İzdihamda Makam-ı İbrahim'de namaz kılmazlar. </vt:lpstr>
      <vt:lpstr>PowerPoint Sunusu</vt:lpstr>
      <vt:lpstr>Özel Halinde Hac ve Umre İçin Yola Çıkan Hanımlar:</vt:lpstr>
      <vt:lpstr>Hanımlar  Özel Halinde:</vt:lpstr>
      <vt:lpstr>Özel Halinde Hac Ve Umre İçin Yola Çıkan Hanımlar:</vt:lpstr>
      <vt:lpstr>PowerPoint Sunusu</vt:lpstr>
      <vt:lpstr>Hanımlar  Özel Halinde:</vt:lpstr>
      <vt:lpstr>İfrat haccı için ihrama girdikten sonra adet gören kadınlar,  Arafat’a çıkmadan önce temizlenmezlerse;</vt:lpstr>
      <vt:lpstr>Temettu haccı için ihrama girdikten sonra adet gören kadınlar,  Arafat’a çıkmadan önce temizlenmezlerse;</vt:lpstr>
      <vt:lpstr>Kıran haccı için ihrama girdikten sonra adet gören kadınlar, Umre yapmadan Arafat’a çıkmak durumunda kalırlarsa;</vt:lpstr>
      <vt:lpstr>KADINLARIN  ÂDET GECİKTİRİCİ KULLANMALARI</vt:lpstr>
      <vt:lpstr>Herhangi bir durum oluştuğunda </vt:lpstr>
      <vt:lpstr>HER KAFİLEDE BAYAN GÖREVLİ BULUNMAKTADIR.</vt:lpstr>
      <vt:lpstr>PowerPoint Sunusu</vt:lpstr>
      <vt:lpstr>Diğer Hususlar</vt:lpstr>
      <vt:lpstr>PowerPoint Sunusu</vt:lpstr>
      <vt:lpstr>KADINLARIN MESCİD-İ NEBEVİ’Yİ ZİYARETİ DE ÖNEM ARZEDİYOR.</vt:lpstr>
      <vt:lpstr>BAYANLARIN PEYGAMBERİMİZ (S.A.V)’İN  KABRİNİ ZİYARET (RAVZA)  SAATLERİ ; </vt:lpstr>
      <vt:lpstr>DİKKAT!</vt:lpstr>
      <vt:lpstr>Mescidin Kapıları</vt:lpstr>
      <vt:lpstr>Ravza ziyareti yapacak olan bayanlar;  24-29 arası numaralardan birinden mescide girmek zorundadırlar. Resimde kadınların ziyaret ettikleri 24 - 29 arası kapılar görülüyor.  Bu kapılar kuzey- doğu köşesindedir.</vt:lpstr>
      <vt:lpstr>PowerPoint Sunusu</vt:lpstr>
      <vt:lpstr>Tekerlekli arabada olan hasta ve yaşlıların ziyareti farklı güzergahtan yapılmaktadır. </vt:lpstr>
      <vt:lpstr>Ravza Ziyaretinin Güzergahı ve Kapılar</vt:lpstr>
      <vt:lpstr>PowerPoint Sunusu</vt:lpstr>
      <vt:lpstr>Mescidi Nebevi’de gerek afişlerdeki yazılı, gerekse görevlilerin sözlü uyarı ve yönlendirmelerine dikkat edilmelidir. </vt:lpstr>
      <vt:lpstr>Mescitte kadınların uzun bekleyişleri hem erkekler hem de kadınlar tarafından bilinmelidir.</vt:lpstr>
      <vt:lpstr>Kadınların ziyaret için bekleyişleri</vt:lpstr>
      <vt:lpstr>Ravza -Cennet Bahçesi “Evimle minberimin arası cennet bahçelerinden bir bahçedir.  Minberim de (Kevser) Havuzumun üzerindedir.”  diye buyurduğu yerdedir. (Buhari, II,57) </vt:lpstr>
      <vt:lpstr>Kırmızı Ve Yeşil Halı(ravza)</vt:lpstr>
      <vt:lpstr>Minber ve Ravza</vt:lpstr>
      <vt:lpstr>PowerPoint Sunusu</vt:lpstr>
      <vt:lpstr>PowerPoint Sunusu</vt:lpstr>
      <vt:lpstr>RAVZA AHLAKI</vt:lpstr>
      <vt:lpstr> Hucurat/2-3 </vt:lpstr>
      <vt:lpstr>PowerPoint Sunusu</vt:lpstr>
      <vt:lpstr>Aman Bid’atlara Dikkat!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HACDA KADIN</dc:title>
  <dc:creator>SELVA</dc:creator>
  <cp:lastModifiedBy>Abdullah SARI</cp:lastModifiedBy>
  <cp:revision>86</cp:revision>
  <dcterms:created xsi:type="dcterms:W3CDTF">2013-06-01T10:34:22Z</dcterms:created>
  <dcterms:modified xsi:type="dcterms:W3CDTF">2014-02-28T09:41:03Z</dcterms:modified>
</cp:coreProperties>
</file>