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2"/>
  </p:notesMasterIdLst>
  <p:sldIdLst>
    <p:sldId id="343" r:id="rId2"/>
    <p:sldId id="338" r:id="rId3"/>
    <p:sldId id="339" r:id="rId4"/>
    <p:sldId id="344" r:id="rId5"/>
    <p:sldId id="337" r:id="rId6"/>
    <p:sldId id="286" r:id="rId7"/>
    <p:sldId id="347" r:id="rId8"/>
    <p:sldId id="287" r:id="rId9"/>
    <p:sldId id="289" r:id="rId10"/>
    <p:sldId id="350" r:id="rId11"/>
    <p:sldId id="346" r:id="rId12"/>
    <p:sldId id="349" r:id="rId13"/>
    <p:sldId id="351" r:id="rId14"/>
    <p:sldId id="359" r:id="rId15"/>
    <p:sldId id="284" r:id="rId16"/>
    <p:sldId id="280" r:id="rId17"/>
    <p:sldId id="355" r:id="rId18"/>
    <p:sldId id="357" r:id="rId19"/>
    <p:sldId id="354" r:id="rId20"/>
    <p:sldId id="281" r:id="rId21"/>
    <p:sldId id="358" r:id="rId22"/>
    <p:sldId id="282" r:id="rId23"/>
    <p:sldId id="283" r:id="rId24"/>
    <p:sldId id="312" r:id="rId25"/>
    <p:sldId id="313" r:id="rId26"/>
    <p:sldId id="314" r:id="rId27"/>
    <p:sldId id="315" r:id="rId28"/>
    <p:sldId id="316" r:id="rId29"/>
    <p:sldId id="317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4" r:id="rId41"/>
    <p:sldId id="331" r:id="rId42"/>
    <p:sldId id="412" r:id="rId43"/>
    <p:sldId id="361" r:id="rId44"/>
    <p:sldId id="364" r:id="rId45"/>
    <p:sldId id="386" r:id="rId46"/>
    <p:sldId id="383" r:id="rId47"/>
    <p:sldId id="385" r:id="rId48"/>
    <p:sldId id="384" r:id="rId49"/>
    <p:sldId id="387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2294" autoAdjust="0"/>
  </p:normalViewPr>
  <p:slideViewPr>
    <p:cSldViewPr>
      <p:cViewPr>
        <p:scale>
          <a:sx n="75" d="100"/>
          <a:sy n="75" d="100"/>
        </p:scale>
        <p:origin x="-2664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82929-411E-4FCF-944D-5AF3A920409A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D9E21-F4D9-4B85-A43E-6809D584DAA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301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DF508D-1FEA-426C-92F6-3142C7904994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B1EB1-FF1C-446F-9D70-6293AE07A20C}" type="slidenum">
              <a:rPr lang="tr-TR" smtClean="0"/>
              <a:pPr/>
              <a:t>24</a:t>
            </a:fld>
            <a:endParaRPr 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29628-C7B0-4DCE-B54F-15E79F51A74A}" type="slidenum">
              <a:rPr lang="tr-TR" smtClean="0"/>
              <a:pPr/>
              <a:t>25</a:t>
            </a:fld>
            <a:endParaRPr lang="tr-T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91B0E-AA6B-4905-82ED-F422906E4322}" type="slidenum">
              <a:rPr lang="tr-TR" smtClean="0"/>
              <a:pPr/>
              <a:t>26</a:t>
            </a:fld>
            <a:endParaRPr lang="tr-TR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AB2FCA-9107-42A0-BFF1-9830B1D59F69}" type="slidenum">
              <a:rPr lang="tr-TR" smtClean="0"/>
              <a:pPr/>
              <a:t>27</a:t>
            </a:fld>
            <a:endParaRPr lang="tr-TR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028C3-FFCD-4FF6-9F42-6C41C0C94FE9}" type="slidenum">
              <a:rPr lang="tr-TR" smtClean="0"/>
              <a:pPr/>
              <a:t>28</a:t>
            </a:fld>
            <a:endParaRPr lang="tr-T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312D3-83F2-4176-AF34-532BB2E84CB7}" type="slidenum">
              <a:rPr lang="tr-TR" smtClean="0"/>
              <a:pPr/>
              <a:t>29</a:t>
            </a:fld>
            <a:endParaRPr lang="tr-T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89777-5C40-48B5-81F5-0ED8CE5DC2BF}" type="slidenum">
              <a:rPr lang="tr-TR" smtClean="0"/>
              <a:pPr/>
              <a:t>30</a:t>
            </a:fld>
            <a:endParaRPr lang="tr-T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849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7EC1C-715C-462E-9ED3-F8FA6D4E714C}" type="slidenum">
              <a:rPr lang="tr-TR" smtClean="0"/>
              <a:pPr/>
              <a:t>31</a:t>
            </a:fld>
            <a:endParaRPr lang="tr-T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1BE24-C906-48E3-B551-0D30DF66879D}" type="slidenum">
              <a:rPr lang="tr-TR" smtClean="0"/>
              <a:pPr/>
              <a:t>32</a:t>
            </a:fld>
            <a:endParaRPr lang="tr-T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870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86423-133D-41F5-8289-C39717884747}" type="slidenum">
              <a:rPr lang="tr-TR" smtClean="0"/>
              <a:pPr/>
              <a:t>33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DF508D-1FEA-426C-92F6-3142C7904994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8D0FF8-97CD-4268-A6D9-E88664C2A932}" type="slidenum">
              <a:rPr lang="tr-TR" smtClean="0"/>
              <a:pPr/>
              <a:t>34</a:t>
            </a:fld>
            <a:endParaRPr lang="tr-T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8909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79049-01FE-4B25-B236-9C187D8938EF}" type="slidenum">
              <a:rPr lang="tr-TR" smtClean="0"/>
              <a:pPr/>
              <a:t>35</a:t>
            </a:fld>
            <a:endParaRPr lang="tr-T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A89E8-1D06-4972-9FE7-5FC7D81C3A2A}" type="slidenum">
              <a:rPr lang="tr-TR" smtClean="0"/>
              <a:pPr/>
              <a:t>36</a:t>
            </a:fld>
            <a:endParaRPr lang="tr-T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11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C43FD-3667-4C18-BF5C-32401E6CC71D}" type="slidenum">
              <a:rPr lang="tr-TR" smtClean="0"/>
              <a:pPr/>
              <a:t>37</a:t>
            </a:fld>
            <a:endParaRPr lang="tr-T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C359F-57C8-445B-B725-B701D7399EF9}" type="slidenum">
              <a:rPr lang="tr-TR" smtClean="0"/>
              <a:pPr/>
              <a:t>38</a:t>
            </a:fld>
            <a:endParaRPr lang="tr-T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31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62F87-077C-4B63-918F-74CD9FF3067A}" type="slidenum">
              <a:rPr lang="tr-TR" smtClean="0"/>
              <a:pPr/>
              <a:t>39</a:t>
            </a:fld>
            <a:endParaRPr lang="tr-T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05D43-160C-4A08-BDBD-82AB704B1EA5}" type="slidenum">
              <a:rPr lang="tr-TR" smtClean="0"/>
              <a:pPr/>
              <a:t>40</a:t>
            </a:fld>
            <a:endParaRPr lang="tr-T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E8E5AC-C06D-45A4-A7F4-E87156F90EFF}" type="slidenum">
              <a:rPr lang="tr-TR" smtClean="0"/>
              <a:pPr/>
              <a:t>41</a:t>
            </a:fld>
            <a:endParaRPr lang="tr-T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31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62F87-077C-4B63-918F-74CD9FF3067A}" type="slidenum">
              <a:rPr lang="tr-TR" smtClean="0"/>
              <a:pPr/>
              <a:t>42</a:t>
            </a:fld>
            <a:endParaRPr lang="tr-T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931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62F87-077C-4B63-918F-74CD9FF3067A}" type="slidenum">
              <a:rPr lang="tr-TR" smtClean="0"/>
              <a:pPr/>
              <a:t>43</a:t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ACD10-C433-4E3A-B7D5-5ECCD5FA349C}" type="slidenum">
              <a:rPr lang="tr-TR" smtClean="0"/>
              <a:pPr/>
              <a:t>3</a:t>
            </a:fld>
            <a:endParaRPr lang="tr-T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5EA143-68CC-4139-A5AC-884ACBBD02AD}" type="slidenum">
              <a:rPr lang="tr-TR" smtClean="0"/>
              <a:pPr/>
              <a:t>49</a:t>
            </a:fld>
            <a:endParaRPr lang="tr-T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61874-FC15-4C7E-BACC-C9D2345EEBB9}" type="slidenum">
              <a:rPr lang="tr-TR" smtClean="0"/>
              <a:pPr/>
              <a:t>50</a:t>
            </a:fld>
            <a:endParaRPr lang="tr-T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 smtClean="0">
              <a:cs typeface="Arial" pitchFamily="34" charset="0"/>
            </a:endParaRPr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C5101-318A-49C3-BC95-95DE2CC9A48E}" type="slidenum">
              <a:rPr lang="tr-TR" smtClean="0"/>
              <a:pPr/>
              <a:t>51</a:t>
            </a:fld>
            <a:endParaRPr lang="tr-T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A1A603-B3AD-4484-AF03-CB7E25C45592}" type="slidenum">
              <a:rPr lang="tr-TR" smtClean="0"/>
              <a:pPr/>
              <a:t>52</a:t>
            </a:fld>
            <a:endParaRPr lang="tr-T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34968-6FDD-41BE-9DBB-3D655EFBBB78}" type="slidenum">
              <a:rPr lang="tr-TR" smtClean="0"/>
              <a:pPr/>
              <a:t>53</a:t>
            </a:fld>
            <a:endParaRPr lang="tr-T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CBDA6-F7A7-4B16-8CCA-F553749BFA52}" type="slidenum">
              <a:rPr lang="tr-TR" smtClean="0"/>
              <a:pPr/>
              <a:t>54</a:t>
            </a:fld>
            <a:endParaRPr lang="tr-T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F6046-2E1C-4E31-AD79-FC09E8D624D5}" type="slidenum">
              <a:rPr lang="tr-TR" smtClean="0">
                <a:solidFill>
                  <a:srgbClr val="000000"/>
                </a:solidFill>
                <a:latin typeface="Arial" pitchFamily="34" charset="0"/>
              </a:rPr>
              <a:pPr/>
              <a:t>55</a:t>
            </a:fld>
            <a:endParaRPr lang="tr-TR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19F0-5320-4E24-B853-990506DDC190}" type="slidenum">
              <a:rPr lang="tr-TR" smtClean="0"/>
              <a:pPr/>
              <a:t>56</a:t>
            </a:fld>
            <a:endParaRPr lang="tr-T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EFEF0-4327-4680-8783-286A841F1EBB}" type="slidenum">
              <a:rPr lang="tr-TR" smtClean="0"/>
              <a:pPr/>
              <a:t>57</a:t>
            </a:fld>
            <a:endParaRPr lang="tr-T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DD25AD-B469-4D90-8B0D-616316FECEF3}" type="slidenum">
              <a:rPr lang="tr-TR" smtClean="0"/>
              <a:pPr/>
              <a:t>58</a:t>
            </a:fld>
            <a:endParaRPr lang="tr-T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D9E21-F4D9-4B85-A43E-6809D584DAA6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1671C-7BFF-42C8-A50E-E27D0B790ABC}" type="slidenum">
              <a:rPr lang="tr-TR" smtClean="0"/>
              <a:pPr/>
              <a:t>59</a:t>
            </a:fld>
            <a:endParaRPr lang="tr-T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D189D9-9AEC-40E0-A657-110173C3DAC4}" type="slidenum">
              <a:rPr lang="tr-TR" smtClean="0">
                <a:solidFill>
                  <a:srgbClr val="000000"/>
                </a:solidFill>
                <a:latin typeface="Arial" pitchFamily="34" charset="0"/>
              </a:rPr>
              <a:pPr/>
              <a:t>60</a:t>
            </a:fld>
            <a:endParaRPr lang="tr-TR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55146B-7117-4773-A613-6C1E5531C4A7}" type="slidenum">
              <a:rPr lang="tr-TR" smtClean="0"/>
              <a:pPr/>
              <a:t>61</a:t>
            </a:fld>
            <a:endParaRPr lang="tr-T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E1899-C68A-4FBB-9D26-624E07F65944}" type="slidenum">
              <a:rPr lang="tr-TR" smtClean="0"/>
              <a:pPr/>
              <a:t>62</a:t>
            </a:fld>
            <a:endParaRPr lang="tr-T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17FCA-A818-423B-A7DB-D117DDB75382}" type="slidenum">
              <a:rPr lang="tr-TR" smtClean="0"/>
              <a:pPr/>
              <a:t>63</a:t>
            </a:fld>
            <a:endParaRPr lang="tr-T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B5386-2292-438D-A47F-EDDB9A8975DC}" type="slidenum">
              <a:rPr lang="tr-TR" smtClean="0"/>
              <a:pPr/>
              <a:t>64</a:t>
            </a:fld>
            <a:endParaRPr lang="tr-T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CCE74C-B862-4C1D-A580-82BE918AFBF5}" type="slidenum">
              <a:rPr lang="tr-TR" smtClean="0"/>
              <a:pPr/>
              <a:t>65</a:t>
            </a:fld>
            <a:endParaRPr lang="tr-T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1D756-688A-4E5C-8784-8372792A3471}" type="slidenum">
              <a:rPr lang="tr-TR" smtClean="0"/>
              <a:pPr/>
              <a:t>66</a:t>
            </a:fld>
            <a:endParaRPr lang="tr-T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C912F-09E9-4927-8DBA-84205BD7967C}" type="slidenum">
              <a:rPr lang="tr-TR" smtClean="0"/>
              <a:pPr/>
              <a:t>67</a:t>
            </a:fld>
            <a:endParaRPr lang="tr-T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9E587-626F-4AE3-AE08-894615D073DD}" type="slidenum">
              <a:rPr lang="tr-TR" smtClean="0"/>
              <a:pPr/>
              <a:t>68</a:t>
            </a:fld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74E4F8-4BF8-4452-A632-F8D20FE9B792}" type="slidenum">
              <a:rPr lang="tr-TR" smtClean="0"/>
              <a:pPr/>
              <a:t>13</a:t>
            </a:fld>
            <a:endParaRPr lang="tr-TR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0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6EB2C-4934-4700-B1CE-FE3D21018397}" type="slidenum">
              <a:rPr lang="tr-TR" smtClean="0">
                <a:solidFill>
                  <a:srgbClr val="000000"/>
                </a:solidFill>
                <a:latin typeface="Arial" pitchFamily="34" charset="0"/>
              </a:rPr>
              <a:pPr/>
              <a:t>69</a:t>
            </a:fld>
            <a:endParaRPr lang="tr-TR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A0A10-1932-4B48-980B-40E656F3B5CC}" type="slidenum">
              <a:rPr lang="tr-TR" smtClean="0"/>
              <a:pPr/>
              <a:t>70</a:t>
            </a:fld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ACD10-C433-4E3A-B7D5-5ECCD5FA349C}" type="slidenum">
              <a:rPr lang="tr-TR" smtClean="0"/>
              <a:pPr/>
              <a:t>14</a:t>
            </a:fld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72A61-0054-426E-9B26-6B01D4BAB281}" type="slidenum">
              <a:rPr lang="tr-TR" smtClean="0"/>
              <a:pPr/>
              <a:t>18</a:t>
            </a:fld>
            <a:endParaRPr 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mtClean="0">
              <a:cs typeface="Arial" pitchFamily="34" charset="0"/>
            </a:endParaRPr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C6F29-D3EA-4201-9CFD-A4EEA06FA35E}" type="slidenum">
              <a:rPr lang="tr-TR" smtClean="0"/>
              <a:pPr/>
              <a:t>19</a:t>
            </a:fld>
            <a:endParaRPr 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cs typeface="Arial" pitchFamily="34" charset="0"/>
            </a:endParaRPr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43577-6B12-4F27-BAC2-63334DAED687}" type="slidenum">
              <a:rPr lang="tr-TR" smtClean="0"/>
              <a:pPr/>
              <a:t>21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03BC9-E58D-4F31-8AA0-D70D250ECFA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ED3446-71F4-4A89-83CE-BAD51DC809B7}" type="datetimeFigureOut">
              <a:rPr lang="tr-TR" smtClean="0"/>
              <a:pPr/>
              <a:t>28.02.2014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D3BE31-1239-4B1C-AEC6-450969F42086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İçerik Yer Tutucusu"/>
          <p:cNvSpPr txBox="1">
            <a:spLocks/>
          </p:cNvSpPr>
          <p:nvPr/>
        </p:nvSpPr>
        <p:spPr>
          <a:xfrm>
            <a:off x="971600" y="1196752"/>
            <a:ext cx="7956377" cy="4680520"/>
          </a:xfrm>
          <a:prstGeom prst="rect">
            <a:avLst/>
          </a:prstGeom>
          <a:solidFill>
            <a:srgbClr val="FFDF79"/>
          </a:solidFill>
        </p:spPr>
        <p:txBody>
          <a:bodyPr/>
          <a:lstStyle/>
          <a:p>
            <a:pPr marL="342900" indent="-342900" algn="ctr" rtl="1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ar-SA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وَلِلّهِ عَلَى النَّاسِ حِجُّ الْبَيْتِ مَنِ اسْتَطَاعَ إِلَيْهِ سَبِيلاً</a:t>
            </a: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endParaRPr lang="tr-TR" sz="28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"…Gücü yetenlerin haccetmesi Allah'ın insanlar üzerinde bir hakkıdır</a:t>
            </a:r>
            <a:r>
              <a:rPr lang="tr-TR" sz="28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"        </a:t>
            </a:r>
            <a:endParaRPr lang="tr-TR" sz="28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tr-TR" sz="28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tr-TR" sz="28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(Al-i İmrân, 3/ 97).</a:t>
            </a:r>
          </a:p>
          <a:p>
            <a:pPr marL="342900" indent="-342900" algn="ctr" rtl="1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ar-SA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وَأَذِّن فِي النَّاسِ بِالْحَجِّ يَأْتُوكَ رِجَالًا </a:t>
            </a:r>
            <a:endParaRPr lang="tr-TR" sz="2800" b="1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  <a:p>
            <a:pPr marL="342900" indent="-342900" algn="ctr" rtl="1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ar-SA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وَعَلَى كُلِّ ضَامِرٍ يَأْتِينَ مِن كُلِّ فَجٍّ عَمِيقٍ</a:t>
            </a: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endParaRPr lang="tr-TR" sz="28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tr-TR" sz="28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"</a:t>
            </a: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İnsanların arasında haccı ilan et ki, gerek yaya olarak gerek uzak yollardan gelen </a:t>
            </a:r>
            <a:r>
              <a:rPr lang="tr-TR" sz="28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yorgun </a:t>
            </a: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develer üzerinde sana gelsinler</a:t>
            </a:r>
            <a:r>
              <a:rPr lang="tr-TR" sz="28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" (Hac, 22/27).</a:t>
            </a:r>
          </a:p>
        </p:txBody>
      </p:sp>
      <p:pic>
        <p:nvPicPr>
          <p:cNvPr id="18435" name="Picture 4" descr="C:\Users\salim\Pictures\islam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29410"/>
          <a:stretch>
            <a:fillRect/>
          </a:stretch>
        </p:blipFill>
        <p:spPr bwMode="auto">
          <a:xfrm>
            <a:off x="0" y="0"/>
            <a:ext cx="128587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4 Başlık"/>
          <p:cNvSpPr txBox="1">
            <a:spLocks/>
          </p:cNvSpPr>
          <p:nvPr/>
        </p:nvSpPr>
        <p:spPr bwMode="auto">
          <a:xfrm>
            <a:off x="1285875" y="0"/>
            <a:ext cx="7643813" cy="1003300"/>
          </a:xfrm>
          <a:prstGeom prst="rect">
            <a:avLst/>
          </a:prstGeom>
          <a:solidFill>
            <a:srgbClr val="FFD85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tr-TR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Allah (</a:t>
            </a:r>
            <a:r>
              <a:rPr lang="tr-TR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c.c.) Şöyle </a:t>
            </a:r>
            <a:r>
              <a:rPr lang="tr-TR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Buyuruyor: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94116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tr-TR" b="1" dirty="0" smtClean="0"/>
              <a:t>   </a:t>
            </a:r>
            <a:endParaRPr lang="tr-TR" sz="4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r-TR" sz="4500" b="1" dirty="0" smtClean="0">
                <a:solidFill>
                  <a:srgbClr val="C00000"/>
                </a:solidFill>
              </a:rPr>
              <a:t>    Arafat;</a:t>
            </a:r>
          </a:p>
          <a:p>
            <a:pPr>
              <a:buNone/>
            </a:pPr>
            <a:r>
              <a:rPr lang="tr-TR" sz="4500" b="1" dirty="0" smtClean="0">
                <a:solidFill>
                  <a:schemeClr val="bg2">
                    <a:lumMod val="10000"/>
                  </a:schemeClr>
                </a:solidFill>
              </a:rPr>
              <a:t>    İnsanın dünyaya ayak basışını ve kıyamette Allah’ın huzurunda bekleyişini hatırlatır.  Arafat bilmektir, kendini bilmektir, benini tanımaktır. Kulluğun künhüne vakıf olmak, dünyadan soyutlanmak, dünyada mahşeri yaşamaktır. </a:t>
            </a:r>
          </a:p>
          <a:p>
            <a:pPr>
              <a:buNone/>
            </a:pPr>
            <a:endParaRPr lang="tr-TR" sz="45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4500" b="1" dirty="0" smtClean="0">
                <a:solidFill>
                  <a:schemeClr val="bg2">
                    <a:lumMod val="10000"/>
                  </a:schemeClr>
                </a:solidFill>
              </a:rPr>
              <a:t>    (Adem(a.s.) Havva’sını </a:t>
            </a:r>
            <a:r>
              <a:rPr lang="tr-TR" sz="4500" b="1" dirty="0" err="1" smtClean="0">
                <a:solidFill>
                  <a:schemeClr val="bg2">
                    <a:lumMod val="10000"/>
                  </a:schemeClr>
                </a:solidFill>
              </a:rPr>
              <a:t>Arafat’da</a:t>
            </a:r>
            <a:r>
              <a:rPr lang="tr-TR" sz="4500" b="1" dirty="0" smtClean="0">
                <a:solidFill>
                  <a:schemeClr val="bg2">
                    <a:lumMod val="10000"/>
                  </a:schemeClr>
                </a:solidFill>
              </a:rPr>
              <a:t> bildi, tanıdı).</a:t>
            </a:r>
          </a:p>
          <a:p>
            <a:pPr>
              <a:buNone/>
            </a:pPr>
            <a:endParaRPr lang="tr-TR" sz="45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4500" b="1" dirty="0" smtClean="0">
                <a:solidFill>
                  <a:srgbClr val="C00000"/>
                </a:solidFill>
              </a:rPr>
              <a:t>    Şeytan taşlama;</a:t>
            </a:r>
          </a:p>
          <a:p>
            <a:pPr>
              <a:buNone/>
            </a:pPr>
            <a:r>
              <a:rPr lang="tr-TR" sz="4500" b="1" dirty="0" smtClean="0">
                <a:solidFill>
                  <a:schemeClr val="bg2">
                    <a:lumMod val="10000"/>
                  </a:schemeClr>
                </a:solidFill>
              </a:rPr>
              <a:t>    Şeytan taşlarken içinizdeki şeytanı taşlarsınız. Yüce    </a:t>
            </a:r>
          </a:p>
          <a:p>
            <a:pPr>
              <a:buNone/>
            </a:pPr>
            <a:r>
              <a:rPr lang="tr-TR" sz="4500" b="1" dirty="0" smtClean="0">
                <a:solidFill>
                  <a:schemeClr val="bg2">
                    <a:lumMod val="10000"/>
                  </a:schemeClr>
                </a:solidFill>
              </a:rPr>
              <a:t>    Mevla’ya Nefsin  ve şeytanın esaretinden kurtulma  </a:t>
            </a:r>
          </a:p>
          <a:p>
            <a:pPr>
              <a:buNone/>
            </a:pPr>
            <a:r>
              <a:rPr lang="tr-TR" sz="4500" b="1" dirty="0" smtClean="0">
                <a:solidFill>
                  <a:schemeClr val="bg2">
                    <a:lumMod val="10000"/>
                  </a:schemeClr>
                </a:solidFill>
              </a:rPr>
              <a:t>    sözünü  verirsiniz.</a:t>
            </a:r>
          </a:p>
          <a:p>
            <a:pPr>
              <a:buNone/>
            </a:pPr>
            <a:endParaRPr lang="tr-TR" sz="4000" b="1" dirty="0" smtClean="0"/>
          </a:p>
          <a:p>
            <a:pPr>
              <a:buNone/>
            </a:pPr>
            <a:endParaRPr lang="tr-TR" b="1" dirty="0" smtClean="0"/>
          </a:p>
          <a:p>
            <a:pPr>
              <a:buNone/>
            </a:pPr>
            <a:endParaRPr lang="tr-TR" b="1" dirty="0" smtClean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3200" dirty="0" smtClean="0"/>
              <a:t>Hac ayları içinde, hacdan önce umre yapıp</a:t>
            </a:r>
          </a:p>
          <a:p>
            <a:pPr>
              <a:buNone/>
            </a:pPr>
            <a:r>
              <a:rPr lang="tr-TR" sz="3200" dirty="0" smtClean="0"/>
              <a:t>yapmamaya, yapıldığı takdirde umre ve</a:t>
            </a:r>
          </a:p>
          <a:p>
            <a:pPr>
              <a:buNone/>
            </a:pPr>
            <a:r>
              <a:rPr lang="tr-TR" sz="3200" dirty="0" smtClean="0"/>
              <a:t>haccın ayrı veya  aynı ihramla yapılma</a:t>
            </a:r>
          </a:p>
          <a:p>
            <a:pPr>
              <a:buNone/>
            </a:pPr>
            <a:r>
              <a:rPr lang="tr-TR" sz="3200" dirty="0" smtClean="0"/>
              <a:t>durumuna göre haccın, ifrad haccı, temettu</a:t>
            </a:r>
          </a:p>
          <a:p>
            <a:pPr>
              <a:buNone/>
            </a:pPr>
            <a:r>
              <a:rPr lang="tr-TR" sz="3200" dirty="0" smtClean="0"/>
              <a:t>haccı ve kırân haccı olmak üzere üç şekilde</a:t>
            </a:r>
          </a:p>
          <a:p>
            <a:pPr>
              <a:buNone/>
            </a:pPr>
            <a:r>
              <a:rPr lang="tr-TR" sz="3200" dirty="0" smtClean="0"/>
              <a:t>eda edildiğini yukarıda hatırlatmıştık.</a:t>
            </a:r>
          </a:p>
          <a:p>
            <a:pPr>
              <a:buNone/>
            </a:pPr>
            <a:endParaRPr lang="tr-TR" sz="3200" dirty="0" smtClean="0"/>
          </a:p>
          <a:p>
            <a:pPr>
              <a:buNone/>
            </a:pPr>
            <a:r>
              <a:rPr lang="tr-TR" sz="3200" b="1" dirty="0" smtClean="0"/>
              <a:t>Biz burada haccı temettunun  umresinin</a:t>
            </a:r>
          </a:p>
          <a:p>
            <a:pPr>
              <a:buNone/>
            </a:pPr>
            <a:r>
              <a:rPr lang="tr-TR" sz="3200" b="1" dirty="0" smtClean="0"/>
              <a:t>yapılışı  üzerinde duracağız.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8229600" cy="53285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3000" b="1" dirty="0" smtClean="0">
                <a:solidFill>
                  <a:srgbClr val="FF0000"/>
                </a:solidFill>
              </a:rPr>
              <a:t>Temettu haccı; </a:t>
            </a:r>
            <a:r>
              <a:rPr lang="tr-TR" sz="3000" b="1" dirty="0" smtClean="0"/>
              <a:t>aynı yılın hac ayları içinde,</a:t>
            </a:r>
          </a:p>
          <a:p>
            <a:pPr>
              <a:buNone/>
            </a:pPr>
            <a:r>
              <a:rPr lang="tr-TR" sz="3000" b="1" dirty="0" smtClean="0"/>
              <a:t>umre ve haccı ayrı ayrı niyet ve ihramla</a:t>
            </a:r>
          </a:p>
          <a:p>
            <a:pPr>
              <a:buNone/>
            </a:pPr>
            <a:r>
              <a:rPr lang="tr-TR" sz="3000" b="1" dirty="0" smtClean="0"/>
              <a:t>yapmaktır. </a:t>
            </a:r>
          </a:p>
          <a:p>
            <a:pPr>
              <a:buNone/>
            </a:pPr>
            <a:r>
              <a:rPr lang="tr-TR" sz="3000" dirty="0" smtClean="0"/>
              <a:t>Hac ayları içinde umre yapıp ihramdan çıktıktan </a:t>
            </a:r>
          </a:p>
          <a:p>
            <a:pPr>
              <a:buNone/>
            </a:pPr>
            <a:r>
              <a:rPr lang="tr-TR" sz="3000" dirty="0" smtClean="0"/>
              <a:t>sonra, aynı yıl hac için yeniden ihrama girip </a:t>
            </a:r>
          </a:p>
          <a:p>
            <a:pPr>
              <a:buNone/>
            </a:pPr>
            <a:r>
              <a:rPr lang="tr-TR" sz="3000" dirty="0" smtClean="0"/>
              <a:t>Hac menâsikini de eda eden uzak bölgelerden </a:t>
            </a:r>
          </a:p>
          <a:p>
            <a:pPr>
              <a:buNone/>
            </a:pPr>
            <a:r>
              <a:rPr lang="tr-TR" sz="3000" dirty="0" smtClean="0"/>
              <a:t>gelmiş hacılar temettu haccı yapmış olurlar.</a:t>
            </a:r>
          </a:p>
          <a:p>
            <a:pPr>
              <a:buNone/>
            </a:pPr>
            <a:endParaRPr lang="tr-TR" sz="3000" dirty="0" smtClean="0"/>
          </a:p>
          <a:p>
            <a:pPr>
              <a:buNone/>
            </a:pPr>
            <a:r>
              <a:rPr lang="tr-TR" sz="3000" b="1" dirty="0" smtClean="0"/>
              <a:t>Evet , Haccı Temettunun umresi  ve </a:t>
            </a:r>
          </a:p>
          <a:p>
            <a:pPr>
              <a:buNone/>
            </a:pPr>
            <a:r>
              <a:rPr lang="tr-TR" sz="3000" b="1" dirty="0" smtClean="0"/>
              <a:t>yapılışı..........</a:t>
            </a:r>
          </a:p>
          <a:p>
            <a:pPr>
              <a:buNone/>
            </a:pPr>
            <a:endParaRPr lang="tr-TR" sz="3000" dirty="0" smtClean="0"/>
          </a:p>
          <a:p>
            <a:pPr>
              <a:buNone/>
            </a:pPr>
            <a:endParaRPr lang="tr-TR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7242175" y="6245225"/>
            <a:ext cx="1901825" cy="476250"/>
          </a:xfrm>
        </p:spPr>
        <p:txBody>
          <a:bodyPr/>
          <a:lstStyle/>
          <a:p>
            <a:pPr>
              <a:defRPr/>
            </a:pPr>
            <a:fld id="{74D63898-3893-47CC-AAC8-30369CBDF16F}" type="slidenum">
              <a:rPr lang="tr-TR"/>
              <a:pPr>
                <a:defRPr/>
              </a:pPr>
              <a:t>13</a:t>
            </a:fld>
            <a:endParaRPr lang="tr-TR"/>
          </a:p>
        </p:txBody>
      </p:sp>
      <p:pic>
        <p:nvPicPr>
          <p:cNvPr id="41987" name="Picture 7" descr="k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00188"/>
            <a:ext cx="79375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AutoShape 13"/>
          <p:cNvSpPr>
            <a:spLocks noChangeArrowheads="1"/>
          </p:cNvSpPr>
          <p:nvPr/>
        </p:nvSpPr>
        <p:spPr bwMode="auto">
          <a:xfrm>
            <a:off x="0" y="1571625"/>
            <a:ext cx="1143000" cy="4248150"/>
          </a:xfrm>
          <a:prstGeom prst="verticalScroll">
            <a:avLst>
              <a:gd name="adj" fmla="val 12500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tr-TR" sz="3600" b="1" i="1" dirty="0" smtClean="0"/>
              <a:t> </a:t>
            </a:r>
            <a:endParaRPr lang="tr-TR" sz="3600" b="1" i="1" dirty="0"/>
          </a:p>
        </p:txBody>
      </p:sp>
      <p:sp>
        <p:nvSpPr>
          <p:cNvPr id="9" name="8 Aşağı Ok Belirtme Çizgisi"/>
          <p:cNvSpPr/>
          <p:nvPr/>
        </p:nvSpPr>
        <p:spPr>
          <a:xfrm>
            <a:off x="2357422" y="1428736"/>
            <a:ext cx="5572164" cy="1143008"/>
          </a:xfrm>
          <a:prstGeom prst="downArrowCallout">
            <a:avLst>
              <a:gd name="adj1" fmla="val 0"/>
              <a:gd name="adj2" fmla="val 25000"/>
              <a:gd name="adj3" fmla="val 34859"/>
              <a:gd name="adj4" fmla="val 64977"/>
            </a:avLst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tr-TR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UMRE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6156325"/>
            <a:ext cx="7993063" cy="7016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CC0000"/>
                </a:solidFill>
              </a:rPr>
              <a:t>Hac günleri dışında ihramlı olarak Kâbe’yi </a:t>
            </a:r>
            <a:r>
              <a:rPr lang="tr-TR" sz="2000" b="1" dirty="0">
                <a:solidFill>
                  <a:srgbClr val="CC0000"/>
                </a:solidFill>
              </a:rPr>
              <a:t>usulüne göre ziyaret etmek ve yapılması gereken diğer dini görevleri yapmaktır.</a:t>
            </a:r>
          </a:p>
        </p:txBody>
      </p:sp>
      <p:sp>
        <p:nvSpPr>
          <p:cNvPr id="41993" name="4 Metin kutusu"/>
          <p:cNvSpPr txBox="1">
            <a:spLocks noChangeArrowheads="1"/>
          </p:cNvSpPr>
          <p:nvPr/>
        </p:nvSpPr>
        <p:spPr bwMode="auto">
          <a:xfrm>
            <a:off x="0" y="0"/>
            <a:ext cx="9468544" cy="1446550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FFFF00"/>
                </a:solidFill>
                <a:latin typeface="Calibri" pitchFamily="34" charset="0"/>
              </a:rPr>
              <a:t>Mekke’ye </a:t>
            </a:r>
            <a:r>
              <a:rPr lang="tr-TR" sz="4400" b="1" dirty="0" smtClean="0">
                <a:solidFill>
                  <a:srgbClr val="FFFF00"/>
                </a:solidFill>
                <a:latin typeface="Calibri" pitchFamily="34" charset="0"/>
              </a:rPr>
              <a:t>gelenler  </a:t>
            </a:r>
            <a:r>
              <a:rPr lang="tr-TR" sz="4400" b="1" dirty="0">
                <a:solidFill>
                  <a:srgbClr val="FFFF00"/>
                </a:solidFill>
                <a:latin typeface="Calibri" pitchFamily="34" charset="0"/>
              </a:rPr>
              <a:t>Kabe’yi </a:t>
            </a:r>
            <a:r>
              <a:rPr lang="tr-TR" sz="4400" b="1" dirty="0" smtClean="0">
                <a:solidFill>
                  <a:srgbClr val="FFFF00"/>
                </a:solidFill>
                <a:latin typeface="Calibri" pitchFamily="34" charset="0"/>
              </a:rPr>
              <a:t>ziyaret </a:t>
            </a:r>
            <a:r>
              <a:rPr lang="tr-TR" sz="4400" b="1" dirty="0">
                <a:solidFill>
                  <a:srgbClr val="FFFF00"/>
                </a:solidFill>
                <a:latin typeface="Calibri" pitchFamily="34" charset="0"/>
              </a:rPr>
              <a:t>ederler</a:t>
            </a:r>
          </a:p>
        </p:txBody>
      </p:sp>
      <p:pic>
        <p:nvPicPr>
          <p:cNvPr id="11" name="Picture 8" descr="Vêtements pour l’Ih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1388" y="5400675"/>
            <a:ext cx="582612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9.06568E-7 C 0.04079 -0.20467 0.08159 -0.40934 0.01684 -0.43339 C -0.04792 -0.45744 -0.3007 -0.17599 -0.38872 -0.14454 C -0.47674 -0.11309 -0.48021 -0.20305 -0.51129 -0.24398 C -0.54236 -0.28492 -0.55851 -0.33765 -0.57466 -0.39038 " pathEditMode="relative" ptsTypes="aaa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4 Başlık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55650"/>
          </a:xfrm>
          <a:solidFill>
            <a:srgbClr val="FFE285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tr-TR" dirty="0" smtClean="0"/>
              <a:t>    Peygamberimiz Şöyle Buyuruyor:</a:t>
            </a:r>
          </a:p>
        </p:txBody>
      </p:sp>
      <p:sp>
        <p:nvSpPr>
          <p:cNvPr id="20483" name="5 İçerik Yer Tutucusu"/>
          <p:cNvSpPr>
            <a:spLocks noGrp="1"/>
          </p:cNvSpPr>
          <p:nvPr>
            <p:ph sz="quarter" idx="4294967295"/>
          </p:nvPr>
        </p:nvSpPr>
        <p:spPr>
          <a:xfrm>
            <a:off x="0" y="785813"/>
            <a:ext cx="9144000" cy="2928937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3600" dirty="0" smtClean="0"/>
              <a:t>“Umre,daha sonraki  umreye kadar,ikisi arasında işlenen günahlar için keffarettir.Allah katında makbul haccın karşılığı ancak cennettir.”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3600" dirty="0" smtClean="0"/>
              <a:t> (Buhari,Umre,1 ;Müslim,Hac,437)  </a:t>
            </a:r>
          </a:p>
          <a:p>
            <a:pPr algn="ctr">
              <a:buNone/>
              <a:defRPr/>
            </a:pPr>
            <a:endParaRPr lang="tr-TR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7E076E-7605-4510-AB1F-05E084365ECA}" type="slidenum">
              <a:rPr lang="tr-TR"/>
              <a:pPr>
                <a:defRPr/>
              </a:pPr>
              <a:t>14</a:t>
            </a:fld>
            <a:endParaRPr lang="tr-TR"/>
          </a:p>
        </p:txBody>
      </p:sp>
      <p:sp>
        <p:nvSpPr>
          <p:cNvPr id="5" name="5 İçerik Yer Tutucusu"/>
          <p:cNvSpPr txBox="1">
            <a:spLocks/>
          </p:cNvSpPr>
          <p:nvPr/>
        </p:nvSpPr>
        <p:spPr bwMode="auto">
          <a:xfrm>
            <a:off x="0" y="3933056"/>
            <a:ext cx="9144000" cy="29249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None/>
              <a:defRPr/>
            </a:pPr>
            <a:r>
              <a:rPr lang="tr-TR" sz="3200" dirty="0" smtClean="0"/>
              <a:t>“Hac ve umreyi birbirine ekleyin(peş peşe birlikte yapınız);çünkü bunlar körüğün demir,altın ve gümüşteki kiri, pası gidermesi gibi,yoksulluğu ve günahları giderir. Allah katında makbul haccın karşılığı ancak cennettir.” </a:t>
            </a:r>
          </a:p>
          <a:p>
            <a:pPr algn="ctr">
              <a:buNone/>
              <a:defRPr/>
            </a:pPr>
            <a:r>
              <a:rPr lang="tr-TR" sz="3200" dirty="0" smtClean="0"/>
              <a:t>(Tirmizi, Hac,2;Nesai,Hac,6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tr-TR" sz="4000" b="1" dirty="0" smtClean="0">
                <a:solidFill>
                  <a:srgbClr val="C00000"/>
                </a:solidFill>
              </a:rPr>
              <a:t>UMRE NEDİR?</a:t>
            </a:r>
          </a:p>
          <a:p>
            <a:pPr algn="ctr">
              <a:buNone/>
            </a:pPr>
            <a:endParaRPr lang="tr-TR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Umre   kelimesi,  ziyaret etmek  anlamına  gelmektedir.</a:t>
            </a:r>
          </a:p>
          <a:p>
            <a:pPr>
              <a:buNone/>
            </a:pPr>
            <a:endParaRPr lang="tr-TR" sz="3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   Dini bir  terim  olarak  umre: </a:t>
            </a:r>
          </a:p>
          <a:p>
            <a:pPr>
              <a:buNone/>
            </a:pP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   “Belirli bir zamana bağlı olmaksızın, (Hac yapma günleri hariç, yani teşrik günleri dışında)  ihrama  girerek  Kâ’be’yi tavvaf  etmek,  Safa ile Merve arasında  Sa’y  yapmak   ve  tıraş  olup ihramdan çıkmaktır.”</a:t>
            </a:r>
          </a:p>
          <a:p>
            <a:pPr>
              <a:buNone/>
            </a:pPr>
            <a:endParaRPr lang="tr-TR" sz="3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Umrenin  iki  farzı vardır: </a:t>
            </a:r>
          </a:p>
          <a:p>
            <a:pPr>
              <a:buNone/>
            </a:pP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tr-TR" sz="3400" b="1" dirty="0" smtClean="0">
                <a:solidFill>
                  <a:srgbClr val="C00000"/>
                </a:solidFill>
              </a:rPr>
              <a:t>İhram  ve Tavvaf.  </a:t>
            </a:r>
          </a:p>
          <a:p>
            <a:pPr>
              <a:buNone/>
            </a:pP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   Bunlardan ihram  şart;  tavaf rükündür.</a:t>
            </a:r>
          </a:p>
          <a:p>
            <a:pPr>
              <a:buNone/>
            </a:pPr>
            <a:endParaRPr lang="tr-TR" sz="3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   Vacipleri ise;</a:t>
            </a:r>
          </a:p>
          <a:p>
            <a:pPr>
              <a:buNone/>
            </a:pP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tr-TR" sz="3400" b="1" dirty="0" smtClean="0">
                <a:solidFill>
                  <a:srgbClr val="C00000"/>
                </a:solidFill>
              </a:rPr>
              <a:t>Sa’y</a:t>
            </a: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ile </a:t>
            </a:r>
            <a:r>
              <a:rPr lang="tr-TR" sz="3400" b="1" dirty="0" smtClean="0">
                <a:solidFill>
                  <a:srgbClr val="C00000"/>
                </a:solidFill>
              </a:rPr>
              <a:t>tıraş</a:t>
            </a:r>
            <a:r>
              <a:rPr lang="tr-TR" sz="3400" b="1" dirty="0" smtClean="0">
                <a:solidFill>
                  <a:schemeClr val="bg2">
                    <a:lumMod val="10000"/>
                  </a:schemeClr>
                </a:solidFill>
              </a:rPr>
              <a:t> olup ihramdan çıkmaktır. </a:t>
            </a:r>
            <a:endParaRPr lang="tr-TR" sz="3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32522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tr-TR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tr-TR" sz="3200" b="1" dirty="0" smtClean="0">
                <a:solidFill>
                  <a:srgbClr val="C00000"/>
                </a:solidFill>
              </a:rPr>
              <a:t>İHRAM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Hac  ya da umre yapmaya niyet eden kişinin, başka zamanlarda işlemesi mubah olan bazı fiil ve davranışları, belirli bir süre kendisine haram kılması,  yasaklamasıdır.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Kişinin kendini geçici kaygı ve bağımlılıklardan kurtarışının sembolüdür. 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Halk arasında ihrama girmiş olmanın gereklerinden biri olarak bürünülen havlu ve benzeri türden dikişsiz kıyafete de ihram denilmektedir.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İhrama niyet ve telbiye ile girilir. (İhramın rükünleridir)Mikat sınırlarının dışından hac ve umre yapmaya gelenler bu sınırları ihramsız geçemezler.</a:t>
            </a:r>
            <a:endParaRPr lang="tr-TR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32522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tr-TR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tr-TR" sz="3000" b="1" dirty="0" smtClean="0">
                <a:solidFill>
                  <a:srgbClr val="FF0000"/>
                </a:solidFill>
              </a:rPr>
              <a:t>MİKAT  SINIRLARI</a:t>
            </a:r>
          </a:p>
          <a:p>
            <a:pPr algn="ctr">
              <a:buNone/>
            </a:pPr>
            <a:endParaRPr lang="tr-TR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Mekke çevresinde ihrama girmek için belirlenmiş</a:t>
            </a: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 noktalardır.</a:t>
            </a: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1-Zül-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Huleyfe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Ebyar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-ı Ali) Medine yönünden  gelenlerin 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mikat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 mahalli.</a:t>
            </a: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2-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Rabiğ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3-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Yelemlem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4-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Karn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-ı </a:t>
            </a:r>
            <a:r>
              <a:rPr lang="tr-TR" sz="2800" b="1" dirty="0" err="1" smtClean="0">
                <a:solidFill>
                  <a:schemeClr val="bg2">
                    <a:lumMod val="10000"/>
                  </a:schemeClr>
                </a:solidFill>
              </a:rPr>
              <a:t>menazil</a:t>
            </a:r>
            <a:endParaRPr lang="tr-TR" sz="2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5-Zat- ı Irk,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C:\Users\Q\Pictures\ih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5 İçerik Yer Tutucusu" descr="ıhram 2.jpg"/>
          <p:cNvPicPr>
            <a:picLocks noChangeAspect="1"/>
          </p:cNvPicPr>
          <p:nvPr/>
        </p:nvPicPr>
        <p:blipFill>
          <a:blip r:embed="rId4" cstate="print"/>
          <a:srcRect l="5363" t="23817" r="34479" b="22014"/>
          <a:stretch>
            <a:fillRect/>
          </a:stretch>
        </p:blipFill>
        <p:spPr bwMode="auto">
          <a:xfrm>
            <a:off x="0" y="357188"/>
            <a:ext cx="4429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73025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endParaRPr lang="tr-TR" sz="4000" smtClean="0">
              <a:solidFill>
                <a:srgbClr val="FF66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-387424"/>
            <a:ext cx="9144000" cy="6858000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tr-TR" b="1" dirty="0" smtClean="0">
              <a:solidFill>
                <a:srgbClr val="9999FF"/>
              </a:solidFill>
              <a:latin typeface="Berlin Sans FB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tr-TR" dirty="0" smtClean="0">
                <a:solidFill>
                  <a:srgbClr val="C00000"/>
                </a:solidFill>
                <a:latin typeface="Berlin Sans FB" pitchFamily="34" charset="0"/>
              </a:rPr>
              <a:t>İHRAMIN SÜNNETLERİ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000" b="1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chemeClr val="tx2"/>
                </a:solidFill>
                <a:latin typeface="Berlin Sans FB" pitchFamily="34" charset="0"/>
              </a:rPr>
              <a:t>a) İHRAM ÖNCESİ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b="1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1.</a:t>
            </a:r>
            <a:r>
              <a:rPr lang="tr-TR" sz="2600" dirty="0" smtClean="0">
                <a:latin typeface="Berlin Sans FB" pitchFamily="34" charset="0"/>
              </a:rPr>
              <a:t> Beden temizliği</a:t>
            </a:r>
            <a:endParaRPr lang="tr-TR" sz="2600" b="1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2.</a:t>
            </a:r>
            <a:r>
              <a:rPr lang="tr-TR" sz="2600" dirty="0" smtClean="0">
                <a:latin typeface="Berlin Sans FB" pitchFamily="34" charset="0"/>
              </a:rPr>
              <a:t> Boy abdesti veya abdest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3.</a:t>
            </a:r>
            <a:r>
              <a:rPr lang="tr-TR" sz="2600" dirty="0" smtClean="0">
                <a:latin typeface="Berlin Sans FB" pitchFamily="34" charset="0"/>
              </a:rPr>
              <a:t> Rida ve izara bürünmek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4.</a:t>
            </a:r>
            <a:r>
              <a:rPr lang="tr-TR" sz="2600" dirty="0" smtClean="0">
                <a:latin typeface="Berlin Sans FB" pitchFamily="34" charset="0"/>
              </a:rPr>
              <a:t> İki rekat ihram namazı kılmak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b="1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5.</a:t>
            </a:r>
            <a:r>
              <a:rPr lang="tr-TR" sz="2600" dirty="0" smtClean="0">
                <a:latin typeface="Berlin Sans FB" pitchFamily="34" charset="0"/>
              </a:rPr>
              <a:t> Niyeti dil ile sesli olarak yapmak 	</a:t>
            </a:r>
            <a:endParaRPr lang="tr-TR" sz="2600" b="1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b="1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6.</a:t>
            </a:r>
            <a:r>
              <a:rPr lang="tr-TR" sz="2600" dirty="0" smtClean="0">
                <a:latin typeface="Berlin Sans FB" pitchFamily="34" charset="0"/>
              </a:rPr>
              <a:t> Telbiyeyi namazdan sonra  okumak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dirty="0" smtClean="0"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rgbClr val="9999FF"/>
                </a:solidFill>
                <a:latin typeface="Berlin Sans FB" pitchFamily="34" charset="0"/>
              </a:rPr>
              <a:t>7.</a:t>
            </a:r>
            <a:r>
              <a:rPr lang="tr-TR" sz="2600" dirty="0" smtClean="0">
                <a:latin typeface="Berlin Sans FB" pitchFamily="34" charset="0"/>
              </a:rPr>
              <a:t> Hac için ihrama, hac ayları başladıktan sonra girmek</a:t>
            </a:r>
          </a:p>
          <a:p>
            <a:pPr>
              <a:lnSpc>
                <a:spcPct val="90000"/>
              </a:lnSpc>
              <a:buFontTx/>
              <a:buNone/>
            </a:pPr>
            <a:endParaRPr lang="tr-TR" sz="2600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b="1" dirty="0" smtClean="0">
                <a:solidFill>
                  <a:schemeClr val="folHlink"/>
                </a:solidFill>
                <a:latin typeface="Berlin Sans FB" pitchFamily="34" charset="0"/>
              </a:rPr>
              <a:t>	</a:t>
            </a:r>
            <a:r>
              <a:rPr lang="tr-TR" sz="2600" b="1" dirty="0" smtClean="0">
                <a:solidFill>
                  <a:schemeClr val="tx2"/>
                </a:solidFill>
                <a:latin typeface="Berlin Sans FB" pitchFamily="34" charset="0"/>
              </a:rPr>
              <a:t>b)  İHRAMA GİRDİKTEN SONRA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dirty="0" smtClean="0">
                <a:latin typeface="Berlin Sans FB" pitchFamily="34" charset="0"/>
              </a:rPr>
              <a:t>	Her fırsatta telbiye söylemek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r-TR" sz="2600" dirty="0" smtClean="0">
                <a:latin typeface="Berlin Sans FB" pitchFamily="34" charset="0"/>
              </a:rPr>
              <a:t>	İhram öncesi</a:t>
            </a:r>
            <a:r>
              <a:rPr lang="tr-TR" sz="2600" dirty="0" smtClean="0"/>
              <a:t> </a:t>
            </a:r>
            <a:r>
              <a:rPr lang="tr-TR" sz="2600" dirty="0" smtClean="0">
                <a:latin typeface="Berlin Sans FB" pitchFamily="34" charset="0"/>
              </a:rPr>
              <a:t>güzel koku sürünmek</a:t>
            </a:r>
            <a:r>
              <a:rPr lang="tr-TR" sz="2600" dirty="0" smtClean="0">
                <a:solidFill>
                  <a:srgbClr val="C00000"/>
                </a:solidFill>
                <a:latin typeface="Berlin Sans FB" pitchFamily="34" charset="0"/>
              </a:rPr>
              <a:t> müstehaptır</a:t>
            </a:r>
          </a:p>
          <a:p>
            <a:pPr>
              <a:lnSpc>
                <a:spcPct val="90000"/>
              </a:lnSpc>
              <a:buFontTx/>
              <a:buNone/>
            </a:pPr>
            <a:endParaRPr lang="tr-TR" sz="2400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sz="2400" dirty="0" smtClean="0">
                <a:latin typeface="Berlin Sans FB" pitchFamily="34" charset="0"/>
              </a:rPr>
              <a:t/>
            </a:r>
            <a:br>
              <a:rPr lang="tr-TR" sz="2400" dirty="0" smtClean="0">
                <a:latin typeface="Berlin Sans FB" pitchFamily="34" charset="0"/>
              </a:rPr>
            </a:br>
            <a:endParaRPr lang="tr-TR" sz="2400" dirty="0" smtClean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İçerik Yer Tutucusu"/>
          <p:cNvSpPr txBox="1">
            <a:spLocks/>
          </p:cNvSpPr>
          <p:nvPr/>
        </p:nvSpPr>
        <p:spPr>
          <a:xfrm>
            <a:off x="683568" y="1844824"/>
            <a:ext cx="7956377" cy="4434260"/>
          </a:xfrm>
          <a:prstGeom prst="rect">
            <a:avLst/>
          </a:prstGeom>
          <a:solidFill>
            <a:srgbClr val="FFDF79"/>
          </a:solidFill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tr-TR" sz="44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Haccı ve umreyi Allah için tamamlayın......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tr-TR" sz="44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Kim hac günlerine kadar umre ile faydalanmak isterse, kolayına gelen kurban kesmesi gerekir. (Bakara,196</a:t>
            </a:r>
            <a:r>
              <a:rPr lang="tr-TR" sz="48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)</a:t>
            </a:r>
            <a:endParaRPr lang="tr-TR" sz="48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8435" name="Picture 4" descr="C:\Users\salim\Pictures\islam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29410"/>
          <a:stretch>
            <a:fillRect/>
          </a:stretch>
        </p:blipFill>
        <p:spPr bwMode="auto">
          <a:xfrm>
            <a:off x="0" y="0"/>
            <a:ext cx="128587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4 Başlık"/>
          <p:cNvSpPr txBox="1">
            <a:spLocks/>
          </p:cNvSpPr>
          <p:nvPr/>
        </p:nvSpPr>
        <p:spPr bwMode="auto">
          <a:xfrm>
            <a:off x="1285875" y="0"/>
            <a:ext cx="7643813" cy="1003300"/>
          </a:xfrm>
          <a:prstGeom prst="rect">
            <a:avLst/>
          </a:prstGeom>
          <a:solidFill>
            <a:srgbClr val="FFD85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tr-TR" sz="48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Allah (</a:t>
            </a:r>
            <a:r>
              <a:rPr lang="tr-TR" sz="48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c.c.) Şöyle </a:t>
            </a:r>
            <a:r>
              <a:rPr lang="tr-TR" sz="48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Buyuruyor: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8863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tr-TR" sz="3500" b="1" dirty="0" smtClean="0">
                <a:solidFill>
                  <a:srgbClr val="C00000"/>
                </a:solidFill>
              </a:rPr>
              <a:t>İHRAM HAZIRLIKLARI</a:t>
            </a:r>
          </a:p>
          <a:p>
            <a:pPr algn="ctr"/>
            <a:endParaRPr lang="tr-TR" sz="2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Ön hazırlık olarak tırnaklar kesilir. Gerekiyorsa koltuk altı ve kasık temizliği yapılır.</a:t>
            </a: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Saç ve sakal tıraşı olunur. Bıyıklar düzeltilir.</a:t>
            </a: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Mümkünse gusul edilir, değilse normal abdest alınır.</a:t>
            </a: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Güzel koku sürünür.</a:t>
            </a: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Erkekler iç çamaşırı dahil bütün giysilerini çıkarır, izar ve rida denilen iki parça havluya bürünür. Baş ve ayaklar  açık olur terlik ve benzeri şeyler giyilir.</a:t>
            </a: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İki  rekat namaz kılınır.</a:t>
            </a:r>
          </a:p>
          <a:p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</a:rPr>
              <a:t>Niyet eder ve telbiye okuyarak ihrama girilir.</a:t>
            </a:r>
          </a:p>
          <a:p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Başlık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600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NİYET ve TELBİYE</a:t>
            </a:r>
          </a:p>
        </p:txBody>
      </p:sp>
      <p:sp>
        <p:nvSpPr>
          <p:cNvPr id="34819" name="2 İçerik Yer Tutucusu"/>
          <p:cNvSpPr>
            <a:spLocks noGrp="1"/>
          </p:cNvSpPr>
          <p:nvPr>
            <p:ph sz="quarter" idx="4294967295"/>
          </p:nvPr>
        </p:nvSpPr>
        <p:spPr>
          <a:xfrm>
            <a:off x="0" y="692696"/>
            <a:ext cx="9144000" cy="200025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2800" dirty="0" smtClean="0"/>
              <a:t>	</a:t>
            </a:r>
            <a:r>
              <a:rPr lang="tr-TR" sz="3600" b="1" dirty="0" smtClean="0"/>
              <a:t>Niyet ettim Allah’ım!..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3600" b="1" dirty="0" smtClean="0"/>
              <a:t>Senin rızan için  umre yapmaya, bunu bana kolay kıl ve bana yardım eyle.</a:t>
            </a:r>
            <a:endParaRPr lang="tr-TR" sz="2800" b="1" dirty="0" smtClean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 bwMode="auto">
          <a:xfrm>
            <a:off x="0" y="2564904"/>
            <a:ext cx="9144000" cy="38576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19088" indent="-319088"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tr-TR" dirty="0">
                <a:latin typeface="+mn-lt"/>
                <a:cs typeface="+mn-cs"/>
              </a:rPr>
              <a:t>	</a:t>
            </a:r>
            <a:r>
              <a:rPr lang="tr-TR" sz="3200" b="1" dirty="0">
                <a:latin typeface="+mn-lt"/>
                <a:cs typeface="+mn-cs"/>
              </a:rPr>
              <a:t>Lebbeyk. </a:t>
            </a:r>
            <a:r>
              <a:rPr lang="tr-TR" sz="3200" b="1" dirty="0" err="1">
                <a:latin typeface="+mn-lt"/>
                <a:cs typeface="+mn-cs"/>
              </a:rPr>
              <a:t>Allâhümme</a:t>
            </a:r>
            <a:r>
              <a:rPr lang="tr-TR" sz="3200" b="1" dirty="0">
                <a:latin typeface="+mn-lt"/>
                <a:cs typeface="+mn-cs"/>
              </a:rPr>
              <a:t> lebbeyk. </a:t>
            </a:r>
          </a:p>
          <a:p>
            <a:pPr marL="319088" indent="-319088"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tr-TR" sz="3200" b="1" dirty="0" err="1">
                <a:latin typeface="+mn-lt"/>
                <a:cs typeface="+mn-cs"/>
              </a:rPr>
              <a:t>Lebbeyke</a:t>
            </a:r>
            <a:r>
              <a:rPr lang="tr-TR" sz="3200" b="1" dirty="0">
                <a:latin typeface="+mn-lt"/>
                <a:cs typeface="+mn-cs"/>
              </a:rPr>
              <a:t> lâ </a:t>
            </a:r>
            <a:r>
              <a:rPr lang="tr-TR" sz="3200" b="1" dirty="0" err="1">
                <a:latin typeface="+mn-lt"/>
                <a:cs typeface="+mn-cs"/>
              </a:rPr>
              <a:t>şerîke</a:t>
            </a:r>
            <a:r>
              <a:rPr lang="tr-TR" sz="3200" b="1" dirty="0">
                <a:latin typeface="+mn-lt"/>
                <a:cs typeface="+mn-cs"/>
              </a:rPr>
              <a:t> leke lebbeyk. </a:t>
            </a:r>
            <a:r>
              <a:rPr lang="tr-TR" sz="3200" b="1" dirty="0" err="1">
                <a:latin typeface="+mn-lt"/>
                <a:cs typeface="+mn-cs"/>
              </a:rPr>
              <a:t>İnnelhamde</a:t>
            </a:r>
            <a:r>
              <a:rPr lang="tr-TR" sz="3200" b="1" dirty="0">
                <a:latin typeface="+mn-lt"/>
                <a:cs typeface="+mn-cs"/>
              </a:rPr>
              <a:t> </a:t>
            </a:r>
            <a:r>
              <a:rPr lang="tr-TR" sz="3200" b="1" dirty="0" err="1">
                <a:latin typeface="+mn-lt"/>
                <a:cs typeface="+mn-cs"/>
              </a:rPr>
              <a:t>venni’mete</a:t>
            </a:r>
            <a:r>
              <a:rPr lang="tr-TR" sz="3200" b="1" dirty="0">
                <a:latin typeface="+mn-lt"/>
                <a:cs typeface="+mn-cs"/>
              </a:rPr>
              <a:t> leke </a:t>
            </a:r>
            <a:r>
              <a:rPr lang="tr-TR" sz="3200" b="1" dirty="0" err="1">
                <a:latin typeface="+mn-lt"/>
                <a:cs typeface="+mn-cs"/>
              </a:rPr>
              <a:t>vel</a:t>
            </a:r>
            <a:r>
              <a:rPr lang="tr-TR" sz="3200" b="1" dirty="0">
                <a:latin typeface="+mn-lt"/>
                <a:cs typeface="+mn-cs"/>
              </a:rPr>
              <a:t> mülk. </a:t>
            </a:r>
            <a:r>
              <a:rPr lang="tr-TR" sz="3200" b="1" dirty="0" err="1">
                <a:latin typeface="+mn-lt"/>
                <a:cs typeface="+mn-cs"/>
              </a:rPr>
              <a:t>Lââ</a:t>
            </a:r>
            <a:r>
              <a:rPr lang="tr-TR" sz="3200" b="1" dirty="0">
                <a:latin typeface="+mn-lt"/>
                <a:cs typeface="+mn-cs"/>
              </a:rPr>
              <a:t> </a:t>
            </a:r>
            <a:r>
              <a:rPr lang="tr-TR" sz="3200" b="1" dirty="0" err="1">
                <a:latin typeface="+mn-lt"/>
                <a:cs typeface="+mn-cs"/>
              </a:rPr>
              <a:t>şerîke</a:t>
            </a:r>
            <a:r>
              <a:rPr lang="tr-TR" sz="3200" b="1" dirty="0">
                <a:latin typeface="+mn-lt"/>
                <a:cs typeface="+mn-cs"/>
              </a:rPr>
              <a:t> leke.</a:t>
            </a:r>
          </a:p>
          <a:p>
            <a:pPr marL="319088" indent="-319088"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tr-TR" sz="2800" b="1" dirty="0">
                <a:latin typeface="+mn-lt"/>
                <a:cs typeface="+mn-cs"/>
              </a:rPr>
              <a:t>MANASI</a:t>
            </a:r>
          </a:p>
          <a:p>
            <a:pPr marL="319088" indent="-319088"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tr-TR" sz="2400" dirty="0">
                <a:latin typeface="+mn-lt"/>
                <a:cs typeface="+mn-cs"/>
              </a:rPr>
              <a:t>	"Allah’ım! Davetine icabet ediyorum. Emrine boyun eğiyorum. Bütün varlığımla sana teslim oldum. Senin hiçbir ortağın yoktur. Tekrar tekrar davetine icabet ediyorum. Şüphesiz </a:t>
            </a:r>
            <a:r>
              <a:rPr lang="tr-TR" sz="2400" dirty="0" err="1">
                <a:latin typeface="+mn-lt"/>
                <a:cs typeface="+mn-cs"/>
              </a:rPr>
              <a:t>hamd</a:t>
            </a:r>
            <a:r>
              <a:rPr lang="tr-TR" sz="2400" dirty="0">
                <a:latin typeface="+mn-lt"/>
                <a:cs typeface="+mn-cs"/>
              </a:rPr>
              <a:t> sana mahsustur. Nimet senindir mülk de senin... Senin hiçbir ortağın yoktur." </a:t>
            </a:r>
          </a:p>
          <a:p>
            <a:pPr marL="319088" indent="-319088"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tr-TR" sz="320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b="1" dirty="0" smtClean="0">
                <a:solidFill>
                  <a:srgbClr val="C00000"/>
                </a:solidFill>
              </a:rPr>
              <a:t>İHRAM YASAKLARI</a:t>
            </a:r>
            <a:endParaRPr lang="tr-TR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Cinsel beraberlik ve cinsel ilişkiye götürecek şehevi arzuları tahrik edecek her türlü davranıştan sakınmak.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Tırnak kesmek,Saç, sakal tıraşı olmak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Vücüdün herhangi bir yerindeki kılları koparmak veya kesmek.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Saç, sakal veya bıyıkları yağlamak, soku sürmek, boyamak. Jole , oje ve ruj kullanmak.</a:t>
            </a: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Elbise giymek, başı ve yüzü örtmek, eldiven ve çorap giymek, topukları kapalı ayakkabı giymek 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Yasakların ihlali cezayı gerektirir.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032448"/>
          </a:xfrm>
        </p:spPr>
        <p:txBody>
          <a:bodyPr/>
          <a:lstStyle/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Kadınlar, normal elbiselerini çıkarmazlar; ancak ihram süresince yüzlerini açık bulundururlar.</a:t>
            </a:r>
          </a:p>
          <a:p>
            <a:endParaRPr lang="tr-TR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Harem denilen bölgenin (Mekke ve çevresi) bitkilerini kesmek, koparmak.</a:t>
            </a:r>
          </a:p>
          <a:p>
            <a:endParaRPr lang="tr-TR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Bu bölgenin bitkilerini kesmek,koparmak ihramsız olanlar içinde yasaktır.</a:t>
            </a:r>
            <a:endParaRPr lang="tr-TR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kabe ma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2" y="-1"/>
            <a:ext cx="9144000" cy="6858001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428750" y="0"/>
            <a:ext cx="6911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3200" b="1"/>
              <a:t>Kâbe ve Hac İle İlgili Genel Bilgiler</a:t>
            </a:r>
          </a:p>
        </p:txBody>
      </p:sp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3492500" y="1125538"/>
            <a:ext cx="2663825" cy="5746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4000" b="1"/>
              <a:t>KÂBE</a:t>
            </a:r>
          </a:p>
        </p:txBody>
      </p:sp>
      <p:sp>
        <p:nvSpPr>
          <p:cNvPr id="34821" name="AutoShape 10"/>
          <p:cNvSpPr>
            <a:spLocks noChangeArrowheads="1"/>
          </p:cNvSpPr>
          <p:nvPr/>
        </p:nvSpPr>
        <p:spPr bwMode="auto">
          <a:xfrm>
            <a:off x="4427538" y="5157788"/>
            <a:ext cx="1152525" cy="503237"/>
          </a:xfrm>
          <a:prstGeom prst="wedgeRoundRectCallout">
            <a:avLst>
              <a:gd name="adj1" fmla="val -68458"/>
              <a:gd name="adj2" fmla="val 13093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de-DE" sz="2000"/>
          </a:p>
        </p:txBody>
      </p:sp>
      <p:sp>
        <p:nvSpPr>
          <p:cNvPr id="34822" name="Text Box 11"/>
          <p:cNvSpPr txBox="1">
            <a:spLocks noChangeArrowheads="1"/>
          </p:cNvSpPr>
          <p:nvPr/>
        </p:nvSpPr>
        <p:spPr bwMode="auto">
          <a:xfrm rot="10800000" flipV="1">
            <a:off x="4429125" y="5072063"/>
            <a:ext cx="1676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/>
              <a:t>Makamı</a:t>
            </a:r>
          </a:p>
          <a:p>
            <a:r>
              <a:rPr lang="tr-TR" b="1"/>
              <a:t> İbrahim</a:t>
            </a:r>
          </a:p>
        </p:txBody>
      </p:sp>
      <p:sp>
        <p:nvSpPr>
          <p:cNvPr id="34823" name="AutoShape 12"/>
          <p:cNvSpPr>
            <a:spLocks noChangeArrowheads="1"/>
          </p:cNvSpPr>
          <p:nvPr/>
        </p:nvSpPr>
        <p:spPr bwMode="auto">
          <a:xfrm>
            <a:off x="1476375" y="3644900"/>
            <a:ext cx="1295400" cy="647700"/>
          </a:xfrm>
          <a:prstGeom prst="wedgeRectCallout">
            <a:avLst>
              <a:gd name="adj1" fmla="val 65810"/>
              <a:gd name="adj2" fmla="val 13456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2000"/>
              <a:t>Hacer-i Esved</a:t>
            </a:r>
          </a:p>
        </p:txBody>
      </p:sp>
      <p:cxnSp>
        <p:nvCxnSpPr>
          <p:cNvPr id="34824" name="AutoShape 14"/>
          <p:cNvCxnSpPr>
            <a:cxnSpLocks noChangeShapeType="1"/>
          </p:cNvCxnSpPr>
          <p:nvPr/>
        </p:nvCxnSpPr>
        <p:spPr bwMode="auto">
          <a:xfrm>
            <a:off x="0" y="34020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4825" name="AutoShape 15" descr="Paspas"/>
          <p:cNvSpPr>
            <a:spLocks noChangeArrowheads="1"/>
          </p:cNvSpPr>
          <p:nvPr/>
        </p:nvSpPr>
        <p:spPr bwMode="auto">
          <a:xfrm rot="10045793" flipV="1">
            <a:off x="179388" y="5300663"/>
            <a:ext cx="2752725" cy="136525"/>
          </a:xfrm>
          <a:prstGeom prst="wedgeRectCallout">
            <a:avLst>
              <a:gd name="adj1" fmla="val -21352"/>
              <a:gd name="adj2" fmla="val -46468"/>
            </a:avLst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de-DE" sz="2000"/>
          </a:p>
        </p:txBody>
      </p:sp>
      <p:sp>
        <p:nvSpPr>
          <p:cNvPr id="34826" name="AutoShape 16"/>
          <p:cNvSpPr>
            <a:spLocks noChangeArrowheads="1"/>
          </p:cNvSpPr>
          <p:nvPr/>
        </p:nvSpPr>
        <p:spPr bwMode="auto">
          <a:xfrm>
            <a:off x="7885113" y="5084763"/>
            <a:ext cx="1258887" cy="504825"/>
          </a:xfrm>
          <a:prstGeom prst="wedgeRoundRectCallout">
            <a:avLst>
              <a:gd name="adj1" fmla="val -105361"/>
              <a:gd name="adj2" fmla="val -20440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1200" b="1"/>
              <a:t>Hatim ve Hıcri İsmail</a:t>
            </a:r>
          </a:p>
        </p:txBody>
      </p:sp>
      <p:sp>
        <p:nvSpPr>
          <p:cNvPr id="34827" name="AutoShape 17"/>
          <p:cNvSpPr>
            <a:spLocks noChangeArrowheads="1"/>
          </p:cNvSpPr>
          <p:nvPr/>
        </p:nvSpPr>
        <p:spPr bwMode="auto">
          <a:xfrm>
            <a:off x="6732588" y="2420938"/>
            <a:ext cx="1728787" cy="576262"/>
          </a:xfrm>
          <a:prstGeom prst="wedgeEllipseCallout">
            <a:avLst>
              <a:gd name="adj1" fmla="val -87005"/>
              <a:gd name="adj2" fmla="val 3126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1600" b="1"/>
              <a:t>Altın Oluk</a:t>
            </a:r>
          </a:p>
        </p:txBody>
      </p:sp>
      <p:sp>
        <p:nvSpPr>
          <p:cNvPr id="34828" name="AutoShape 18"/>
          <p:cNvSpPr>
            <a:spLocks noChangeArrowheads="1"/>
          </p:cNvSpPr>
          <p:nvPr/>
        </p:nvSpPr>
        <p:spPr bwMode="auto">
          <a:xfrm>
            <a:off x="3924300" y="3573463"/>
            <a:ext cx="914400" cy="6096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1600" b="1"/>
              <a:t>Kâbe Kapısı</a:t>
            </a:r>
          </a:p>
        </p:txBody>
      </p:sp>
      <p:sp>
        <p:nvSpPr>
          <p:cNvPr id="34829" name="AutoShape 19"/>
          <p:cNvSpPr>
            <a:spLocks noChangeArrowheads="1"/>
          </p:cNvSpPr>
          <p:nvPr/>
        </p:nvSpPr>
        <p:spPr bwMode="auto">
          <a:xfrm>
            <a:off x="684213" y="5661025"/>
            <a:ext cx="1512887" cy="911225"/>
          </a:xfrm>
          <a:prstGeom prst="wedgeRoundRectCallout">
            <a:avLst>
              <a:gd name="adj1" fmla="val -17472"/>
              <a:gd name="adj2" fmla="val -66421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b="1"/>
              <a:t>Tavafa başlama yeri</a:t>
            </a:r>
          </a:p>
        </p:txBody>
      </p:sp>
      <p:sp>
        <p:nvSpPr>
          <p:cNvPr id="34830" name="AutoShape 20"/>
          <p:cNvSpPr>
            <a:spLocks noChangeArrowheads="1"/>
          </p:cNvSpPr>
          <p:nvPr/>
        </p:nvSpPr>
        <p:spPr bwMode="auto">
          <a:xfrm>
            <a:off x="2268537" y="5325430"/>
            <a:ext cx="1223963" cy="360362"/>
          </a:xfrm>
          <a:prstGeom prst="wedgeRoundRectCallout">
            <a:avLst>
              <a:gd name="adj1" fmla="val 37157"/>
              <a:gd name="adj2" fmla="val -72468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1600" b="1" dirty="0" err="1" smtClean="0"/>
              <a:t>Mültezem</a:t>
            </a:r>
            <a:endParaRPr lang="tr-TR" sz="1600" b="1" dirty="0"/>
          </a:p>
        </p:txBody>
      </p:sp>
      <p:sp>
        <p:nvSpPr>
          <p:cNvPr id="34831" name="AutoShape 24"/>
          <p:cNvSpPr>
            <a:spLocks noChangeArrowheads="1"/>
          </p:cNvSpPr>
          <p:nvPr/>
        </p:nvSpPr>
        <p:spPr bwMode="auto">
          <a:xfrm>
            <a:off x="1763713" y="4581525"/>
            <a:ext cx="431800" cy="720725"/>
          </a:xfrm>
          <a:prstGeom prst="curvedRightArrow">
            <a:avLst>
              <a:gd name="adj1" fmla="val 33382"/>
              <a:gd name="adj2" fmla="val 66765"/>
              <a:gd name="adj3" fmla="val 33333"/>
            </a:avLst>
          </a:prstGeom>
          <a:solidFill>
            <a:srgbClr val="4394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2" name="AutoShape 29"/>
          <p:cNvSpPr>
            <a:spLocks noChangeArrowheads="1"/>
          </p:cNvSpPr>
          <p:nvPr/>
        </p:nvSpPr>
        <p:spPr bwMode="auto">
          <a:xfrm>
            <a:off x="4500563" y="5876925"/>
            <a:ext cx="976312" cy="215900"/>
          </a:xfrm>
          <a:prstGeom prst="chevron">
            <a:avLst>
              <a:gd name="adj" fmla="val 113051"/>
            </a:avLst>
          </a:prstGeom>
          <a:solidFill>
            <a:srgbClr val="4394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3" name="AutoShape 30"/>
          <p:cNvSpPr>
            <a:spLocks noChangeArrowheads="1"/>
          </p:cNvSpPr>
          <p:nvPr/>
        </p:nvSpPr>
        <p:spPr bwMode="auto">
          <a:xfrm>
            <a:off x="6227763" y="5805488"/>
            <a:ext cx="976312" cy="215900"/>
          </a:xfrm>
          <a:prstGeom prst="chevron">
            <a:avLst>
              <a:gd name="adj" fmla="val 113051"/>
            </a:avLst>
          </a:prstGeom>
          <a:solidFill>
            <a:srgbClr val="4394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:\Salim 2\Mekke Medine\Kabe\Kabenin iç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882" t="1334" r="9412"/>
          <a:stretch>
            <a:fillRect/>
          </a:stretch>
        </p:blipFill>
        <p:spPr>
          <a:xfrm>
            <a:off x="0" y="1500188"/>
            <a:ext cx="5000625" cy="5286375"/>
          </a:xfrm>
          <a:noFill/>
        </p:spPr>
      </p:pic>
      <p:sp>
        <p:nvSpPr>
          <p:cNvPr id="35843" name="AutoShape 13"/>
          <p:cNvSpPr>
            <a:spLocks noChangeArrowheads="1"/>
          </p:cNvSpPr>
          <p:nvPr/>
        </p:nvSpPr>
        <p:spPr bwMode="auto">
          <a:xfrm rot="5400000">
            <a:off x="4500562" y="-3000374"/>
            <a:ext cx="1357313" cy="7358062"/>
          </a:xfrm>
          <a:prstGeom prst="verticalScroll">
            <a:avLst>
              <a:gd name="adj" fmla="val 12500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tr-TR" sz="4400" b="1"/>
              <a:t>Kabe’nin İçi</a:t>
            </a:r>
            <a:endParaRPr lang="tr-TR" sz="4400"/>
          </a:p>
        </p:txBody>
      </p:sp>
      <p:sp>
        <p:nvSpPr>
          <p:cNvPr id="35844" name="AutoShape 6" descr="data:image/jpg;base64,/9j/4AAQSkZJRgABAQAAAQABAAD/2wBDAAkGBwgHBgkIBwgKCgkLDRYPDQwMDRsUFRAWIB0iIiAdHx8kKDQsJCYxJx8fLT0tMTU3Ojo6Iys/RD84QzQ5Ojf/2wBDAQoKCg0MDRoPDxo3JR8lNzc3Nzc3Nzc3Nzc3Nzc3Nzc3Nzc3Nzc3Nzc3Nzc3Nzc3Nzc3Nzc3Nzc3Nzc3Nzc3Nzf/wAARCACVAK4DASIAAhEBAxEB/8QAHAAAAQUBAQEAAAAAAAAAAAAAAwABAgQFBgcI/8QARRAAAQMCBAIGBA0DAgUFAAAAAQIDEQAEBRIhMUFREyJhcYGRBhUy0gcUQlJikpOhscHR4fAWI/EkJSYzZIPCY3KCorL/xAAYAQADAQEAAAAAAAAAAAAAAAAAAQIDBP/EACERAAICAgIDAQEBAAAAAAAAAAABAhESISIxA0FRBGHw/9oADAMBAAIRAxEAPwD2ZNgyn2S6By6VX61Jdm2sAFTng4aptY5bLEygf91H60V7FWGgM0aidHEfmqnUibQlYXbn5T32qqGcJtf/AFvtTQ1Y7aAaz9o371D9fWhOmb67fvUVL4HEsjCLY/KdH/cNMrBrWJzPfaGgevbQfO+uj3ql6+tPpH/5I96ny+BxMV7GMAZWpCnrsqS461lTuVN+0AOPZzqJxjAk2nxtfx74rnKOmy9UKy5uc7A+RrYOIYS7nC7Zs5/azIbIVx1113NRGIYUlKkptEBK9VAIahWka68tO6ipBxKuF3ODYpeOWtou66VsFRC+qCAQJHPUx4GqjmM4C244ytd8HUaFGXrEhYQQBxIUY8DWw3i2HNnMhjKrUSkNg/cqmGKYZmzC3AUFZswDc5tdd99Tr2mipBxKmF3OEYndfF7U3XSZSvrymUgIM93XA7wocDWv6otubv1zVNrFMMZcLjNslCzupAbBO3I9g8hR/X9p81f1ke9RyDiF9UW8+099oaXqe3+c79oaD6/tPmr+uj3qXr+z+l9dHvUcg4hvVFv8537Q0vVFv8577Q0H1/Z/S+uj3qXr+z+l9dHvUVIOIYYRbj5Tv2hpvVVv8537Q0L+oLP6X10e9UTj1odp+uj3qKkHEOMKt/nPfaGn9VW/znftDVcY7aE/K+sj3qf15a9v10e9S5/A4hvVVv8AOe+0NL1Vb/Oe+0NB9eWg5/XR71I47aHbN9dHvUcvgcTmLbVIkzVvF/aQPoChWrfUTVjFkf3Y5JFd97OetGG4BPChaTsKsOooOSnYqI6chUYTOwomQ0slFgQAHIeVPA5DyqQRT5KdoKBwOQ8qcBPIeVTyUEvJCiCFQNM0aTUuUV2NRk+gkDsqUDkKSQFbEGpZdKdomn7B6ch5U+nZU8k0+Q0Wg2Q7opRU+jNPkotBTIQOVMUidhRclMGzNFhRACpQOQqQQZpFNKx0DIHZSMAbCp5KfJNFhRt2rXVTRcUT/fVPKjWrc5I51LEkAvLrHLZvjo595GtCLZq+8jWhdGKeROJVyaUiipX9zbWFsq4vHkMsp3Uo/wAk9lDZvLZ9tLiFmFpCkgiCoESNKM0PCyQbpgMzqWm0lxxRgJSJNTxFFzaWzb7oS2lbiUhtaoUQTv8Aznxo5xU2bJRh9sGZBzOgZlK8aw8n6FHSNvH+eUtlpGFW9s2HcWdCOIYSZUf5/DVXEsZQ5am0s7dti2UCkSASf52edY1zdlTkuulbitYmSfD/ADSbRdPo6RCEoB4OE5iPD8ye6uKfllI7fH4YR/oVpSElIUggBSEzvlSBBJ10PHU+FHQ4lzLlPWOWUncSCY+41RKXkf8ANZUI2KDmA8tf5tTodbMDOAoGcp0IPd/iiHmnHoc/BCRoNONr2JB5Eff3UUIqgl0pIynqyCQdtAQB99EbulhIB1IA1idgZPiY8zXVH9fpnJL8jW0XMmlLo6Cm/AHWEzp1ecA/nWP6Tek5wRi0uE2yXW3nChaVKggAcD+1brzRfRg/DJdm9kpdGay8E9KsIxkpQzcdFcHToXuqons4HwrdyQavOyHArhuaRbNWQ3TlsUZBiVOjNP0dWMlLo6MgxN+0b1RpxqN+CXVaVctkQU9hoV4iVqrDLZvRiPI7KFkkEEb1deb1oeTQ0ZCxPMvhWQGsPw7IkJzPu6ARMV0Xo6+9YYTbOMNtBw27ZU6tuVIGUag8Kt+kYsmW7V6+LSQhxzItyOqZ4TXO44Q7h1mplSVoWUqCgkwZTI4ftWUm5OjSKxVmldYmwted4ruXCZBmRPft5TVW4fWtBUhRaTuEoURPOT/isQvKRKMi5KeGuun+fKtbDwyvKq5eQDwQvh5DXzqXFRVlqcpulo0sOtVFKXXBCYlI2ntrSC0gGSKo3VyyhlSvjaZymMoHLTnTYetDrDTmQuuFOqyoHXjXLK5OzrhUdItl0H2Rm7QJ/aovMqfSUuoRB4r1/nnTXT7jLRWUo6pAjPTpKAZduAZ4J0/HWlTLtAmcObaQlIedBA9oGZ8DNAfS4ylZQ4l0ATkiFHu3q2bi0Eyc5Gu+Y0B6+KDDCUpB5gTVRi2yJzikR/uf21OMOpJIgkT5nhWR6f4Td4ph1sLNCFLbcKinPGkRpw3rWFy+5kGYkFQ276H6S4rbYOm2eu0u5VkpBQAY0B763inE5pSjNnm3o/ZXlh6T4ei7t1tH4wkQtJjfgfzr3PIOVcVg3pDg99dsMs3iekU4nKh0KTr2Aiu+DcDURW3jloxnBJ6AhFIo7KsBHGllq8iMSrk1p8k1Y6Ol0dPIMTfYGtBuRKjVhmgXHtGsS12Zzqazze23SlkqIchZgpOydz3cudabtVlMNGSW0kkHUgTrvRYzzL4WXW7jC8NUyoqCbh0HqkRoDxHbVkNf7Thkqn+01IOuyB2VH4X20IwvDciQmbh2coiaKtX+0YaddGmtCCIlA7aaF9KbzTaFZ+I4wNaZJSoqlSdRoPDvqypac5TJie2fxoa09VXWkxPH9aZJTeABnOMgA0jeqray2hopVGhI5fhWkvKlsk5jtJAP60BDMNshKvk68jFJoabIuXLvQZVOrOmoE8xzrSZXlErVJJBE6VSu0TbE9GCkgEyNdx/PGiFl0BJGZaRrpx1NJJDbZbQ4k3KgDrlGvKrGacsjtms6zBVcOKUAJA1k9taqUTlIk9tMTsI0oHoiRxE8Y176wPhVCfVNmoTPTn/810bKAlSOrl60T41g/ColKsFtjJOS4iZ3lJ/Skxro8/8ARUqPpHhwSoJJuEQSJjrCvoJy0vXmltqv0pCxGdpnKpOvA5vDxrwT0LI/qbD0xJVcIA+sK+jNJMGgImWjD77PmXirh9mQGUgGP140lYbelYPrV3KCTlLYO88f5tWtSoKBlOppstENLenYjXaqu/xqw3VS7dQhWVS0gkTE0hLspunWh8aIopOpWIOo13psg47UijzL4ZFRheGD/qHa1cAw1q/w6xD3SAItmldURPVTWR8NKkercIDe/TvHv2roPRU5LCyggf6RvWN+qNqYvZf9RWSV9YLjcysCqRatc6v9rvCBoDqoq35cxB8a3OnSkytxImNJArNUl0GU4o9AJIAQTE89dY7abYKIzWHWblot1dg40oBYKHCqdOPdSwzC7N3DWHFNtuENiSriY1qK0PoDh+N3LiCFS2pAAOnPhzp7C4U3ZIhKIEwpSonU1OW6Kw1Y+K4fat2TmW2YmQBlSJiavJw+yXEWzYSZ2J27INZ+IXZctikrbInXKCePOrTd6IHsL7EmTFGSsHClaKzeFWpxR9JZISGUmMx3nX8q0W2LdhCg1btPISr5R1nSBqNt6qM3QRiTqiCmWwnQfpQT6veddLtpe53HSCUhUK3E79k0JilA01sMFuDZoSQmcwywk7yCDPA8K4D4ViPUjI/6kc/mmuxWbdmytUIadbaK4Ad3CtxvrvXEfCypQwmzTMpNyTEz8nemxJUjhvQ8x6U4ZpM3LY/+wr6Mt1lxlK1Jyk8K+c/Q4/8AFOFmEyLpB6229fQCHyxbsJKEJJVCsqvExUuVBFM0hSNTCUqEpVpTFJGu4pjIRS7qeKUUwNhASBA1rFvsOYu7jO+g5kEhKgSIB32rZb2qpcnrGgldnNXPqqzLrC2lKOSFpTnWBqCAYmPZGp/PUC2rBSYbtnQU5BqVEyrTLE6kAGda3nEpClKSAFKiSBvQghAHVbTuToANedKkVbPKfhfaLFhhDefMA5cRCYgZhArVsMTVbWdml+2KmgygTm+gNqn6fYFcY62lpbhZcaK1MJMFCsx1kjw14U9owG7ZttwJMICXEcCQlE+QB/KlZSi1s0hfB4I+IpQtMyvXrN8tDE+Y8auME3OYN3gzJPWQhEKT3hUkeIrl0NZci7Zag4RIR8oCSNDx22/GrCMTMIbvmi7k9lxPUcR3RqPCKRWzaxM22Hsqcun1jNIRmKjPgPCmwR6zubeGshcTOfqwd99RQ2nkXbBgtX7Q3Q9CXE+O3mB31YtbjDLIZUtG1eiOiUyoOHuABzeGagL1RHHE4gplLdg0hxBAzFWhB7NtKO2l5dkFXdqgvJGiGyFTHImPxohfuHUSxaOIQdnLk9GD4CVHyFU7h9DBAvcRDazp0LHUP/kr8KBW3oy04ey0+HVOPWbylQlLylEqMcFQATptJrqrF1bTYGVTuUyViNdOMaVzNzi1pZPBDFmsPHddxKSNeZknzoC7++vFhKHCJ2SzpI8NaOg7OjxG/slLYS87lLckBUe1EDw1rifhTyO+j9q6hWbLcgAgzuk8tOFaBsQ0HDcdVaUhSkpgmDsc23lNc/8ACCyljCEJQhKB8Zyk88uYA/zSnYmqRyfoaJ9KMMGbL/qUcJ419AKbOdGRSCkKBMiJjsrwj0Fs7l70jsrhtpZYYfSpxyOqkAida9/UhUJygKIMzOhpS2KNogt25yzaNIcOaClao07PGlb3N90wQ+ywlOaFZV6ju+7zozdtlKytxwle4CiANOAoVvhNiwsON26S6AAHFkqUANtSSaaQNl/MDMjxpoHyT501NrVCNdG1U7jc1cb9mqVwYmgldlNyq5uGAVoU82FI0UJHVOh/MedHWapOYfaPPqfeYQ44ogysSRAGndpSKHuk2t0yEOOtmdjnEju/CubxTDlIJZcMFSSErA0NdH6rw8LSr4mzmAABCdtAPwFSfs7Z5JC2WxPFKACO0GlKN7LjKmcOvV5a3xHRrzJVEyiSf4aCE9ImLlJzqUlCHAdddjPEVtYjYKZV0L46RpeiV7f4NYjyXLV3pUo6RoAQDwIiCfKs8vprj7RXWhxhKX21RqQl1skQdND+9aFr6S3Vu0UPMt3HIk5fP9qzy4RbA261KylRWmBIGm44jSh5W3AVDMgpGZeROYRz7OHZQ2Kvpo3WOYldpKXLkNN/Nb/U61UtQu1BfQ0FJmTI6yuccSdKTL7YENskwDCiMxJPfoKKla2i87cQS2nN0ZV1tTGvntpTsllv1h0inBaJTcFYKiHNISTGoiY7e+o4aw9aWxs7i4UnphIQoez19oGsQDvWc+5mTaONpASSUrCRAgqAk84ITvWotrNdIIUVFJkhIBGqid+O/ChsIxCLcQ5bIRbtFxSk9Gpa9TlSBBA2G/btvVe5wFnEEo9ZIW4kLz5ATBOu547mt3D8NedSlLbfQoG5WIrYYwtu3XLaEqcKdXlgTI2jlSSkym4x/pkYdhAaQ00EItmCQEIQkA+ArpmWw20htMlKRAJ1NQZZQ1JAGYknNGutFFaRjRlKVsRFKnpVRJE6Ukmkd6eaANJh0KCkqGVQGoNVXzM1aKUqbWDy0jesa6+N25JTlfRymDQQuySt6aqQxJrMEu/21fNUIqwh5CxKVg0irC03fSAJ2oV3auvpSEXCmSOKRM99Mod1pt5stupCkncEVzOJ4euzVJ67CtEq/I9tdCmxuoObEHVDLAGQb86g9hby0ZfjiyCgpVKRBkk7THEeQqJwUi4TxZwdxa9B0rrGb2DCRuDI2NSs7m86KzasrBp9Fzclq/XqOiagdbfTcnlI7a2sTwN6xHTJuFusmBJGqTPHh2T+1ZQt3mySl9SVLBDigkCQe7x89axTcXs2azVxMe6VcrBaslloGRmTqVjtNWnrW5cuLp1Ny050ysqkpHs7HU8Nq07GwKVlq3S46VnRJMwK6fCcEYs2kLeQlT3LdKfD86cbk9ClxWzm8OwK7ubcN3zrTdkUwTGQSdNOKvHSunwa1YtbNtTgR8YQnK6tSgYI3I5A7jsIq8+w1ctdE8gOIKgrKeYMg+dV28Fw1GbLaIOZBQqSTKSII3461qopGMpWaCXErAIWlQOoOapj7qzRgeHZ1L+LglW/XVzJ58ZozuJ2Fr0iHbppBZ0WknbQH8CKsgu0tAKpHGMNBIN/apI5uAUJ3HcLbWtDl8ylSPaClREGPyoA0ppiR41ivek2FtpOS7Q4fo60G3xe7xQqThrSCEe2tagAJ2034GkKzcddQ2jMtQEc6yrjGmwvJatruFD2ujSVRTowZbxz4jdLdMz0aJSn9T91aTDDVs2G2EIbRySIpi2wzCLpbZm/d+zb92qtwzdAn/Xu/Zt+7SpVtl/qOfxtspuMPOApcu1rHJTaD/40A4UkqkXDqSfmBI/AUqVUtrZbeyamL23aT0OIrCY0CmkmKzXMYv2XAkvhXcgD8qVKsWthbDs41cq9ok+X6VaGKukRl24zv91KlSYRZP4+taChaQpKhBBj9KzlYdauKK4cSCdUpUI/DSlSrOST7Noyaei9brbtGwhhoISd+Z7zGtEVfKT8n7/2pUqrroUugDmKrRs2PP8AagO448jZsef7UqVBFsqL9I7r5KEgd9StlPYi7nUphK16FRYCjHfSpUE27NH+mmnUE3FxmSpMKShlCZEERseEjxNT/pbCIPTWoezanpOJ8KVKmii+1hNg2Ibs7ZI2gMI7uVFbt22weiQlH/sSBP3UqVNj9BCntNRyzso0qVIdn//Z"/>
          <p:cNvSpPr>
            <a:spLocks noChangeAspect="1" noChangeArrowheads="1"/>
          </p:cNvSpPr>
          <p:nvPr/>
        </p:nvSpPr>
        <p:spPr bwMode="auto">
          <a:xfrm>
            <a:off x="120650" y="-598488"/>
            <a:ext cx="142875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35845" name="Picture 8" descr="http://img03.blogcu.com/images/t/u/r/turknavy/kabe_kroki_1257002548.jpg"/>
          <p:cNvPicPr>
            <a:picLocks noChangeAspect="1" noChangeArrowheads="1"/>
          </p:cNvPicPr>
          <p:nvPr/>
        </p:nvPicPr>
        <p:blipFill>
          <a:blip r:embed="rId4" cstate="print"/>
          <a:srcRect l="18831" r="19791"/>
          <a:stretch>
            <a:fillRect/>
          </a:stretch>
        </p:blipFill>
        <p:spPr bwMode="auto">
          <a:xfrm>
            <a:off x="5072063" y="1500188"/>
            <a:ext cx="4071937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533400" y="1905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6867" name="Picture 11" descr="kabe_haceri_esved"/>
          <p:cNvPicPr>
            <a:picLocks noChangeAspect="1" noChangeArrowheads="1"/>
          </p:cNvPicPr>
          <p:nvPr/>
        </p:nvPicPr>
        <p:blipFill>
          <a:blip r:embed="rId3" cstate="print"/>
          <a:srcRect l="3418" b="14900"/>
          <a:stretch>
            <a:fillRect/>
          </a:stretch>
        </p:blipFill>
        <p:spPr bwMode="auto">
          <a:xfrm>
            <a:off x="857250" y="1651000"/>
            <a:ext cx="8072438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Başlık"/>
          <p:cNvSpPr>
            <a:spLocks noGrp="1"/>
          </p:cNvSpPr>
          <p:nvPr>
            <p:ph type="title"/>
          </p:nvPr>
        </p:nvSpPr>
        <p:spPr>
          <a:xfrm>
            <a:off x="1285875" y="0"/>
            <a:ext cx="7858125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HACER-İ ESVED</a:t>
            </a:r>
            <a:endParaRPr lang="tr-T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Başlık"/>
          <p:cNvSpPr>
            <a:spLocks noGrp="1"/>
          </p:cNvSpPr>
          <p:nvPr>
            <p:ph type="title"/>
          </p:nvPr>
        </p:nvSpPr>
        <p:spPr>
          <a:xfrm>
            <a:off x="1285875" y="0"/>
            <a:ext cx="7858125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b="1" dirty="0" smtClean="0">
                <a:solidFill>
                  <a:srgbClr val="C00000"/>
                </a:solidFill>
              </a:rPr>
              <a:t>KABE’NİN BÖLÜMLERİ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0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459E62E-2E51-4EC9-AE48-0E74F0AB1BF5}" type="slidenum">
              <a:rPr lang="tr-TR"/>
              <a:pPr>
                <a:defRPr/>
              </a:pPr>
              <a:t>27</a:t>
            </a:fld>
            <a:endParaRPr lang="tr-TR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33400" y="1905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7893" name="Picture 8" descr="kapııı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032000"/>
            <a:ext cx="304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0" descr="I:\Salim 2\Mekke Medine\Kabe\MÜLTEZEM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2071688"/>
            <a:ext cx="3062287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Aşağı Ok Belirtme Çizgisi"/>
          <p:cNvSpPr/>
          <p:nvPr/>
        </p:nvSpPr>
        <p:spPr>
          <a:xfrm>
            <a:off x="1643063" y="1357313"/>
            <a:ext cx="3071812" cy="1071562"/>
          </a:xfrm>
          <a:prstGeom prst="downArrowCallout">
            <a:avLst>
              <a:gd name="adj1" fmla="val 0"/>
              <a:gd name="adj2" fmla="val 25000"/>
              <a:gd name="adj3" fmla="val 34859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dirty="0">
                <a:solidFill>
                  <a:schemeClr val="tx1"/>
                </a:solidFill>
              </a:rPr>
              <a:t>MÜLTEZEM</a:t>
            </a:r>
          </a:p>
        </p:txBody>
      </p:sp>
      <p:sp>
        <p:nvSpPr>
          <p:cNvPr id="12" name="11 Aşağı Ok Belirtme Çizgisi"/>
          <p:cNvSpPr/>
          <p:nvPr/>
        </p:nvSpPr>
        <p:spPr>
          <a:xfrm>
            <a:off x="5429250" y="1357313"/>
            <a:ext cx="3071813" cy="1357312"/>
          </a:xfrm>
          <a:prstGeom prst="downArrowCallout">
            <a:avLst>
              <a:gd name="adj1" fmla="val 0"/>
              <a:gd name="adj2" fmla="val 25000"/>
              <a:gd name="adj3" fmla="val 34859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tr-T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KABE’NİN KAPISI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zibrahimmaka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1571625"/>
            <a:ext cx="46037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7" descr="ibrahim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313" y="1571625"/>
            <a:ext cx="351472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Başlık"/>
          <p:cNvSpPr>
            <a:spLocks noGrp="1"/>
          </p:cNvSpPr>
          <p:nvPr>
            <p:ph type="title"/>
          </p:nvPr>
        </p:nvSpPr>
        <p:spPr>
          <a:xfrm>
            <a:off x="827584" y="0"/>
            <a:ext cx="7858148" cy="2000240"/>
          </a:xfrm>
          <a:prstGeom prst="downArrowCallout">
            <a:avLst>
              <a:gd name="adj1" fmla="val 0"/>
              <a:gd name="adj2" fmla="val 25000"/>
              <a:gd name="adj3" fmla="val 34859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r-T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MAKAMI  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İBRAHİM   VE  HZ.İBRAHİM’İN  </a:t>
            </a:r>
            <a:r>
              <a:rPr lang="tr-T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AYAK  İZİ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AD9962A-9AD7-4999-B393-A7ED8BDDC4FB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  <p:pic>
        <p:nvPicPr>
          <p:cNvPr id="39939" name="Picture 2" descr="C:\Documents and Settings\user\Desktop\Haremin dışı.bmp"/>
          <p:cNvPicPr>
            <a:picLocks noChangeAspect="1" noChangeArrowheads="1"/>
          </p:cNvPicPr>
          <p:nvPr/>
        </p:nvPicPr>
        <p:blipFill>
          <a:blip r:embed="rId3" cstate="print"/>
          <a:srcRect t="3239" r="28125"/>
          <a:stretch>
            <a:fillRect/>
          </a:stretch>
        </p:blipFill>
        <p:spPr bwMode="auto">
          <a:xfrm>
            <a:off x="0" y="1214438"/>
            <a:ext cx="65722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6 Dikdörtgen"/>
          <p:cNvSpPr>
            <a:spLocks noChangeArrowheads="1"/>
          </p:cNvSpPr>
          <p:nvPr/>
        </p:nvSpPr>
        <p:spPr bwMode="auto">
          <a:xfrm>
            <a:off x="0" y="0"/>
            <a:ext cx="9144000" cy="11382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 dirty="0" smtClean="0">
                <a:solidFill>
                  <a:srgbClr val="C00000"/>
                </a:solidFill>
              </a:rPr>
              <a:t>TEMETTU </a:t>
            </a:r>
            <a:r>
              <a:rPr lang="tr-TR" sz="3600" b="1" dirty="0">
                <a:solidFill>
                  <a:srgbClr val="C00000"/>
                </a:solidFill>
              </a:rPr>
              <a:t>HACCININ </a:t>
            </a:r>
            <a:r>
              <a:rPr lang="tr-TR" sz="3200" b="1" dirty="0"/>
              <a:t>UMRESİNİ YAPMAK</a:t>
            </a:r>
          </a:p>
          <a:p>
            <a:pPr algn="ctr"/>
            <a:r>
              <a:rPr lang="tr-TR" sz="3200" b="1" dirty="0"/>
              <a:t>İÇİN MESCİD-İ HARAMA GELİŞ</a:t>
            </a:r>
            <a:endParaRPr lang="tr-TR" sz="2400" b="1" dirty="0"/>
          </a:p>
        </p:txBody>
      </p:sp>
      <p:sp>
        <p:nvSpPr>
          <p:cNvPr id="6" name="5 Dikdörtgen"/>
          <p:cNvSpPr>
            <a:spLocks noChangeArrowheads="1"/>
          </p:cNvSpPr>
          <p:nvPr/>
        </p:nvSpPr>
        <p:spPr bwMode="auto">
          <a:xfrm>
            <a:off x="6572250" y="1143000"/>
            <a:ext cx="257175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/>
              <a:t/>
            </a:r>
            <a:br>
              <a:rPr lang="tr-TR" sz="1200" dirty="0"/>
            </a:br>
            <a:endParaRPr lang="tr-TR" sz="1200" dirty="0"/>
          </a:p>
        </p:txBody>
      </p:sp>
      <p:pic>
        <p:nvPicPr>
          <p:cNvPr id="39943" name="Picture 7" descr="C:\Users\salim\Pictures\Hac\umre_.jpg"/>
          <p:cNvPicPr>
            <a:picLocks noChangeAspect="1" noChangeArrowheads="1"/>
          </p:cNvPicPr>
          <p:nvPr/>
        </p:nvPicPr>
        <p:blipFill>
          <a:blip r:embed="rId4" cstate="print"/>
          <a:srcRect l="28438" t="24670" r="37811" b="28893"/>
          <a:stretch>
            <a:fillRect/>
          </a:stretch>
        </p:blipFill>
        <p:spPr bwMode="auto">
          <a:xfrm>
            <a:off x="6572250" y="3000375"/>
            <a:ext cx="25717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4 Başlık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55650"/>
          </a:xfrm>
          <a:solidFill>
            <a:srgbClr val="FFE285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tr-TR" dirty="0" smtClean="0"/>
              <a:t>    Peygamberimiz Şöyle Buyuruyor:</a:t>
            </a:r>
          </a:p>
        </p:txBody>
      </p:sp>
      <p:sp>
        <p:nvSpPr>
          <p:cNvPr id="20483" name="5 İçerik Yer Tutucusu"/>
          <p:cNvSpPr>
            <a:spLocks noGrp="1"/>
          </p:cNvSpPr>
          <p:nvPr>
            <p:ph sz="quarter" idx="4294967295"/>
          </p:nvPr>
        </p:nvSpPr>
        <p:spPr>
          <a:xfrm>
            <a:off x="0" y="785813"/>
            <a:ext cx="9144000" cy="2928937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tr-TR" dirty="0" smtClean="0"/>
              <a:t> </a:t>
            </a:r>
            <a:r>
              <a:rPr lang="ar-SA" b="1" dirty="0" smtClean="0"/>
              <a:t>مَنْ حَجَّ لِلَّهِ فَلَمْ يَرْفُثْ وَلَمْ يَفْسُقْ رَجَعَ كَيَوْمِ وَلَدَتْهُ أُمُّهُ </a:t>
            </a:r>
            <a:r>
              <a:rPr lang="tr-TR" dirty="0" smtClean="0"/>
              <a:t>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tr-TR" dirty="0" smtClean="0"/>
              <a:t>"</a:t>
            </a:r>
            <a:r>
              <a:rPr lang="tr-TR" i="1" dirty="0" smtClean="0"/>
              <a:t>Kim Allah için hacceder de (Allah'ın </a:t>
            </a:r>
            <a:r>
              <a:rPr lang="tr-TR" i="1" dirty="0" err="1" smtClean="0"/>
              <a:t>rızâsına</a:t>
            </a:r>
            <a:r>
              <a:rPr lang="tr-TR" i="1" dirty="0" smtClean="0"/>
              <a:t> uymayan) kötü söz ve davranışlardan ve Allah'a karşı gelmekten sakınırsa, (kul hakkı hariç) annesinin onu doğurduğu günkü gibi (günahlarından arınmış olarak hacdan) döner</a:t>
            </a:r>
            <a:r>
              <a:rPr lang="tr-TR" dirty="0" smtClean="0"/>
              <a:t>."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2400" b="1" dirty="0" err="1" smtClean="0"/>
              <a:t>Buhârî</a:t>
            </a:r>
            <a:r>
              <a:rPr lang="tr-TR" sz="2400" b="1" dirty="0" smtClean="0"/>
              <a:t>, Hac, 4. II, 1141. </a:t>
            </a:r>
            <a:r>
              <a:rPr lang="tr-TR" sz="2400" b="1" dirty="0" err="1" smtClean="0"/>
              <a:t>Nesâî</a:t>
            </a:r>
            <a:r>
              <a:rPr lang="tr-TR" sz="2400" b="1" dirty="0" smtClean="0"/>
              <a:t>, </a:t>
            </a:r>
            <a:r>
              <a:rPr lang="tr-TR" sz="2400" b="1" dirty="0" err="1" smtClean="0"/>
              <a:t>Menâsikü'l</a:t>
            </a:r>
            <a:r>
              <a:rPr lang="tr-TR" sz="2400" b="1" dirty="0" smtClean="0"/>
              <a:t>-Hac, 4. V, 114.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tr-TR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7E076E-7605-4510-AB1F-05E084365ECA}" type="slidenum">
              <a:rPr lang="tr-TR"/>
              <a:pPr>
                <a:defRPr/>
              </a:pPr>
              <a:t>3</a:t>
            </a:fld>
            <a:endParaRPr lang="tr-TR"/>
          </a:p>
        </p:txBody>
      </p:sp>
      <p:sp>
        <p:nvSpPr>
          <p:cNvPr id="5" name="5 İçerik Yer Tutucusu"/>
          <p:cNvSpPr txBox="1">
            <a:spLocks/>
          </p:cNvSpPr>
          <p:nvPr/>
        </p:nvSpPr>
        <p:spPr bwMode="auto">
          <a:xfrm>
            <a:off x="0" y="3933056"/>
            <a:ext cx="9144000" cy="29249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algn="ctr" rtl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ar-SA" sz="2900" b="1" dirty="0">
                <a:latin typeface="+mn-lt"/>
                <a:cs typeface="+mn-cs"/>
              </a:rPr>
              <a:t>الْحُجَّاجُ وَالْعُمَّارُ وَفْدُ اللَّهِ إِنْ دَعَوْهُ أَجَابَهُمْ وَإِنِ</a:t>
            </a:r>
            <a:r>
              <a:rPr lang="tr-TR" sz="2900" b="1" dirty="0">
                <a:latin typeface="+mn-lt"/>
                <a:cs typeface="+mn-cs"/>
              </a:rPr>
              <a:t> </a:t>
            </a:r>
            <a:r>
              <a:rPr lang="ar-SA" sz="2900" b="1" dirty="0">
                <a:latin typeface="+mn-lt"/>
                <a:cs typeface="+mn-cs"/>
              </a:rPr>
              <a:t>اسْتَغْفَرُوهُ غَفَرَ لَهُمْ </a:t>
            </a:r>
            <a:endParaRPr lang="tr-TR" sz="2900" dirty="0">
              <a:latin typeface="+mn-lt"/>
              <a:cs typeface="+mn-cs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tr-TR" sz="2900" b="1" dirty="0">
                <a:latin typeface="+mn-lt"/>
                <a:cs typeface="+mn-cs"/>
              </a:rPr>
              <a:t>"</a:t>
            </a:r>
            <a:r>
              <a:rPr lang="tr-TR" sz="2900" i="1" dirty="0" smtClean="0">
                <a:latin typeface="+mn-lt"/>
                <a:cs typeface="+mn-cs"/>
              </a:rPr>
              <a:t>Haccedenlerr </a:t>
            </a:r>
            <a:r>
              <a:rPr lang="tr-TR" sz="2900" i="1" dirty="0">
                <a:latin typeface="+mn-lt"/>
                <a:cs typeface="+mn-cs"/>
              </a:rPr>
              <a:t>ve umre yapanlar Allah'ın </a:t>
            </a:r>
            <a:r>
              <a:rPr lang="tr-TR" sz="2900" i="1" dirty="0" smtClean="0">
                <a:latin typeface="+mn-lt"/>
                <a:cs typeface="+mn-cs"/>
              </a:rPr>
              <a:t>elçileri,misafirleridir</a:t>
            </a:r>
            <a:r>
              <a:rPr lang="tr-TR" sz="2900" i="1" dirty="0">
                <a:latin typeface="+mn-lt"/>
                <a:cs typeface="+mn-cs"/>
              </a:rPr>
              <a:t>. Kendisine dua ederlerse dualarına icabet eder, On'dan bağışlanma dilerlerse onları </a:t>
            </a:r>
            <a:r>
              <a:rPr lang="tr-TR" sz="2900" i="1" dirty="0" smtClean="0">
                <a:latin typeface="+mn-lt"/>
                <a:cs typeface="+mn-cs"/>
              </a:rPr>
              <a:t>bağışlar</a:t>
            </a:r>
            <a:r>
              <a:rPr lang="tr-TR" sz="2900" dirty="0" smtClean="0">
                <a:latin typeface="+mn-lt"/>
                <a:cs typeface="+mn-cs"/>
              </a:rPr>
              <a:t>“</a:t>
            </a:r>
            <a:endParaRPr lang="tr-TR" sz="2900" dirty="0">
              <a:latin typeface="+mn-lt"/>
              <a:cs typeface="+mn-cs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tr-TR" sz="2900" dirty="0" err="1">
                <a:latin typeface="+mn-lt"/>
                <a:cs typeface="+mn-cs"/>
              </a:rPr>
              <a:t>İbn</a:t>
            </a:r>
            <a:r>
              <a:rPr lang="tr-TR" sz="2900" dirty="0">
                <a:latin typeface="+mn-lt"/>
                <a:cs typeface="+mn-cs"/>
              </a:rPr>
              <a:t> </a:t>
            </a:r>
            <a:r>
              <a:rPr lang="tr-TR" sz="2900" dirty="0" err="1">
                <a:latin typeface="+mn-lt"/>
                <a:cs typeface="+mn-cs"/>
              </a:rPr>
              <a:t>Mâce</a:t>
            </a:r>
            <a:r>
              <a:rPr lang="tr-TR" sz="2900" dirty="0">
                <a:latin typeface="+mn-lt"/>
                <a:cs typeface="+mn-cs"/>
              </a:rPr>
              <a:t>, </a:t>
            </a:r>
            <a:r>
              <a:rPr lang="tr-TR" sz="2900" dirty="0" err="1">
                <a:latin typeface="+mn-lt"/>
                <a:cs typeface="+mn-cs"/>
              </a:rPr>
              <a:t>Menasik</a:t>
            </a:r>
            <a:r>
              <a:rPr lang="tr-TR" sz="2900" dirty="0">
                <a:latin typeface="+mn-lt"/>
                <a:cs typeface="+mn-cs"/>
              </a:rPr>
              <a:t>, 5. No: 2892. II, 966.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endParaRPr lang="tr-TR" sz="29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28600" y="1340768"/>
            <a:ext cx="8712968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b="1" dirty="0" smtClean="0">
                <a:solidFill>
                  <a:srgbClr val="C00000"/>
                </a:solidFill>
              </a:rPr>
              <a:t>       TAVAF’IN YAPILIŞI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8625" y="2000250"/>
            <a:ext cx="5572125" cy="4429125"/>
          </a:xfrm>
        </p:spPr>
        <p:txBody>
          <a:bodyPr/>
          <a:lstStyle/>
          <a:p>
            <a:pPr eaLnBrk="1" hangingPunct="1"/>
            <a:r>
              <a:rPr lang="tr-TR" sz="3000" b="1" dirty="0" smtClean="0"/>
              <a:t>Kabe’nin etrafında 7 defa dönmektir.</a:t>
            </a:r>
          </a:p>
          <a:p>
            <a:pPr eaLnBrk="1" hangingPunct="1"/>
            <a:r>
              <a:rPr lang="tr-TR" sz="3000" b="1" dirty="0" smtClean="0"/>
              <a:t>Kabe sola alınarak dönülür.</a:t>
            </a:r>
          </a:p>
          <a:p>
            <a:pPr algn="just" eaLnBrk="1" hangingPunct="1"/>
            <a:r>
              <a:rPr lang="tr-TR" sz="3000" b="1" dirty="0" smtClean="0"/>
              <a:t>Her bir dönüşe </a:t>
            </a:r>
            <a:r>
              <a:rPr lang="tr-TR" sz="3000" b="1" dirty="0" err="1" smtClean="0"/>
              <a:t>Şavt</a:t>
            </a:r>
            <a:r>
              <a:rPr lang="tr-TR" sz="3000" b="1" dirty="0" smtClean="0"/>
              <a:t> denir. </a:t>
            </a:r>
            <a:endParaRPr lang="en-US" sz="3000" b="1" dirty="0" smtClean="0"/>
          </a:p>
          <a:p>
            <a:pPr eaLnBrk="1" hangingPunct="1"/>
            <a:r>
              <a:rPr lang="tr-TR" sz="3000" b="1" dirty="0" smtClean="0"/>
              <a:t>7  </a:t>
            </a:r>
            <a:r>
              <a:rPr lang="tr-TR" sz="3000" b="1" dirty="0" err="1" smtClean="0"/>
              <a:t>Şavt</a:t>
            </a:r>
            <a:r>
              <a:rPr lang="tr-TR" sz="3000" b="1" dirty="0" smtClean="0"/>
              <a:t>  1 tavaf olur.</a:t>
            </a:r>
          </a:p>
          <a:p>
            <a:pPr algn="just" eaLnBrk="1" hangingPunct="1"/>
            <a:r>
              <a:rPr lang="tr-TR" sz="3000" b="1" dirty="0" smtClean="0"/>
              <a:t>Tavafta erkekler  remel </a:t>
            </a:r>
          </a:p>
          <a:p>
            <a:pPr algn="just" eaLnBrk="1" hangingPunct="1">
              <a:buNone/>
            </a:pPr>
            <a:r>
              <a:rPr lang="tr-TR" sz="3000" b="1" dirty="0" smtClean="0"/>
              <a:t>   ve </a:t>
            </a:r>
            <a:r>
              <a:rPr lang="tr-TR" sz="3000" b="1" dirty="0" err="1" smtClean="0"/>
              <a:t>ıztıba</a:t>
            </a:r>
            <a:r>
              <a:rPr lang="tr-TR" sz="3000" b="1" dirty="0" smtClean="0"/>
              <a:t> yaparlar.</a:t>
            </a:r>
          </a:p>
        </p:txBody>
      </p:sp>
      <p:pic>
        <p:nvPicPr>
          <p:cNvPr id="43012" name="Picture 5" descr="Iztibanin Yapili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1484313"/>
            <a:ext cx="278606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4" descr="Hac Sunumu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tr-TR" sz="2600" dirty="0" smtClean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abic Transparent"/>
              <a:cs typeface="Arabic Transparen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  <a:ea typeface="Arabic Transparent"/>
              <a:cs typeface="Arabic Transparen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ea typeface="Arabic Transparent"/>
                <a:cs typeface="Arabic Transparent"/>
              </a:rPr>
              <a:t>	</a:t>
            </a:r>
            <a:endParaRPr lang="tr-TR" dirty="0" smtClean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  <a:ea typeface="Arabic Transparent"/>
              <a:cs typeface="Arabic Transparen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2800" b="1" dirty="0" smtClean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  <a:ea typeface="Arabic Transparent"/>
              <a:cs typeface="Arabic Transparen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3200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ea typeface="Arabic Transparent"/>
                <a:cs typeface="Arabic Transparent"/>
              </a:rPr>
              <a:t>	1.</a:t>
            </a: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  Niyet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	</a:t>
            </a:r>
            <a:r>
              <a:rPr lang="tr-TR" sz="3200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ea typeface="Arabic Transparent"/>
                <a:cs typeface="Arabic Transparent"/>
              </a:rPr>
              <a:t>2.</a:t>
            </a: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  Tavaf</a:t>
            </a:r>
            <a:r>
              <a:rPr lang="tr-TR" sz="3200" dirty="0" smtClean="0">
                <a:latin typeface="Berlin Sans FB" pitchFamily="34" charset="0"/>
              </a:rPr>
              <a:t>ı</a:t>
            </a: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 </a:t>
            </a:r>
            <a:r>
              <a:rPr lang="tr-TR" sz="3200" dirty="0" smtClean="0"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zamanında</a:t>
            </a: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 yapmak (Saydan Önce)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	</a:t>
            </a:r>
            <a:r>
              <a:rPr lang="tr-TR" sz="3200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ea typeface="Arabic Transparent"/>
                <a:cs typeface="Arabic Transparent"/>
              </a:rPr>
              <a:t>3.</a:t>
            </a:r>
            <a:r>
              <a:rPr lang="tr-TR" sz="3200" dirty="0" smtClean="0">
                <a:latin typeface="Berlin Sans FB" pitchFamily="34" charset="0"/>
                <a:ea typeface="Arabic Transparent"/>
                <a:cs typeface="Arabic Transparent"/>
              </a:rPr>
              <a:t>  </a:t>
            </a:r>
            <a:r>
              <a:rPr lang="tr-TR" sz="3200" dirty="0" smtClean="0">
                <a:latin typeface="Berlin Sans FB" pitchFamily="34" charset="0"/>
              </a:rPr>
              <a:t>Tavafı Kâ’be’nin çevresinde ve Mescid-i Haram’ın içinde yapmak.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3200" dirty="0" smtClean="0">
                <a:latin typeface="Berlin Sans FB" pitchFamily="34" charset="0"/>
              </a:rPr>
              <a:t>	</a:t>
            </a:r>
            <a:r>
              <a:rPr lang="tr-TR" sz="3200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</a:t>
            </a:r>
            <a:r>
              <a:rPr lang="tr-TR" sz="3200" dirty="0" smtClean="0">
                <a:latin typeface="Berlin Sans FB" pitchFamily="34" charset="0"/>
              </a:rPr>
              <a:t>  Tavafın en az dört </a:t>
            </a:r>
            <a:r>
              <a:rPr lang="tr-TR" sz="3200" dirty="0" err="1" smtClean="0">
                <a:latin typeface="Berlin Sans FB" pitchFamily="34" charset="0"/>
              </a:rPr>
              <a:t>şavtını</a:t>
            </a:r>
            <a:r>
              <a:rPr lang="tr-TR" sz="3200" dirty="0" smtClean="0">
                <a:latin typeface="Berlin Sans FB" pitchFamily="34" charset="0"/>
              </a:rPr>
              <a:t> yapmak,kalan üçü </a:t>
            </a:r>
            <a:r>
              <a:rPr lang="tr-TR" sz="3200" dirty="0" err="1" smtClean="0">
                <a:latin typeface="Berlin Sans FB" pitchFamily="34" charset="0"/>
              </a:rPr>
              <a:t>vacıp</a:t>
            </a:r>
            <a:r>
              <a:rPr lang="tr-TR" sz="3200" dirty="0" smtClean="0">
                <a:latin typeface="Berlin Sans FB" pitchFamily="34" charset="0"/>
              </a:rPr>
              <a:t>, şafilere göre tamamı farz.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2600" dirty="0" smtClean="0">
              <a:latin typeface="Berlin Sans FB" pitchFamily="34" charset="0"/>
              <a:ea typeface="Arabic Transparent"/>
              <a:cs typeface="Arabic Transparent"/>
            </a:endParaRPr>
          </a:p>
        </p:txBody>
      </p:sp>
      <p:sp>
        <p:nvSpPr>
          <p:cNvPr id="3" name="1 Başlık"/>
          <p:cNvSpPr>
            <a:spLocks noGrp="1"/>
          </p:cNvSpPr>
          <p:nvPr>
            <p:ph type="title" idx="4294967295"/>
          </p:nvPr>
        </p:nvSpPr>
        <p:spPr>
          <a:xfrm>
            <a:off x="1042988" y="0"/>
            <a:ext cx="8101012" cy="1431925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tr-TR" sz="5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ea typeface="Arabic Transparent"/>
                <a:cs typeface="Arabic Transparent"/>
              </a:rPr>
              <a:t>TAVAFIN FARZLARI</a:t>
            </a:r>
            <a:endParaRPr lang="tr-T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uallimmy\Pictures\dini resimler\kabe resimleri\kaaba-03.jpg"/>
          <p:cNvPicPr>
            <a:picLocks noChangeAspect="1" noChangeArrowheads="1"/>
          </p:cNvPicPr>
          <p:nvPr/>
        </p:nvPicPr>
        <p:blipFill>
          <a:blip r:embed="rId3" cstate="print"/>
          <a:srcRect l="5469" b="16666"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3 Metin kutusu"/>
          <p:cNvSpPr txBox="1">
            <a:spLocks noChangeArrowheads="1"/>
          </p:cNvSpPr>
          <p:nvPr/>
        </p:nvSpPr>
        <p:spPr bwMode="auto">
          <a:xfrm>
            <a:off x="0" y="0"/>
            <a:ext cx="2643188" cy="92392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5400" b="1">
                <a:solidFill>
                  <a:srgbClr val="FFFF00"/>
                </a:solidFill>
                <a:latin typeface="Calibri" pitchFamily="34" charset="0"/>
              </a:rPr>
              <a:t>Tavaf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201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tr-TR" sz="5400" i="1" dirty="0" smtClean="0">
                <a:solidFill>
                  <a:schemeClr val="tx2">
                    <a:lumMod val="50000"/>
                  </a:schemeClr>
                </a:solidFill>
              </a:rPr>
              <a:t>Tavaf Duaları</a:t>
            </a:r>
            <a:endParaRPr lang="tr-TR" sz="5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1443" name="3 İçerik Yer Tutucusu"/>
          <p:cNvSpPr>
            <a:spLocks noGrp="1"/>
          </p:cNvSpPr>
          <p:nvPr>
            <p:ph sz="quarter" idx="4294967295"/>
          </p:nvPr>
        </p:nvSpPr>
        <p:spPr>
          <a:xfrm>
            <a:off x="214313" y="928688"/>
            <a:ext cx="8582025" cy="2643187"/>
          </a:xfr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ar-AE" dirty="0" smtClean="0"/>
              <a:t>سُبْحَانَ اللَّهِ وَالْحَمْدُ لِلَّهِ وَلاَ إلَهَ إلاَّ اللَّهُ وَاللَّهُ أكْبَرْ، وَلاَ حَوْلَ وَلاَ قُوَّةَ إلاَّ بِاللَّهِ الْعَلِيِّ الْعَظِيم، </a:t>
            </a:r>
            <a:endParaRPr lang="tr-TR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800" dirty="0" err="1" smtClean="0"/>
              <a:t>Sübhanellahi</a:t>
            </a:r>
            <a:r>
              <a:rPr lang="tr-TR" sz="2800" dirty="0" smtClean="0"/>
              <a:t> </a:t>
            </a:r>
            <a:r>
              <a:rPr lang="tr-TR" sz="2800" dirty="0" err="1" smtClean="0"/>
              <a:t>vel</a:t>
            </a:r>
            <a:r>
              <a:rPr lang="tr-TR" sz="2800" dirty="0" smtClean="0"/>
              <a:t> </a:t>
            </a:r>
            <a:r>
              <a:rPr lang="tr-TR" sz="2800" dirty="0" err="1" smtClean="0"/>
              <a:t>hamdulillahi</a:t>
            </a:r>
            <a:r>
              <a:rPr lang="tr-TR" sz="2800" dirty="0" smtClean="0"/>
              <a:t> </a:t>
            </a:r>
            <a:r>
              <a:rPr lang="tr-TR" sz="2800" dirty="0" err="1" smtClean="0"/>
              <a:t>vela</a:t>
            </a:r>
            <a:r>
              <a:rPr lang="tr-TR" sz="2800" dirty="0" smtClean="0"/>
              <a:t> ilahe </a:t>
            </a:r>
            <a:r>
              <a:rPr lang="tr-TR" sz="2800" dirty="0" err="1" smtClean="0"/>
              <a:t>illallahu</a:t>
            </a:r>
            <a:r>
              <a:rPr lang="tr-TR" sz="2800" dirty="0" smtClean="0"/>
              <a:t> </a:t>
            </a:r>
            <a:r>
              <a:rPr lang="tr-TR" sz="2800" dirty="0" err="1" smtClean="0"/>
              <a:t>vallahu</a:t>
            </a:r>
            <a:r>
              <a:rPr lang="tr-TR" sz="2800" dirty="0" smtClean="0"/>
              <a:t> </a:t>
            </a:r>
            <a:r>
              <a:rPr lang="tr-TR" sz="2800" dirty="0" err="1" smtClean="0"/>
              <a:t>ekber</a:t>
            </a:r>
            <a:r>
              <a:rPr lang="tr-TR" sz="2800" dirty="0" smtClean="0"/>
              <a:t>, </a:t>
            </a:r>
            <a:r>
              <a:rPr lang="tr-TR" sz="2800" dirty="0" err="1" smtClean="0"/>
              <a:t>vela</a:t>
            </a:r>
            <a:r>
              <a:rPr lang="tr-TR" sz="2800" dirty="0" smtClean="0"/>
              <a:t> havle </a:t>
            </a:r>
            <a:r>
              <a:rPr lang="tr-TR" sz="2800" dirty="0" err="1" smtClean="0"/>
              <a:t>vela</a:t>
            </a:r>
            <a:r>
              <a:rPr lang="tr-TR" sz="2800" dirty="0" smtClean="0"/>
              <a:t> kuvvete illa </a:t>
            </a:r>
            <a:r>
              <a:rPr lang="tr-TR" sz="2800" dirty="0" err="1" smtClean="0"/>
              <a:t>billahil</a:t>
            </a:r>
            <a:r>
              <a:rPr lang="tr-TR" sz="2800" dirty="0" smtClean="0"/>
              <a:t> </a:t>
            </a:r>
            <a:r>
              <a:rPr lang="tr-TR" sz="2800" dirty="0" err="1" smtClean="0"/>
              <a:t>aliyyil</a:t>
            </a:r>
            <a:r>
              <a:rPr lang="tr-TR" sz="2800" dirty="0" smtClean="0"/>
              <a:t> azim,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b="1" dirty="0" smtClean="0"/>
              <a:t>"SÜBHANELLAHİ VE Bİ HAMDİHİ, SÜBHANELLAHİ'L-AZİM", </a:t>
            </a:r>
          </a:p>
        </p:txBody>
      </p:sp>
      <p:sp>
        <p:nvSpPr>
          <p:cNvPr id="2" name="1 Slayt Numarası Yer Tutucusu"/>
          <p:cNvSpPr>
            <a:spLocks noGrp="1"/>
          </p:cNvSpPr>
          <p:nvPr>
            <p:ph type="sldNum" sz="quarter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CA23635-7622-48F0-8D56-0BD9E48F999A}" type="slidenum">
              <a:rPr lang="tr-TR"/>
              <a:pPr>
                <a:defRPr/>
              </a:pPr>
              <a:t>33</a:t>
            </a:fld>
            <a:endParaRPr lang="tr-TR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 bwMode="auto">
          <a:xfrm>
            <a:off x="214313" y="3643313"/>
            <a:ext cx="8572500" cy="150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tr-TR" sz="3600">
              <a:latin typeface="+mn-lt"/>
              <a:cs typeface="+mn-cs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ar-AE" sz="3600">
                <a:latin typeface="+mn-lt"/>
                <a:cs typeface="+mn-cs"/>
              </a:rPr>
              <a:t>وَالصَّلاَةُ وَالسَّلاَمُ عَلَى رَسُولِ اللَّهِ صَلَّي اللَّهُ عَلَيْهِ وَسَلَّم،</a:t>
            </a:r>
            <a:endParaRPr lang="tr-TR" sz="3600">
              <a:latin typeface="+mn-lt"/>
              <a:cs typeface="+mn-cs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tr-TR" sz="3600" dirty="0">
              <a:latin typeface="+mn-lt"/>
              <a:cs typeface="+mn-cs"/>
            </a:endParaRPr>
          </a:p>
        </p:txBody>
      </p:sp>
      <p:sp>
        <p:nvSpPr>
          <p:cNvPr id="6" name="8 İçerik Yer Tutucusu"/>
          <p:cNvSpPr txBox="1">
            <a:spLocks/>
          </p:cNvSpPr>
          <p:nvPr/>
        </p:nvSpPr>
        <p:spPr bwMode="auto">
          <a:xfrm>
            <a:off x="214313" y="5214938"/>
            <a:ext cx="8572500" cy="1357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ar-AE" sz="3200" dirty="0">
                <a:latin typeface="+mn-lt"/>
                <a:cs typeface="+mn-cs"/>
              </a:rPr>
              <a:t>رَبَّناَ آتِناَ فىِ الدُّنْياَ حَسَنَةً وَفىِ الْآخِرَةِ حَسَنَةً وَقِناَ عَذَابَ النَّارِ، وَأدْخِلْناَ الْجَنَّةَ مَعَ الأبْرَارِ ياَ عَزِيزُ يَا غَفَّارُ ياَرَبَّ الْعاَلَمِينَ </a:t>
            </a:r>
            <a:endParaRPr lang="tr-TR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:\Medya\Mekke Medine\Ö.Kişi Hac\H.Yusuf GÜL\HPIM193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5387" r="4765"/>
          <a:stretch>
            <a:fillRect/>
          </a:stretch>
        </p:blipFill>
        <p:spPr>
          <a:xfrm>
            <a:off x="4071938" y="1571625"/>
            <a:ext cx="5072062" cy="5286375"/>
          </a:xfrm>
          <a:noFill/>
        </p:spPr>
      </p:pic>
      <p:sp>
        <p:nvSpPr>
          <p:cNvPr id="2" name="1 Slayt Numarası Yer Tutucusu"/>
          <p:cNvSpPr>
            <a:spLocks noGrp="1"/>
          </p:cNvSpPr>
          <p:nvPr>
            <p:ph type="sldNum" sz="quarter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D7D481A-C998-4C00-8D7E-C4D4E87B9F80}" type="slidenum">
              <a:rPr lang="tr-TR"/>
              <a:pPr>
                <a:defRPr/>
              </a:pPr>
              <a:t>34</a:t>
            </a:fld>
            <a:endParaRPr lang="tr-TR"/>
          </a:p>
        </p:txBody>
      </p:sp>
      <p:pic>
        <p:nvPicPr>
          <p:cNvPr id="61446" name="Picture 3" descr="I:\Medya\Mekke Medine\Kabe\hacerül esv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500570"/>
            <a:ext cx="2233612" cy="2122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0" y="0"/>
            <a:ext cx="4071938" cy="6858000"/>
          </a:xfrm>
          <a:prstGeom prst="rect">
            <a:avLst/>
          </a:prstGeom>
          <a:solidFill>
            <a:srgbClr val="4299A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tr-TR" sz="4400" dirty="0">
                <a:latin typeface="+mj-lt"/>
                <a:ea typeface="+mj-ea"/>
                <a:cs typeface="+mj-cs"/>
              </a:rPr>
              <a:t>“Rabbimiz! </a:t>
            </a:r>
            <a:br>
              <a:rPr lang="tr-TR" sz="4400" dirty="0">
                <a:latin typeface="+mj-lt"/>
                <a:ea typeface="+mj-ea"/>
                <a:cs typeface="+mj-cs"/>
              </a:rPr>
            </a:br>
            <a:r>
              <a:rPr lang="tr-TR" sz="4400" dirty="0">
                <a:latin typeface="+mj-lt"/>
                <a:ea typeface="+mj-ea"/>
                <a:cs typeface="+mj-cs"/>
              </a:rPr>
              <a:t>Biz kendimize zulmettik.</a:t>
            </a:r>
            <a:br>
              <a:rPr lang="tr-TR" sz="4400" dirty="0">
                <a:latin typeface="+mj-lt"/>
                <a:ea typeface="+mj-ea"/>
                <a:cs typeface="+mj-cs"/>
              </a:rPr>
            </a:br>
            <a:r>
              <a:rPr lang="tr-TR" sz="4400" dirty="0">
                <a:latin typeface="+mj-lt"/>
                <a:ea typeface="+mj-ea"/>
                <a:cs typeface="+mj-cs"/>
              </a:rPr>
              <a:t>Eğer bizi bağışlamaz ve bize</a:t>
            </a:r>
            <a:br>
              <a:rPr lang="tr-TR" sz="4400" dirty="0">
                <a:latin typeface="+mj-lt"/>
                <a:ea typeface="+mj-ea"/>
                <a:cs typeface="+mj-cs"/>
              </a:rPr>
            </a:br>
            <a:r>
              <a:rPr lang="tr-TR" sz="4400" dirty="0">
                <a:latin typeface="+mj-lt"/>
                <a:ea typeface="+mj-ea"/>
                <a:cs typeface="+mj-cs"/>
              </a:rPr>
              <a:t>acımazsan mutlaka hüsrana</a:t>
            </a:r>
            <a:br>
              <a:rPr lang="tr-TR" sz="4400" dirty="0">
                <a:latin typeface="+mj-lt"/>
                <a:ea typeface="+mj-ea"/>
                <a:cs typeface="+mj-cs"/>
              </a:rPr>
            </a:br>
            <a:r>
              <a:rPr lang="tr-TR" sz="4400" dirty="0">
                <a:latin typeface="+mj-lt"/>
                <a:ea typeface="+mj-ea"/>
                <a:cs typeface="+mj-cs"/>
              </a:rPr>
              <a:t>uğrayacağız!” </a:t>
            </a:r>
            <a:br>
              <a:rPr lang="tr-TR" sz="4400" dirty="0">
                <a:latin typeface="+mj-lt"/>
                <a:ea typeface="+mj-ea"/>
                <a:cs typeface="+mj-cs"/>
              </a:rPr>
            </a:br>
            <a:r>
              <a:rPr lang="tr-TR" sz="2800" dirty="0">
                <a:latin typeface="+mj-lt"/>
                <a:ea typeface="+mj-ea"/>
                <a:cs typeface="+mj-cs"/>
              </a:rPr>
              <a:t>(</a:t>
            </a:r>
            <a:r>
              <a:rPr lang="tr-TR" sz="2800" dirty="0" err="1">
                <a:latin typeface="+mj-lt"/>
                <a:ea typeface="+mj-ea"/>
                <a:cs typeface="+mj-cs"/>
              </a:rPr>
              <a:t>A’raf</a:t>
            </a:r>
            <a:r>
              <a:rPr lang="tr-TR" sz="2800" dirty="0">
                <a:latin typeface="+mj-lt"/>
                <a:ea typeface="+mj-ea"/>
                <a:cs typeface="+mj-cs"/>
              </a:rPr>
              <a:t>, 23)</a:t>
            </a:r>
            <a:endParaRPr lang="tr-T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4071938" y="0"/>
            <a:ext cx="507206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tr-TR" sz="2800" b="1" dirty="0" smtClean="0"/>
              <a:t>HACER-İ  </a:t>
            </a:r>
            <a:r>
              <a:rPr lang="tr-TR" sz="2800" b="1" dirty="0"/>
              <a:t>ESVED-İ İSTİLAM</a:t>
            </a:r>
          </a:p>
          <a:p>
            <a:pPr algn="ctr">
              <a:lnSpc>
                <a:spcPct val="200000"/>
              </a:lnSpc>
              <a:defRPr/>
            </a:pPr>
            <a:r>
              <a:rPr lang="tr-TR" sz="2800" b="1" dirty="0"/>
              <a:t>(SELAMLAMA)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ICT0474"/>
          <p:cNvPicPr>
            <a:picLocks noChangeAspect="1" noChangeArrowheads="1"/>
          </p:cNvPicPr>
          <p:nvPr/>
        </p:nvPicPr>
        <p:blipFill>
          <a:blip r:embed="rId3" cstate="print"/>
          <a:srcRect b="22916"/>
          <a:stretch>
            <a:fillRect/>
          </a:stretch>
        </p:blipFill>
        <p:spPr bwMode="auto">
          <a:xfrm>
            <a:off x="0" y="1"/>
            <a:ext cx="91440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0" y="5013176"/>
            <a:ext cx="9144000" cy="19389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400" b="1" dirty="0" err="1">
                <a:solidFill>
                  <a:schemeClr val="tx1"/>
                </a:solidFill>
              </a:rPr>
              <a:t>Hacer</a:t>
            </a:r>
            <a:r>
              <a:rPr lang="tr-TR" sz="2400" b="1" dirty="0">
                <a:solidFill>
                  <a:schemeClr val="tx1"/>
                </a:solidFill>
              </a:rPr>
              <a:t>-i </a:t>
            </a:r>
            <a:r>
              <a:rPr lang="tr-TR" sz="2400" b="1" dirty="0" err="1">
                <a:solidFill>
                  <a:schemeClr val="tx1"/>
                </a:solidFill>
              </a:rPr>
              <a:t>Esved’i</a:t>
            </a:r>
            <a:r>
              <a:rPr lang="tr-TR" sz="2400" b="1" dirty="0">
                <a:solidFill>
                  <a:schemeClr val="tx1"/>
                </a:solidFill>
              </a:rPr>
              <a:t> selamlama, Allah’a vermiş olduğu ahdi yenileme anlamına gelmektedir. Kul, ruhlar âleminde verdiği kulluk sözünü, amelleriyle ortaya koyduğu iman akdini bu defa </a:t>
            </a:r>
            <a:r>
              <a:rPr lang="tr-TR" sz="2400" b="1" dirty="0" err="1">
                <a:solidFill>
                  <a:schemeClr val="tx1"/>
                </a:solidFill>
              </a:rPr>
              <a:t>Beyt’te</a:t>
            </a:r>
            <a:r>
              <a:rPr lang="tr-TR" sz="2400" b="1" dirty="0">
                <a:solidFill>
                  <a:schemeClr val="tx1"/>
                </a:solidFill>
              </a:rPr>
              <a:t>, </a:t>
            </a:r>
            <a:r>
              <a:rPr lang="tr-TR" sz="2400" b="1" dirty="0" err="1">
                <a:solidFill>
                  <a:schemeClr val="tx1"/>
                </a:solidFill>
              </a:rPr>
              <a:t>Beyt’in</a:t>
            </a:r>
            <a:r>
              <a:rPr lang="tr-TR" sz="2400" b="1" dirty="0">
                <a:solidFill>
                  <a:schemeClr val="tx1"/>
                </a:solidFill>
              </a:rPr>
              <a:t> sahibinin önünde bu hareketiyle </a:t>
            </a:r>
            <a:r>
              <a:rPr lang="tr-TR" sz="2400" b="1" dirty="0" err="1">
                <a:solidFill>
                  <a:schemeClr val="tx1"/>
                </a:solidFill>
              </a:rPr>
              <a:t>temsilî</a:t>
            </a:r>
            <a:r>
              <a:rPr lang="tr-TR" sz="2400" b="1" dirty="0">
                <a:solidFill>
                  <a:schemeClr val="tx1"/>
                </a:solidFill>
              </a:rPr>
              <a:t> olarak yineler ve pekiştirir.</a:t>
            </a:r>
          </a:p>
        </p:txBody>
      </p:sp>
      <p:pic>
        <p:nvPicPr>
          <p:cNvPr id="48132" name="Picture 2" descr="I:\Medya\Mekke Medine\Kabe\2007 HAC Kabe (19).JPG"/>
          <p:cNvPicPr>
            <a:picLocks noChangeAspect="1" noChangeArrowheads="1"/>
          </p:cNvPicPr>
          <p:nvPr/>
        </p:nvPicPr>
        <p:blipFill>
          <a:blip r:embed="rId4" cstate="print"/>
          <a:srcRect l="7858" t="19728" r="27293" b="22878"/>
          <a:stretch>
            <a:fillRect/>
          </a:stretch>
        </p:blipFill>
        <p:spPr bwMode="auto">
          <a:xfrm>
            <a:off x="0" y="0"/>
            <a:ext cx="2357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atır Belirtme Çizgisi 1"/>
          <p:cNvSpPr/>
          <p:nvPr/>
        </p:nvSpPr>
        <p:spPr>
          <a:xfrm>
            <a:off x="0" y="1714500"/>
            <a:ext cx="2357438" cy="571500"/>
          </a:xfrm>
          <a:prstGeom prst="borderCallout1">
            <a:avLst>
              <a:gd name="adj1" fmla="val 106750"/>
              <a:gd name="adj2" fmla="val 97167"/>
              <a:gd name="adj3" fmla="val 310579"/>
              <a:gd name="adj4" fmla="val 109902"/>
            </a:avLst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dirty="0">
                <a:solidFill>
                  <a:schemeClr val="tx1"/>
                </a:solidFill>
              </a:rPr>
              <a:t>Yeşil ışık</a:t>
            </a:r>
          </a:p>
        </p:txBody>
      </p:sp>
      <p:graphicFrame>
        <p:nvGraphicFramePr>
          <p:cNvPr id="8" name="Tabelle 6"/>
          <p:cNvGraphicFramePr>
            <a:graphicFrameLocks noGrp="1"/>
          </p:cNvGraphicFramePr>
          <p:nvPr/>
        </p:nvGraphicFramePr>
        <p:xfrm>
          <a:off x="2357438" y="0"/>
          <a:ext cx="2857520" cy="857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</a:tblGrid>
              <a:tr h="857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 smtClean="0">
                          <a:solidFill>
                            <a:schemeClr val="tx1"/>
                          </a:solidFill>
                        </a:rPr>
                        <a:t>TAVAFA BAŞLAMA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 smtClean="0">
                          <a:solidFill>
                            <a:schemeClr val="tx1"/>
                          </a:solidFill>
                        </a:rPr>
                        <a:t>NOKTASI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7188"/>
            <a:ext cx="8100392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sz="4800" b="1" dirty="0" smtClean="0">
                <a:solidFill>
                  <a:schemeClr val="tx1"/>
                </a:solidFill>
              </a:rPr>
              <a:t>         </a:t>
            </a:r>
            <a:r>
              <a:rPr lang="tr-TR" sz="4800" b="1" dirty="0" smtClean="0">
                <a:solidFill>
                  <a:srgbClr val="C00000"/>
                </a:solidFill>
              </a:rPr>
              <a:t>ZEMZEM  ve TAVAF NAMAZI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71563"/>
            <a:ext cx="8686800" cy="1233487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tr-TR" sz="2800" smtClean="0"/>
              <a:t>İsmail (as)’ın ayakları yanından çıkan sudur. Mescidi Haramın içindedir. Zemzem hangi niyetle içilirse kabul edilir.</a:t>
            </a:r>
            <a:r>
              <a:rPr lang="tr-TR" sz="2400" smtClean="0"/>
              <a:t>(</a:t>
            </a:r>
            <a:r>
              <a:rPr lang="tr-TR" sz="2000" smtClean="0"/>
              <a:t>Hadisi Şerif)</a:t>
            </a:r>
            <a:endParaRPr lang="tr-TR" sz="2400" smtClean="0"/>
          </a:p>
        </p:txBody>
      </p:sp>
      <p:pic>
        <p:nvPicPr>
          <p:cNvPr id="49156" name="Picture 3" descr="G:\ÖZEL\Resim Dosyası\Hac Resimlerim\Kabe\100A1931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70438" y="2500313"/>
            <a:ext cx="4373562" cy="3143250"/>
          </a:xfrm>
          <a:noFill/>
        </p:spPr>
      </p:pic>
      <p:pic>
        <p:nvPicPr>
          <p:cNvPr id="49157" name="Picture 5" descr="zemzemkuyusu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500313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etin Yer Tutucusu"/>
          <p:cNvSpPr txBox="1">
            <a:spLocks/>
          </p:cNvSpPr>
          <p:nvPr/>
        </p:nvSpPr>
        <p:spPr bwMode="auto">
          <a:xfrm>
            <a:off x="285750" y="5743575"/>
            <a:ext cx="88582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tr-TR" sz="2900">
                <a:latin typeface="+mn-lt"/>
                <a:cs typeface="+mn-cs"/>
              </a:rPr>
              <a:t>1. Rekatta Fatihadan Sonra Kafirun Suresi,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tr-TR" sz="2900">
                <a:latin typeface="+mn-lt"/>
                <a:cs typeface="+mn-cs"/>
              </a:rPr>
              <a:t>2. Rekatta İhlas Suresini Okumak Müstehaptır.</a:t>
            </a:r>
            <a:endParaRPr lang="tr-TR" sz="29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00188"/>
            <a:ext cx="3022600" cy="60960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tr-TR" sz="5400" b="1" dirty="0" smtClean="0">
                <a:solidFill>
                  <a:srgbClr val="C00000"/>
                </a:solidFill>
              </a:rPr>
              <a:t>SA’Y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500313"/>
            <a:ext cx="3429000" cy="43576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tr-TR" sz="3600" b="1" dirty="0" smtClean="0"/>
              <a:t>	Safa ve Merve tepeleri arasında Safa’dan başlamak üzere ,dört gidiş,üç geliş.</a:t>
            </a:r>
          </a:p>
        </p:txBody>
      </p:sp>
      <p:pic>
        <p:nvPicPr>
          <p:cNvPr id="50180" name="Picture 8" descr="I:\HACC DOSYASI ÖZEL\Hac Dosyasi 2010\Hacc Resimleri\VrHaj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2000250"/>
            <a:ext cx="5130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Vêtements pour l’Ih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4144" y="1904550"/>
            <a:ext cx="582612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4 Metin kutusu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 dirty="0">
                <a:solidFill>
                  <a:srgbClr val="FFFF00"/>
                </a:solidFill>
                <a:latin typeface="Calibri" pitchFamily="34" charset="0"/>
              </a:rPr>
              <a:t>Tavaftan sonra </a:t>
            </a:r>
            <a:r>
              <a:rPr lang="tr-TR" sz="5400" b="1" dirty="0">
                <a:solidFill>
                  <a:srgbClr val="FFFF00"/>
                </a:solidFill>
                <a:latin typeface="Calibri" pitchFamily="34" charset="0"/>
              </a:rPr>
              <a:t>Sa’y</a:t>
            </a:r>
            <a:r>
              <a:rPr lang="tr-TR" sz="3600" b="1" dirty="0">
                <a:solidFill>
                  <a:srgbClr val="FFFF00"/>
                </a:solidFill>
                <a:latin typeface="Calibri" pitchFamily="34" charset="0"/>
              </a:rPr>
              <a:t> yapılır.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7169E-6 C -0.08385 0.01758 -0.16753 0.03515 -0.13663 0.11633 C -0.10573 0.1975 0.18854 0.49006 0.18577 0.48774 C 0.18299 0.48543 -0.15364 0.10315 -0.15364 0.10315 C -0.15364 0.10315 0.18629 0.48705 0.18577 0.48774 C 0.18525 0.48844 -0.15694 0.10708 -0.15642 0.10685 C -0.1559 0.10662 0.19028 0.48682 0.18872 0.48589 C 0.18716 0.48497 -0.16701 0.10014 -0.16632 0.1013 C -0.16562 0.10245 0.01354 0.29787 0.19288 0.4933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7242175" y="6245225"/>
            <a:ext cx="1901825" cy="476250"/>
          </a:xfrm>
        </p:spPr>
        <p:txBody>
          <a:bodyPr/>
          <a:lstStyle/>
          <a:p>
            <a:pPr>
              <a:defRPr/>
            </a:pPr>
            <a:fld id="{079A9181-D351-43F9-A30F-2E5B5FDB1064}" type="slidenum">
              <a:rPr lang="tr-TR"/>
              <a:pPr>
                <a:defRPr/>
              </a:pPr>
              <a:t>38</a:t>
            </a:fld>
            <a:endParaRPr lang="tr-TR"/>
          </a:p>
        </p:txBody>
      </p:sp>
      <p:pic>
        <p:nvPicPr>
          <p:cNvPr id="51203" name="Picture 2" descr="C:\Users\Q\Pictures\SAFA MER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3875" y="-395288"/>
            <a:ext cx="10191750" cy="764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9" descr="safa3"/>
          <p:cNvPicPr>
            <a:picLocks noChangeAspect="1" noChangeArrowheads="1"/>
          </p:cNvPicPr>
          <p:nvPr/>
        </p:nvPicPr>
        <p:blipFill>
          <a:blip r:embed="rId4" cstate="print"/>
          <a:srcRect l="11568" t="8771" r="24362" b="25462"/>
          <a:stretch>
            <a:fillRect/>
          </a:stretch>
        </p:blipFill>
        <p:spPr bwMode="auto">
          <a:xfrm>
            <a:off x="-500063" y="-428625"/>
            <a:ext cx="3429001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Kabe(273)"/>
          <p:cNvPicPr>
            <a:picLocks noChangeAspect="1" noChangeArrowheads="1"/>
          </p:cNvPicPr>
          <p:nvPr/>
        </p:nvPicPr>
        <p:blipFill>
          <a:blip r:embed="rId5" cstate="print"/>
          <a:srcRect l="7951" t="14630" r="24442"/>
          <a:stretch>
            <a:fillRect/>
          </a:stretch>
        </p:blipFill>
        <p:spPr bwMode="auto">
          <a:xfrm>
            <a:off x="5929313" y="4241800"/>
            <a:ext cx="3786187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0"/>
            <a:ext cx="9144000" cy="6858000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tr-TR" sz="6000" b="1" dirty="0" smtClean="0">
                <a:solidFill>
                  <a:srgbClr val="C00000"/>
                </a:solidFill>
              </a:rPr>
              <a:t>SA’Y</a:t>
            </a:r>
            <a:endParaRPr lang="tr-TR" sz="4400" b="1" dirty="0" smtClean="0">
              <a:solidFill>
                <a:schemeClr val="bg1"/>
              </a:solidFill>
            </a:endParaRPr>
          </a:p>
          <a:p>
            <a:pPr marL="609600" indent="-609600" algn="ctr" eaLnBrk="1" hangingPunct="1">
              <a:buFontTx/>
              <a:buNone/>
            </a:pPr>
            <a:r>
              <a:rPr lang="tr-TR" sz="3600" b="1" dirty="0" smtClean="0"/>
              <a:t>Haccın ve Umrenin Vaciblerindendir.</a:t>
            </a:r>
          </a:p>
          <a:p>
            <a:pPr marL="609600" indent="-609600" eaLnBrk="1" hangingPunct="1">
              <a:buFontTx/>
              <a:buNone/>
            </a:pPr>
            <a:r>
              <a:rPr lang="tr-TR" sz="3600" b="1" dirty="0" smtClean="0">
                <a:solidFill>
                  <a:srgbClr val="CC0000"/>
                </a:solidFill>
              </a:rPr>
              <a:t>      SA’Y’İN  SAHİH OLMASI İÇİN;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dirty="0" smtClean="0"/>
              <a:t>İhrama girdikten sonra yapmak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dirty="0" smtClean="0"/>
              <a:t>Umre tavafından sonra yapmak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dirty="0" smtClean="0"/>
              <a:t>Şavtların çoğunun yapılmış olması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dirty="0" smtClean="0"/>
              <a:t>Sa’y’e Safa Tepesinden başlamak.</a:t>
            </a:r>
          </a:p>
          <a:p>
            <a:pPr marL="609600" indent="-609600" eaLnBrk="1" hangingPunct="1">
              <a:buNone/>
            </a:pPr>
            <a:r>
              <a:rPr lang="tr-TR" sz="3600" b="1" dirty="0" smtClean="0"/>
              <a:t>     Not: Erkekler iki yeşil ışık arasında </a:t>
            </a:r>
            <a:r>
              <a:rPr lang="tr-TR" sz="3600" b="1" dirty="0" smtClean="0">
                <a:solidFill>
                  <a:srgbClr val="FF0000"/>
                </a:solidFill>
              </a:rPr>
              <a:t>hervele</a:t>
            </a:r>
            <a:r>
              <a:rPr lang="tr-TR" sz="3600" b="1" dirty="0" smtClean="0"/>
              <a:t> yaparlar.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851648" cy="5112568"/>
          </a:xfrm>
        </p:spPr>
        <p:txBody>
          <a:bodyPr>
            <a:normAutofit/>
          </a:bodyPr>
          <a:lstStyle/>
          <a:p>
            <a:pPr algn="ctr"/>
            <a:r>
              <a:rPr lang="tr-TR" sz="6000" dirty="0" smtClean="0">
                <a:solidFill>
                  <a:srgbClr val="FFFF00"/>
                </a:solidFill>
              </a:rPr>
              <a:t>HACCIN ÇEŞİTLERİ</a:t>
            </a:r>
            <a:r>
              <a:rPr lang="tr-TR" sz="6000" smtClean="0">
                <a:solidFill>
                  <a:srgbClr val="FFFF00"/>
                </a:solidFill>
              </a:rPr>
              <a:t/>
            </a:r>
            <a:br>
              <a:rPr lang="tr-TR" sz="6000" smtClean="0">
                <a:solidFill>
                  <a:srgbClr val="FFFF00"/>
                </a:solidFill>
              </a:rPr>
            </a:br>
            <a:r>
              <a:rPr lang="tr-TR" sz="6000" smtClean="0">
                <a:solidFill>
                  <a:srgbClr val="FFFF00"/>
                </a:solidFill>
              </a:rPr>
              <a:t>HACC VE  </a:t>
            </a:r>
            <a:r>
              <a:rPr lang="tr-TR" sz="6000" dirty="0" smtClean="0">
                <a:solidFill>
                  <a:srgbClr val="FFFF00"/>
                </a:solidFill>
              </a:rPr>
              <a:t/>
            </a:r>
            <a:br>
              <a:rPr lang="tr-TR" sz="6000" dirty="0" smtClean="0">
                <a:solidFill>
                  <a:srgbClr val="FFFF00"/>
                </a:solidFill>
              </a:rPr>
            </a:br>
            <a:r>
              <a:rPr lang="tr-TR" sz="6000" dirty="0" smtClean="0">
                <a:solidFill>
                  <a:srgbClr val="FFFF00"/>
                </a:solidFill>
              </a:rPr>
              <a:t> UMRE İBADETİNDE YAPILMASI GEREKEN GÖREVLER</a:t>
            </a:r>
            <a:endParaRPr lang="tr-TR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467544" y="0"/>
            <a:ext cx="8143875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4800" b="1" dirty="0">
                <a:solidFill>
                  <a:srgbClr val="C00000"/>
                </a:solidFill>
                <a:ea typeface="+mj-ea"/>
              </a:rPr>
              <a:t>TRAŞ OLMAK </a:t>
            </a:r>
            <a:r>
              <a:rPr lang="tr-TR" sz="4000" b="1" dirty="0">
                <a:ea typeface="+mj-ea"/>
              </a:rPr>
              <a:t/>
            </a:r>
            <a:br>
              <a:rPr lang="tr-TR" sz="4000" b="1" dirty="0">
                <a:ea typeface="+mj-ea"/>
              </a:rPr>
            </a:br>
            <a:r>
              <a:rPr lang="tr-TR" sz="2800" b="1" dirty="0">
                <a:ea typeface="+mj-ea"/>
              </a:rPr>
              <a:t>HEM  UMRENİN  HEM DE  HACCIN  </a:t>
            </a:r>
            <a:r>
              <a:rPr lang="tr-TR" sz="2800" b="1" dirty="0" smtClean="0">
                <a:ea typeface="+mj-ea"/>
              </a:rPr>
              <a:t>VACİBİDİR</a:t>
            </a:r>
            <a:endParaRPr lang="tr-TR" sz="2800" b="1" dirty="0">
              <a:ea typeface="+mj-ea"/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294967295"/>
          </p:nvPr>
        </p:nvSpPr>
        <p:spPr>
          <a:xfrm>
            <a:off x="214313" y="1357313"/>
            <a:ext cx="8929687" cy="5500687"/>
          </a:xfrm>
        </p:spPr>
        <p:txBody>
          <a:bodyPr>
            <a:normAutofit lnSpcReduction="10000"/>
          </a:bodyPr>
          <a:lstStyle/>
          <a:p>
            <a:pPr algn="ctr" eaLnBrk="1" hangingPunct="1">
              <a:buClr>
                <a:srgbClr val="DD8047"/>
              </a:buClr>
              <a:buFont typeface="Wingdings" pitchFamily="2" charset="2"/>
              <a:buNone/>
              <a:defRPr/>
            </a:pPr>
            <a:r>
              <a:rPr lang="tr-TR" sz="4800" dirty="0" smtClean="0">
                <a:solidFill>
                  <a:srgbClr val="C00000"/>
                </a:solidFill>
                <a:latin typeface="Arial Black" pitchFamily="34" charset="0"/>
              </a:rPr>
              <a:t>DİKKAT !</a:t>
            </a:r>
          </a:p>
          <a:p>
            <a:pPr algn="ctr" eaLnBrk="1" hangingPunct="1">
              <a:lnSpc>
                <a:spcPct val="150000"/>
              </a:lnSpc>
              <a:buClr>
                <a:srgbClr val="DD8047"/>
              </a:buClr>
              <a:buFont typeface="Wingdings" pitchFamily="2" charset="2"/>
              <a:buNone/>
              <a:defRPr/>
            </a:pPr>
            <a:r>
              <a:rPr lang="tr-TR" sz="3200" dirty="0" smtClean="0">
                <a:latin typeface="Arial Black" pitchFamily="34" charset="0"/>
              </a:rPr>
              <a:t>1. Umrenin Tavafı yapılmadan                </a:t>
            </a:r>
            <a:r>
              <a:rPr lang="tr-TR" sz="3200" dirty="0" smtClean="0">
                <a:solidFill>
                  <a:srgbClr val="C00000"/>
                </a:solidFill>
                <a:latin typeface="Arial Black" pitchFamily="34" charset="0"/>
              </a:rPr>
              <a:t>Sa’y yapılmaz.</a:t>
            </a:r>
          </a:p>
          <a:p>
            <a:pPr algn="ctr" eaLnBrk="1" hangingPunct="1">
              <a:lnSpc>
                <a:spcPct val="150000"/>
              </a:lnSpc>
              <a:buClr>
                <a:srgbClr val="DD8047"/>
              </a:buClr>
              <a:buFont typeface="Wingdings" pitchFamily="2" charset="2"/>
              <a:buNone/>
              <a:defRPr/>
            </a:pPr>
            <a:r>
              <a:rPr lang="tr-TR" sz="3200" dirty="0" smtClean="0">
                <a:latin typeface="Arial Black" pitchFamily="34" charset="0"/>
              </a:rPr>
              <a:t>2. Umrenin Tavafı ve Sa’y’i yapılmadan </a:t>
            </a:r>
            <a:r>
              <a:rPr lang="tr-TR" sz="3200" dirty="0" smtClean="0">
                <a:solidFill>
                  <a:srgbClr val="FF0000"/>
                </a:solidFill>
                <a:latin typeface="Arial Black" pitchFamily="34" charset="0"/>
              </a:rPr>
              <a:t>TRAŞ olunmaz.</a:t>
            </a:r>
          </a:p>
          <a:p>
            <a:pPr algn="ctr" eaLnBrk="1" hangingPunct="1">
              <a:lnSpc>
                <a:spcPct val="150000"/>
              </a:lnSpc>
              <a:buClr>
                <a:srgbClr val="DD8047"/>
              </a:buClr>
              <a:buFont typeface="Wingdings" pitchFamily="2" charset="2"/>
              <a:buNone/>
              <a:defRPr/>
            </a:pPr>
            <a:r>
              <a:rPr lang="tr-TR" sz="3200" dirty="0" smtClean="0">
                <a:latin typeface="Arial Black" pitchFamily="34" charset="0"/>
              </a:rPr>
              <a:t>3. TRAŞ olmadan da                      </a:t>
            </a:r>
            <a:r>
              <a:rPr lang="tr-TR" sz="3200" dirty="0" smtClean="0">
                <a:solidFill>
                  <a:srgbClr val="C00000"/>
                </a:solidFill>
                <a:latin typeface="Arial Black" pitchFamily="34" charset="0"/>
              </a:rPr>
              <a:t>İHRAMDAN ÇIKILMAZ.</a:t>
            </a:r>
          </a:p>
          <a:p>
            <a:pPr eaLnBrk="1" hangingPunct="1">
              <a:defRPr/>
            </a:pPr>
            <a:endParaRPr lang="tr-TR" dirty="0"/>
          </a:p>
        </p:txBody>
      </p:sp>
      <p:pic>
        <p:nvPicPr>
          <p:cNvPr id="53252" name="Picture 3" descr="G:\Hac Dosyasi\Hacc 2010\Hacc\Hac Karikatur\15hac.jpg"/>
          <p:cNvPicPr>
            <a:picLocks noChangeAspect="1" noChangeArrowheads="1"/>
          </p:cNvPicPr>
          <p:nvPr/>
        </p:nvPicPr>
        <p:blipFill>
          <a:blip r:embed="rId3" cstate="print"/>
          <a:srcRect l="7693" t="5293"/>
          <a:stretch>
            <a:fillRect/>
          </a:stretch>
        </p:blipFill>
        <p:spPr bwMode="auto">
          <a:xfrm>
            <a:off x="7429500" y="4500563"/>
            <a:ext cx="17145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 descr="C:\Users\muallimmy\Pictures\dini resimler\kabe resimleri\kaaba-03.jpg"/>
          <p:cNvPicPr>
            <a:picLocks noChangeAspect="1" noChangeArrowheads="1"/>
          </p:cNvPicPr>
          <p:nvPr/>
        </p:nvPicPr>
        <p:blipFill>
          <a:blip r:embed="rId4" cstate="print"/>
          <a:srcRect l="20999" t="10001" r="29500" b="36000"/>
          <a:stretch>
            <a:fillRect/>
          </a:stretch>
        </p:blipFill>
        <p:spPr bwMode="auto">
          <a:xfrm>
            <a:off x="0" y="2286000"/>
            <a:ext cx="14287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 descr="Kabe(273)"/>
          <p:cNvPicPr>
            <a:picLocks noChangeAspect="1" noChangeArrowheads="1"/>
          </p:cNvPicPr>
          <p:nvPr/>
        </p:nvPicPr>
        <p:blipFill>
          <a:blip r:embed="rId5" cstate="print"/>
          <a:srcRect l="19913" t="28754" r="40933" b="22800"/>
          <a:stretch>
            <a:fillRect/>
          </a:stretch>
        </p:blipFill>
        <p:spPr bwMode="auto">
          <a:xfrm>
            <a:off x="7500938" y="2636912"/>
            <a:ext cx="164306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>
          <a:xfrm>
            <a:off x="1285875" y="0"/>
            <a:ext cx="7858125" cy="12192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tr-TR" sz="3600" b="1" dirty="0" smtClean="0"/>
              <a:t>İHRAMDAN ÇIKMAK İÇİN NASIL TRAŞ OLUNUR? </a:t>
            </a:r>
          </a:p>
        </p:txBody>
      </p:sp>
      <p:sp>
        <p:nvSpPr>
          <p:cNvPr id="54275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571500" y="1500188"/>
            <a:ext cx="4071938" cy="4572000"/>
          </a:xfrm>
          <a:solidFill>
            <a:schemeClr val="accent2"/>
          </a:solidFill>
        </p:spPr>
        <p:txBody>
          <a:bodyPr/>
          <a:lstStyle/>
          <a:p>
            <a:pPr marL="533400" indent="-533400" algn="ctr" eaLnBrk="1" hangingPunct="1">
              <a:buFontTx/>
              <a:buNone/>
            </a:pPr>
            <a:r>
              <a:rPr lang="tr-TR" b="1" dirty="0" smtClean="0">
                <a:latin typeface="Franklin Gothic Medium" pitchFamily="34" charset="0"/>
              </a:rPr>
              <a:t>ERKEKLER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tr-TR" dirty="0" smtClean="0">
                <a:latin typeface="Franklin Gothic Demi" pitchFamily="34" charset="0"/>
              </a:rPr>
              <a:t>Saçın tamamen kesilmesi 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tr-TR" smtClean="0">
                <a:latin typeface="Franklin Gothic Demi" pitchFamily="34" charset="0"/>
              </a:rPr>
              <a:t>Saçın </a:t>
            </a:r>
            <a:r>
              <a:rPr lang="tr-TR" dirty="0" smtClean="0">
                <a:latin typeface="Franklin Gothic Demi" pitchFamily="34" charset="0"/>
              </a:rPr>
              <a:t>¼ miktarının ucundan kısaltmak</a:t>
            </a:r>
          </a:p>
        </p:txBody>
      </p:sp>
      <p:sp>
        <p:nvSpPr>
          <p:cNvPr id="54276" name="Rectangle 6"/>
          <p:cNvSpPr>
            <a:spLocks noGrp="1" noChangeArrowheads="1"/>
          </p:cNvSpPr>
          <p:nvPr>
            <p:ph sz="quarter" idx="4294967295"/>
          </p:nvPr>
        </p:nvSpPr>
        <p:spPr>
          <a:xfrm>
            <a:off x="4857750" y="1500188"/>
            <a:ext cx="4071938" cy="4572000"/>
          </a:xfrm>
          <a:solidFill>
            <a:srgbClr val="FF33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r-TR" smtClean="0">
                <a:latin typeface="Franklin Gothic Demi" pitchFamily="34" charset="0"/>
              </a:rPr>
              <a:t>BAYANLAR</a:t>
            </a:r>
          </a:p>
          <a:p>
            <a:pPr algn="ctr" eaLnBrk="1" hangingPunct="1">
              <a:buFontTx/>
              <a:buNone/>
            </a:pPr>
            <a:r>
              <a:rPr lang="tr-TR" smtClean="0">
                <a:latin typeface="Franklin Gothic Demi" pitchFamily="34" charset="0"/>
              </a:rPr>
              <a:t>Saçlarının uçlarından bir parmak kalınlığı kadar kesilmesi yeterlidir.</a:t>
            </a:r>
          </a:p>
        </p:txBody>
      </p:sp>
      <p:pic>
        <p:nvPicPr>
          <p:cNvPr id="54277" name="Picture 2" descr="G:\Hac Dosyasi\Hacc 2010\Hacc\cutting-shaving-hair.jpg"/>
          <p:cNvPicPr>
            <a:picLocks noChangeAspect="1" noChangeArrowheads="1"/>
          </p:cNvPicPr>
          <p:nvPr/>
        </p:nvPicPr>
        <p:blipFill>
          <a:blip r:embed="rId3" cstate="print"/>
          <a:srcRect l="2502" t="59375"/>
          <a:stretch>
            <a:fillRect/>
          </a:stretch>
        </p:blipFill>
        <p:spPr bwMode="auto">
          <a:xfrm>
            <a:off x="4857750" y="4500563"/>
            <a:ext cx="40719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2" descr="G:\Hac Dosyasi\Hacc 2010\Hacc\cutting-shaving-hair.jpg"/>
          <p:cNvPicPr>
            <a:picLocks noChangeAspect="1" noChangeArrowheads="1"/>
          </p:cNvPicPr>
          <p:nvPr/>
        </p:nvPicPr>
        <p:blipFill>
          <a:blip r:embed="rId3" cstate="print"/>
          <a:srcRect t="10938" b="56250"/>
          <a:stretch>
            <a:fillRect/>
          </a:stretch>
        </p:blipFill>
        <p:spPr bwMode="auto">
          <a:xfrm>
            <a:off x="571500" y="4429125"/>
            <a:ext cx="40719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0"/>
            <a:ext cx="9144000" cy="6858000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>
            <a:normAutofit/>
          </a:bodyPr>
          <a:lstStyle/>
          <a:p>
            <a:pPr>
              <a:buNone/>
            </a:pPr>
            <a:endParaRPr lang="tr-TR" sz="36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tr-TR" sz="3600" b="1" dirty="0" smtClean="0">
                <a:solidFill>
                  <a:srgbClr val="FF0000"/>
                </a:solidFill>
              </a:rPr>
              <a:t>ÖNEMLİ HATIRLATMA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Tavaf esnasında   namaz için kamet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 getirildiğinde  farz  namaz  cemaatle 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kılınır ve tavafa kalınan yerden devam 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edilir.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Tavaf esnasında  abdest 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bozulduğunda, </a:t>
            </a:r>
            <a:r>
              <a:rPr lang="tr-TR" sz="3600" b="1" dirty="0">
                <a:solidFill>
                  <a:srgbClr val="7030A0"/>
                </a:solidFill>
              </a:rPr>
              <a:t> </a:t>
            </a:r>
            <a:r>
              <a:rPr lang="tr-TR" sz="3600" b="1" dirty="0" smtClean="0">
                <a:solidFill>
                  <a:srgbClr val="7030A0"/>
                </a:solidFill>
              </a:rPr>
              <a:t>yeniden abdest alarak kalınan  yerden devam edilerek yediye </a:t>
            </a:r>
          </a:p>
          <a:p>
            <a:pPr>
              <a:buNone/>
            </a:pPr>
            <a:r>
              <a:rPr lang="tr-TR" sz="3600" b="1" dirty="0" smtClean="0">
                <a:solidFill>
                  <a:srgbClr val="7030A0"/>
                </a:solidFill>
              </a:rPr>
              <a:t>tamamlanır.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0"/>
            <a:ext cx="9144000" cy="6858000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tr-TR" sz="36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tr-TR" sz="3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tr-TR" sz="4400" b="1" dirty="0" err="1" smtClean="0">
                <a:solidFill>
                  <a:srgbClr val="0070C0"/>
                </a:solidFill>
              </a:rPr>
              <a:t>Iztıba</a:t>
            </a:r>
            <a:r>
              <a:rPr lang="tr-TR" sz="4400" b="1" dirty="0" smtClean="0">
                <a:solidFill>
                  <a:srgbClr val="0070C0"/>
                </a:solidFill>
              </a:rPr>
              <a:t>, remel…..  özellikle  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0070C0"/>
                </a:solidFill>
              </a:rPr>
              <a:t>istilamda,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0070C0"/>
                </a:solidFill>
              </a:rPr>
              <a:t>mahremiyete  ve  başkalarına 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0070C0"/>
                </a:solidFill>
              </a:rPr>
              <a:t>eziyet vermemeye  dikkat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0070C0"/>
                </a:solidFill>
              </a:rPr>
              <a:t>etmeliyiz….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0070C0"/>
                </a:solidFill>
              </a:rPr>
              <a:t>Tavaf bitiminde  akış 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0070C0"/>
                </a:solidFill>
              </a:rPr>
              <a:t>bozulmamalı…..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tr-TR" sz="5400" b="1" dirty="0" smtClean="0">
                <a:solidFill>
                  <a:srgbClr val="C00000"/>
                </a:solidFill>
              </a:rPr>
              <a:t>Efendimiz(s.a.v)’in Umresi</a:t>
            </a:r>
          </a:p>
          <a:p>
            <a:pPr algn="ctr">
              <a:buNone/>
            </a:pPr>
            <a:endParaRPr lang="tr-TR" sz="5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tr-TR" sz="5400" b="1" dirty="0" smtClean="0">
                <a:solidFill>
                  <a:schemeClr val="tx2"/>
                </a:solidFill>
              </a:rPr>
              <a:t>629’da </a:t>
            </a:r>
            <a:r>
              <a:rPr lang="tr-TR" sz="5400" b="1" dirty="0" err="1" smtClean="0">
                <a:solidFill>
                  <a:schemeClr val="tx2"/>
                </a:solidFill>
              </a:rPr>
              <a:t>Hudeybiye’den</a:t>
            </a:r>
            <a:r>
              <a:rPr lang="tr-TR" sz="5400" b="1" dirty="0" smtClean="0">
                <a:solidFill>
                  <a:schemeClr val="tx2"/>
                </a:solidFill>
              </a:rPr>
              <a:t> bir yıl sonra</a:t>
            </a:r>
          </a:p>
          <a:p>
            <a:pPr algn="ctr">
              <a:buNone/>
            </a:pPr>
            <a:r>
              <a:rPr lang="tr-TR" sz="5400" b="1" dirty="0" smtClean="0">
                <a:solidFill>
                  <a:schemeClr val="tx2"/>
                </a:solidFill>
              </a:rPr>
              <a:t>Kaza umresi şeklinde  ifa edilmiştir.</a:t>
            </a:r>
          </a:p>
          <a:p>
            <a:pPr algn="ctr">
              <a:buNone/>
            </a:pPr>
            <a:endParaRPr lang="tr-TR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tr-TR" sz="3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tr-TR" sz="6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tr-TR" sz="6000" b="1" dirty="0" smtClean="0">
                <a:solidFill>
                  <a:srgbClr val="FF0000"/>
                </a:solidFill>
              </a:rPr>
              <a:t>HACC’LA İLGİLİ</a:t>
            </a:r>
          </a:p>
          <a:p>
            <a:pPr algn="ctr">
              <a:buNone/>
            </a:pPr>
            <a:r>
              <a:rPr lang="tr-TR" sz="6000" b="1" dirty="0" smtClean="0">
                <a:solidFill>
                  <a:srgbClr val="FF0000"/>
                </a:solidFill>
              </a:rPr>
              <a:t>GÖREVLER</a:t>
            </a:r>
          </a:p>
          <a:p>
            <a:pPr>
              <a:buNone/>
            </a:pPr>
            <a:r>
              <a:rPr lang="tr-TR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tr-TR" sz="6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tr-TR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tr-TR" sz="3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5720" y="1214422"/>
            <a:ext cx="850112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Temettu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 haccı yapanlar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mîkatta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sadece umreye niyet ettikleri için umrenin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yi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tamamlanınca, tıraş olup ihramdan çıkarlar. Tekrar hac için ihrama girinceye kadar Mekke'de ihramsız kalırlar. 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Zilhicce (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terviye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günü veya isterlerse daha önce hac için tekrar ihrama girerler. 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sz="2400" b="1" dirty="0" smtClean="0">
              <a:solidFill>
                <a:srgbClr val="0033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Hac için ihrama girdikten sonra yapacakları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nâfile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bir tavafı takiben isterlerse hac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yini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Arafat'a çıkmadan önce yapabilirler. Bu takdirde, ziyaret tavafından sonra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`y yapmazlar.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tr-T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tr-TR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tr-TR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tr-TR" sz="3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357298"/>
            <a:ext cx="900115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Kırân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haccı yapanlar, ihrama girerken hacca da niyet ettikleri</a:t>
            </a:r>
            <a:r>
              <a:rPr kumimoji="0" lang="tr-TR" sz="2400" b="1" i="0" u="none" strike="noStrike" cap="none" normalizeH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için umre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yindan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sonra tıraş olmazlar ve ihramdan çıkmazlar.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Bunlar umre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yi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bitince, gerekiyorsa biraz dinlendikten sonra ayrıca kudüm tavafı yapıp tavaf namazını kılarlar. 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sz="2400" b="1" dirty="0" smtClean="0">
              <a:solidFill>
                <a:srgbClr val="0033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Hac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yini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isterlerse bu kudüm tavafının arkasından, isterlerse ziyaret tavafından sonra yaparlar.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sz="2400" b="1" dirty="0" smtClean="0">
              <a:solidFill>
                <a:srgbClr val="0033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Peşinden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`y yapılacak tavafta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ıztıbâ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 ve ilk üç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şavtta</a:t>
            </a: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remel  yapılır.</a:t>
            </a:r>
            <a:endParaRPr kumimoji="0" lang="tr-T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4400" b="1" dirty="0" smtClean="0">
                <a:solidFill>
                  <a:srgbClr val="FF0000"/>
                </a:solidFill>
              </a:rPr>
              <a:t>ARAFATA ÇIKIŞ</a:t>
            </a:r>
          </a:p>
        </p:txBody>
      </p:sp>
      <p:sp>
        <p:nvSpPr>
          <p:cNvPr id="4" name="3 Dikdörtgen"/>
          <p:cNvSpPr/>
          <p:nvPr/>
        </p:nvSpPr>
        <p:spPr>
          <a:xfrm>
            <a:off x="571472" y="1285860"/>
            <a:ext cx="76438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Hacı </a:t>
            </a:r>
            <a:r>
              <a:rPr lang="tr-TR" sz="3200" dirty="0" err="1" smtClean="0">
                <a:latin typeface="Times New Roman" pitchFamily="18" charset="0"/>
                <a:cs typeface="Times New Roman" pitchFamily="18" charset="0"/>
              </a:rPr>
              <a:t>dayları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, ister </a:t>
            </a:r>
            <a:r>
              <a:rPr lang="tr-TR" sz="3200" dirty="0" err="1" smtClean="0">
                <a:latin typeface="Times New Roman" pitchFamily="18" charset="0"/>
                <a:cs typeface="Times New Roman" pitchFamily="18" charset="0"/>
              </a:rPr>
              <a:t>ifrad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, ister </a:t>
            </a:r>
            <a:r>
              <a:rPr lang="tr-TR" sz="3200" dirty="0" err="1" smtClean="0">
                <a:latin typeface="Times New Roman" pitchFamily="18" charset="0"/>
                <a:cs typeface="Times New Roman" pitchFamily="18" charset="0"/>
              </a:rPr>
              <a:t>temettu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`, ister kıran yapsınlar, tamamı </a:t>
            </a:r>
            <a:r>
              <a:rPr lang="tr-TR" sz="3200" dirty="0" err="1" smtClean="0">
                <a:latin typeface="Times New Roman" pitchFamily="18" charset="0"/>
                <a:cs typeface="Times New Roman" pitchFamily="18" charset="0"/>
              </a:rPr>
              <a:t>terviye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(8 Zilhicce) günü, kaldıkları otelde ihram hazırlığı yapıp </a:t>
            </a:r>
            <a:r>
              <a:rPr lang="tr-TR" sz="3200" dirty="0" err="1" smtClean="0">
                <a:latin typeface="Times New Roman" pitchFamily="18" charset="0"/>
                <a:cs typeface="Times New Roman" pitchFamily="18" charset="0"/>
              </a:rPr>
              <a:t>hacc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için niyetlenip ihrama girerler ve Mekke'den ayrılıp </a:t>
            </a:r>
            <a:r>
              <a:rPr lang="tr-TR" sz="3200" dirty="0" err="1" smtClean="0">
                <a:latin typeface="Times New Roman" pitchFamily="18" charset="0"/>
                <a:cs typeface="Times New Roman" pitchFamily="18" charset="0"/>
              </a:rPr>
              <a:t>Mina'ya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veya Arafat'a geçerler.</a:t>
            </a:r>
            <a:endParaRPr lang="tr-T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uallimmy\Pictures\dini resimler\kabe resimleri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43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2 Metin kutusu"/>
          <p:cNvSpPr txBox="1">
            <a:spLocks noChangeArrowheads="1"/>
          </p:cNvSpPr>
          <p:nvPr/>
        </p:nvSpPr>
        <p:spPr bwMode="auto">
          <a:xfrm>
            <a:off x="6429375" y="3214688"/>
            <a:ext cx="24288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latin typeface="Calibri" pitchFamily="34" charset="0"/>
              </a:rPr>
              <a:t>Arafat’a giden hacılar</a:t>
            </a:r>
          </a:p>
        </p:txBody>
      </p:sp>
      <p:sp>
        <p:nvSpPr>
          <p:cNvPr id="16389" name="4 Metin kutusu"/>
          <p:cNvSpPr txBox="1">
            <a:spLocks noChangeArrowheads="1"/>
          </p:cNvSpPr>
          <p:nvPr/>
        </p:nvSpPr>
        <p:spPr bwMode="auto">
          <a:xfrm>
            <a:off x="2357438" y="6215063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www.muhammetyilmaz.com</a:t>
            </a:r>
          </a:p>
        </p:txBody>
      </p:sp>
      <p:sp>
        <p:nvSpPr>
          <p:cNvPr id="6" name="5 Dikdörtgen"/>
          <p:cNvSpPr/>
          <p:nvPr/>
        </p:nvSpPr>
        <p:spPr>
          <a:xfrm>
            <a:off x="5643563" y="0"/>
            <a:ext cx="3500437" cy="3046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Arafat Vakfesinin Vacibi</a:t>
            </a:r>
            <a:r>
              <a:rPr lang="tr-TR" sz="2400" b="1" dirty="0"/>
              <a:t>: </a:t>
            </a:r>
            <a:r>
              <a:rPr lang="tr-TR" sz="2400" dirty="0"/>
              <a:t>Arefe günü gündüz Arafat'a çıkmış olanların</a:t>
            </a:r>
            <a:r>
              <a:rPr lang="tr-TR" sz="2400" b="1" dirty="0"/>
              <a:t> </a:t>
            </a:r>
            <a:r>
              <a:rPr lang="tr-TR" sz="2400" dirty="0"/>
              <a:t>güneş batıncaya kadar Arafat'ta beklemeleri </a:t>
            </a:r>
            <a:r>
              <a:rPr lang="tr-T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vacip</a:t>
            </a:r>
            <a:r>
              <a:rPr lang="tr-TR" sz="2400" dirty="0"/>
              <a:t>tir.Cem-i takdim ise sünnettir.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92352" y="1889448"/>
            <a:ext cx="7851648" cy="4968552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dirty="0" smtClean="0">
                <a:solidFill>
                  <a:srgbClr val="FFFF00"/>
                </a:solidFill>
              </a:rPr>
              <a:t/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/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Hacc  nedir,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Haccın çeşitleri  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Tercih edilen hacc türü, (Temettü Haccı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Umre nedir, 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İhram, 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İhrama hazırlık,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Umre niyeti,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Telbiye, 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İhram yasakları, 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Tavaf, Sa’y,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smtClean="0">
                <a:solidFill>
                  <a:srgbClr val="FFFF00"/>
                </a:solidFill>
              </a:rPr>
              <a:t>İhramdan çıkış.</a:t>
            </a:r>
            <a:br>
              <a:rPr lang="tr-TR" sz="4000" dirty="0" smtClean="0">
                <a:solidFill>
                  <a:srgbClr val="FFFF00"/>
                </a:solidFill>
              </a:rPr>
            </a:br>
            <a:r>
              <a:rPr lang="tr-TR" sz="4000" dirty="0" err="1" smtClean="0">
                <a:solidFill>
                  <a:srgbClr val="FFFF00"/>
                </a:solidFill>
              </a:rPr>
              <a:t>Hacc</a:t>
            </a:r>
            <a:r>
              <a:rPr lang="tr-TR" sz="4000" dirty="0" smtClean="0">
                <a:solidFill>
                  <a:srgbClr val="FFFF00"/>
                </a:solidFill>
              </a:rPr>
              <a:t> </a:t>
            </a:r>
            <a:r>
              <a:rPr lang="tr-TR" sz="4000" dirty="0" err="1" smtClean="0">
                <a:solidFill>
                  <a:srgbClr val="FFFF00"/>
                </a:solidFill>
              </a:rPr>
              <a:t>ibatetiyle</a:t>
            </a:r>
            <a:r>
              <a:rPr lang="tr-TR" sz="4000" dirty="0" smtClean="0">
                <a:solidFill>
                  <a:srgbClr val="FFFF00"/>
                </a:solidFill>
              </a:rPr>
              <a:t> </a:t>
            </a:r>
            <a:r>
              <a:rPr lang="tr-TR" sz="4000" smtClean="0">
                <a:solidFill>
                  <a:srgbClr val="FFFF00"/>
                </a:solidFill>
              </a:rPr>
              <a:t>ilgili görevler. </a:t>
            </a:r>
            <a:endParaRPr lang="tr-T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sz="5400" smtClean="0">
                <a:solidFill>
                  <a:schemeClr val="tx1"/>
                </a:solidFill>
              </a:rPr>
              <a:t>ARAFAT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4267200" cy="5029200"/>
          </a:xfrm>
        </p:spPr>
        <p:txBody>
          <a:bodyPr/>
          <a:lstStyle/>
          <a:p>
            <a:pPr eaLnBrk="1" hangingPunct="1"/>
            <a:r>
              <a:rPr lang="tr-TR" sz="2500" b="1" smtClean="0"/>
              <a:t>Hz. Adem İle Hz. Havva Validemizin yeryüzünde ilk buluştukları, kavuştukları yerdir.</a:t>
            </a:r>
          </a:p>
          <a:p>
            <a:pPr eaLnBrk="1" hangingPunct="1"/>
            <a:r>
              <a:rPr lang="tr-TR" sz="2500" b="1" smtClean="0"/>
              <a:t>Peygamber Efendimizin Veda Hutbesini söylediği yerdir.</a:t>
            </a:r>
          </a:p>
          <a:p>
            <a:pPr eaLnBrk="1" hangingPunct="1"/>
            <a:r>
              <a:rPr lang="tr-TR" sz="2500" b="1" smtClean="0"/>
              <a:t>Orada Cebeli Rahme (rahmet tepesi ) isminde bir tepe vardır. Mekke’nin 25 km. güney doğusunda bulunur.</a:t>
            </a:r>
          </a:p>
        </p:txBody>
      </p:sp>
      <p:pic>
        <p:nvPicPr>
          <p:cNvPr id="18436" name="Picture 10" descr="Arafa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3"/>
            <a:ext cx="42862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Araf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571500"/>
            <a:ext cx="228600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2" descr="ihra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63" y="23813"/>
            <a:ext cx="1500187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G:\Hac Dosyasi\101MSDCF\DSC00131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 t="15556"/>
          <a:stretch>
            <a:fillRect/>
          </a:stretch>
        </p:blipFill>
        <p:spPr>
          <a:xfrm>
            <a:off x="0" y="1285875"/>
            <a:ext cx="4572000" cy="2714625"/>
          </a:xfrm>
          <a:ln w="127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4287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tr-TR" sz="2800" b="1" kern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VAKFE: </a:t>
            </a:r>
            <a:r>
              <a:rPr lang="tr-TR" sz="2800" kern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Arefe</a:t>
            </a:r>
            <a:r>
              <a:rPr lang="tr-TR" sz="28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günü öğleden sonra bayramın birinci günü sabahına kadar bu zaman içerisinde belli bir vakit Arafat’ta kalmaktır.</a:t>
            </a:r>
          </a:p>
        </p:txBody>
      </p:sp>
      <p:pic>
        <p:nvPicPr>
          <p:cNvPr id="20484" name="Picture 8" descr="G:\Hac Dosyasi\101MSDCF\DSC00126.JPG"/>
          <p:cNvPicPr>
            <a:picLocks noChangeAspect="1" noChangeArrowheads="1"/>
          </p:cNvPicPr>
          <p:nvPr/>
        </p:nvPicPr>
        <p:blipFill>
          <a:blip r:embed="rId4" cstate="print"/>
          <a:srcRect t="13333" b="4443"/>
          <a:stretch>
            <a:fillRect/>
          </a:stretch>
        </p:blipFill>
        <p:spPr bwMode="auto">
          <a:xfrm>
            <a:off x="4643438" y="1357313"/>
            <a:ext cx="45005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ac Güzergahı 042"/>
          <p:cNvPicPr>
            <a:picLocks noChangeArrowheads="1"/>
          </p:cNvPicPr>
          <p:nvPr/>
        </p:nvPicPr>
        <p:blipFill>
          <a:blip r:embed="rId5" cstate="print"/>
          <a:srcRect l="4918" t="7549" b="15094"/>
          <a:stretch>
            <a:fillRect/>
          </a:stretch>
        </p:blipFill>
        <p:spPr bwMode="auto">
          <a:xfrm>
            <a:off x="4714875" y="4071938"/>
            <a:ext cx="44291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C:\Users\Salim\Desktop\HAC SEMINERI 2010\Resimler Özel\arafat_tuvalet.jpg"/>
          <p:cNvPicPr>
            <a:picLocks noChangeAspect="1" noChangeArrowheads="1"/>
          </p:cNvPicPr>
          <p:nvPr/>
        </p:nvPicPr>
        <p:blipFill>
          <a:blip r:embed="rId6" cstate="print"/>
          <a:srcRect l="11320" t="16982" r="9435" b="16982"/>
          <a:stretch>
            <a:fillRect/>
          </a:stretch>
        </p:blipFill>
        <p:spPr bwMode="auto">
          <a:xfrm>
            <a:off x="0" y="4089400"/>
            <a:ext cx="46434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  <a:defRPr/>
            </a:pPr>
            <a:endParaRPr lang="tr-TR" dirty="0" smtClean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tr-TR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ARAFAT VAKFESİNİN FARZLARI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endParaRPr lang="tr-TR" b="1" dirty="0" smtClean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tr-TR" dirty="0" smtClean="0">
                <a:latin typeface="Berlin Sans FB" pitchFamily="34" charset="0"/>
              </a:rPr>
              <a:t>	</a:t>
            </a:r>
            <a:r>
              <a:rPr lang="tr-TR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1.</a:t>
            </a:r>
            <a:r>
              <a:rPr lang="tr-TR" dirty="0" smtClean="0">
                <a:latin typeface="Berlin Sans FB" pitchFamily="34" charset="0"/>
              </a:rPr>
              <a:t> Hac için ihrama girmiş olmak</a:t>
            </a:r>
            <a:endParaRPr lang="tr-TR" b="1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tr-T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	</a:t>
            </a:r>
            <a:r>
              <a:rPr lang="tr-TR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2.</a:t>
            </a:r>
            <a:r>
              <a:rPr lang="tr-TR" dirty="0" smtClean="0">
                <a:latin typeface="Berlin Sans FB" pitchFamily="34" charset="0"/>
              </a:rPr>
              <a:t> Vakfeyi </a:t>
            </a:r>
            <a:r>
              <a:rPr lang="tr-TR" dirty="0" err="1" smtClean="0">
                <a:latin typeface="Berlin Sans FB" pitchFamily="34" charset="0"/>
              </a:rPr>
              <a:t>Arefe</a:t>
            </a:r>
            <a:r>
              <a:rPr lang="tr-TR" dirty="0" smtClean="0">
                <a:latin typeface="Berlin Sans FB" pitchFamily="34" charset="0"/>
              </a:rPr>
              <a:t> günü (</a:t>
            </a:r>
            <a:r>
              <a:rPr lang="tr-T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9 Zilhicce</a:t>
            </a:r>
            <a:r>
              <a:rPr lang="tr-TR" dirty="0" smtClean="0">
                <a:latin typeface="Berlin Sans FB" pitchFamily="34" charset="0"/>
              </a:rPr>
              <a:t>) güneşin zeval noktasına gelmesinden kurban bayramın birinci günü (</a:t>
            </a:r>
            <a:r>
              <a:rPr lang="tr-T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10 Zilhicce</a:t>
            </a:r>
            <a:r>
              <a:rPr lang="tr-TR" dirty="0" smtClean="0">
                <a:latin typeface="Berlin Sans FB" pitchFamily="34" charset="0"/>
              </a:rPr>
              <a:t>) </a:t>
            </a:r>
            <a:r>
              <a:rPr lang="tr-TR" dirty="0" err="1" smtClean="0">
                <a:latin typeface="Berlin Sans FB" pitchFamily="34" charset="0"/>
              </a:rPr>
              <a:t>fecr</a:t>
            </a:r>
            <a:r>
              <a:rPr lang="tr-TR" dirty="0" smtClean="0">
                <a:latin typeface="Berlin Sans FB" pitchFamily="34" charset="0"/>
              </a:rPr>
              <a:t>-i sadığa kadar olan süre içinde yapmak</a:t>
            </a:r>
            <a:endParaRPr lang="tr-TR" b="1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tr-TR" b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	3.</a:t>
            </a:r>
            <a:r>
              <a:rPr lang="tr-TR" dirty="0" smtClean="0">
                <a:latin typeface="Berlin Sans FB" pitchFamily="34" charset="0"/>
              </a:rPr>
              <a:t> Vakfeyi Arafat'ta yapmak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tr-TR" dirty="0" smtClean="0">
                <a:latin typeface="Berlin Sans FB" pitchFamily="34" charset="0"/>
              </a:rPr>
              <a:t>	</a:t>
            </a:r>
            <a:endParaRPr lang="tr-TR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tr-TR" b="1" dirty="0" smtClean="0"/>
              <a:t>	</a:t>
            </a:r>
            <a:r>
              <a:rPr lang="tr-TR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Arafat Vakfesinin Vacibi</a:t>
            </a:r>
            <a:r>
              <a:rPr lang="tr-TR" b="1" dirty="0" smtClean="0"/>
              <a:t>: </a:t>
            </a:r>
            <a:r>
              <a:rPr lang="tr-TR" dirty="0" err="1" smtClean="0"/>
              <a:t>Arefe</a:t>
            </a:r>
            <a:r>
              <a:rPr lang="tr-TR" dirty="0" smtClean="0"/>
              <a:t> günü gündüz Arafat'a çıkmış olanların</a:t>
            </a:r>
            <a:r>
              <a:rPr lang="tr-TR" b="1" dirty="0" smtClean="0"/>
              <a:t> </a:t>
            </a:r>
            <a:r>
              <a:rPr lang="tr-TR" dirty="0" smtClean="0"/>
              <a:t>güneş batıncaya kadar Arafat'ta beklemeleri </a:t>
            </a:r>
            <a:r>
              <a:rPr lang="tr-TR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vacip</a:t>
            </a:r>
            <a:r>
              <a:rPr lang="tr-TR" dirty="0" smtClean="0"/>
              <a:t>tir.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G:\Hac Dosyasi\101MSDCF\DSC0013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 l="24219" r="27344"/>
          <a:stretch>
            <a:fillRect/>
          </a:stretch>
        </p:blipFill>
        <p:spPr>
          <a:xfrm>
            <a:off x="0" y="428625"/>
            <a:ext cx="4429125" cy="6429375"/>
          </a:xfrm>
          <a:noFill/>
        </p:spPr>
      </p:pic>
      <p:pic>
        <p:nvPicPr>
          <p:cNvPr id="22531" name="Picture 8" descr="G:\Hac Dosyasi\101MSDCF\DSC00126.JPG"/>
          <p:cNvPicPr>
            <a:picLocks noChangeAspect="1" noChangeArrowheads="1"/>
          </p:cNvPicPr>
          <p:nvPr/>
        </p:nvPicPr>
        <p:blipFill>
          <a:blip r:embed="rId4" cstate="print"/>
          <a:srcRect l="11719" r="36719"/>
          <a:stretch>
            <a:fillRect/>
          </a:stretch>
        </p:blipFill>
        <p:spPr bwMode="auto">
          <a:xfrm>
            <a:off x="4500563" y="1143000"/>
            <a:ext cx="46434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4287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VAKFE: </a:t>
            </a:r>
            <a:r>
              <a:rPr lang="tr-TR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Arefe günü öğleden sonra bayramın birinci günü sabahına kadar bu zaman içerisinde belli bir vakit Arafat’ta kalmaktır.</a:t>
            </a:r>
            <a:r>
              <a:rPr lang="tr-TR" sz="2800" b="1" dirty="0">
                <a:latin typeface="Arial" charset="0"/>
                <a:cs typeface="Arial" charset="0"/>
              </a:rPr>
              <a:t> </a:t>
            </a:r>
            <a:r>
              <a:rPr lang="tr-TR" sz="2400" b="1" dirty="0">
                <a:latin typeface="Arial" charset="0"/>
                <a:cs typeface="Arial" charset="0"/>
              </a:rPr>
              <a:t>Arafat’ta öğle ile ikindi cem edilir.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tr-TR" sz="2800" kern="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0"/>
            <a:ext cx="9144000" cy="6858000"/>
          </a:xfr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6200000"/>
          </a:gradFill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tr-TR" sz="3600" b="1" smtClean="0"/>
              <a:t>				  </a:t>
            </a:r>
          </a:p>
          <a:p>
            <a:pPr marL="609600" indent="-609600" eaLnBrk="1" hangingPunct="1">
              <a:buFontTx/>
              <a:buNone/>
            </a:pPr>
            <a:r>
              <a:rPr lang="tr-TR" sz="3600" b="1" smtClean="0">
                <a:solidFill>
                  <a:schemeClr val="bg1"/>
                </a:solidFill>
              </a:rPr>
              <a:t>				Önemlidir!</a:t>
            </a:r>
          </a:p>
          <a:p>
            <a:pPr marL="609600" indent="-609600" eaLnBrk="1" hangingPunct="1">
              <a:buFontTx/>
              <a:buNone/>
            </a:pPr>
            <a:r>
              <a:rPr lang="tr-TR" sz="3600" b="1" smtClean="0">
                <a:solidFill>
                  <a:schemeClr val="bg1"/>
                </a:solidFill>
              </a:rPr>
              <a:t>			</a:t>
            </a:r>
            <a:r>
              <a:rPr lang="tr-TR" sz="5400" b="1" smtClean="0">
                <a:solidFill>
                  <a:schemeClr val="bg1"/>
                </a:solidFill>
              </a:rPr>
              <a:t>   Haccın Vacipleri</a:t>
            </a:r>
            <a:endParaRPr lang="tr-TR" sz="36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tr-TR" sz="36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smtClean="0">
                <a:solidFill>
                  <a:schemeClr val="bg1"/>
                </a:solidFill>
              </a:rPr>
              <a:t>Safa ile Merve arasını say etmek,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smtClean="0">
                <a:solidFill>
                  <a:schemeClr val="bg1"/>
                </a:solidFill>
              </a:rPr>
              <a:t>Müzdelife denilen yerde vakfe yapmak,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smtClean="0">
                <a:solidFill>
                  <a:schemeClr val="bg1"/>
                </a:solidFill>
              </a:rPr>
              <a:t>Şeytan taşlamak,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smtClean="0">
                <a:solidFill>
                  <a:schemeClr val="bg1"/>
                </a:solidFill>
              </a:rPr>
              <a:t>Traş olmak,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r-TR" sz="3600" b="1" smtClean="0">
                <a:solidFill>
                  <a:schemeClr val="bg1"/>
                </a:solidFill>
              </a:rPr>
              <a:t>Veda Tavafı,</a:t>
            </a:r>
          </a:p>
          <a:p>
            <a:pPr marL="609600" indent="-609600" eaLnBrk="1" hangingPunct="1">
              <a:buFontTx/>
              <a:buAutoNum type="arabicPeriod"/>
            </a:pPr>
            <a:endParaRPr lang="tr-TR" b="1" smtClean="0">
              <a:solidFill>
                <a:schemeClr val="bg1"/>
              </a:solidFill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1500188" y="0"/>
            <a:ext cx="4730750" cy="1127125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800" b="1">
                <a:solidFill>
                  <a:srgbClr val="FF0000"/>
                </a:solidFill>
              </a:rPr>
              <a:t>Dikkat!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3 Metin kutusu"/>
          <p:cNvSpPr txBox="1">
            <a:spLocks noChangeArrowheads="1"/>
          </p:cNvSpPr>
          <p:nvPr/>
        </p:nvSpPr>
        <p:spPr bwMode="auto">
          <a:xfrm>
            <a:off x="3714750" y="0"/>
            <a:ext cx="5429250" cy="954107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>
                <a:solidFill>
                  <a:srgbClr val="FFFF00"/>
                </a:solidFill>
                <a:latin typeface="Calibri" pitchFamily="34" charset="0"/>
              </a:rPr>
              <a:t>Arefe</a:t>
            </a:r>
            <a:r>
              <a:rPr lang="tr-TR" sz="2800" b="1" dirty="0">
                <a:solidFill>
                  <a:srgbClr val="FFFF00"/>
                </a:solidFill>
                <a:latin typeface="Calibri" pitchFamily="34" charset="0"/>
              </a:rPr>
              <a:t> günü akşam güneş battıktan sonra </a:t>
            </a:r>
            <a:r>
              <a:rPr lang="tr-TR" sz="2800" b="1" dirty="0" err="1">
                <a:solidFill>
                  <a:srgbClr val="FFFF00"/>
                </a:solidFill>
                <a:latin typeface="Calibri" pitchFamily="34" charset="0"/>
              </a:rPr>
              <a:t>Müzdelife’ye</a:t>
            </a:r>
            <a:r>
              <a:rPr lang="tr-TR" sz="2800" b="1" dirty="0">
                <a:solidFill>
                  <a:srgbClr val="FFFF00"/>
                </a:solidFill>
                <a:latin typeface="Calibri" pitchFamily="34" charset="0"/>
              </a:rPr>
              <a:t> gidilir </a:t>
            </a:r>
            <a:r>
              <a:rPr lang="tr-TR" sz="2800" b="1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  <a:endParaRPr lang="tr-TR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5604" name="5 Metin kutusu"/>
          <p:cNvSpPr txBox="1">
            <a:spLocks noChangeArrowheads="1"/>
          </p:cNvSpPr>
          <p:nvPr/>
        </p:nvSpPr>
        <p:spPr bwMode="auto">
          <a:xfrm>
            <a:off x="6858000" y="5214938"/>
            <a:ext cx="1214438" cy="52387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Arafat</a:t>
            </a:r>
          </a:p>
        </p:txBody>
      </p:sp>
      <p:sp>
        <p:nvSpPr>
          <p:cNvPr id="25605" name="6 Metin kutusu"/>
          <p:cNvSpPr txBox="1">
            <a:spLocks noChangeArrowheads="1"/>
          </p:cNvSpPr>
          <p:nvPr/>
        </p:nvSpPr>
        <p:spPr bwMode="auto">
          <a:xfrm>
            <a:off x="4000500" y="3000375"/>
            <a:ext cx="1785938" cy="52387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Müzdelife</a:t>
            </a:r>
          </a:p>
        </p:txBody>
      </p:sp>
      <p:sp>
        <p:nvSpPr>
          <p:cNvPr id="25606" name="7 Metin kutusu"/>
          <p:cNvSpPr txBox="1">
            <a:spLocks noChangeArrowheads="1"/>
          </p:cNvSpPr>
          <p:nvPr/>
        </p:nvSpPr>
        <p:spPr bwMode="auto">
          <a:xfrm>
            <a:off x="3143250" y="1857375"/>
            <a:ext cx="1071563" cy="52387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Mina</a:t>
            </a:r>
          </a:p>
        </p:txBody>
      </p:sp>
      <p:sp>
        <p:nvSpPr>
          <p:cNvPr id="25607" name="8 Metin kutusu"/>
          <p:cNvSpPr txBox="1">
            <a:spLocks noChangeArrowheads="1"/>
          </p:cNvSpPr>
          <p:nvPr/>
        </p:nvSpPr>
        <p:spPr bwMode="auto">
          <a:xfrm>
            <a:off x="285750" y="3286125"/>
            <a:ext cx="1571625" cy="954088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Mescid-i Haram</a:t>
            </a:r>
          </a:p>
        </p:txBody>
      </p:sp>
      <p:cxnSp>
        <p:nvCxnSpPr>
          <p:cNvPr id="11" name="10 Düz Ok Bağlayıcısı"/>
          <p:cNvCxnSpPr/>
          <p:nvPr/>
        </p:nvCxnSpPr>
        <p:spPr>
          <a:xfrm rot="5400000" flipH="1" flipV="1">
            <a:off x="392112" y="2535238"/>
            <a:ext cx="1357313" cy="1588"/>
          </a:xfrm>
          <a:prstGeom prst="straightConnector1">
            <a:avLst/>
          </a:prstGeom>
          <a:ln w="889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>
            <a:stCxn id="25603" idx="2"/>
          </p:cNvCxnSpPr>
          <p:nvPr/>
        </p:nvCxnSpPr>
        <p:spPr>
          <a:xfrm rot="5400000">
            <a:off x="4941898" y="1370022"/>
            <a:ext cx="1903393" cy="1071562"/>
          </a:xfrm>
          <a:prstGeom prst="straightConnector1">
            <a:avLst/>
          </a:prstGeom>
          <a:ln w="889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Vêtements pour l’Ih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1063" y="4643438"/>
            <a:ext cx="449262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11378E-6 C -2.77778E-7 -7.11378E-6 -0.15 -0.18109 -0.3 -0.36217 " pathEditMode="relative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7242175" y="6245225"/>
            <a:ext cx="1901825" cy="476250"/>
          </a:xfrm>
        </p:spPr>
        <p:txBody>
          <a:bodyPr/>
          <a:lstStyle/>
          <a:p>
            <a:pPr>
              <a:defRPr/>
            </a:pPr>
            <a:fld id="{1F29A44D-D6EB-48AB-80A7-637AACE91ED1}" type="slidenum">
              <a:rPr lang="tr-TR"/>
              <a:pPr>
                <a:defRPr/>
              </a:pPr>
              <a:t>56</a:t>
            </a:fld>
            <a:endParaRPr lang="tr-TR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33400" y="1905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016000" y="6019800"/>
            <a:ext cx="721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9" name="Picture 7" descr="Hac Güzergahı 04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50"/>
            <a:ext cx="457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 Box 9"/>
          <p:cNvSpPr txBox="1">
            <a:spLocks noChangeArrowheads="1"/>
          </p:cNvSpPr>
          <p:nvPr/>
        </p:nvSpPr>
        <p:spPr bwMode="auto">
          <a:xfrm>
            <a:off x="4572000" y="0"/>
            <a:ext cx="4572000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3200" dirty="0">
                <a:latin typeface="Times New Roman" pitchFamily="18" charset="0"/>
                <a:cs typeface="Times New Roman" pitchFamily="18" charset="0"/>
              </a:rPr>
              <a:t>MÜZDELİFE KÖPRÜSÜ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572000" y="3500438"/>
            <a:ext cx="4572000" cy="461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 err="1">
                <a:latin typeface="Times New Roman" pitchFamily="18" charset="0"/>
                <a:cs typeface="Times New Roman" pitchFamily="18" charset="0"/>
              </a:rPr>
              <a:t>Meşaril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Haram</a:t>
            </a:r>
          </a:p>
        </p:txBody>
      </p:sp>
      <p:pic>
        <p:nvPicPr>
          <p:cNvPr id="26632" name="Picture 5" descr="Meşaril Ha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2088"/>
            <a:ext cx="457200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6" descr="Hac Güzergahı 04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0"/>
            <a:ext cx="4500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3500438"/>
            <a:ext cx="4572000" cy="461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MÜZDELİFE </a:t>
            </a:r>
          </a:p>
        </p:txBody>
      </p:sp>
      <p:pic>
        <p:nvPicPr>
          <p:cNvPr id="26635" name="Picture 6" descr="Hac Güzergahı 05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57250"/>
            <a:ext cx="45005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0" y="0"/>
            <a:ext cx="4500563" cy="8302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>
                <a:latin typeface="Times New Roman" pitchFamily="18" charset="0"/>
                <a:cs typeface="Times New Roman" pitchFamily="18" charset="0"/>
              </a:rPr>
              <a:t>KIBLE YÖNÜNÜ GÖSTEREN LEVHA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7242175" y="6245225"/>
            <a:ext cx="1901825" cy="476250"/>
          </a:xfrm>
        </p:spPr>
        <p:txBody>
          <a:bodyPr/>
          <a:lstStyle/>
          <a:p>
            <a:pPr>
              <a:defRPr/>
            </a:pPr>
            <a:fld id="{BDC34027-61E0-4D76-8E14-E7D170BFCD64}" type="slidenum">
              <a:rPr lang="tr-TR"/>
              <a:pPr>
                <a:defRPr/>
              </a:pPr>
              <a:t>57</a:t>
            </a:fld>
            <a:endParaRPr lang="tr-TR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33400" y="1905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7652" name="Picture 7" descr="MUZDELİFE2"/>
          <p:cNvPicPr>
            <a:picLocks noChangeAspect="1" noChangeArrowheads="1"/>
          </p:cNvPicPr>
          <p:nvPr/>
        </p:nvPicPr>
        <p:blipFill>
          <a:blip r:embed="rId3" cstate="print"/>
          <a:srcRect l="27344" t="8675" r="14844" b="8757"/>
          <a:stretch>
            <a:fillRect/>
          </a:stretch>
        </p:blipFill>
        <p:spPr bwMode="auto">
          <a:xfrm>
            <a:off x="3786188" y="2143125"/>
            <a:ext cx="53578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0" y="2143125"/>
            <a:ext cx="3786188" cy="7080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4000" b="1" dirty="0" err="1">
                <a:latin typeface="Times New Roman" pitchFamily="18" charset="0"/>
                <a:cs typeface="Times New Roman" pitchFamily="18" charset="0"/>
              </a:rPr>
              <a:t>Müzdelife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6 Dikdörtgen"/>
          <p:cNvSpPr/>
          <p:nvPr/>
        </p:nvSpPr>
        <p:spPr>
          <a:xfrm>
            <a:off x="0" y="0"/>
            <a:ext cx="9144000" cy="2160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r-TR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MÜZDELİFE VAKFE ZAMANI:</a:t>
            </a:r>
            <a:r>
              <a:rPr lang="tr-TR" sz="2400" dirty="0">
                <a:latin typeface="Berlin Sans FB" pitchFamily="34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tr-TR" sz="2400" dirty="0" err="1">
                <a:latin typeface="Berlin Sans FB" pitchFamily="34" charset="0"/>
              </a:rPr>
              <a:t>Arefe</a:t>
            </a:r>
            <a:r>
              <a:rPr lang="tr-TR" sz="2400" dirty="0">
                <a:latin typeface="Berlin Sans FB" pitchFamily="34" charset="0"/>
              </a:rPr>
              <a:t> günü güneşin batımından Bayramın birinci günü güneşin doğumuna kadar olan süre</a:t>
            </a:r>
          </a:p>
          <a:p>
            <a:pPr>
              <a:lnSpc>
                <a:spcPct val="80000"/>
              </a:lnSpc>
              <a:defRPr/>
            </a:pPr>
            <a:r>
              <a:rPr lang="tr-TR" sz="2400" dirty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Hanefiler</a:t>
            </a:r>
            <a:r>
              <a:rPr lang="tr-TR" sz="2400" dirty="0">
                <a:latin typeface="Berlin Sans FB" pitchFamily="34" charset="0"/>
              </a:rPr>
              <a:t>: Bayramın birinci günü imsak ile güneşin doğumu arası</a:t>
            </a:r>
          </a:p>
          <a:p>
            <a:pPr>
              <a:lnSpc>
                <a:spcPct val="80000"/>
              </a:lnSpc>
              <a:defRPr/>
            </a:pPr>
            <a:r>
              <a:rPr lang="tr-TR" sz="2400" dirty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Şafiiler-</a:t>
            </a:r>
            <a:r>
              <a:rPr lang="tr-TR" sz="2400" dirty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tr-TR" sz="2400" dirty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anbeliler</a:t>
            </a:r>
            <a:r>
              <a:rPr lang="tr-TR" sz="2400" dirty="0">
                <a:latin typeface="Berlin Sans FB" pitchFamily="34" charset="0"/>
              </a:rPr>
              <a:t>: </a:t>
            </a:r>
            <a:r>
              <a:rPr lang="tr-TR" sz="2400" dirty="0" err="1">
                <a:latin typeface="Berlin Sans FB" pitchFamily="34" charset="0"/>
              </a:rPr>
              <a:t>Arefe</a:t>
            </a:r>
            <a:r>
              <a:rPr lang="tr-TR" sz="2400" dirty="0">
                <a:latin typeface="Berlin Sans FB" pitchFamily="34" charset="0"/>
              </a:rPr>
              <a:t> günü gece yarısından itibaren güneşin doğmasına kadar</a:t>
            </a:r>
          </a:p>
          <a:p>
            <a:pPr>
              <a:lnSpc>
                <a:spcPct val="80000"/>
              </a:lnSpc>
              <a:defRPr/>
            </a:pPr>
            <a:r>
              <a:rPr lang="tr-TR" sz="2400" dirty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Malikiler</a:t>
            </a:r>
            <a:r>
              <a:rPr lang="tr-TR" sz="2400" dirty="0">
                <a:latin typeface="Berlin Sans FB" pitchFamily="34" charset="0"/>
              </a:rPr>
              <a:t>: </a:t>
            </a:r>
            <a:r>
              <a:rPr lang="tr-TR" sz="2400" dirty="0" err="1">
                <a:latin typeface="Berlin Sans FB" pitchFamily="34" charset="0"/>
              </a:rPr>
              <a:t>Arefe</a:t>
            </a:r>
            <a:r>
              <a:rPr lang="tr-TR" sz="2400" dirty="0">
                <a:latin typeface="Berlin Sans FB" pitchFamily="34" charset="0"/>
              </a:rPr>
              <a:t> günü güneşin batımında güneşin doğmasına kadar.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/>
          <a:srcRect l="16463" r="12845" b="9612"/>
          <a:stretch>
            <a:fillRect/>
          </a:stretch>
        </p:blipFill>
        <p:spPr bwMode="auto">
          <a:xfrm>
            <a:off x="0" y="2857500"/>
            <a:ext cx="38576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F:\Hac Dosyasi 2010\2009 hac\DSC001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21428" b="9525"/>
          <a:stretch>
            <a:fillRect/>
          </a:stretch>
        </p:blipFill>
        <p:spPr>
          <a:xfrm>
            <a:off x="1285875" y="1857375"/>
            <a:ext cx="7858125" cy="4429125"/>
          </a:xfrm>
          <a:noFill/>
        </p:spPr>
      </p:pic>
      <p:sp>
        <p:nvSpPr>
          <p:cNvPr id="8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746FE14-D3CB-4FBB-8D45-F1B61EFE1410}" type="slidenum">
              <a:rPr lang="tr-TR"/>
              <a:pPr>
                <a:defRPr/>
              </a:pPr>
              <a:t>58</a:t>
            </a:fld>
            <a:endParaRPr lang="tr-TR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533400" y="1905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8677" name="AutoShape 8"/>
          <p:cNvSpPr>
            <a:spLocks noChangeArrowheads="1"/>
          </p:cNvSpPr>
          <p:nvPr/>
        </p:nvSpPr>
        <p:spPr bwMode="auto">
          <a:xfrm>
            <a:off x="0" y="2060575"/>
            <a:ext cx="1143000" cy="4248150"/>
          </a:xfrm>
          <a:prstGeom prst="verticalScroll">
            <a:avLst>
              <a:gd name="adj" fmla="val 12500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tr-TR" sz="3600" b="1" i="1"/>
              <a:t>2010 HAC</a:t>
            </a:r>
          </a:p>
        </p:txBody>
      </p:sp>
      <p:sp>
        <p:nvSpPr>
          <p:cNvPr id="9" name="8 Dikdörtgen"/>
          <p:cNvSpPr/>
          <p:nvPr/>
        </p:nvSpPr>
        <p:spPr>
          <a:xfrm>
            <a:off x="1285875" y="0"/>
            <a:ext cx="7858125" cy="1816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r-TR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MÜZDELİFE VAKFESİNİN FARZLARI</a:t>
            </a:r>
            <a:r>
              <a:rPr lang="tr-TR" sz="2800" dirty="0">
                <a:latin typeface="Berlin Sans FB" pitchFamily="34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1.</a:t>
            </a:r>
            <a:r>
              <a:rPr lang="tr-TR" sz="2800" b="1" dirty="0">
                <a:latin typeface="Berlin Sans FB" pitchFamily="34" charset="0"/>
              </a:rPr>
              <a:t> </a:t>
            </a:r>
            <a:r>
              <a:rPr lang="tr-TR" sz="2800" dirty="0">
                <a:latin typeface="Berlin Sans FB" pitchFamily="34" charset="0"/>
              </a:rPr>
              <a:t>Hac için ihramlı olmak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2.</a:t>
            </a:r>
            <a:r>
              <a:rPr lang="tr-TR" sz="2800" b="1" dirty="0">
                <a:latin typeface="Berlin Sans FB" pitchFamily="34" charset="0"/>
              </a:rPr>
              <a:t> </a:t>
            </a:r>
            <a:r>
              <a:rPr lang="tr-TR" sz="2800" dirty="0">
                <a:latin typeface="Berlin Sans FB" pitchFamily="34" charset="0"/>
              </a:rPr>
              <a:t>Arafat vakfesini yapmış olmak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3.</a:t>
            </a:r>
            <a:r>
              <a:rPr lang="tr-TR" sz="2800" b="1" dirty="0">
                <a:latin typeface="Berlin Sans FB" pitchFamily="34" charset="0"/>
              </a:rPr>
              <a:t> </a:t>
            </a:r>
            <a:r>
              <a:rPr lang="tr-TR" sz="2800" dirty="0">
                <a:latin typeface="Berlin Sans FB" pitchFamily="34" charset="0"/>
              </a:rPr>
              <a:t>Vakfeyi </a:t>
            </a:r>
            <a:r>
              <a:rPr lang="tr-TR" sz="2800" dirty="0" err="1">
                <a:latin typeface="Berlin Sans FB" pitchFamily="34" charset="0"/>
              </a:rPr>
              <a:t>Müzdelife</a:t>
            </a:r>
            <a:r>
              <a:rPr lang="tr-TR" sz="2800" dirty="0">
                <a:latin typeface="Berlin Sans FB" pitchFamily="34" charset="0"/>
              </a:rPr>
              <a:t> sınırları içinde yapmak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4.</a:t>
            </a:r>
            <a:r>
              <a:rPr lang="tr-TR" sz="2800" b="1" dirty="0">
                <a:latin typeface="Berlin Sans FB" pitchFamily="34" charset="0"/>
              </a:rPr>
              <a:t> </a:t>
            </a:r>
            <a:r>
              <a:rPr lang="tr-TR" sz="2800" dirty="0">
                <a:latin typeface="Berlin Sans FB" pitchFamily="34" charset="0"/>
              </a:rPr>
              <a:t>Vakfeyi belirli zaman içinde yapmak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Başlık"/>
          <p:cNvSpPr>
            <a:spLocks noGrp="1"/>
          </p:cNvSpPr>
          <p:nvPr>
            <p:ph type="title"/>
          </p:nvPr>
        </p:nvSpPr>
        <p:spPr>
          <a:xfrm>
            <a:off x="1285875" y="0"/>
            <a:ext cx="7858125" cy="1285875"/>
          </a:xfrm>
          <a:solidFill>
            <a:srgbClr val="FFC000"/>
          </a:solidFill>
        </p:spPr>
        <p:txBody>
          <a:bodyPr/>
          <a:lstStyle/>
          <a:p>
            <a:pPr algn="ctr" eaLnBrk="1" hangingPunct="1"/>
            <a:r>
              <a:rPr lang="tr-TR" i="1" smtClean="0"/>
              <a:t>Müzdelife – Mina Hareketi</a:t>
            </a:r>
          </a:p>
        </p:txBody>
      </p:sp>
      <p:pic>
        <p:nvPicPr>
          <p:cNvPr id="29699" name="Picture 2" descr="G:\Hac Dosyasi\101MSDCF\DSC001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5833" r="41667" b="2898"/>
          <a:stretch>
            <a:fillRect/>
          </a:stretch>
        </p:blipFill>
        <p:spPr>
          <a:xfrm>
            <a:off x="0" y="1500188"/>
            <a:ext cx="4500563" cy="4786312"/>
          </a:xfrm>
          <a:noFill/>
        </p:spPr>
      </p:pic>
      <p:sp>
        <p:nvSpPr>
          <p:cNvPr id="2" name="1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38AAE01-6ACB-4541-9A3A-B3968807D75F}" type="slidenum">
              <a:rPr lang="tr-TR"/>
              <a:pPr>
                <a:defRPr/>
              </a:pPr>
              <a:t>59</a:t>
            </a:fld>
            <a:endParaRPr lang="tr-TR"/>
          </a:p>
        </p:txBody>
      </p:sp>
      <p:pic>
        <p:nvPicPr>
          <p:cNvPr id="29701" name="Picture 4" descr="MUZDALİFE"/>
          <p:cNvPicPr>
            <a:picLocks noChangeAspect="1" noChangeArrowheads="1"/>
          </p:cNvPicPr>
          <p:nvPr/>
        </p:nvPicPr>
        <p:blipFill>
          <a:blip r:embed="rId4" cstate="print"/>
          <a:srcRect l="6566" r="36484" b="4527"/>
          <a:stretch>
            <a:fillRect/>
          </a:stretch>
        </p:blipFill>
        <p:spPr bwMode="auto">
          <a:xfrm>
            <a:off x="4572000" y="1500188"/>
            <a:ext cx="4572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908720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HACC NEDİR?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9919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tr-T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tr-TR" dirty="0" smtClean="0">
                <a:solidFill>
                  <a:schemeClr val="tx1"/>
                </a:solidFill>
              </a:rPr>
              <a:t>      “</a:t>
            </a:r>
            <a:r>
              <a:rPr lang="tr-TR" sz="3200" b="1" dirty="0" smtClean="0">
                <a:solidFill>
                  <a:schemeClr val="tx1"/>
                </a:solidFill>
              </a:rPr>
              <a:t>Hacc, mekanı mahsusu, zamanı mahsusta  ibadet niyetiyle</a:t>
            </a:r>
          </a:p>
          <a:p>
            <a:pPr>
              <a:buNone/>
            </a:pPr>
            <a:r>
              <a:rPr lang="tr-TR" sz="3200" b="1" dirty="0" smtClean="0">
                <a:solidFill>
                  <a:schemeClr val="tx1"/>
                </a:solidFill>
              </a:rPr>
              <a:t>     usulüne uygun ziyaret etmek ve yapılması gereken diğer</a:t>
            </a:r>
          </a:p>
          <a:p>
            <a:pPr>
              <a:buNone/>
            </a:pPr>
            <a:r>
              <a:rPr lang="tr-TR" sz="3200" b="1" dirty="0" smtClean="0">
                <a:solidFill>
                  <a:schemeClr val="tx1"/>
                </a:solidFill>
              </a:rPr>
              <a:t>     menasiki yerine getirmektir.”</a:t>
            </a:r>
          </a:p>
          <a:p>
            <a:pPr>
              <a:buNone/>
            </a:pPr>
            <a:endParaRPr lang="tr-TR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tr-TR" sz="3200" b="1" dirty="0" smtClean="0">
                <a:solidFill>
                  <a:schemeClr val="tx1"/>
                </a:solidFill>
              </a:rPr>
              <a:t>    Daha açık bir ifadeyle;</a:t>
            </a:r>
          </a:p>
          <a:p>
            <a:pPr>
              <a:buNone/>
            </a:pPr>
            <a:r>
              <a:rPr lang="tr-TR" sz="3200" b="1" dirty="0" smtClean="0">
                <a:solidFill>
                  <a:schemeClr val="tx1"/>
                </a:solidFill>
              </a:rPr>
              <a:t>    “Hacc niyeti ile ihrama girip (belirlenen vakitler içinde), Arafat  ve</a:t>
            </a:r>
          </a:p>
          <a:p>
            <a:pPr>
              <a:buNone/>
            </a:pPr>
            <a:r>
              <a:rPr lang="tr-TR" sz="3200" b="1" dirty="0" smtClean="0">
                <a:solidFill>
                  <a:schemeClr val="tx1"/>
                </a:solidFill>
              </a:rPr>
              <a:t>    Müzdelife  vakfesi  yapıp, ziyaret  tavafında bulunarak, Safa ile Merve’yi</a:t>
            </a:r>
          </a:p>
          <a:p>
            <a:pPr>
              <a:buNone/>
            </a:pPr>
            <a:r>
              <a:rPr lang="tr-TR" sz="3200" b="1" dirty="0" smtClean="0">
                <a:solidFill>
                  <a:schemeClr val="tx1"/>
                </a:solidFill>
              </a:rPr>
              <a:t>     sa’y edip, tıraş olup ihramdan  çıkmak , şeytan taşlamaktır.“</a:t>
            </a:r>
          </a:p>
          <a:p>
            <a:pPr>
              <a:buNone/>
            </a:pPr>
            <a:endParaRPr lang="tr-TR" sz="32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tr-TR" sz="3200" b="1" dirty="0" smtClean="0">
                <a:solidFill>
                  <a:srgbClr val="C00000"/>
                </a:solidFill>
              </a:rPr>
              <a:t>    İhram haccın şartı, Arafat vakfesi ve ziyaret tavafı ise rüknüdür.</a:t>
            </a:r>
          </a:p>
          <a:p>
            <a:pPr>
              <a:buNone/>
            </a:pPr>
            <a:endParaRPr lang="tr-TR" sz="32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tr-TR" sz="3200" b="1" dirty="0" smtClean="0"/>
              <a:t>    </a:t>
            </a:r>
            <a:r>
              <a:rPr lang="tr-TR" sz="3200" b="1" dirty="0" smtClean="0">
                <a:solidFill>
                  <a:schemeClr val="bg2">
                    <a:lumMod val="10000"/>
                  </a:schemeClr>
                </a:solidFill>
              </a:rPr>
              <a:t>Müzdelife vakfesi,  sa’y,  tıraş  ve  şeytan  taşlamak  ise Haccın</a:t>
            </a:r>
          </a:p>
          <a:p>
            <a:pPr>
              <a:buNone/>
            </a:pPr>
            <a:r>
              <a:rPr lang="tr-TR" sz="3200" b="1" dirty="0" smtClean="0">
                <a:solidFill>
                  <a:schemeClr val="bg2">
                    <a:lumMod val="10000"/>
                  </a:schemeClr>
                </a:solidFill>
              </a:rPr>
              <a:t>     vaciplerindendir.</a:t>
            </a:r>
          </a:p>
          <a:p>
            <a:pPr>
              <a:buNone/>
            </a:pPr>
            <a:endParaRPr lang="tr-TR" sz="32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3200" b="1" dirty="0" smtClean="0">
                <a:solidFill>
                  <a:schemeClr val="bg2">
                    <a:lumMod val="10000"/>
                  </a:schemeClr>
                </a:solidFill>
              </a:rPr>
              <a:t>    Yapılış şekli bakımından hacc üç çeşittir;</a:t>
            </a:r>
          </a:p>
          <a:p>
            <a:pPr>
              <a:buNone/>
            </a:pPr>
            <a:r>
              <a:rPr lang="tr-TR" sz="3200" b="1" dirty="0" smtClean="0">
                <a:solidFill>
                  <a:srgbClr val="C00000"/>
                </a:solidFill>
              </a:rPr>
              <a:t>    1-İfrat</a:t>
            </a:r>
          </a:p>
          <a:p>
            <a:pPr>
              <a:buNone/>
            </a:pPr>
            <a:r>
              <a:rPr lang="tr-TR" sz="3200" b="1" dirty="0" smtClean="0">
                <a:solidFill>
                  <a:srgbClr val="C00000"/>
                </a:solidFill>
              </a:rPr>
              <a:t>    2-Temettu </a:t>
            </a:r>
          </a:p>
          <a:p>
            <a:pPr>
              <a:buNone/>
            </a:pPr>
            <a:r>
              <a:rPr lang="tr-TR" sz="3200" b="1" dirty="0" smtClean="0">
                <a:solidFill>
                  <a:srgbClr val="C00000"/>
                </a:solidFill>
              </a:rPr>
              <a:t>    3- Kıran</a:t>
            </a:r>
          </a:p>
          <a:p>
            <a:pPr>
              <a:buNone/>
            </a:pPr>
            <a:r>
              <a:rPr lang="tr-TR" b="1" dirty="0" smtClean="0"/>
              <a:t>   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3 Metin kutusu"/>
          <p:cNvSpPr txBox="1">
            <a:spLocks noChangeArrowheads="1"/>
          </p:cNvSpPr>
          <p:nvPr/>
        </p:nvSpPr>
        <p:spPr bwMode="auto">
          <a:xfrm>
            <a:off x="3714750" y="0"/>
            <a:ext cx="5429250" cy="523220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FFFF00"/>
                </a:solidFill>
                <a:latin typeface="Calibri" pitchFamily="34" charset="0"/>
              </a:rPr>
              <a:t>Mina’da</a:t>
            </a:r>
            <a:r>
              <a:rPr lang="tr-TR" sz="28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tr-TR" sz="2800" b="1" dirty="0">
                <a:solidFill>
                  <a:srgbClr val="FFFF00"/>
                </a:solidFill>
                <a:latin typeface="Calibri" pitchFamily="34" charset="0"/>
              </a:rPr>
              <a:t>büyük şeytana 7 taş atılır.</a:t>
            </a:r>
          </a:p>
        </p:txBody>
      </p:sp>
      <p:sp>
        <p:nvSpPr>
          <p:cNvPr id="30724" name="5 Metin kutusu"/>
          <p:cNvSpPr txBox="1">
            <a:spLocks noChangeArrowheads="1"/>
          </p:cNvSpPr>
          <p:nvPr/>
        </p:nvSpPr>
        <p:spPr bwMode="auto">
          <a:xfrm>
            <a:off x="6929438" y="4929188"/>
            <a:ext cx="1214437" cy="52387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Arafat</a:t>
            </a:r>
          </a:p>
        </p:txBody>
      </p:sp>
      <p:sp>
        <p:nvSpPr>
          <p:cNvPr id="30725" name="6 Metin kutusu"/>
          <p:cNvSpPr txBox="1">
            <a:spLocks noChangeArrowheads="1"/>
          </p:cNvSpPr>
          <p:nvPr/>
        </p:nvSpPr>
        <p:spPr bwMode="auto">
          <a:xfrm>
            <a:off x="4000500" y="3000375"/>
            <a:ext cx="1785938" cy="52387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Müzdelife</a:t>
            </a:r>
          </a:p>
        </p:txBody>
      </p:sp>
      <p:sp>
        <p:nvSpPr>
          <p:cNvPr id="30726" name="7 Metin kutusu"/>
          <p:cNvSpPr txBox="1">
            <a:spLocks noChangeArrowheads="1"/>
          </p:cNvSpPr>
          <p:nvPr/>
        </p:nvSpPr>
        <p:spPr bwMode="auto">
          <a:xfrm>
            <a:off x="3143250" y="1857375"/>
            <a:ext cx="1071563" cy="523875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Mina</a:t>
            </a:r>
          </a:p>
        </p:txBody>
      </p:sp>
      <p:sp>
        <p:nvSpPr>
          <p:cNvPr id="30727" name="8 Metin kutusu"/>
          <p:cNvSpPr txBox="1">
            <a:spLocks noChangeArrowheads="1"/>
          </p:cNvSpPr>
          <p:nvPr/>
        </p:nvSpPr>
        <p:spPr bwMode="auto">
          <a:xfrm>
            <a:off x="285750" y="3286125"/>
            <a:ext cx="1571625" cy="954088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>
                <a:solidFill>
                  <a:srgbClr val="FFFF00"/>
                </a:solidFill>
                <a:latin typeface="Calibri" pitchFamily="34" charset="0"/>
              </a:rPr>
              <a:t>Mescid-i Haram</a:t>
            </a:r>
          </a:p>
        </p:txBody>
      </p:sp>
      <p:cxnSp>
        <p:nvCxnSpPr>
          <p:cNvPr id="11" name="10 Düz Ok Bağlayıcısı"/>
          <p:cNvCxnSpPr/>
          <p:nvPr/>
        </p:nvCxnSpPr>
        <p:spPr>
          <a:xfrm rot="5400000" flipH="1" flipV="1">
            <a:off x="392112" y="2535238"/>
            <a:ext cx="1357313" cy="1588"/>
          </a:xfrm>
          <a:prstGeom prst="straightConnector1">
            <a:avLst/>
          </a:prstGeom>
          <a:ln w="889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>
            <a:stCxn id="30723" idx="2"/>
          </p:cNvCxnSpPr>
          <p:nvPr/>
        </p:nvCxnSpPr>
        <p:spPr>
          <a:xfrm rot="5400000">
            <a:off x="4726455" y="154454"/>
            <a:ext cx="1334155" cy="2071686"/>
          </a:xfrm>
          <a:prstGeom prst="straightConnector1">
            <a:avLst/>
          </a:prstGeom>
          <a:ln w="889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Vêtements pour l’Ih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2286000"/>
            <a:ext cx="449263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12 Metin kutusu"/>
          <p:cNvSpPr txBox="1">
            <a:spLocks noChangeArrowheads="1"/>
          </p:cNvSpPr>
          <p:nvPr/>
        </p:nvSpPr>
        <p:spPr bwMode="auto">
          <a:xfrm>
            <a:off x="2357438" y="6215063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 i="1">
                <a:latin typeface="Times New Roman" pitchFamily="18" charset="0"/>
                <a:cs typeface="Times New Roman" pitchFamily="18" charset="0"/>
              </a:rPr>
              <a:t>www.muhammetyilmaz.com</a:t>
            </a:r>
          </a:p>
        </p:txBody>
      </p:sp>
      <p:sp>
        <p:nvSpPr>
          <p:cNvPr id="13" name="12 Dikdörtgen"/>
          <p:cNvSpPr/>
          <p:nvPr/>
        </p:nvSpPr>
        <p:spPr>
          <a:xfrm>
            <a:off x="0" y="5473700"/>
            <a:ext cx="9144000" cy="1384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r-TR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•</a:t>
            </a:r>
            <a:r>
              <a:rPr lang="tr-TR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</a:t>
            </a:r>
            <a:r>
              <a:rPr lang="tr-TR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VACİBİ </a:t>
            </a:r>
            <a:r>
              <a:rPr lang="tr-TR" sz="2800" b="1" dirty="0">
                <a:latin typeface="Berlin Sans FB" pitchFamily="34" charset="0"/>
              </a:rPr>
              <a:t>:</a:t>
            </a:r>
            <a:r>
              <a:rPr lang="tr-TR" sz="2800" dirty="0">
                <a:latin typeface="Berlin Sans FB" pitchFamily="34" charset="0"/>
              </a:rPr>
              <a:t> Ebu Hanife ve İmam Muhammed’e göre Akşam ile yatsı namazlarını yatsı vaktinde </a:t>
            </a:r>
            <a:r>
              <a:rPr lang="tr-TR" sz="2800" dirty="0" err="1">
                <a:latin typeface="Berlin Sans FB" pitchFamily="34" charset="0"/>
              </a:rPr>
              <a:t>Müzdelife’de</a:t>
            </a:r>
            <a:r>
              <a:rPr lang="tr-TR" sz="2800" dirty="0">
                <a:latin typeface="Berlin Sans FB" pitchFamily="34" charset="0"/>
              </a:rPr>
              <a:t> cem-i tehir ile kılmak (diğer müçtehitlere göre </a:t>
            </a:r>
            <a:r>
              <a:rPr lang="tr-TR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sünnet</a:t>
            </a:r>
            <a:r>
              <a:rPr lang="tr-TR" sz="2800" dirty="0">
                <a:latin typeface="Berlin Sans FB" pitchFamily="34" charset="0"/>
              </a:rPr>
              <a:t>tir)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61702E-6 C -4.16667E-6 -3.61702E-6 -0.12968 -0.10453 -0.25937 -0.209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2600"/>
            <a:ext cx="3630613" cy="7397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4800" b="1" smtClean="0">
                <a:solidFill>
                  <a:schemeClr val="tx1"/>
                </a:solidFill>
              </a:rPr>
              <a:t>MİNA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214438"/>
            <a:ext cx="4038600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tr-TR" sz="2800" b="1" smtClean="0"/>
              <a:t>Şeytan taşlama ve kurban kesme yeridir.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b="1" smtClean="0"/>
              <a:t>Büyük, küçük ve orta olmak üzere üç tane şeytan vardır. </a:t>
            </a:r>
          </a:p>
          <a:p>
            <a:pPr eaLnBrk="1" hangingPunct="1">
              <a:lnSpc>
                <a:spcPct val="90000"/>
              </a:lnSpc>
            </a:pPr>
            <a:r>
              <a:rPr lang="tr-TR" sz="2800" b="1" smtClean="0"/>
              <a:t>Bunlara toplam 70 taş atılır.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800" smtClean="0"/>
          </a:p>
          <a:p>
            <a:pPr eaLnBrk="1" hangingPunct="1">
              <a:lnSpc>
                <a:spcPct val="90000"/>
              </a:lnSpc>
            </a:pPr>
            <a:r>
              <a:rPr lang="tr-TR" sz="2800" b="1" smtClean="0"/>
              <a:t>Mekke’nin 8 km. doğusundadır.</a:t>
            </a:r>
          </a:p>
        </p:txBody>
      </p:sp>
      <p:pic>
        <p:nvPicPr>
          <p:cNvPr id="31748" name="Picture 4" descr="mina0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3" y="285750"/>
            <a:ext cx="4038600" cy="2852738"/>
          </a:xfrm>
        </p:spPr>
      </p:pic>
      <p:pic>
        <p:nvPicPr>
          <p:cNvPr id="31749" name="Picture 6" descr="diyanet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15050"/>
            <a:ext cx="48387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Hac Güzergahı 06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3429000"/>
            <a:ext cx="4000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26988"/>
            <a:ext cx="9144000" cy="6858000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tr-TR" b="1" dirty="0" smtClean="0">
                <a:solidFill>
                  <a:srgbClr val="339933"/>
                </a:solidFill>
                <a:latin typeface="Berlin Sans FB" pitchFamily="34" charset="0"/>
              </a:rPr>
              <a:t>MİNA'DA YAPILAN GÖREVLER</a:t>
            </a:r>
            <a:r>
              <a:rPr lang="tr-TR" dirty="0" smtClean="0">
                <a:latin typeface="Berlin Sans FB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tr-TR" dirty="0" smtClean="0">
                <a:latin typeface="Berlin Sans FB" pitchFamily="34" charset="0"/>
              </a:rPr>
              <a:t>	</a:t>
            </a:r>
            <a:r>
              <a:rPr lang="tr-TR" b="1" dirty="0" smtClean="0">
                <a:solidFill>
                  <a:srgbClr val="339933"/>
                </a:solidFill>
                <a:latin typeface="Berlin Sans FB" pitchFamily="34" charset="0"/>
              </a:rPr>
              <a:t>1.</a:t>
            </a:r>
            <a:r>
              <a:rPr lang="tr-TR" dirty="0" smtClean="0">
                <a:latin typeface="Berlin Sans FB" pitchFamily="34" charset="0"/>
              </a:rPr>
              <a:t> Şeytanı taşlama (</a:t>
            </a:r>
            <a:r>
              <a:rPr lang="tr-TR" dirty="0" smtClean="0">
                <a:solidFill>
                  <a:srgbClr val="9999FF"/>
                </a:solidFill>
                <a:latin typeface="Berlin Sans FB" pitchFamily="34" charset="0"/>
              </a:rPr>
              <a:t>aslî vacip</a:t>
            </a:r>
            <a:r>
              <a:rPr lang="tr-TR" dirty="0" smtClean="0">
                <a:latin typeface="Berlin Sans FB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tr-TR" b="1" dirty="0" smtClean="0">
                <a:solidFill>
                  <a:srgbClr val="339933"/>
                </a:solidFill>
                <a:latin typeface="Berlin Sans FB" pitchFamily="34" charset="0"/>
              </a:rPr>
              <a:t>	2.</a:t>
            </a:r>
            <a:r>
              <a:rPr lang="tr-TR" dirty="0" smtClean="0">
                <a:latin typeface="Berlin Sans FB" pitchFamily="34" charset="0"/>
              </a:rPr>
              <a:t> Kurban</a:t>
            </a:r>
          </a:p>
          <a:p>
            <a:pPr eaLnBrk="1" hangingPunct="1">
              <a:buFontTx/>
              <a:buNone/>
            </a:pPr>
            <a:r>
              <a:rPr lang="tr-TR" dirty="0" smtClean="0">
                <a:latin typeface="Berlin Sans FB" pitchFamily="34" charset="0"/>
              </a:rPr>
              <a:t>	</a:t>
            </a:r>
            <a:r>
              <a:rPr lang="tr-TR" b="1" dirty="0" smtClean="0">
                <a:solidFill>
                  <a:srgbClr val="339933"/>
                </a:solidFill>
                <a:latin typeface="Berlin Sans FB" pitchFamily="34" charset="0"/>
              </a:rPr>
              <a:t>3.</a:t>
            </a:r>
            <a:r>
              <a:rPr lang="tr-TR" dirty="0" smtClean="0">
                <a:latin typeface="Berlin Sans FB" pitchFamily="34" charset="0"/>
              </a:rPr>
              <a:t> </a:t>
            </a:r>
            <a:r>
              <a:rPr lang="tr-TR" dirty="0" err="1" smtClean="0">
                <a:latin typeface="Berlin Sans FB" pitchFamily="34" charset="0"/>
              </a:rPr>
              <a:t>Traş</a:t>
            </a:r>
            <a:endParaRPr lang="tr-TR" dirty="0" smtClean="0">
              <a:latin typeface="Berlin Sans FB" pitchFamily="34" charset="0"/>
            </a:endParaRPr>
          </a:p>
          <a:p>
            <a:pPr eaLnBrk="1" hangingPunct="1">
              <a:buFontTx/>
              <a:buNone/>
            </a:pPr>
            <a:r>
              <a:rPr lang="tr-TR" b="1" dirty="0" smtClean="0">
                <a:solidFill>
                  <a:schemeClr val="hlink"/>
                </a:solidFill>
                <a:latin typeface="Berlin Sans FB" pitchFamily="34" charset="0"/>
              </a:rPr>
              <a:t>•</a:t>
            </a:r>
            <a:r>
              <a:rPr lang="tr-TR" dirty="0" smtClean="0">
                <a:latin typeface="Berlin Sans FB" pitchFamily="34" charset="0"/>
              </a:rPr>
              <a:t> Bu üç göre</a:t>
            </a:r>
            <a:r>
              <a:rPr lang="tr-TR" dirty="0" smtClean="0"/>
              <a:t>v</a:t>
            </a:r>
            <a:r>
              <a:rPr lang="tr-TR" dirty="0" smtClean="0">
                <a:latin typeface="Berlin Sans FB" pitchFamily="34" charset="0"/>
              </a:rPr>
              <a:t> arasında sıraya uymak cumhura göre </a:t>
            </a:r>
            <a:r>
              <a:rPr lang="tr-TR" dirty="0" smtClean="0">
                <a:solidFill>
                  <a:srgbClr val="9999FF"/>
                </a:solidFill>
                <a:latin typeface="Berlin Sans FB" pitchFamily="34" charset="0"/>
              </a:rPr>
              <a:t>sünnet</a:t>
            </a:r>
            <a:r>
              <a:rPr lang="tr-TR" dirty="0" smtClean="0">
                <a:latin typeface="Berlin Sans FB" pitchFamily="34" charset="0"/>
              </a:rPr>
              <a:t> sadece Ebu </a:t>
            </a:r>
            <a:r>
              <a:rPr lang="tr-TR" dirty="0" err="1" smtClean="0">
                <a:latin typeface="Berlin Sans FB" pitchFamily="34" charset="0"/>
              </a:rPr>
              <a:t>Hanife’ey</a:t>
            </a:r>
            <a:r>
              <a:rPr lang="tr-TR" dirty="0" smtClean="0">
                <a:latin typeface="Berlin Sans FB" pitchFamily="34" charset="0"/>
              </a:rPr>
              <a:t> göre </a:t>
            </a:r>
            <a:r>
              <a:rPr lang="tr-TR" dirty="0" smtClean="0">
                <a:solidFill>
                  <a:srgbClr val="9999FF"/>
                </a:solidFill>
                <a:latin typeface="Berlin Sans FB" pitchFamily="34" charset="0"/>
              </a:rPr>
              <a:t>vacip</a:t>
            </a:r>
            <a:r>
              <a:rPr lang="tr-TR" dirty="0" smtClean="0">
                <a:latin typeface="Berlin Sans FB" pitchFamily="34" charset="0"/>
              </a:rPr>
              <a:t>tir</a:t>
            </a:r>
          </a:p>
          <a:p>
            <a:pPr eaLnBrk="1" hangingPunct="1">
              <a:buFontTx/>
              <a:buNone/>
            </a:pPr>
            <a:r>
              <a:rPr lang="tr-TR" b="1" dirty="0" smtClean="0">
                <a:latin typeface="Berlin Sans FB" pitchFamily="34" charset="0"/>
              </a:rPr>
              <a:t>	 </a:t>
            </a:r>
            <a:endParaRPr lang="tr-TR" dirty="0" smtClean="0">
              <a:latin typeface="Berlin Sans FB" pitchFamily="34" charset="0"/>
            </a:endParaRPr>
          </a:p>
        </p:txBody>
      </p:sp>
      <p:pic>
        <p:nvPicPr>
          <p:cNvPr id="33795" name="Picture 6" descr="Hac Güzergahı 01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214688"/>
            <a:ext cx="70008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Başlık"/>
          <p:cNvSpPr>
            <a:spLocks noGrp="1"/>
          </p:cNvSpPr>
          <p:nvPr>
            <p:ph type="title"/>
          </p:nvPr>
        </p:nvSpPr>
        <p:spPr>
          <a:xfrm rot="16200000">
            <a:off x="-785822" y="4000508"/>
            <a:ext cx="3643314" cy="207167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tr-TR" b="1" i="1" kern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MİNA  - MESCİDİ HAYF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57224" y="0"/>
            <a:ext cx="7858125" cy="128587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/>
              <a:t>Şeytan Taşlama Alanına Çıkan Yollar (</a:t>
            </a:r>
            <a:r>
              <a:rPr lang="tr-TR" sz="3200" dirty="0" err="1" smtClean="0"/>
              <a:t>Mina</a:t>
            </a:r>
            <a:r>
              <a:rPr lang="tr-TR" sz="3200" dirty="0" smtClean="0"/>
              <a:t>)</a:t>
            </a:r>
            <a:endParaRPr lang="tr-TR" sz="3200" dirty="0"/>
          </a:p>
        </p:txBody>
      </p:sp>
      <p:pic>
        <p:nvPicPr>
          <p:cNvPr id="34819" name="Picture 2" descr="C:\Users\Q\Pictures\seytan t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noFill/>
        </p:spPr>
      </p:pic>
      <p:sp>
        <p:nvSpPr>
          <p:cNvPr id="2" name="1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70FA6A3-7E05-4BCA-AB63-BF7F121F27C3}" type="slidenum">
              <a:rPr lang="tr-TR"/>
              <a:pPr>
                <a:defRPr/>
              </a:pPr>
              <a:t>63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alim\Pictures\Hacc\21fd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5300663"/>
          </a:xfr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70131EB-E11B-4204-85BC-81378D1DEA17}" type="slidenum">
              <a:rPr lang="tr-TR"/>
              <a:pPr>
                <a:defRPr/>
              </a:pPr>
              <a:t>64</a:t>
            </a:fld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0" y="4979988"/>
            <a:ext cx="9144000" cy="17235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r-TR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Birinci gün</a:t>
            </a:r>
            <a:r>
              <a:rPr lang="tr-TR" sz="2800" dirty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:</a:t>
            </a:r>
            <a:r>
              <a:rPr lang="tr-TR" sz="2800" dirty="0">
                <a:latin typeface="Berlin Sans FB" pitchFamily="34" charset="0"/>
              </a:rPr>
              <a:t> </a:t>
            </a:r>
            <a:r>
              <a:rPr lang="tr-TR" dirty="0" err="1">
                <a:latin typeface="Berlin Sans FB" pitchFamily="34" charset="0"/>
              </a:rPr>
              <a:t>Aka’be</a:t>
            </a:r>
            <a:r>
              <a:rPr lang="tr-TR" dirty="0">
                <a:latin typeface="Berlin Sans FB" pitchFamily="34" charset="0"/>
              </a:rPr>
              <a:t> Cemre'sine 7,</a:t>
            </a:r>
          </a:p>
          <a:p>
            <a:pPr>
              <a:defRPr/>
            </a:pPr>
            <a:r>
              <a:rPr lang="tr-TR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İkinci gün</a:t>
            </a:r>
            <a:r>
              <a:rPr lang="tr-TR" sz="3200" b="1" dirty="0">
                <a:latin typeface="Berlin Sans FB" pitchFamily="34" charset="0"/>
              </a:rPr>
              <a:t>:</a:t>
            </a:r>
            <a:r>
              <a:rPr lang="tr-TR" sz="3200" dirty="0">
                <a:latin typeface="Berlin Sans FB" pitchFamily="34" charset="0"/>
              </a:rPr>
              <a:t> </a:t>
            </a:r>
            <a:r>
              <a:rPr lang="tr-TR" dirty="0">
                <a:latin typeface="Berlin Sans FB" pitchFamily="34" charset="0"/>
              </a:rPr>
              <a:t>Küçük, orta ve büyük cemrelere yedişerden 21 taş</a:t>
            </a:r>
          </a:p>
          <a:p>
            <a:pPr>
              <a:defRPr/>
            </a:pPr>
            <a:r>
              <a:rPr lang="tr-TR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Üçüncü gün</a:t>
            </a:r>
            <a:r>
              <a:rPr lang="tr-TR" sz="2400" dirty="0">
                <a:latin typeface="Berlin Sans FB" pitchFamily="34" charset="0"/>
              </a:rPr>
              <a:t>: </a:t>
            </a:r>
            <a:r>
              <a:rPr lang="tr-TR" dirty="0">
                <a:latin typeface="Berlin Sans FB" pitchFamily="34" charset="0"/>
              </a:rPr>
              <a:t>Küçük, orta ve büyük cemrelere yedişerden 21 taş</a:t>
            </a:r>
          </a:p>
          <a:p>
            <a:pPr>
              <a:defRPr/>
            </a:pPr>
            <a:r>
              <a:rPr lang="tr-TR" dirty="0" smtClean="0">
                <a:latin typeface="Berlin Sans FB" pitchFamily="34" charset="0"/>
              </a:rPr>
              <a:t> </a:t>
            </a:r>
            <a:endParaRPr lang="tr-TR" b="1" dirty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9144000" cy="6858000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/>
          <a:lstStyle/>
          <a:p>
            <a:pPr algn="ctr">
              <a:buFontTx/>
              <a:buNone/>
            </a:pPr>
            <a:r>
              <a:rPr lang="tr-TR" smtClean="0"/>
              <a:t>	</a:t>
            </a:r>
          </a:p>
          <a:p>
            <a:pPr algn="ctr">
              <a:buFontTx/>
              <a:buNone/>
            </a:pPr>
            <a:r>
              <a:rPr lang="tr-TR" sz="2800" b="1" smtClean="0">
                <a:solidFill>
                  <a:srgbClr val="9999FF"/>
                </a:solidFill>
                <a:latin typeface="Berlin Sans FB" pitchFamily="34" charset="0"/>
              </a:rPr>
              <a:t>CEMERATIN VAKTİ</a:t>
            </a:r>
          </a:p>
          <a:p>
            <a:pPr>
              <a:buFontTx/>
              <a:buNone/>
            </a:pPr>
            <a:r>
              <a:rPr lang="tr-TR" sz="2800" b="1" smtClean="0">
                <a:solidFill>
                  <a:srgbClr val="9999FF"/>
                </a:solidFill>
                <a:latin typeface="Berlin Sans FB" pitchFamily="34" charset="0"/>
              </a:rPr>
              <a:t>	1. </a:t>
            </a:r>
            <a:r>
              <a:rPr lang="tr-TR" sz="2800" smtClean="0">
                <a:solidFill>
                  <a:schemeClr val="folHlink"/>
                </a:solidFill>
                <a:latin typeface="Berlin Sans FB" pitchFamily="34" charset="0"/>
              </a:rPr>
              <a:t>Bayramın birinci günü</a:t>
            </a:r>
            <a:r>
              <a:rPr lang="tr-TR" sz="2800" b="1" smtClean="0">
                <a:latin typeface="Berlin Sans FB" pitchFamily="34" charset="0"/>
              </a:rPr>
              <a:t>:</a:t>
            </a:r>
            <a:r>
              <a:rPr lang="tr-TR" sz="2800" smtClean="0">
                <a:latin typeface="Berlin Sans FB" pitchFamily="34" charset="0"/>
              </a:rPr>
              <a:t> </a:t>
            </a:r>
            <a:r>
              <a:rPr lang="tr-TR" sz="2800" b="1" smtClean="0">
                <a:latin typeface="Berlin Sans FB" pitchFamily="34" charset="0"/>
              </a:rPr>
              <a:t>Fecr-i sadıktan </a:t>
            </a:r>
            <a:r>
              <a:rPr lang="tr-TR" sz="2800" smtClean="0">
                <a:latin typeface="Berlin Sans FB" pitchFamily="34" charset="0"/>
              </a:rPr>
              <a:t>bayramın ikinci gün</a:t>
            </a:r>
            <a:r>
              <a:rPr lang="tr-TR" sz="2800" smtClean="0"/>
              <a:t>ü</a:t>
            </a:r>
            <a:r>
              <a:rPr lang="tr-TR" sz="2800" smtClean="0">
                <a:latin typeface="Berlin Sans FB" pitchFamily="34" charset="0"/>
              </a:rPr>
              <a:t> </a:t>
            </a:r>
            <a:r>
              <a:rPr lang="tr-TR" sz="2800" b="1" smtClean="0">
                <a:latin typeface="Berlin Sans FB" pitchFamily="34" charset="0"/>
              </a:rPr>
              <a:t>fecr-i sadığa</a:t>
            </a:r>
            <a:r>
              <a:rPr lang="tr-TR" sz="2800" smtClean="0">
                <a:latin typeface="Berlin Sans FB" pitchFamily="34" charset="0"/>
              </a:rPr>
              <a:t> kadar olan sürede Aka’be Cemresi'ne yedi taş atılır. (</a:t>
            </a:r>
            <a:r>
              <a:rPr lang="tr-TR" sz="2800" smtClean="0">
                <a:solidFill>
                  <a:srgbClr val="9999FF"/>
                </a:solidFill>
                <a:latin typeface="Berlin Sans FB" pitchFamily="34" charset="0"/>
              </a:rPr>
              <a:t>Şafilerde Arefe günü gece yarısından sonra</a:t>
            </a:r>
            <a:r>
              <a:rPr lang="tr-TR" sz="2800" smtClean="0">
                <a:latin typeface="Berlin Sans FB" pitchFamily="34" charset="0"/>
              </a:rPr>
              <a:t>)</a:t>
            </a:r>
          </a:p>
          <a:p>
            <a:pPr>
              <a:buFontTx/>
              <a:buNone/>
            </a:pPr>
            <a:r>
              <a:rPr lang="tr-TR" sz="2800" b="1" smtClean="0">
                <a:latin typeface="Berlin Sans FB" pitchFamily="34" charset="0"/>
              </a:rPr>
              <a:t>	</a:t>
            </a:r>
            <a:r>
              <a:rPr lang="tr-TR" sz="2800" b="1" smtClean="0">
                <a:solidFill>
                  <a:srgbClr val="9999FF"/>
                </a:solidFill>
                <a:latin typeface="Berlin Sans FB" pitchFamily="34" charset="0"/>
              </a:rPr>
              <a:t>2.</a:t>
            </a:r>
            <a:r>
              <a:rPr lang="tr-TR" sz="2800" smtClean="0">
                <a:latin typeface="Berlin Sans FB" pitchFamily="34" charset="0"/>
              </a:rPr>
              <a:t> </a:t>
            </a:r>
            <a:r>
              <a:rPr lang="tr-TR" sz="2800" smtClean="0">
                <a:solidFill>
                  <a:schemeClr val="folHlink"/>
                </a:solidFill>
                <a:latin typeface="Berlin Sans FB" pitchFamily="34" charset="0"/>
              </a:rPr>
              <a:t>Bayramın ikinci ve üçüncü günü</a:t>
            </a:r>
            <a:r>
              <a:rPr lang="tr-TR" sz="2800" b="1" smtClean="0">
                <a:solidFill>
                  <a:schemeClr val="folHlink"/>
                </a:solidFill>
                <a:latin typeface="Berlin Sans FB" pitchFamily="34" charset="0"/>
              </a:rPr>
              <a:t>:</a:t>
            </a:r>
            <a:r>
              <a:rPr lang="tr-TR" sz="2800" b="1" smtClean="0">
                <a:latin typeface="Berlin Sans FB" pitchFamily="34" charset="0"/>
              </a:rPr>
              <a:t> </a:t>
            </a:r>
            <a:r>
              <a:rPr lang="tr-TR" sz="2800" smtClean="0">
                <a:latin typeface="Berlin Sans FB" pitchFamily="34" charset="0"/>
              </a:rPr>
              <a:t>Öğleden sonra başlar, fecr-i sadığa kadar devam eder.</a:t>
            </a:r>
          </a:p>
          <a:p>
            <a:pPr>
              <a:buFontTx/>
              <a:buNone/>
            </a:pPr>
            <a:r>
              <a:rPr lang="tr-TR" sz="2800" smtClean="0">
                <a:latin typeface="Berlin Sans FB" pitchFamily="34" charset="0"/>
              </a:rPr>
              <a:t>	</a:t>
            </a:r>
            <a:r>
              <a:rPr lang="tr-TR" sz="2800" b="1" smtClean="0">
                <a:solidFill>
                  <a:srgbClr val="9999FF"/>
                </a:solidFill>
                <a:latin typeface="Berlin Sans FB" pitchFamily="34" charset="0"/>
              </a:rPr>
              <a:t>• </a:t>
            </a:r>
            <a:r>
              <a:rPr lang="tr-TR" sz="2800" smtClean="0">
                <a:latin typeface="Berlin Sans FB" pitchFamily="34" charset="0"/>
              </a:rPr>
              <a:t>Bayramın </a:t>
            </a:r>
            <a:r>
              <a:rPr lang="tr-TR" sz="2800" smtClean="0">
                <a:solidFill>
                  <a:srgbClr val="9999FF"/>
                </a:solidFill>
                <a:latin typeface="Berlin Sans FB" pitchFamily="34" charset="0"/>
              </a:rPr>
              <a:t>ikinci </a:t>
            </a:r>
            <a:r>
              <a:rPr lang="tr-TR" sz="2800" smtClean="0">
                <a:latin typeface="Berlin Sans FB" pitchFamily="34" charset="0"/>
              </a:rPr>
              <a:t>ve </a:t>
            </a:r>
            <a:r>
              <a:rPr lang="tr-TR" sz="2800" smtClean="0">
                <a:solidFill>
                  <a:srgbClr val="9999FF"/>
                </a:solidFill>
                <a:latin typeface="Berlin Sans FB" pitchFamily="34" charset="0"/>
              </a:rPr>
              <a:t>üçüncü</a:t>
            </a:r>
            <a:r>
              <a:rPr lang="tr-TR" sz="2800" smtClean="0">
                <a:latin typeface="Berlin Sans FB" pitchFamily="34" charset="0"/>
              </a:rPr>
              <a:t> günü sırasıyla küçük, orta ve büyük şeytana yedişer taş atılması </a:t>
            </a:r>
            <a:r>
              <a:rPr lang="tr-TR" sz="2800" smtClean="0">
                <a:solidFill>
                  <a:srgbClr val="9999FF"/>
                </a:solidFill>
                <a:latin typeface="Berlin Sans FB" pitchFamily="34" charset="0"/>
              </a:rPr>
              <a:t>sünnet</a:t>
            </a:r>
            <a:r>
              <a:rPr lang="tr-TR" sz="2800" smtClean="0">
                <a:latin typeface="Berlin Sans FB" pitchFamily="34" charset="0"/>
              </a:rPr>
              <a:t>tir. (</a:t>
            </a:r>
            <a:r>
              <a:rPr lang="tr-TR" sz="2800" smtClean="0">
                <a:solidFill>
                  <a:srgbClr val="9999FF"/>
                </a:solidFill>
                <a:latin typeface="Berlin Sans FB" pitchFamily="34" charset="0"/>
              </a:rPr>
              <a:t>Şafilerde vacip</a:t>
            </a:r>
            <a:r>
              <a:rPr lang="tr-TR" sz="2800" smtClean="0">
                <a:latin typeface="Berlin Sans FB" pitchFamily="34" charset="0"/>
              </a:rPr>
              <a:t>)  </a:t>
            </a:r>
          </a:p>
          <a:p>
            <a:pPr>
              <a:buFontTx/>
              <a:buNone/>
            </a:pPr>
            <a:r>
              <a:rPr lang="tr-TR" sz="2800" smtClean="0">
                <a:latin typeface="Berlin Sans FB" pitchFamily="34" charset="0"/>
              </a:rPr>
              <a:t>	</a:t>
            </a:r>
            <a:r>
              <a:rPr lang="tr-TR" sz="2800" b="1" smtClean="0">
                <a:solidFill>
                  <a:srgbClr val="9999FF"/>
                </a:solidFill>
                <a:latin typeface="Berlin Sans FB" pitchFamily="34" charset="0"/>
              </a:rPr>
              <a:t>3.</a:t>
            </a:r>
            <a:r>
              <a:rPr lang="tr-TR" sz="2800" smtClean="0">
                <a:latin typeface="Berlin Sans FB" pitchFamily="34" charset="0"/>
              </a:rPr>
              <a:t> </a:t>
            </a:r>
            <a:r>
              <a:rPr lang="tr-TR" sz="2800" smtClean="0">
                <a:solidFill>
                  <a:schemeClr val="folHlink"/>
                </a:solidFill>
                <a:latin typeface="Berlin Sans FB" pitchFamily="34" charset="0"/>
              </a:rPr>
              <a:t>Bayramın dördüncü günü</a:t>
            </a:r>
            <a:r>
              <a:rPr lang="tr-TR" sz="2800" b="1" smtClean="0">
                <a:latin typeface="Berlin Sans FB" pitchFamily="34" charset="0"/>
              </a:rPr>
              <a:t>:</a:t>
            </a:r>
            <a:r>
              <a:rPr lang="tr-TR" sz="2800" smtClean="0">
                <a:latin typeface="Berlin Sans FB" pitchFamily="34" charset="0"/>
              </a:rPr>
              <a:t> Zevalden sonra başlar  güneşin batmasıyla sona erer</a:t>
            </a:r>
            <a:r>
              <a:rPr lang="tr-TR" smtClean="0">
                <a:latin typeface="Berlin Sans FB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/>
          <a:lstStyle/>
          <a:p>
            <a:pPr algn="ctr">
              <a:buFontTx/>
              <a:buNone/>
              <a:defRPr/>
            </a:pPr>
            <a:endParaRPr lang="tr-TR" sz="2600" b="1" smtClean="0">
              <a:solidFill>
                <a:srgbClr val="99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  <a:p>
            <a:pPr algn="ctr">
              <a:buFontTx/>
              <a:buNone/>
              <a:defRPr/>
            </a:pPr>
            <a:r>
              <a:rPr lang="tr-TR" sz="2600" b="1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ŞEYTAN TAŞLAMANIN GEÇERLİ OLMASININ ŞARTLARI</a:t>
            </a:r>
          </a:p>
          <a:p>
            <a:pPr>
              <a:buFontTx/>
              <a:buNone/>
              <a:defRPr/>
            </a:pPr>
            <a:r>
              <a:rPr lang="tr-TR" sz="2600" b="1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1.</a:t>
            </a:r>
            <a:r>
              <a:rPr lang="tr-TR" sz="2600" smtClean="0">
                <a:latin typeface="Berlin Sans FB" pitchFamily="34" charset="0"/>
              </a:rPr>
              <a:t> Atılan taşları, dikili sütunlara isabet ettirmek veya yakınlarına düşürmek.</a:t>
            </a:r>
          </a:p>
          <a:p>
            <a:pPr>
              <a:buFontTx/>
              <a:buNone/>
              <a:defRPr/>
            </a:pPr>
            <a:r>
              <a:rPr lang="tr-TR" sz="2600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2.</a:t>
            </a:r>
            <a:r>
              <a:rPr lang="tr-TR" sz="2600" smtClean="0">
                <a:latin typeface="Berlin Sans FB" pitchFamily="34" charset="0"/>
              </a:rPr>
              <a:t> Taşları, cemrelere el ile fırlatarak atmak.</a:t>
            </a:r>
          </a:p>
          <a:p>
            <a:pPr>
              <a:buFontTx/>
              <a:buNone/>
              <a:defRPr/>
            </a:pPr>
            <a:r>
              <a:rPr lang="tr-TR" sz="2600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3.</a:t>
            </a:r>
            <a:r>
              <a:rPr lang="tr-TR" sz="2600" smtClean="0">
                <a:latin typeface="Berlin Sans FB" pitchFamily="34" charset="0"/>
              </a:rPr>
              <a:t> Taşın, atılması gereken yere atanın fiili sonucunda ulaşmış olması </a:t>
            </a:r>
          </a:p>
          <a:p>
            <a:pPr>
              <a:buFontTx/>
              <a:buNone/>
              <a:defRPr/>
            </a:pP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	4.</a:t>
            </a:r>
            <a:r>
              <a:rPr lang="tr-TR" sz="2600" smtClean="0">
                <a:latin typeface="Berlin Sans FB" pitchFamily="34" charset="0"/>
              </a:rPr>
              <a:t> Taşların her birini  ayrı ayrı atmak.</a:t>
            </a:r>
          </a:p>
          <a:p>
            <a:pPr>
              <a:buFontTx/>
              <a:buNone/>
              <a:defRPr/>
            </a:pPr>
            <a:r>
              <a:rPr lang="tr-TR" sz="2600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5.</a:t>
            </a:r>
            <a:r>
              <a:rPr lang="tr-TR" sz="2600" smtClean="0">
                <a:latin typeface="Berlin Sans FB" pitchFamily="34" charset="0"/>
              </a:rPr>
              <a:t> Meşru mazereti bulunmayan kimselerin, taşları bizzat kendilerinin atması. </a:t>
            </a:r>
          </a:p>
          <a:p>
            <a:pPr>
              <a:buFontTx/>
              <a:buNone/>
              <a:defRPr/>
            </a:pPr>
            <a:r>
              <a:rPr lang="tr-TR" sz="2600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6.</a:t>
            </a:r>
            <a:r>
              <a:rPr lang="tr-TR" sz="2600" smtClean="0">
                <a:latin typeface="Berlin Sans FB" pitchFamily="34" charset="0"/>
              </a:rPr>
              <a:t> Atılan şeyin, taş veya  taş hükmünde olması (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Şâfiîler: atılan şey mutlaka taş olmalıdır</a:t>
            </a:r>
            <a:r>
              <a:rPr lang="tr-TR" sz="2600" smtClean="0">
                <a:latin typeface="Berlin Sans FB" pitchFamily="34" charset="0"/>
              </a:rPr>
              <a:t>) </a:t>
            </a:r>
          </a:p>
          <a:p>
            <a:pPr>
              <a:buFontTx/>
              <a:buNone/>
              <a:defRPr/>
            </a:pPr>
            <a:r>
              <a:rPr lang="tr-TR" sz="2600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7.</a:t>
            </a:r>
            <a:r>
              <a:rPr lang="tr-TR" sz="2600" smtClean="0">
                <a:latin typeface="Berlin Sans FB" pitchFamily="34" charset="0"/>
              </a:rPr>
              <a:t> Taşların, belirlenen vakitler içinde atılması </a:t>
            </a:r>
          </a:p>
          <a:p>
            <a:pPr>
              <a:buFontTx/>
              <a:buNone/>
              <a:defRPr/>
            </a:pPr>
            <a:r>
              <a:rPr lang="tr-TR" sz="2600" smtClean="0">
                <a:latin typeface="Berlin Sans FB" pitchFamily="34" charset="0"/>
              </a:rPr>
              <a:t>	</a:t>
            </a:r>
            <a:r>
              <a:rPr lang="tr-TR" sz="260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8.</a:t>
            </a:r>
            <a:r>
              <a:rPr lang="tr-TR" sz="2600" smtClean="0">
                <a:latin typeface="Berlin Sans FB" pitchFamily="34" charset="0"/>
              </a:rPr>
              <a:t> Atılması gereken taşların</a:t>
            </a:r>
            <a:r>
              <a:rPr lang="tr-TR" sz="2800" smtClean="0">
                <a:latin typeface="Berlin Sans FB" pitchFamily="34" charset="0"/>
              </a:rPr>
              <a:t> tamamını veya en az dördünün atılması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4 Başlık"/>
          <p:cNvSpPr>
            <a:spLocks noGrp="1"/>
          </p:cNvSpPr>
          <p:nvPr>
            <p:ph type="title"/>
          </p:nvPr>
        </p:nvSpPr>
        <p:spPr>
          <a:xfrm>
            <a:off x="1285875" y="0"/>
            <a:ext cx="78581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5400" b="1" dirty="0" smtClean="0">
                <a:solidFill>
                  <a:srgbClr val="006600"/>
                </a:solidFill>
              </a:rPr>
              <a:t>Kurbanın kesilmesi…</a:t>
            </a:r>
          </a:p>
        </p:txBody>
      </p:sp>
      <p:pic>
        <p:nvPicPr>
          <p:cNvPr id="39939" name="Picture 2" descr="G:\Hac Dosyasi\Hacc 2010\Hacc\73_resim_koyunla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9144000" cy="5715000"/>
          </a:xfr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9FC0556-86F2-4E98-9115-D1C93E49E4AD}" type="slidenum">
              <a:rPr lang="tr-TR"/>
              <a:pPr>
                <a:defRPr/>
              </a:pPr>
              <a:t>67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4 Başlık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  <a:solidFill>
            <a:srgbClr val="FFC000"/>
          </a:solidFill>
        </p:spPr>
        <p:txBody>
          <a:bodyPr/>
          <a:lstStyle/>
          <a:p>
            <a:pPr algn="ctr" eaLnBrk="1" hangingPunct="1"/>
            <a:r>
              <a:rPr lang="tr-TR" sz="4800" b="1" dirty="0" smtClean="0"/>
              <a:t>Saç Tıraşı ve ihramdan çıkış</a:t>
            </a:r>
          </a:p>
        </p:txBody>
      </p:sp>
      <p:pic>
        <p:nvPicPr>
          <p:cNvPr id="40963" name="Picture 3" descr="G:\Hac Dosyasi\Hacc 2010\Hacc\Hac Karikatur\15hac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1714500"/>
            <a:ext cx="3214688" cy="4479925"/>
          </a:xfrm>
          <a:noFill/>
        </p:spPr>
      </p:pic>
      <p:pic>
        <p:nvPicPr>
          <p:cNvPr id="40964" name="Picture 2" descr="G:\Hac Dosyasi\Hacc 2010\Hacc\cutting-shaving-hai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t="9375" b="48438"/>
          <a:stretch>
            <a:fillRect/>
          </a:stretch>
        </p:blipFill>
        <p:spPr>
          <a:xfrm>
            <a:off x="4714875" y="1643063"/>
            <a:ext cx="4187825" cy="1928812"/>
          </a:xfr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2CE709C-AF9F-410F-B680-9D73728F0A7E}" type="slidenum">
              <a:rPr lang="tr-TR"/>
              <a:pPr>
                <a:defRPr/>
              </a:pPr>
              <a:t>68</a:t>
            </a:fld>
            <a:endParaRPr lang="tr-TR"/>
          </a:p>
        </p:txBody>
      </p:sp>
      <p:pic>
        <p:nvPicPr>
          <p:cNvPr id="40966" name="Picture 2" descr="G:\Hac Dosyasi\Hacc 2010\Hacc\cutting-shaving-hair.jpg"/>
          <p:cNvPicPr>
            <a:picLocks noChangeAspect="1" noChangeArrowheads="1"/>
          </p:cNvPicPr>
          <p:nvPr/>
        </p:nvPicPr>
        <p:blipFill>
          <a:blip r:embed="rId4" cstate="print"/>
          <a:srcRect t="59167"/>
          <a:stretch>
            <a:fillRect/>
          </a:stretch>
        </p:blipFill>
        <p:spPr bwMode="auto">
          <a:xfrm>
            <a:off x="4670425" y="3786188"/>
            <a:ext cx="4187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Vêtements pour l’Ih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1388" y="5400675"/>
            <a:ext cx="582612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4 Metin kutusu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tx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rgbClr val="FFFF00"/>
                </a:solidFill>
                <a:latin typeface="Calibri" pitchFamily="34" charset="0"/>
              </a:rPr>
              <a:t>Kurban bayramının birinci günü (Zilhicce 10) </a:t>
            </a:r>
          </a:p>
          <a:p>
            <a:pPr algn="ctr"/>
            <a:r>
              <a:rPr lang="tr-TR" sz="3200" b="1">
                <a:solidFill>
                  <a:srgbClr val="FFFF00"/>
                </a:solidFill>
                <a:latin typeface="Calibri" pitchFamily="34" charset="0"/>
              </a:rPr>
              <a:t>Kabe tavaf edilir (Ziyaret Tavafı)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9.06568E-7 C 0.04079 -0.20467 0.08159 -0.40934 0.01684 -0.43339 C -0.04792 -0.45744 -0.3007 -0.17599 -0.38872 -0.14454 C -0.47674 -0.11309 -0.48021 -0.20305 -0.51129 -0.24398 C -0.54236 -0.28492 -0.55851 -0.33765 -0.57466 -0.39038 " pathEditMode="relative" ptsTypes="aaaa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414 -0.23358 C -0.45521 -0.23358 -0.39914 -0.30018 -0.39914 -0.38182 C -0.39914 -0.46346 -0.45521 -0.52983 -0.52414 -0.52983 C -0.59306 -0.52983 -0.64914 -0.46346 -0.64914 -0.38182 C -0.64914 -0.30018 -0.59306 -0.23358 -0.52414 -0.23358 Z " pathEditMode="relative" rAng="0" ptsTypes="fffff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38912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r-TR" sz="11200" dirty="0" smtClean="0"/>
              <a:t>Hac ve umre, her biri tek başına yapılabildiği  gibi,</a:t>
            </a:r>
          </a:p>
          <a:p>
            <a:pPr>
              <a:buNone/>
            </a:pPr>
            <a:r>
              <a:rPr lang="tr-TR" sz="11200" dirty="0" smtClean="0"/>
              <a:t>aynı yılın hac ayları içinde, ikisi birbirine bağlı </a:t>
            </a:r>
          </a:p>
          <a:p>
            <a:pPr>
              <a:buNone/>
            </a:pPr>
            <a:r>
              <a:rPr lang="tr-TR" sz="11200" dirty="0" smtClean="0"/>
              <a:t>olarak  da  yapılabilir. </a:t>
            </a:r>
          </a:p>
          <a:p>
            <a:pPr>
              <a:buNone/>
            </a:pPr>
            <a:r>
              <a:rPr lang="tr-TR" sz="11200" dirty="0" smtClean="0"/>
              <a:t>Hac ayları içinde, hacdan önce umre yapıp </a:t>
            </a:r>
          </a:p>
          <a:p>
            <a:pPr>
              <a:buNone/>
            </a:pPr>
            <a:r>
              <a:rPr lang="tr-TR" sz="11200" dirty="0" smtClean="0"/>
              <a:t>yapmamaya, yapıldığı takdirde umre ve haccın ayrı </a:t>
            </a:r>
          </a:p>
          <a:p>
            <a:pPr>
              <a:buNone/>
            </a:pPr>
            <a:r>
              <a:rPr lang="tr-TR" sz="11200" dirty="0" smtClean="0"/>
              <a:t>veya  aynı ihramla yapılma durumuna göre hacc; </a:t>
            </a:r>
          </a:p>
          <a:p>
            <a:pPr>
              <a:buNone/>
            </a:pPr>
            <a:r>
              <a:rPr lang="tr-TR" sz="11200" b="1" dirty="0" smtClean="0">
                <a:solidFill>
                  <a:srgbClr val="FF0000"/>
                </a:solidFill>
              </a:rPr>
              <a:t>1-İfrad haccı, </a:t>
            </a:r>
          </a:p>
          <a:p>
            <a:pPr>
              <a:buNone/>
            </a:pPr>
            <a:r>
              <a:rPr lang="tr-TR" sz="11200" b="1" dirty="0" smtClean="0">
                <a:solidFill>
                  <a:srgbClr val="FF0000"/>
                </a:solidFill>
              </a:rPr>
              <a:t>2-Temettu haccı,</a:t>
            </a:r>
          </a:p>
          <a:p>
            <a:pPr>
              <a:buNone/>
            </a:pPr>
            <a:r>
              <a:rPr lang="tr-TR" sz="11200" b="1" dirty="0" smtClean="0">
                <a:solidFill>
                  <a:srgbClr val="FF0000"/>
                </a:solidFill>
              </a:rPr>
              <a:t>3-Kırân haccı,</a:t>
            </a:r>
          </a:p>
          <a:p>
            <a:pPr>
              <a:buNone/>
            </a:pPr>
            <a:r>
              <a:rPr lang="tr-TR" sz="11200" dirty="0" smtClean="0"/>
              <a:t>olmak üzere üç şekilde eda edilir.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SCF529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0" y="5286375"/>
            <a:ext cx="5072063" cy="13239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tr-TR" sz="2000" b="1">
                <a:latin typeface="Comic Sans MS" pitchFamily="66" charset="0"/>
              </a:rPr>
              <a:t>Gördüm ki; bu dünya bir oyalanma,</a:t>
            </a:r>
            <a:endParaRPr lang="tr-TR" sz="2000">
              <a:latin typeface="Comic Sans MS" pitchFamily="66" charset="0"/>
            </a:endParaRPr>
          </a:p>
          <a:p>
            <a:pPr algn="r"/>
            <a:r>
              <a:rPr lang="tr-TR" sz="2000" b="1">
                <a:latin typeface="Comic Sans MS" pitchFamily="66" charset="0"/>
              </a:rPr>
              <a:t>Halime bakıp da, mutluyum sanma.</a:t>
            </a:r>
            <a:endParaRPr lang="tr-TR" sz="2000">
              <a:latin typeface="Comic Sans MS" pitchFamily="66" charset="0"/>
            </a:endParaRPr>
          </a:p>
          <a:p>
            <a:pPr algn="r"/>
            <a:r>
              <a:rPr lang="tr-TR" sz="2000" b="1">
                <a:latin typeface="Comic Sans MS" pitchFamily="66" charset="0"/>
              </a:rPr>
              <a:t>Bedenim Kâbe’den uzakta amma;</a:t>
            </a:r>
          </a:p>
          <a:p>
            <a:pPr algn="r"/>
            <a:r>
              <a:rPr lang="tr-TR" sz="2000" b="1">
                <a:latin typeface="Comic Sans MS" pitchFamily="66" charset="0"/>
              </a:rPr>
              <a:t>Gönlümü bıraktım, Beytullah’ta ben.</a:t>
            </a:r>
            <a:r>
              <a:rPr lang="tr-TR"/>
              <a:t> </a:t>
            </a:r>
          </a:p>
        </p:txBody>
      </p:sp>
      <p:pic>
        <p:nvPicPr>
          <p:cNvPr id="103436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243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4000" b="1" dirty="0">
                <a:latin typeface="Times New Roman" pitchFamily="18" charset="0"/>
                <a:cs typeface="Times New Roman" pitchFamily="18" charset="0"/>
              </a:rPr>
              <a:t>VEDA TAVAFI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5902325" y="6488113"/>
            <a:ext cx="3241675" cy="369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dirty="0"/>
              <a:t>HAC’DA  ÜÇ  ŞEYE DİKKAT !</a:t>
            </a:r>
          </a:p>
        </p:txBody>
      </p:sp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599194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b="1" dirty="0" smtClean="0">
                <a:solidFill>
                  <a:srgbClr val="C00000"/>
                </a:solidFill>
              </a:rPr>
              <a:t>    İfrat haccı;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Umresiz ve kurbansız sadece hac niyetiyle ihrama   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girilerek yapılan hac şekli,</a:t>
            </a:r>
          </a:p>
          <a:p>
            <a:pPr>
              <a:buNone/>
            </a:pPr>
            <a:r>
              <a:rPr lang="tr-TR" b="1" dirty="0" smtClean="0">
                <a:solidFill>
                  <a:srgbClr val="C00000"/>
                </a:solidFill>
              </a:rPr>
              <a:t>    Temettu  haccı;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Umre ve haccın ayrı ayrı niyet ve ihramla  eda   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edildiği ve kurban kesilen  hac şekli.</a:t>
            </a:r>
          </a:p>
          <a:p>
            <a:pPr>
              <a:buNone/>
            </a:pPr>
            <a:r>
              <a:rPr lang="tr-TR" b="1" dirty="0" smtClean="0">
                <a:solidFill>
                  <a:srgbClr val="C00000"/>
                </a:solidFill>
              </a:rPr>
              <a:t>    Kıran haccı;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Hac ve umrenin tek ihramla yapıldığı ve kurban   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kesilen hacc şeklidir.</a:t>
            </a:r>
          </a:p>
          <a:p>
            <a:pPr>
              <a:buNone/>
            </a:pPr>
            <a:endParaRPr lang="tr-TR" b="1" dirty="0" smtClean="0"/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tr-TR" b="1" dirty="0" smtClean="0">
                <a:solidFill>
                  <a:srgbClr val="C00000"/>
                </a:solidFill>
              </a:rPr>
              <a:t>HACCIN HİKMETLERİ;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Hac; renk, dil, ırk, ülke, kültür, makam ve mevki gözetmeksizin aynı amaç ve  gayeleri taşıyan milyonlarca </a:t>
            </a:r>
            <a:r>
              <a:rPr lang="tr-TR" b="1" dirty="0" err="1" smtClean="0">
                <a:solidFill>
                  <a:schemeClr val="bg2">
                    <a:lumMod val="10000"/>
                  </a:schemeClr>
                </a:solidFill>
              </a:rPr>
              <a:t>müslümanı</a:t>
            </a: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bir araya getirerek eşitlik ve kardeşliğin canlı bir tablosunu oluşturur.</a:t>
            </a:r>
          </a:p>
          <a:p>
            <a:pPr>
              <a:buNone/>
            </a:pPr>
            <a:endParaRPr lang="tr-T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60851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tr-TR" sz="2000" b="1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 </a:t>
            </a:r>
          </a:p>
          <a:p>
            <a:pPr>
              <a:buNone/>
            </a:pPr>
            <a:r>
              <a:rPr lang="tr-TR" b="1" dirty="0" smtClean="0">
                <a:solidFill>
                  <a:schemeClr val="bg2">
                    <a:lumMod val="10000"/>
                  </a:schemeClr>
                </a:solidFill>
              </a:rPr>
              <a:t>       </a:t>
            </a:r>
            <a:r>
              <a:rPr lang="tr-TR" sz="4400" b="1" dirty="0" smtClean="0">
                <a:solidFill>
                  <a:schemeClr val="bg2">
                    <a:lumMod val="10000"/>
                  </a:schemeClr>
                </a:solidFill>
              </a:rPr>
              <a:t>Hacca gidenler, Zengin, fakir, güçlü, güçsüz aynı kıyafetler içinde, aynı mahrumiyetleri yaşarlar. İnanç kökleriyle bağlantılarını tazelerler. </a:t>
            </a:r>
          </a:p>
          <a:p>
            <a:pPr>
              <a:buNone/>
            </a:pPr>
            <a:endParaRPr lang="tr-TR" sz="4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tr-TR" sz="4400" b="1" dirty="0" smtClean="0">
                <a:solidFill>
                  <a:srgbClr val="C00000"/>
                </a:solidFill>
              </a:rPr>
              <a:t>    Kabe; </a:t>
            </a:r>
            <a:r>
              <a:rPr lang="tr-TR" sz="4400" b="1" dirty="0" smtClean="0"/>
              <a:t>hedef değil, belki sonsuzluğa ve bu manevi atmosfere geçişin başlangıcı.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C00000"/>
                </a:solidFill>
              </a:rPr>
              <a:t>    Tavaf</a:t>
            </a:r>
            <a:r>
              <a:rPr lang="tr-TR" sz="44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None/>
            </a:pPr>
            <a:r>
              <a:rPr lang="tr-TR" sz="4400" b="1" dirty="0" smtClean="0">
                <a:solidFill>
                  <a:schemeClr val="bg2">
                    <a:lumMod val="10000"/>
                  </a:schemeClr>
                </a:solidFill>
              </a:rPr>
              <a:t>    Kainatın ve yaratılışın özeti, teslimiyetin ve ilahi kadere boyun eğişin sembolüdür.  Allah’ın (c.c.)evinde O’na misafir olmaktır. 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C00000"/>
                </a:solidFill>
              </a:rPr>
              <a:t>   </a:t>
            </a:r>
          </a:p>
          <a:p>
            <a:pPr>
              <a:buNone/>
            </a:pPr>
            <a:r>
              <a:rPr lang="tr-TR" sz="4400" b="1" dirty="0" smtClean="0">
                <a:solidFill>
                  <a:srgbClr val="C00000"/>
                </a:solidFill>
              </a:rPr>
              <a:t>     </a:t>
            </a:r>
            <a:r>
              <a:rPr lang="tr-TR" sz="4400" b="1" dirty="0" err="1" smtClean="0">
                <a:solidFill>
                  <a:srgbClr val="C00000"/>
                </a:solidFill>
              </a:rPr>
              <a:t>Sa’y</a:t>
            </a:r>
            <a:r>
              <a:rPr lang="tr-TR" sz="44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None/>
            </a:pPr>
            <a:r>
              <a:rPr lang="tr-TR" sz="4400" b="1" dirty="0" smtClean="0">
                <a:solidFill>
                  <a:schemeClr val="bg2">
                    <a:lumMod val="10000"/>
                  </a:schemeClr>
                </a:solidFill>
              </a:rPr>
              <a:t>     Bir canlılık, bir  arayış, esbaba  tevessüldür.   </a:t>
            </a:r>
          </a:p>
          <a:p>
            <a:pPr>
              <a:buNone/>
            </a:pPr>
            <a:r>
              <a:rPr lang="tr-TR" sz="4400" b="1" dirty="0" smtClean="0">
                <a:solidFill>
                  <a:schemeClr val="bg2">
                    <a:lumMod val="10000"/>
                  </a:schemeClr>
                </a:solidFill>
              </a:rPr>
              <a:t>    Çölde de olsanız arayacaksınız. Ümidinizi kesmeyeceksiniz.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</TotalTime>
  <Words>2282</Words>
  <Application>Microsoft Office PowerPoint</Application>
  <PresentationFormat>Ekran Gösterisi (4:3)</PresentationFormat>
  <Paragraphs>484</Paragraphs>
  <Slides>70</Slides>
  <Notes>51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1" baseType="lpstr">
      <vt:lpstr>Flow</vt:lpstr>
      <vt:lpstr>PowerPoint Sunusu</vt:lpstr>
      <vt:lpstr>PowerPoint Sunusu</vt:lpstr>
      <vt:lpstr>    Peygamberimiz Şöyle Buyuruyor:</vt:lpstr>
      <vt:lpstr>HACCIN ÇEŞİTLERİ HACC VE    UMRE İBADETİNDE YAPILMASI GEREKEN GÖREVLER</vt:lpstr>
      <vt:lpstr>  Hacc  nedir, Haccın çeşitleri   Tercih edilen hacc türü, (Temettü Haccı Umre nedir,  İhram,  İhrama hazırlık, Umre niyeti, Telbiye,  İhram yasakları,  Tavaf, Sa’y, İhramdan çıkış. Hacc ibatetiyle ilgili görevler. </vt:lpstr>
      <vt:lpstr>HACC NEDİR?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Peygamberimiz Şöyle Buyuruyor: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NİYET ve TELBİYE</vt:lpstr>
      <vt:lpstr>PowerPoint Sunusu</vt:lpstr>
      <vt:lpstr>PowerPoint Sunusu</vt:lpstr>
      <vt:lpstr>PowerPoint Sunusu</vt:lpstr>
      <vt:lpstr>PowerPoint Sunusu</vt:lpstr>
      <vt:lpstr>HACER-İ ESVED</vt:lpstr>
      <vt:lpstr>KABE’NİN BÖLÜMLERİ</vt:lpstr>
      <vt:lpstr>MAKAMI   İBRAHİM   VE  HZ.İBRAHİM’İN  AYAK  İZİ</vt:lpstr>
      <vt:lpstr>PowerPoint Sunusu</vt:lpstr>
      <vt:lpstr>       TAVAF’IN YAPILIŞI</vt:lpstr>
      <vt:lpstr>TAVAFIN FARZLARI</vt:lpstr>
      <vt:lpstr>PowerPoint Sunusu</vt:lpstr>
      <vt:lpstr>Tavaf Duaları</vt:lpstr>
      <vt:lpstr>PowerPoint Sunusu</vt:lpstr>
      <vt:lpstr>PowerPoint Sunusu</vt:lpstr>
      <vt:lpstr>         ZEMZEM  ve TAVAF NAMAZI</vt:lpstr>
      <vt:lpstr>SA’Y</vt:lpstr>
      <vt:lpstr>PowerPoint Sunusu</vt:lpstr>
      <vt:lpstr>PowerPoint Sunusu</vt:lpstr>
      <vt:lpstr>PowerPoint Sunusu</vt:lpstr>
      <vt:lpstr>İHRAMDAN ÇIKMAK İÇİN NASIL TRAŞ OLUNUR?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ARAFAT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Müzdelife – Mina Hareketi</vt:lpstr>
      <vt:lpstr>PowerPoint Sunusu</vt:lpstr>
      <vt:lpstr>MİNA</vt:lpstr>
      <vt:lpstr>MİNA  - MESCİDİ HAYF</vt:lpstr>
      <vt:lpstr>Şeytan Taşlama Alanına Çıkan Yollar (Mina)</vt:lpstr>
      <vt:lpstr>PowerPoint Sunusu</vt:lpstr>
      <vt:lpstr>PowerPoint Sunusu</vt:lpstr>
      <vt:lpstr>PowerPoint Sunusu</vt:lpstr>
      <vt:lpstr>Kurbanın kesilmesi…</vt:lpstr>
      <vt:lpstr>Saç Tıraşı ve ihramdan çıkış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Abdullah SARI</cp:lastModifiedBy>
  <cp:revision>328</cp:revision>
  <dcterms:created xsi:type="dcterms:W3CDTF">2012-02-19T16:57:41Z</dcterms:created>
  <dcterms:modified xsi:type="dcterms:W3CDTF">2014-02-28T09:45:51Z</dcterms:modified>
</cp:coreProperties>
</file>