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327" r:id="rId2"/>
    <p:sldId id="318" r:id="rId3"/>
    <p:sldId id="319"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 id="365" r:id="rId21"/>
    <p:sldId id="366" r:id="rId22"/>
    <p:sldId id="367" r:id="rId23"/>
    <p:sldId id="368" r:id="rId24"/>
    <p:sldId id="344" r:id="rId25"/>
  </p:sldIdLst>
  <p:sldSz cx="9144000" cy="6858000" type="screen4x3"/>
  <p:notesSz cx="6797675" cy="9928225"/>
  <p:defaultTextStyle>
    <a:defPPr>
      <a:defRPr lang="tr-TR"/>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8FCC8"/>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2" autoAdjust="0"/>
    <p:restoredTop sz="99697" autoAdjust="0"/>
  </p:normalViewPr>
  <p:slideViewPr>
    <p:cSldViewPr>
      <p:cViewPr varScale="1">
        <p:scale>
          <a:sx n="74" d="100"/>
          <a:sy n="74"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3420"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pitchFamily="34" charset="0"/>
              </a:defRPr>
            </a:lvl1pPr>
          </a:lstStyle>
          <a:p>
            <a:pPr>
              <a:defRPr/>
            </a:pPr>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cs typeface="Arial" pitchFamily="34" charset="0"/>
              </a:defRPr>
            </a:lvl1pPr>
          </a:lstStyle>
          <a:p>
            <a:pPr>
              <a:defRPr/>
            </a:pPr>
            <a:fld id="{C79B4198-8489-457C-8C8A-78C48401A20F}" type="datetimeFigureOut">
              <a:rPr lang="tr-TR"/>
              <a:pPr>
                <a:defRPr/>
              </a:pPr>
              <a:t>24.7.2015</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cs typeface="Arial" pitchFamily="34" charset="0"/>
              </a:defRPr>
            </a:lvl1pPr>
          </a:lstStyle>
          <a:p>
            <a:pPr>
              <a:defRPr/>
            </a:pPr>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3241ACF-3F52-44B3-9B0C-38F9F784840B}" type="slidenum">
              <a:rPr lang="ar-SA" altLang="tr-TR"/>
              <a:pPr/>
              <a:t>‹#›</a:t>
            </a:fld>
            <a:endParaRPr lang="tr-TR" altLang="tr-TR"/>
          </a:p>
        </p:txBody>
      </p:sp>
    </p:spTree>
    <p:extLst>
      <p:ext uri="{BB962C8B-B14F-4D97-AF65-F5344CB8AC3E}">
        <p14:creationId xmlns:p14="http://schemas.microsoft.com/office/powerpoint/2010/main" val="1129885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4813"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51275" y="0"/>
            <a:ext cx="2944813"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49E57F6-350A-4B0B-A48E-F87E79EDC081}" type="datetimeFigureOut">
              <a:rPr lang="tr-TR"/>
              <a:pPr>
                <a:defRPr/>
              </a:pPr>
              <a:t>24.7.2015</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9429750"/>
            <a:ext cx="2944813"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51275" y="9429750"/>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342D9D0-03BD-47C6-8984-C616C345A48D}" type="slidenum">
              <a:rPr lang="ar-SA" altLang="tr-TR"/>
              <a:pPr/>
              <a:t>‹#›</a:t>
            </a:fld>
            <a:endParaRPr lang="tr-TR" altLang="tr-TR"/>
          </a:p>
        </p:txBody>
      </p:sp>
    </p:spTree>
    <p:extLst>
      <p:ext uri="{BB962C8B-B14F-4D97-AF65-F5344CB8AC3E}">
        <p14:creationId xmlns:p14="http://schemas.microsoft.com/office/powerpoint/2010/main" val="19014373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tr-TR" smtClean="0"/>
          </a:p>
        </p:txBody>
      </p:sp>
      <p:sp>
        <p:nvSpPr>
          <p:cNvPr id="28676" name="4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FDA962A-AD4C-46EA-8053-E3A0814EF2F9}" type="slidenum">
              <a:rPr lang="ar-SA" altLang="tr-TR"/>
              <a:pPr eaLnBrk="1" hangingPunct="1"/>
              <a:t>1</a:t>
            </a:fld>
            <a:endParaRPr lang="tr-TR" altLang="tr-TR"/>
          </a:p>
        </p:txBody>
      </p:sp>
    </p:spTree>
    <p:extLst>
      <p:ext uri="{BB962C8B-B14F-4D97-AF65-F5344CB8AC3E}">
        <p14:creationId xmlns:p14="http://schemas.microsoft.com/office/powerpoint/2010/main" val="2860553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02921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885405"/>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Başlık Slaydı">
    <p:spTree>
      <p:nvGrpSpPr>
        <p:cNvPr id="1" name=""/>
        <p:cNvGrpSpPr/>
        <p:nvPr/>
      </p:nvGrpSpPr>
      <p:grpSpPr>
        <a:xfrm>
          <a:off x="0" y="0"/>
          <a:ext cx="0" cy="0"/>
          <a:chOff x="0" y="0"/>
          <a:chExt cx="0" cy="0"/>
        </a:xfrm>
      </p:grpSpPr>
      <p:pic>
        <p:nvPicPr>
          <p:cNvPr id="2" name="Picture 7" descr="D:\LOGO AMBLEM BAYRAK\logolar\hac21.bmp"/>
          <p:cNvPicPr>
            <a:picLocks noChangeAspect="1" noChangeArrowheads="1"/>
          </p:cNvPicPr>
          <p:nvPr userDrawn="1"/>
        </p:nvPicPr>
        <p:blipFill>
          <a:blip r:embed="rId2" cstate="print"/>
          <a:srcRect/>
          <a:stretch>
            <a:fillRect/>
          </a:stretch>
        </p:blipFill>
        <p:spPr bwMode="auto">
          <a:xfrm>
            <a:off x="251521" y="116632"/>
            <a:ext cx="787288" cy="720080"/>
          </a:xfrm>
          <a:prstGeom prst="ellipse">
            <a:avLst/>
          </a:prstGeom>
          <a:noFill/>
          <a:ln w="9525">
            <a:noFill/>
            <a:miter lim="800000"/>
            <a:headEnd/>
            <a:tailEnd/>
          </a:ln>
        </p:spPr>
      </p:pic>
    </p:spTree>
    <p:extLst>
      <p:ext uri="{BB962C8B-B14F-4D97-AF65-F5344CB8AC3E}">
        <p14:creationId xmlns:p14="http://schemas.microsoft.com/office/powerpoint/2010/main" val="2867839011"/>
      </p:ext>
    </p:extLst>
  </p:cSld>
  <p:clrMapOvr>
    <a:overrideClrMapping bg1="lt1" tx1="dk1" bg2="lt2" tx2="dk2" accent1="accent1" accent2="accent2" accent3="accent3" accent4="accent4" accent5="accent5" accent6="accent6" hlink="hlink" folHlink="folHlink"/>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pic>
        <p:nvPicPr>
          <p:cNvPr id="7" name="Picture 7" descr="D:\LOGO AMBLEM BAYRAK\logolar\hac21.bmp"/>
          <p:cNvPicPr>
            <a:picLocks noChangeAspect="1" noChangeArrowheads="1"/>
          </p:cNvPicPr>
          <p:nvPr userDrawn="1"/>
        </p:nvPicPr>
        <p:blipFill>
          <a:blip r:embed="rId6" cstate="print"/>
          <a:srcRect/>
          <a:stretch>
            <a:fillRect/>
          </a:stretch>
        </p:blipFill>
        <p:spPr bwMode="auto">
          <a:xfrm>
            <a:off x="219988" y="180516"/>
            <a:ext cx="730721" cy="668342"/>
          </a:xfrm>
          <a:prstGeom prst="ellipse">
            <a:avLst/>
          </a:prstGeom>
          <a:noFill/>
          <a:ln w="9525">
            <a:noFill/>
            <a:miter lim="800000"/>
            <a:headEnd/>
            <a:tailEnd/>
          </a:ln>
        </p:spPr>
      </p:pic>
      <p:sp>
        <p:nvSpPr>
          <p:cNvPr id="1027" name="Metin kutusu 7"/>
          <p:cNvSpPr txBox="1">
            <a:spLocks noChangeArrowheads="1"/>
          </p:cNvSpPr>
          <p:nvPr userDrawn="1"/>
        </p:nvSpPr>
        <p:spPr bwMode="auto">
          <a:xfrm>
            <a:off x="1084263" y="146050"/>
            <a:ext cx="6624637" cy="461963"/>
          </a:xfrm>
          <a:prstGeom prst="rect">
            <a:avLst/>
          </a:prstGeom>
          <a:noFill/>
          <a:ln>
            <a:noFill/>
          </a:ln>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r>
              <a:rPr lang="tr-TR" sz="2400" b="1" smtClean="0">
                <a:solidFill>
                  <a:srgbClr val="376092"/>
                </a:solidFill>
              </a:rPr>
              <a:t>HAC VE UMRE HİZMETLERİ GENEL MÜDÜRLÜĞÜ</a:t>
            </a:r>
          </a:p>
        </p:txBody>
      </p:sp>
      <p:sp>
        <p:nvSpPr>
          <p:cNvPr id="1028" name="Metin kutusu 8"/>
          <p:cNvSpPr txBox="1">
            <a:spLocks noChangeArrowheads="1"/>
          </p:cNvSpPr>
          <p:nvPr userDrawn="1"/>
        </p:nvSpPr>
        <p:spPr bwMode="auto">
          <a:xfrm>
            <a:off x="1331913" y="617538"/>
            <a:ext cx="6119812" cy="461962"/>
          </a:xfrm>
          <a:prstGeom prst="rect">
            <a:avLst/>
          </a:prstGeom>
          <a:noFill/>
          <a:ln>
            <a:noFill/>
          </a:ln>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r>
              <a:rPr lang="tr-TR" sz="2400" b="1" dirty="0" smtClean="0">
                <a:solidFill>
                  <a:srgbClr val="376092"/>
                </a:solidFill>
              </a:rPr>
              <a:t>2012 YILI HACCI</a:t>
            </a: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Lst>
  <p:transition spd="slow">
    <p:fade/>
  </p:transition>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ctr" rtl="0" eaLnBrk="0" fontAlgn="base" hangingPunct="0">
        <a:spcBef>
          <a:spcPct val="20000"/>
        </a:spcBef>
        <a:spcAft>
          <a:spcPct val="0"/>
        </a:spcAft>
        <a:buFont typeface="Arial" panose="020B0604020202020204" pitchFamily="34" charset="0"/>
        <a:buChar char="•"/>
        <a:defRPr sz="3900"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08"/>
          <p:cNvSpPr txBox="1">
            <a:spLocks noChangeArrowheads="1"/>
          </p:cNvSpPr>
          <p:nvPr/>
        </p:nvSpPr>
        <p:spPr bwMode="auto">
          <a:xfrm>
            <a:off x="2824163" y="188913"/>
            <a:ext cx="46275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tr-TR" sz="1600" b="1">
              <a:latin typeface="Gungsuh" panose="02030600000101010101" pitchFamily="18" charset="-127"/>
            </a:endParaRPr>
          </a:p>
        </p:txBody>
      </p:sp>
      <p:pic>
        <p:nvPicPr>
          <p:cNvPr id="9229" name="Picture 13" descr="C:\Documents and Settings\bhac\Desktop\sunum_onsayfa\1B.JPG"/>
          <p:cNvPicPr>
            <a:picLocks noChangeAspect="1" noChangeArrowheads="1"/>
          </p:cNvPicPr>
          <p:nvPr/>
        </p:nvPicPr>
        <p:blipFill>
          <a:blip r:embed="rId3">
            <a:extLst>
              <a:ext uri="{28A0092B-C50C-407E-A947-70E740481C1C}">
                <a14:useLocalDpi xmlns:a14="http://schemas.microsoft.com/office/drawing/2010/main" val="0"/>
              </a:ext>
            </a:extLst>
          </a:blip>
          <a:srcRect b="4111"/>
          <a:stretch>
            <a:fillRect/>
          </a:stretch>
        </p:blipFill>
        <p:spPr bwMode="auto">
          <a:xfrm>
            <a:off x="0" y="0"/>
            <a:ext cx="9144000" cy="496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11" descr="bayrak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3" y="125413"/>
            <a:ext cx="75406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6"/>
          <p:cNvSpPr>
            <a:spLocks noChangeArrowheads="1"/>
          </p:cNvSpPr>
          <p:nvPr/>
        </p:nvSpPr>
        <p:spPr bwMode="auto">
          <a:xfrm>
            <a:off x="1125538" y="4357688"/>
            <a:ext cx="6858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tr-TR" altLang="tr-TR" sz="2000" b="1">
                <a:solidFill>
                  <a:srgbClr val="C00000"/>
                </a:solidFill>
                <a:latin typeface="Arno Pro Caption" pitchFamily="18" charset="0"/>
              </a:rPr>
              <a:t>T.C.</a:t>
            </a:r>
          </a:p>
          <a:p>
            <a:pPr algn="ctr" eaLnBrk="1" hangingPunct="1"/>
            <a:r>
              <a:rPr lang="tr-TR" altLang="tr-TR" sz="2000" b="1">
                <a:solidFill>
                  <a:srgbClr val="C00000"/>
                </a:solidFill>
                <a:latin typeface="Arno Pro Caption" pitchFamily="18" charset="0"/>
              </a:rPr>
              <a:t>BAŞBAKANLIK</a:t>
            </a:r>
          </a:p>
          <a:p>
            <a:pPr algn="ctr" eaLnBrk="1" hangingPunct="1"/>
            <a:r>
              <a:rPr lang="tr-TR" altLang="tr-TR" sz="2000" b="1">
                <a:solidFill>
                  <a:srgbClr val="C00000"/>
                </a:solidFill>
                <a:latin typeface="Arno Pro Caption" pitchFamily="18" charset="0"/>
              </a:rPr>
              <a:t>DİYANET İŞLERİ BAŞKANLIĞI</a:t>
            </a:r>
          </a:p>
        </p:txBody>
      </p:sp>
      <p:pic>
        <p:nvPicPr>
          <p:cNvPr id="15" name="Picture 7" descr="D:\LOGO AMBLEM BAYRAK\logolar\hac21.bmp"/>
          <p:cNvPicPr>
            <a:picLocks noChangeAspect="1" noChangeArrowheads="1"/>
          </p:cNvPicPr>
          <p:nvPr/>
        </p:nvPicPr>
        <p:blipFill>
          <a:blip r:embed="rId5" cstate="print"/>
          <a:srcRect/>
          <a:stretch>
            <a:fillRect/>
          </a:stretch>
        </p:blipFill>
        <p:spPr bwMode="auto">
          <a:xfrm>
            <a:off x="8252967" y="117452"/>
            <a:ext cx="730721" cy="668342"/>
          </a:xfrm>
          <a:prstGeom prst="ellipse">
            <a:avLst/>
          </a:prstGeom>
          <a:noFill/>
          <a:ln w="9525">
            <a:noFill/>
            <a:miter lim="800000"/>
            <a:headEnd/>
            <a:tailEnd/>
          </a:ln>
        </p:spPr>
      </p:pic>
      <p:sp>
        <p:nvSpPr>
          <p:cNvPr id="17" name="Rectangle 36"/>
          <p:cNvSpPr>
            <a:spLocks noChangeArrowheads="1"/>
          </p:cNvSpPr>
          <p:nvPr/>
        </p:nvSpPr>
        <p:spPr bwMode="auto">
          <a:xfrm>
            <a:off x="1111250" y="5408613"/>
            <a:ext cx="6858000" cy="830262"/>
          </a:xfrm>
          <a:prstGeom prst="rect">
            <a:avLst/>
          </a:prstGeom>
          <a:noFill/>
          <a:ln w="9525">
            <a:noFill/>
            <a:miter lim="800000"/>
            <a:headEnd/>
            <a:tailEnd/>
          </a:ln>
        </p:spPr>
        <p:txBody>
          <a:bodyPr anchor="ctr">
            <a:spAutoFit/>
          </a:bodyPr>
          <a:lstStyle/>
          <a:p>
            <a:pPr algn="ctr">
              <a:spcBef>
                <a:spcPts val="600"/>
              </a:spcBef>
              <a:spcAft>
                <a:spcPts val="0"/>
              </a:spcAft>
              <a:defRPr/>
            </a:pPr>
            <a:r>
              <a:rPr lang="tr-TR" sz="2400" b="1" dirty="0">
                <a:latin typeface="Arial" charset="0"/>
              </a:rPr>
              <a:t>HAC VE UMRE HİZMETLERİ</a:t>
            </a:r>
          </a:p>
          <a:p>
            <a:pPr algn="ctr">
              <a:spcBef>
                <a:spcPts val="0"/>
              </a:spcBef>
              <a:spcAft>
                <a:spcPts val="0"/>
              </a:spcAft>
              <a:defRPr/>
            </a:pPr>
            <a:r>
              <a:rPr lang="tr-TR" sz="2400" b="1" kern="1300" spc="500" dirty="0">
                <a:latin typeface="Arial" charset="0"/>
              </a:rPr>
              <a:t>GENEL MÜDÜRLÜĞÜ</a:t>
            </a:r>
            <a:endParaRPr lang="en-US" sz="2400" b="1" kern="1300" spc="500" dirty="0">
              <a:latin typeface="Arial"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9229"/>
                                        </p:tgtEl>
                                        <p:attrNameLst>
                                          <p:attrName>style.visibility</p:attrName>
                                        </p:attrNameLst>
                                      </p:cBhvr>
                                      <p:to>
                                        <p:strVal val="visible"/>
                                      </p:to>
                                    </p:set>
                                    <p:anim calcmode="lin" valueType="num">
                                      <p:cBhvr>
                                        <p:cTn id="7" dur="500" fill="hold"/>
                                        <p:tgtEl>
                                          <p:spTgt spid="9229"/>
                                        </p:tgtEl>
                                        <p:attrNameLst>
                                          <p:attrName>ppt_w</p:attrName>
                                        </p:attrNameLst>
                                      </p:cBhvr>
                                      <p:tavLst>
                                        <p:tav tm="0">
                                          <p:val>
                                            <p:fltVal val="0"/>
                                          </p:val>
                                        </p:tav>
                                        <p:tav tm="100000">
                                          <p:val>
                                            <p:strVal val="#ppt_w"/>
                                          </p:val>
                                        </p:tav>
                                      </p:tavLst>
                                    </p:anim>
                                    <p:anim calcmode="lin" valueType="num">
                                      <p:cBhvr>
                                        <p:cTn id="8" dur="500" fill="hold"/>
                                        <p:tgtEl>
                                          <p:spTgt spid="9229"/>
                                        </p:tgtEl>
                                        <p:attrNameLst>
                                          <p:attrName>ppt_h</p:attrName>
                                        </p:attrNameLst>
                                      </p:cBhvr>
                                      <p:tavLst>
                                        <p:tav tm="0">
                                          <p:val>
                                            <p:fltVal val="0"/>
                                          </p:val>
                                        </p:tav>
                                        <p:tav tm="100000">
                                          <p:val>
                                            <p:strVal val="#ppt_h"/>
                                          </p:val>
                                        </p:tav>
                                      </p:tavLst>
                                    </p:anim>
                                    <p:animEffect transition="in" filter="fade">
                                      <p:cBhvr>
                                        <p:cTn id="9" dur="500"/>
                                        <p:tgtEl>
                                          <p:spTgt spid="9229"/>
                                        </p:tgtEl>
                                      </p:cBhvr>
                                    </p:animEffect>
                                  </p:childTnLst>
                                </p:cTn>
                              </p:par>
                              <p:par>
                                <p:cTn id="10" presetID="53" presetClass="entr" presetSubtype="0" fill="hold" nodeType="withEffect">
                                  <p:stCondLst>
                                    <p:cond delay="0"/>
                                  </p:stCondLst>
                                  <p:childTnLst>
                                    <p:set>
                                      <p:cBhvr>
                                        <p:cTn id="11" dur="1" fill="hold">
                                          <p:stCondLst>
                                            <p:cond delay="0"/>
                                          </p:stCondLst>
                                        </p:cTn>
                                        <p:tgtEl>
                                          <p:spTgt spid="9222"/>
                                        </p:tgtEl>
                                        <p:attrNameLst>
                                          <p:attrName>style.visibility</p:attrName>
                                        </p:attrNameLst>
                                      </p:cBhvr>
                                      <p:to>
                                        <p:strVal val="visible"/>
                                      </p:to>
                                    </p:set>
                                    <p:anim calcmode="lin" valueType="num">
                                      <p:cBhvr>
                                        <p:cTn id="12" dur="500" fill="hold"/>
                                        <p:tgtEl>
                                          <p:spTgt spid="9222"/>
                                        </p:tgtEl>
                                        <p:attrNameLst>
                                          <p:attrName>ppt_w</p:attrName>
                                        </p:attrNameLst>
                                      </p:cBhvr>
                                      <p:tavLst>
                                        <p:tav tm="0">
                                          <p:val>
                                            <p:fltVal val="0"/>
                                          </p:val>
                                        </p:tav>
                                        <p:tav tm="100000">
                                          <p:val>
                                            <p:strVal val="#ppt_w"/>
                                          </p:val>
                                        </p:tav>
                                      </p:tavLst>
                                    </p:anim>
                                    <p:anim calcmode="lin" valueType="num">
                                      <p:cBhvr>
                                        <p:cTn id="13" dur="500" fill="hold"/>
                                        <p:tgtEl>
                                          <p:spTgt spid="9222"/>
                                        </p:tgtEl>
                                        <p:attrNameLst>
                                          <p:attrName>ppt_h</p:attrName>
                                        </p:attrNameLst>
                                      </p:cBhvr>
                                      <p:tavLst>
                                        <p:tav tm="0">
                                          <p:val>
                                            <p:fltVal val="0"/>
                                          </p:val>
                                        </p:tav>
                                        <p:tav tm="100000">
                                          <p:val>
                                            <p:strVal val="#ppt_h"/>
                                          </p:val>
                                        </p:tav>
                                      </p:tavLst>
                                    </p:anim>
                                    <p:animEffect transition="in" filter="fade">
                                      <p:cBhvr>
                                        <p:cTn id="14" dur="500"/>
                                        <p:tgtEl>
                                          <p:spTgt spid="9222"/>
                                        </p:tgtEl>
                                      </p:cBhvr>
                                    </p:animEffect>
                                  </p:childTnLst>
                                </p:cTn>
                              </p:par>
                              <p:par>
                                <p:cTn id="15" presetID="53"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1000"/>
                            </p:stCondLst>
                            <p:childTnLst>
                              <p:par>
                                <p:cTn id="26" presetID="27" presetClass="entr" presetSubtype="0" fill="hold" grpId="0" nodeType="afterEffect">
                                  <p:stCondLst>
                                    <p:cond delay="0"/>
                                  </p:stCondLst>
                                  <p:iterate type="lt">
                                    <p:tmPct val="15000"/>
                                  </p:iterate>
                                  <p:childTnLst>
                                    <p:set>
                                      <p:cBhvr>
                                        <p:cTn id="27" dur="1" fill="hold">
                                          <p:stCondLst>
                                            <p:cond delay="0"/>
                                          </p:stCondLst>
                                        </p:cTn>
                                        <p:tgtEl>
                                          <p:spTgt spid="17"/>
                                        </p:tgtEl>
                                        <p:attrNameLst>
                                          <p:attrName>style.visibility</p:attrName>
                                        </p:attrNameLst>
                                      </p:cBhvr>
                                      <p:to>
                                        <p:strVal val="visible"/>
                                      </p:to>
                                    </p:set>
                                    <p:anim calcmode="discrete" valueType="clr">
                                      <p:cBhvr override="childStyle">
                                        <p:cTn id="28" dur="100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29" dur="1000"/>
                                        <p:tgtEl>
                                          <p:spTgt spid="17"/>
                                        </p:tgtEl>
                                        <p:attrNameLst>
                                          <p:attrName>fillcolor</p:attrName>
                                        </p:attrNameLst>
                                      </p:cBhvr>
                                      <p:tavLst>
                                        <p:tav tm="0">
                                          <p:val>
                                            <p:clrVal>
                                              <a:schemeClr val="accent2"/>
                                            </p:clrVal>
                                          </p:val>
                                        </p:tav>
                                        <p:tav tm="50000">
                                          <p:val>
                                            <p:clrVal>
                                              <a:schemeClr val="hlink"/>
                                            </p:clrVal>
                                          </p:val>
                                        </p:tav>
                                      </p:tavLst>
                                    </p:anim>
                                    <p:set>
                                      <p:cBhvr>
                                        <p:cTn id="30" dur="1000"/>
                                        <p:tgtEl>
                                          <p:spTgt spid="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33375" y="2557463"/>
            <a:ext cx="8450263" cy="3540125"/>
          </a:xfrm>
          <a:prstGeom prst="rect">
            <a:avLst/>
          </a:prstGeom>
        </p:spPr>
        <p:txBody>
          <a:bodyPr>
            <a:spAutoFit/>
          </a:bodyPr>
          <a:lstStyle/>
          <a:p>
            <a:pPr marL="457200" indent="-457200" algn="just">
              <a:buClr>
                <a:schemeClr val="accent4">
                  <a:lumMod val="50000"/>
                </a:schemeClr>
              </a:buClr>
              <a:buSzPct val="150000"/>
              <a:buFont typeface="Wingdings" pitchFamily="2" charset="2"/>
              <a:buChar char="Ø"/>
              <a:defRPr/>
            </a:pPr>
            <a:r>
              <a:rPr lang="tr-TR" sz="3200" dirty="0">
                <a:cs typeface="Arial" charset="0"/>
              </a:rPr>
              <a:t>Hac esnasında alış veriş caiz olmakla birlikte, gereksiz yere çarşılarda dolaşılması, hem bedeni hem de zihni yormakta, yapılacak ibadetleri de olumsuz yönde etkilemektedir. Sayılı günlerde, kutsal mekânlarda en kârlı ticaretin, ibadetle</a:t>
            </a:r>
            <a:r>
              <a:rPr lang="tr-TR" sz="3200">
                <a:cs typeface="Arial" charset="0"/>
              </a:rPr>
              <a:t>, Kâbe </a:t>
            </a:r>
            <a:r>
              <a:rPr lang="tr-TR" sz="3200" dirty="0">
                <a:cs typeface="Arial" charset="0"/>
              </a:rPr>
              <a:t>tavafıyla gerçekleşeceği bilinmelidir.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611188" y="2349500"/>
            <a:ext cx="8199437" cy="4062413"/>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000" dirty="0">
                <a:cs typeface="Arial" charset="0"/>
              </a:rPr>
              <a:t>İslam ahlakına yarışır davranışlar sergilenmeli, kaba ve sert söz ve davranışlardan sakınılmalıdır. Hem Müslüman olarak hem de milletimizi temsil açısından olumsuz bir etki ve imaj bırakılmamalıdır.</a:t>
            </a:r>
          </a:p>
          <a:p>
            <a:pPr marL="285750" indent="-285750" algn="just">
              <a:buClr>
                <a:schemeClr val="accent4">
                  <a:lumMod val="75000"/>
                </a:schemeClr>
              </a:buClr>
              <a:buSzPct val="150000"/>
              <a:buFont typeface="Wingdings" pitchFamily="2" charset="2"/>
              <a:buChar char="Ø"/>
              <a:defRPr/>
            </a:pPr>
            <a:endParaRPr lang="tr-TR" dirty="0">
              <a:cs typeface="Arial" charset="0"/>
            </a:endParaRPr>
          </a:p>
          <a:p>
            <a:pPr marL="457200" indent="-457200" algn="just">
              <a:buClr>
                <a:schemeClr val="accent4">
                  <a:lumMod val="75000"/>
                </a:schemeClr>
              </a:buClr>
              <a:buSzPct val="150000"/>
              <a:buFont typeface="Wingdings" pitchFamily="2" charset="2"/>
              <a:buChar char="Ø"/>
              <a:defRPr/>
            </a:pPr>
            <a:r>
              <a:rPr lang="tr-TR" sz="3000" dirty="0">
                <a:cs typeface="Arial" charset="0"/>
              </a:rPr>
              <a:t>Müslüman kardeşlerine karşı anlayışlı ve hoşgörülü olmalı, her gördüğü olumsuz davranışa müdahale etmemelidir.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61950" y="2349500"/>
            <a:ext cx="8450263" cy="4030663"/>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200" dirty="0">
                <a:cs typeface="Arial" charset="0"/>
              </a:rPr>
              <a:t>Haccın, İslam kardeşliğinin en fazla kendisini göstermesi gereken yerlerden biri olması gereği dikkate alınarak diğer ülkelerden gelen Müslümanlarla selamlaşma, iletişim kurma ve kaynaşma yoluna gidilmelidir. Peygamberimizin buyurduğu üzere; bir Müslümanın din kardeşine tebessümünün bile sadaka olduğu hususu hiçbir zaman unutulmamalıdır.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214313" y="1979613"/>
            <a:ext cx="8450262" cy="4878387"/>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000" dirty="0">
                <a:cs typeface="Arial" charset="0"/>
              </a:rPr>
              <a:t>Hac, farklı ülke ve bölgelerden gelen din kardeşlerinin tanışma yeridir. Herhangi bir ülkenin hacıları, diğer ülke hacılarına karşı üstünlük taslamamalıdır. Bu, cahiliye âdeti olup, İslam dini tarafından kesinlikle yasaklanmıştır. Üstünlük ancak takva iledir.</a:t>
            </a:r>
          </a:p>
          <a:p>
            <a:pPr marL="285750" indent="-285750" algn="just">
              <a:buClr>
                <a:schemeClr val="accent4">
                  <a:lumMod val="75000"/>
                </a:schemeClr>
              </a:buClr>
              <a:buSzPct val="150000"/>
              <a:buFont typeface="Wingdings" pitchFamily="2" charset="2"/>
              <a:buChar char="Ø"/>
              <a:defRPr/>
            </a:pPr>
            <a:endParaRPr lang="tr-TR" sz="1100" dirty="0">
              <a:cs typeface="Arial" charset="0"/>
            </a:endParaRPr>
          </a:p>
          <a:p>
            <a:pPr marL="457200" indent="-457200" algn="just">
              <a:buClr>
                <a:schemeClr val="accent4">
                  <a:lumMod val="75000"/>
                </a:schemeClr>
              </a:buClr>
              <a:buSzPct val="150000"/>
              <a:buFont typeface="Wingdings" pitchFamily="2" charset="2"/>
              <a:buChar char="Ø"/>
              <a:defRPr/>
            </a:pPr>
            <a:r>
              <a:rPr lang="tr-TR" sz="3000" dirty="0">
                <a:cs typeface="Arial" charset="0"/>
              </a:rPr>
              <a:t>Hacda başkalarını küçük görme gibi bir tavır içerisinde kesinlikle olunmamalıdır. Çünkü inanan kişiye, din kardeşini hakir görmesi günah olarak yeter.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33375" y="2557463"/>
            <a:ext cx="8450263" cy="3355975"/>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200" dirty="0">
                <a:cs typeface="Arial" charset="0"/>
              </a:rPr>
              <a:t>Diğer Müslümanları tenkit yerine, kendi eksik ve kusurlarımızla ilgilenmeli onları telafi imkânlarına </a:t>
            </a:r>
            <a:r>
              <a:rPr lang="tr-TR" sz="3200" dirty="0" err="1">
                <a:cs typeface="Arial" charset="0"/>
              </a:rPr>
              <a:t>yoğunlaşılmalıdır</a:t>
            </a:r>
            <a:r>
              <a:rPr lang="tr-TR" sz="3200" dirty="0">
                <a:cs typeface="Arial" charset="0"/>
              </a:rPr>
              <a:t>.</a:t>
            </a:r>
          </a:p>
          <a:p>
            <a:pPr marL="285750" indent="-285750" algn="just">
              <a:buClr>
                <a:schemeClr val="accent4">
                  <a:lumMod val="75000"/>
                </a:schemeClr>
              </a:buClr>
              <a:buSzPct val="150000"/>
              <a:buFont typeface="Wingdings" pitchFamily="2" charset="2"/>
              <a:buChar char="Ø"/>
              <a:defRPr/>
            </a:pPr>
            <a:endParaRPr lang="tr-TR" sz="1600" dirty="0">
              <a:cs typeface="Arial" charset="0"/>
            </a:endParaRPr>
          </a:p>
          <a:p>
            <a:pPr marL="457200" indent="-457200" algn="just">
              <a:buClr>
                <a:schemeClr val="accent4">
                  <a:lumMod val="75000"/>
                </a:schemeClr>
              </a:buClr>
              <a:buSzPct val="150000"/>
              <a:buFont typeface="Wingdings" pitchFamily="2" charset="2"/>
              <a:buChar char="Ø"/>
              <a:defRPr/>
            </a:pPr>
            <a:r>
              <a:rPr lang="tr-TR" sz="3200" dirty="0">
                <a:cs typeface="Arial" charset="0"/>
              </a:rPr>
              <a:t>Hac esnasında olumlu düşünmeye, uyum göstermeye ve uyumlu hareket etmeye özen gösterilmelidir.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539750" y="2562225"/>
            <a:ext cx="8054975" cy="2554288"/>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200" dirty="0">
                <a:cs typeface="Arial" charset="0"/>
              </a:rPr>
              <a:t>Kardeşleri hakkında </a:t>
            </a:r>
            <a:r>
              <a:rPr lang="tr-TR" sz="3200" dirty="0" err="1">
                <a:cs typeface="Arial" charset="0"/>
              </a:rPr>
              <a:t>hüsn</a:t>
            </a:r>
            <a:r>
              <a:rPr lang="tr-TR" sz="3200" dirty="0">
                <a:cs typeface="Arial" charset="0"/>
              </a:rPr>
              <a:t>-ü zan sahibi olunmalı, su-i zandan şiddetle kaçınılmalıdır.</a:t>
            </a:r>
          </a:p>
          <a:p>
            <a:pPr marL="457200" indent="-457200" algn="just">
              <a:buClr>
                <a:schemeClr val="accent4">
                  <a:lumMod val="75000"/>
                </a:schemeClr>
              </a:buClr>
              <a:buSzPct val="150000"/>
              <a:buFont typeface="Wingdings" pitchFamily="2" charset="2"/>
              <a:buChar char="Ø"/>
              <a:defRPr/>
            </a:pPr>
            <a:endParaRPr lang="tr-TR" sz="3200" dirty="0">
              <a:cs typeface="Arial" charset="0"/>
            </a:endParaRPr>
          </a:p>
          <a:p>
            <a:pPr marL="457200" indent="-457200" algn="just">
              <a:buClr>
                <a:schemeClr val="accent4">
                  <a:lumMod val="75000"/>
                </a:schemeClr>
              </a:buClr>
              <a:buSzPct val="150000"/>
              <a:buFont typeface="Wingdings" pitchFamily="2" charset="2"/>
              <a:buChar char="Ø"/>
              <a:defRPr/>
            </a:pPr>
            <a:r>
              <a:rPr lang="tr-TR" sz="3200" dirty="0">
                <a:cs typeface="Arial" charset="0"/>
              </a:rPr>
              <a:t>Kul haklarına riayete kutsal topraklarda ayrı bir özen gösterilmelidir.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33375" y="2557463"/>
            <a:ext cx="8450263" cy="3848100"/>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200" dirty="0">
                <a:cs typeface="Arial" charset="0"/>
              </a:rPr>
              <a:t>Hacda </a:t>
            </a:r>
            <a:r>
              <a:rPr lang="tr-TR" sz="3200" dirty="0" err="1">
                <a:cs typeface="Arial" charset="0"/>
              </a:rPr>
              <a:t>i’sar</a:t>
            </a:r>
            <a:r>
              <a:rPr lang="tr-TR" sz="3200" dirty="0">
                <a:cs typeface="Arial" charset="0"/>
              </a:rPr>
              <a:t> (başkalarını kendisine tercih etme) ahlakına sahip olunmalıdır. Bencil davranışlardan sakınılmalı, diğer hacılara öncelik verip yardımcı olunmalıdır.</a:t>
            </a:r>
          </a:p>
          <a:p>
            <a:pPr marL="457200" indent="-457200" algn="just">
              <a:buClr>
                <a:schemeClr val="accent4">
                  <a:lumMod val="75000"/>
                </a:schemeClr>
              </a:buClr>
              <a:buSzPct val="150000"/>
              <a:buFont typeface="Wingdings" pitchFamily="2" charset="2"/>
              <a:buChar char="Ø"/>
              <a:defRPr/>
            </a:pPr>
            <a:endParaRPr lang="tr-TR" sz="1400" dirty="0">
              <a:cs typeface="Arial" charset="0"/>
            </a:endParaRPr>
          </a:p>
          <a:p>
            <a:pPr marL="457200" indent="-457200" algn="just">
              <a:buClr>
                <a:schemeClr val="accent4">
                  <a:lumMod val="75000"/>
                </a:schemeClr>
              </a:buClr>
              <a:buSzPct val="150000"/>
              <a:buFont typeface="Wingdings" pitchFamily="2" charset="2"/>
              <a:buChar char="Ø"/>
              <a:defRPr/>
            </a:pPr>
            <a:r>
              <a:rPr lang="tr-TR" sz="3200" dirty="0">
                <a:cs typeface="Arial" charset="0"/>
              </a:rPr>
              <a:t>Kendisi için istediğini başkası için de istemeli, kendisi için arzulamadığını başkası için de arzulamamalıdır.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36550" y="2547938"/>
            <a:ext cx="8450263" cy="3970337"/>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3000" dirty="0">
                <a:cs typeface="Arial" charset="0"/>
              </a:rPr>
              <a:t>Küçüklere sevgi, büyüklere saygı gösterilmeli, yaşlı, engelli ve yardıma muhtaçların yardımına koşulmalıdır.</a:t>
            </a:r>
          </a:p>
          <a:p>
            <a:pPr marL="171450" indent="-171450" algn="just">
              <a:buClr>
                <a:schemeClr val="accent4">
                  <a:lumMod val="75000"/>
                </a:schemeClr>
              </a:buClr>
              <a:buSzPct val="150000"/>
              <a:buFont typeface="Wingdings" pitchFamily="2" charset="2"/>
              <a:buChar char="Ø"/>
              <a:defRPr/>
            </a:pPr>
            <a:endParaRPr lang="tr-TR" sz="1100" dirty="0">
              <a:cs typeface="Arial" charset="0"/>
            </a:endParaRPr>
          </a:p>
          <a:p>
            <a:pPr marL="457200" indent="-457200" algn="just">
              <a:buClr>
                <a:schemeClr val="accent4">
                  <a:lumMod val="75000"/>
                </a:schemeClr>
              </a:buClr>
              <a:buSzPct val="150000"/>
              <a:buFont typeface="Wingdings" pitchFamily="2" charset="2"/>
              <a:buChar char="Ø"/>
              <a:defRPr/>
            </a:pPr>
            <a:r>
              <a:rPr lang="tr-TR" sz="3000" dirty="0">
                <a:cs typeface="Arial" charset="0"/>
              </a:rPr>
              <a:t>Arafat’ta kumdan öbekler yapmak, mektup, çocuk çamaşırı bırakmak, oradan deve dili getirmek, mübarek olduğu zannıyla oralardan taş, toprak almak vb. İslam inancına ters düşen hurafelere kesinlikle </a:t>
            </a:r>
            <a:r>
              <a:rPr lang="tr-TR" sz="3000">
                <a:cs typeface="Arial" charset="0"/>
              </a:rPr>
              <a:t>iltifat edilmemelidir.</a:t>
            </a:r>
            <a:endParaRPr lang="tr-TR" sz="3000" dirty="0">
              <a:cs typeface="Arial"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539750" y="2708275"/>
            <a:ext cx="8102600" cy="3386138"/>
          </a:xfrm>
          <a:prstGeom prst="rect">
            <a:avLst/>
          </a:prstGeom>
        </p:spPr>
        <p:txBody>
          <a:bodyPr>
            <a:spAutoFit/>
          </a:bodyPr>
          <a:lstStyle/>
          <a:p>
            <a:pPr marL="457200" indent="-457200" algn="just">
              <a:buClr>
                <a:schemeClr val="accent4">
                  <a:lumMod val="75000"/>
                </a:schemeClr>
              </a:buClr>
              <a:buSzPct val="150000"/>
              <a:buFont typeface="Wingdings" pitchFamily="2" charset="2"/>
              <a:buChar char="Ø"/>
              <a:defRPr/>
            </a:pPr>
            <a:r>
              <a:rPr lang="tr-TR" sz="2800" dirty="0">
                <a:cs typeface="Arial" charset="0"/>
              </a:rPr>
              <a:t>Alçak gönüllü olunmalı, kibirden, </a:t>
            </a:r>
            <a:r>
              <a:rPr lang="tr-TR" sz="2800" dirty="0" err="1">
                <a:cs typeface="Arial" charset="0"/>
              </a:rPr>
              <a:t>enaniyetten</a:t>
            </a:r>
            <a:r>
              <a:rPr lang="tr-TR" sz="2800" dirty="0">
                <a:cs typeface="Arial" charset="0"/>
              </a:rPr>
              <a:t> ve gururdan kaçınılmalıdır.</a:t>
            </a:r>
          </a:p>
          <a:p>
            <a:pPr marL="285750" indent="-285750" algn="just">
              <a:buClr>
                <a:schemeClr val="accent4">
                  <a:lumMod val="75000"/>
                </a:schemeClr>
              </a:buClr>
              <a:buSzPct val="150000"/>
              <a:buFont typeface="Wingdings" pitchFamily="2" charset="2"/>
              <a:buChar char="Ø"/>
              <a:defRPr/>
            </a:pPr>
            <a:endParaRPr lang="tr-TR" dirty="0">
              <a:cs typeface="Arial" charset="0"/>
            </a:endParaRPr>
          </a:p>
          <a:p>
            <a:pPr marL="457200" indent="-457200" algn="just">
              <a:buClr>
                <a:schemeClr val="accent4">
                  <a:lumMod val="75000"/>
                </a:schemeClr>
              </a:buClr>
              <a:buSzPct val="150000"/>
              <a:buFont typeface="Wingdings" pitchFamily="2" charset="2"/>
              <a:buChar char="Ø"/>
              <a:defRPr/>
            </a:pPr>
            <a:r>
              <a:rPr lang="tr-TR" sz="2800" dirty="0">
                <a:cs typeface="Arial" charset="0"/>
              </a:rPr>
              <a:t>Yemek, servis, asansör gibi sıra beklenmesi gereken yerlerde sabırlı ve hoşgörülü olunmalı, bayanlara, yaşlı ve engelli olanlara öncelik verilmeli, birbirimize karşı da her zaman; “önce sen buyur” diyebilmelidir.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tr-TR" sz="3200" b="1" dirty="0">
                <a:solidFill>
                  <a:schemeClr val="accent3">
                    <a:lumMod val="50000"/>
                  </a:schemeClr>
                </a:solidFill>
              </a:rPr>
              <a:t>Sağlık Hakkında</a:t>
            </a:r>
            <a:endParaRPr lang="tr-TR" sz="800" b="1"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539750" y="2565400"/>
            <a:ext cx="8102600" cy="3784600"/>
          </a:xfrm>
          <a:prstGeom prst="rect">
            <a:avLst/>
          </a:prstGeom>
        </p:spPr>
        <p:txBody>
          <a:bodyPr>
            <a:spAutoFit/>
          </a:bodyPr>
          <a:lstStyle/>
          <a:p>
            <a:pPr marL="571500" indent="-571500" algn="just">
              <a:buClr>
                <a:schemeClr val="accent3">
                  <a:lumMod val="50000"/>
                </a:schemeClr>
              </a:buClr>
              <a:buSzPct val="125000"/>
              <a:buFont typeface="Wingdings" pitchFamily="2" charset="2"/>
              <a:buChar char="v"/>
              <a:defRPr/>
            </a:pPr>
            <a:r>
              <a:rPr lang="tr-TR" sz="3600" dirty="0">
                <a:cs typeface="Arial" charset="0"/>
              </a:rPr>
              <a:t>Temizlik imanın gereğidir. Dolayısıyla özellikle ortak kullanım alanlarının temizliğine dikkat edilmelidir.</a:t>
            </a:r>
          </a:p>
          <a:p>
            <a:pPr marL="342900" indent="-342900" algn="just">
              <a:buClr>
                <a:schemeClr val="accent3">
                  <a:lumMod val="50000"/>
                </a:schemeClr>
              </a:buClr>
              <a:buSzPct val="125000"/>
              <a:buFont typeface="Wingdings" pitchFamily="2" charset="2"/>
              <a:buChar char="v"/>
              <a:defRPr/>
            </a:pPr>
            <a:endParaRPr lang="tr-TR" sz="2400" dirty="0">
              <a:cs typeface="Arial" charset="0"/>
            </a:endParaRPr>
          </a:p>
          <a:p>
            <a:pPr marL="571500" indent="-571500" algn="just">
              <a:buClr>
                <a:schemeClr val="accent3">
                  <a:lumMod val="50000"/>
                </a:schemeClr>
              </a:buClr>
              <a:buSzPct val="125000"/>
              <a:buFont typeface="Wingdings" pitchFamily="2" charset="2"/>
              <a:buChar char="v"/>
              <a:defRPr/>
            </a:pPr>
            <a:r>
              <a:rPr lang="tr-TR" sz="3600" dirty="0">
                <a:cs typeface="Arial" charset="0"/>
              </a:rPr>
              <a:t>Gerek yeme-içmeye gerekse Güneş, klima ve hava akımına dikkat edilerek sağlık korunmaya çalışılmalıdır.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475784" y="2139206"/>
            <a:ext cx="7978775" cy="2601913"/>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HAC’DA  DİKKAT </a:t>
            </a:r>
          </a:p>
          <a:p>
            <a:pPr algn="ctr">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EDİLMESİ  GEREKEN </a:t>
            </a:r>
          </a:p>
          <a:p>
            <a:pPr algn="ctr">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BAZI HUSUSLAR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tr-TR" sz="3200" b="1" dirty="0">
                <a:solidFill>
                  <a:schemeClr val="accent3">
                    <a:lumMod val="50000"/>
                  </a:schemeClr>
                </a:solidFill>
              </a:rPr>
              <a:t>Sağlık Hakkında</a:t>
            </a:r>
            <a:endParaRPr lang="tr-TR" sz="800" b="1"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684213" y="2492375"/>
            <a:ext cx="7848600" cy="3478213"/>
          </a:xfrm>
          <a:prstGeom prst="rect">
            <a:avLst/>
          </a:prstGeom>
        </p:spPr>
        <p:txBody>
          <a:bodyPr>
            <a:spAutoFit/>
          </a:bodyPr>
          <a:lstStyle/>
          <a:p>
            <a:pPr marL="457200" indent="-457200" algn="just">
              <a:buClr>
                <a:schemeClr val="accent3">
                  <a:lumMod val="75000"/>
                </a:schemeClr>
              </a:buClr>
              <a:buSzPct val="116000"/>
              <a:buFont typeface="Wingdings" pitchFamily="2" charset="2"/>
              <a:buChar char="v"/>
              <a:defRPr/>
            </a:pPr>
            <a:r>
              <a:rPr lang="tr-TR" sz="3200" dirty="0">
                <a:cs typeface="Arial" charset="0"/>
              </a:rPr>
              <a:t>Hem sağlık hem de israf açısından zararlı olan sigara alışkanlığına bu mukaddes iklimde son verilebilir. </a:t>
            </a:r>
          </a:p>
          <a:p>
            <a:pPr marL="457200" indent="-457200" algn="just">
              <a:buClr>
                <a:schemeClr val="accent3">
                  <a:lumMod val="75000"/>
                </a:schemeClr>
              </a:buClr>
              <a:buSzPct val="116000"/>
              <a:buFont typeface="Wingdings" pitchFamily="2" charset="2"/>
              <a:buChar char="v"/>
              <a:defRPr/>
            </a:pPr>
            <a:endParaRPr lang="tr-TR" sz="2800" dirty="0">
              <a:cs typeface="Arial" charset="0"/>
            </a:endParaRPr>
          </a:p>
          <a:p>
            <a:pPr marL="457200" indent="-457200" algn="just">
              <a:buClr>
                <a:schemeClr val="accent3">
                  <a:lumMod val="75000"/>
                </a:schemeClr>
              </a:buClr>
              <a:buSzPct val="116000"/>
              <a:buFont typeface="Wingdings" pitchFamily="2" charset="2"/>
              <a:buChar char="v"/>
              <a:defRPr/>
            </a:pPr>
            <a:r>
              <a:rPr lang="tr-TR" sz="3200" dirty="0">
                <a:cs typeface="Arial" charset="0"/>
              </a:rPr>
              <a:t>İhramlı halde sigara içiliyor olması ihramın manasının anlaşılamadığının bir göstergesidir.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tr-TR" sz="3200" b="1" dirty="0">
                <a:solidFill>
                  <a:schemeClr val="accent3">
                    <a:lumMod val="50000"/>
                  </a:schemeClr>
                </a:solidFill>
              </a:rPr>
              <a:t>Sağlık Hakkında</a:t>
            </a:r>
            <a:endParaRPr lang="tr-TR" sz="800" b="1"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611188" y="2492375"/>
            <a:ext cx="7848600" cy="3786188"/>
          </a:xfrm>
          <a:prstGeom prst="rect">
            <a:avLst/>
          </a:prstGeom>
        </p:spPr>
        <p:txBody>
          <a:bodyPr>
            <a:spAutoFit/>
          </a:bodyPr>
          <a:lstStyle/>
          <a:p>
            <a:pPr marL="457200" indent="-457200" algn="just">
              <a:buClr>
                <a:schemeClr val="accent3">
                  <a:lumMod val="75000"/>
                </a:schemeClr>
              </a:buClr>
              <a:buSzPct val="123000"/>
              <a:buFont typeface="Wingdings" pitchFamily="2" charset="2"/>
              <a:buChar char="v"/>
              <a:defRPr/>
            </a:pPr>
            <a:r>
              <a:rPr lang="tr-TR" sz="3000" dirty="0">
                <a:cs typeface="Arial" charset="0"/>
              </a:rPr>
              <a:t>Özellikle yaşlı, kilolu, engelli, tansiyon, kalp ve solunum yetmezliği olan hacılarımız hayli yüksek ve yorucu olan </a:t>
            </a:r>
            <a:r>
              <a:rPr lang="tr-TR" sz="3000" dirty="0" err="1">
                <a:cs typeface="Arial" charset="0"/>
              </a:rPr>
              <a:t>Hira</a:t>
            </a:r>
            <a:r>
              <a:rPr lang="tr-TR" sz="3000" dirty="0">
                <a:cs typeface="Arial" charset="0"/>
              </a:rPr>
              <a:t> ve Sevr mağaralarına kesinlikle çıkmamalıdırlar.</a:t>
            </a:r>
          </a:p>
          <a:p>
            <a:pPr marL="457200" indent="-457200" algn="just">
              <a:buClr>
                <a:schemeClr val="accent3">
                  <a:lumMod val="75000"/>
                </a:schemeClr>
              </a:buClr>
              <a:buSzPct val="123000"/>
              <a:buFont typeface="Wingdings" pitchFamily="2" charset="2"/>
              <a:buChar char="v"/>
              <a:defRPr/>
            </a:pPr>
            <a:endParaRPr lang="tr-TR" sz="3000" dirty="0">
              <a:cs typeface="Arial" charset="0"/>
            </a:endParaRPr>
          </a:p>
          <a:p>
            <a:pPr marL="457200" indent="-457200" algn="just">
              <a:buClr>
                <a:schemeClr val="accent3">
                  <a:lumMod val="75000"/>
                </a:schemeClr>
              </a:buClr>
              <a:buSzPct val="123000"/>
              <a:buFont typeface="Wingdings" pitchFamily="2" charset="2"/>
              <a:buChar char="v"/>
              <a:defRPr/>
            </a:pPr>
            <a:r>
              <a:rPr lang="tr-TR" sz="3000" dirty="0">
                <a:cs typeface="Arial" charset="0"/>
              </a:rPr>
              <a:t>Özel ilaç kullananlar veya hastalıkları için özel ilgi gerekenler, bu durumlarını görevlilere ve arkadaşlarına mutlaka bildirmelidirler.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650" y="2708275"/>
            <a:ext cx="7777163" cy="3109913"/>
          </a:xfrm>
          <a:prstGeom prst="rect">
            <a:avLst/>
          </a:prstGeom>
        </p:spPr>
        <p:txBody>
          <a:bodyPr>
            <a:spAutoFit/>
          </a:bodyPr>
          <a:lstStyle/>
          <a:p>
            <a:pPr marL="457200" indent="-457200" algn="just">
              <a:buClr>
                <a:schemeClr val="accent6">
                  <a:lumMod val="75000"/>
                </a:schemeClr>
              </a:buClr>
              <a:buSzPct val="150000"/>
              <a:buFont typeface="Wingdings" pitchFamily="2" charset="2"/>
              <a:buChar char="ü"/>
              <a:defRPr/>
            </a:pPr>
            <a:r>
              <a:rPr lang="tr-TR" sz="2800" dirty="0">
                <a:cs typeface="Arial" charset="0"/>
              </a:rPr>
              <a:t>Hırsızlık ve yankesicilik olaylarına karşı dikkatli olunmalı, yanında fazla para veya değerli eşya taşınmamalı, gerekli tedbirler alınmalıdır.</a:t>
            </a:r>
          </a:p>
          <a:p>
            <a:pPr marL="457200" indent="-457200" algn="just">
              <a:buClr>
                <a:schemeClr val="accent6">
                  <a:lumMod val="75000"/>
                </a:schemeClr>
              </a:buClr>
              <a:buSzPct val="150000"/>
              <a:buFont typeface="Wingdings" pitchFamily="2" charset="2"/>
              <a:buChar char="ü"/>
              <a:defRPr/>
            </a:pPr>
            <a:endParaRPr lang="tr-TR" sz="2800" dirty="0">
              <a:cs typeface="Arial" charset="0"/>
            </a:endParaRPr>
          </a:p>
          <a:p>
            <a:pPr marL="457200" indent="-457200" algn="just">
              <a:buClr>
                <a:schemeClr val="accent6">
                  <a:lumMod val="75000"/>
                </a:schemeClr>
              </a:buClr>
              <a:buSzPct val="150000"/>
              <a:buFont typeface="Wingdings" pitchFamily="2" charset="2"/>
              <a:buChar char="ü"/>
              <a:defRPr/>
            </a:pPr>
            <a:r>
              <a:rPr lang="tr-TR" sz="2800" dirty="0">
                <a:cs typeface="Arial" charset="0"/>
              </a:rPr>
              <a:t>Güvenlik açısından, özellikle bayanlar yalnız dolaşmamalı, yalnız başına alışverişe gitmemeli, vasıtaya binmemelidirler.</a:t>
            </a:r>
          </a:p>
        </p:txBody>
      </p:sp>
      <p:sp>
        <p:nvSpPr>
          <p:cNvPr id="4"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tr-TR" sz="3200" b="1" dirty="0">
                <a:solidFill>
                  <a:schemeClr val="accent6">
                    <a:lumMod val="50000"/>
                  </a:schemeClr>
                </a:solidFill>
              </a:rPr>
              <a:t>Güvenlik Hakkında</a:t>
            </a:r>
            <a:endParaRPr lang="tr-TR" sz="800" b="1" dirty="0">
              <a:ln w="18415" cmpd="sng">
                <a:solidFill>
                  <a:srgbClr val="FFFFFF"/>
                </a:solidFill>
                <a:prstDash val="solid"/>
              </a:ln>
              <a:solidFill>
                <a:schemeClr val="accent6">
                  <a:lumMod val="50000"/>
                </a:schemeClr>
              </a:solidFill>
              <a:effectLst>
                <a:outerShdw blurRad="63500" dir="3600000" algn="tl" rotWithShape="0">
                  <a:srgbClr val="000000">
                    <a:alpha val="70000"/>
                  </a:srgbClr>
                </a:outerShdw>
              </a:effectLst>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tr-TR" sz="3200" b="1" dirty="0">
                <a:solidFill>
                  <a:schemeClr val="accent6">
                    <a:lumMod val="50000"/>
                  </a:schemeClr>
                </a:solidFill>
              </a:rPr>
              <a:t>Güvenlik Hakkında</a:t>
            </a:r>
            <a:endParaRPr lang="tr-TR" sz="800" b="1" dirty="0">
              <a:ln w="18415" cmpd="sng">
                <a:solidFill>
                  <a:srgbClr val="FFFFFF"/>
                </a:solidFill>
                <a:prstDash val="solid"/>
              </a:ln>
              <a:solidFill>
                <a:schemeClr val="accent6">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684213" y="2708275"/>
            <a:ext cx="7940675" cy="3048000"/>
          </a:xfrm>
          <a:prstGeom prst="rect">
            <a:avLst/>
          </a:prstGeom>
        </p:spPr>
        <p:txBody>
          <a:bodyPr>
            <a:spAutoFit/>
          </a:bodyPr>
          <a:lstStyle/>
          <a:p>
            <a:pPr marL="457200" indent="-457200" algn="just">
              <a:buClr>
                <a:schemeClr val="accent6">
                  <a:lumMod val="75000"/>
                </a:schemeClr>
              </a:buClr>
              <a:buSzPct val="150000"/>
              <a:buFont typeface="Wingdings" pitchFamily="2" charset="2"/>
              <a:buChar char="ü"/>
              <a:defRPr/>
            </a:pPr>
            <a:r>
              <a:rPr lang="tr-TR" sz="3200" dirty="0">
                <a:cs typeface="Arial" charset="0"/>
              </a:rPr>
              <a:t>Güvenlik açısından gerek Suudi polisi veya askerlerinin gerekse kafile başkanı ve din görevlilerinin uyarılarına uyulmalıdır.</a:t>
            </a:r>
          </a:p>
          <a:p>
            <a:pPr marL="457200" indent="-457200" algn="just">
              <a:buClr>
                <a:schemeClr val="accent6">
                  <a:lumMod val="75000"/>
                </a:schemeClr>
              </a:buClr>
              <a:buSzPct val="150000"/>
              <a:buFont typeface="Wingdings" pitchFamily="2" charset="2"/>
              <a:buChar char="ü"/>
              <a:defRPr/>
            </a:pPr>
            <a:endParaRPr lang="tr-TR" sz="3200" dirty="0">
              <a:cs typeface="Arial" charset="0"/>
            </a:endParaRPr>
          </a:p>
          <a:p>
            <a:pPr marL="457200" indent="-457200" algn="just">
              <a:buClr>
                <a:schemeClr val="accent6">
                  <a:lumMod val="75000"/>
                </a:schemeClr>
              </a:buClr>
              <a:buSzPct val="150000"/>
              <a:buFont typeface="Wingdings" pitchFamily="2" charset="2"/>
              <a:buChar char="ü"/>
              <a:defRPr/>
            </a:pPr>
            <a:r>
              <a:rPr lang="tr-TR" sz="3200" dirty="0">
                <a:cs typeface="Arial" charset="0"/>
              </a:rPr>
              <a:t>Herhangi bir iletişim eksikliğinde görevlilerin uyarıları dikkate alınmalıdır.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07950" y="2266950"/>
            <a:ext cx="8928100" cy="2601913"/>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000" b="1" dirty="0">
                <a:solidFill>
                  <a:srgbClr val="C00000"/>
                </a:solidFill>
                <a:cs typeface="Arial" charset="0"/>
              </a:rPr>
              <a:t>HAC VE UMRE HİZMETLERİ </a:t>
            </a:r>
          </a:p>
          <a:p>
            <a:pPr algn="ctr">
              <a:defRPr/>
            </a:pPr>
            <a:r>
              <a:rPr lang="tr-TR" sz="3000" b="1" dirty="0">
                <a:solidFill>
                  <a:srgbClr val="C00000"/>
                </a:solidFill>
                <a:cs typeface="Arial" charset="0"/>
              </a:rPr>
              <a:t>GENEL MÜDÜRLÜĞÜ</a:t>
            </a:r>
          </a:p>
          <a:p>
            <a:pPr algn="ctr">
              <a:defRPr/>
            </a:pPr>
            <a:r>
              <a:rPr lang="tr-TR" sz="3000" b="1" dirty="0" smtClean="0">
                <a:solidFill>
                  <a:srgbClr val="C00000"/>
                </a:solidFill>
                <a:cs typeface="Arial" charset="0"/>
              </a:rPr>
              <a:t>ANKARA-2015</a:t>
            </a:r>
            <a:endParaRPr lang="tr-TR" sz="3000" dirty="0">
              <a:solidFill>
                <a:srgbClr val="C00000"/>
              </a:solidFill>
              <a:cs typeface="Arial"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330568" y="1127919"/>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solidFill>
                  <a:srgbClr val="C00000"/>
                </a:solidFill>
              </a:rPr>
              <a:t>İbadetler Hakkında</a:t>
            </a:r>
          </a:p>
          <a:p>
            <a:pPr algn="ctr">
              <a:defRPr/>
            </a:pPr>
            <a:endParaRPr lang="tr-TR" sz="8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 name="Dikdörtgen 1"/>
          <p:cNvSpPr>
            <a:spLocks noChangeArrowheads="1"/>
          </p:cNvSpPr>
          <p:nvPr/>
        </p:nvSpPr>
        <p:spPr bwMode="auto">
          <a:xfrm>
            <a:off x="395288" y="2274888"/>
            <a:ext cx="835342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Clr>
                <a:srgbClr val="C00000"/>
              </a:buClr>
              <a:buSzPct val="150000"/>
              <a:buFont typeface="Wingdings" panose="05000000000000000000" pitchFamily="2" charset="2"/>
              <a:buChar char="ü"/>
            </a:pPr>
            <a:r>
              <a:rPr lang="tr-TR" altLang="tr-TR" sz="3200"/>
              <a:t>Hacılarımızın Mescid-i Haram’da ve Mescid-i Nebevi’de kendi aralarında konuşmamaları, bunun yerine zamanlarını, nafile namaz, dua, zikir, tefekkür ve Kur’an okuma gibi amellerle değerlendirmeleri gerekir. </a:t>
            </a:r>
          </a:p>
          <a:p>
            <a:pPr algn="just" eaLnBrk="1" hangingPunct="1">
              <a:buClr>
                <a:srgbClr val="C00000"/>
              </a:buClr>
              <a:buSzPct val="150000"/>
              <a:buFont typeface="Wingdings" panose="05000000000000000000" pitchFamily="2" charset="2"/>
              <a:buChar char="ü"/>
            </a:pPr>
            <a:endParaRPr lang="tr-TR" altLang="tr-TR"/>
          </a:p>
          <a:p>
            <a:pPr algn="just" eaLnBrk="1" hangingPunct="1">
              <a:buClr>
                <a:srgbClr val="C00000"/>
              </a:buClr>
              <a:buSzPct val="150000"/>
              <a:buFont typeface="Wingdings" panose="05000000000000000000" pitchFamily="2" charset="2"/>
              <a:buChar char="ü"/>
            </a:pPr>
            <a:r>
              <a:rPr lang="tr-TR" altLang="tr-TR" sz="3200"/>
              <a:t>Vakitlerin mümkün olduğunca Medine’de Mescid-i Nebevi’de, Mekke’de ise Mescid-i Haram’da geçirilmesine dikkat edilmelidir.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solidFill>
                  <a:srgbClr val="C00000"/>
                </a:solidFill>
              </a:rPr>
              <a:t>İbadetler Hakkında</a:t>
            </a:r>
          </a:p>
          <a:p>
            <a:pPr algn="ctr">
              <a:defRPr/>
            </a:pPr>
            <a:endParaRPr lang="tr-TR" sz="8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 name="Dikdörtgen 1"/>
          <p:cNvSpPr>
            <a:spLocks noChangeArrowheads="1"/>
          </p:cNvSpPr>
          <p:nvPr/>
        </p:nvSpPr>
        <p:spPr bwMode="auto">
          <a:xfrm>
            <a:off x="395288" y="2274888"/>
            <a:ext cx="8353425" cy="406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Clr>
                <a:srgbClr val="C00000"/>
              </a:buClr>
              <a:buSzPct val="150000"/>
              <a:buFont typeface="Wingdings" panose="05000000000000000000" pitchFamily="2" charset="2"/>
              <a:buChar char="ü"/>
            </a:pPr>
            <a:r>
              <a:rPr lang="tr-TR" altLang="tr-TR" sz="3000"/>
              <a:t>Farz namazları evde, otelde veya otele yakın bir mescitte kılmak yerine Mescid-i Haram’da ve Mescid-i Nebevi’de kılmaya özen gösterilmelidir.</a:t>
            </a:r>
          </a:p>
          <a:p>
            <a:pPr algn="just" eaLnBrk="1" hangingPunct="1">
              <a:buClr>
                <a:srgbClr val="C00000"/>
              </a:buClr>
              <a:buSzPct val="150000"/>
              <a:buFont typeface="Wingdings" panose="05000000000000000000" pitchFamily="2" charset="2"/>
              <a:buChar char="ü"/>
            </a:pPr>
            <a:endParaRPr lang="tr-TR" altLang="tr-TR"/>
          </a:p>
          <a:p>
            <a:pPr algn="just" eaLnBrk="1" hangingPunct="1">
              <a:buClr>
                <a:srgbClr val="C00000"/>
              </a:buClr>
              <a:buSzPct val="150000"/>
              <a:buFont typeface="Wingdings" panose="05000000000000000000" pitchFamily="2" charset="2"/>
              <a:buChar char="ü"/>
            </a:pPr>
            <a:r>
              <a:rPr lang="tr-TR" altLang="tr-TR" sz="3000"/>
              <a:t>Mescid-i Haram ve Mescid-i Nebevi’ye girildiğinde, kerahet vakti değilse, iki rekât Tahiyyatu’l-Mescid adı verilen “Mescidi Selamlama” namazı kılınmalıdır. Bu namaz sünnettir.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solidFill>
                  <a:srgbClr val="C00000"/>
                </a:solidFill>
              </a:rPr>
              <a:t>İbadetler Hakkında</a:t>
            </a:r>
          </a:p>
          <a:p>
            <a:pPr algn="ctr">
              <a:defRPr/>
            </a:pPr>
            <a:endParaRPr lang="tr-TR" sz="8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 name="Dikdörtgen 1"/>
          <p:cNvSpPr>
            <a:spLocks noChangeArrowheads="1"/>
          </p:cNvSpPr>
          <p:nvPr/>
        </p:nvSpPr>
        <p:spPr bwMode="auto">
          <a:xfrm>
            <a:off x="298450" y="2274888"/>
            <a:ext cx="8450263"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Clr>
                <a:srgbClr val="C00000"/>
              </a:buClr>
              <a:buSzPct val="150000"/>
              <a:buFont typeface="Wingdings" panose="05000000000000000000" pitchFamily="2" charset="2"/>
              <a:buChar char="ü"/>
            </a:pPr>
            <a:r>
              <a:rPr lang="tr-TR" altLang="tr-TR" sz="3200"/>
              <a:t>Mecbur kalmadıkça namaz kılanların önünden geçmemeli, bu konuda birçok diğer ülke Müslümanlarının, hassas olduğunu ve önünden geçenleri, namaz içinde bile olsa kolunu uzatarak engellemeye çalıştığını unutmamalıdır. İbadetlerde mezhebi yorumlardan oluşan farklılıkları anlayışla karşılayıp saygı göstermelidir.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solidFill>
                  <a:srgbClr val="C00000"/>
                </a:solidFill>
              </a:rPr>
              <a:t>İbadetler Hakkında</a:t>
            </a:r>
          </a:p>
          <a:p>
            <a:pPr algn="ctr">
              <a:defRPr/>
            </a:pPr>
            <a:endParaRPr lang="tr-TR" sz="8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 name="Dikdörtgen 1"/>
          <p:cNvSpPr/>
          <p:nvPr/>
        </p:nvSpPr>
        <p:spPr>
          <a:xfrm>
            <a:off x="298450" y="2447925"/>
            <a:ext cx="8450263" cy="4032250"/>
          </a:xfrm>
          <a:prstGeom prst="rect">
            <a:avLst/>
          </a:prstGeom>
        </p:spPr>
        <p:txBody>
          <a:bodyPr>
            <a:spAutoFit/>
          </a:bodyPr>
          <a:lstStyle/>
          <a:p>
            <a:pPr marL="457200" indent="-457200" algn="just">
              <a:buClr>
                <a:srgbClr val="C00000"/>
              </a:buClr>
              <a:buSzPct val="150000"/>
              <a:buFont typeface="Wingdings" pitchFamily="2" charset="2"/>
              <a:buChar char="ü"/>
              <a:defRPr/>
            </a:pPr>
            <a:r>
              <a:rPr lang="tr-TR" sz="3200" dirty="0">
                <a:cs typeface="Arial" charset="0"/>
              </a:rPr>
              <a:t>Namaz için saflar arasına girmek isteyenlere yardımcı olunmalıdır. Önünden geçenlere, safı aralayıp geçmek isteyenlere müdahale edilmemelidir.</a:t>
            </a:r>
          </a:p>
          <a:p>
            <a:pPr>
              <a:defRPr/>
            </a:pPr>
            <a:endParaRPr lang="tr-TR" sz="3200" dirty="0">
              <a:cs typeface="Arial" charset="0"/>
            </a:endParaRPr>
          </a:p>
          <a:p>
            <a:pPr marL="457200" indent="-457200" algn="just">
              <a:buClr>
                <a:srgbClr val="C00000"/>
              </a:buClr>
              <a:buSzPct val="150000"/>
              <a:buFont typeface="Wingdings" pitchFamily="2" charset="2"/>
              <a:buChar char="ü"/>
              <a:defRPr/>
            </a:pPr>
            <a:r>
              <a:rPr lang="tr-TR" sz="3200" dirty="0">
                <a:cs typeface="Arial" charset="0"/>
              </a:rPr>
              <a:t>Hac esnasında Cuma namazından sonra </a:t>
            </a:r>
            <a:r>
              <a:rPr lang="tr-TR" sz="3200" dirty="0" err="1">
                <a:cs typeface="Arial" charset="0"/>
              </a:rPr>
              <a:t>zuhr</a:t>
            </a:r>
            <a:r>
              <a:rPr lang="tr-TR" sz="3200" dirty="0">
                <a:cs typeface="Arial" charset="0"/>
              </a:rPr>
              <a:t>-i ahir yerine nafile veya kaza namazı kılınması daha uygundur.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dirty="0">
                <a:solidFill>
                  <a:srgbClr val="C00000"/>
                </a:solidFill>
              </a:rPr>
              <a:t>İbadetler Hakkında</a:t>
            </a:r>
          </a:p>
          <a:p>
            <a:pPr algn="ctr">
              <a:defRPr/>
            </a:pPr>
            <a:endParaRPr lang="tr-TR" sz="8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 name="Dikdörtgen 1"/>
          <p:cNvSpPr>
            <a:spLocks noChangeArrowheads="1"/>
          </p:cNvSpPr>
          <p:nvPr/>
        </p:nvSpPr>
        <p:spPr bwMode="auto">
          <a:xfrm>
            <a:off x="300038" y="2781300"/>
            <a:ext cx="8450262"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Clr>
                <a:srgbClr val="C00000"/>
              </a:buClr>
              <a:buSzPct val="150000"/>
              <a:buFont typeface="Wingdings" panose="05000000000000000000" pitchFamily="2" charset="2"/>
              <a:buChar char="ü"/>
            </a:pPr>
            <a:r>
              <a:rPr lang="tr-TR" altLang="tr-TR" sz="3200"/>
              <a:t>Bayan hacılarımız, Kâbe’de mümkün olduğunca hanımların namaz kıldığı yerleri kullanmalıdırlar.</a:t>
            </a:r>
          </a:p>
          <a:p>
            <a:pPr algn="just" eaLnBrk="1" hangingPunct="1">
              <a:buClr>
                <a:srgbClr val="C00000"/>
              </a:buClr>
              <a:buSzPct val="150000"/>
              <a:buFont typeface="Wingdings" panose="05000000000000000000" pitchFamily="2" charset="2"/>
              <a:buChar char="ü"/>
            </a:pPr>
            <a:endParaRPr lang="tr-TR" altLang="tr-TR" sz="3200"/>
          </a:p>
          <a:p>
            <a:pPr algn="just" eaLnBrk="1" hangingPunct="1">
              <a:buClr>
                <a:srgbClr val="C00000"/>
              </a:buClr>
              <a:buSzPct val="150000"/>
              <a:buFont typeface="Wingdings" panose="05000000000000000000" pitchFamily="2" charset="2"/>
              <a:buChar char="ü"/>
            </a:pPr>
            <a:r>
              <a:rPr lang="tr-TR" altLang="tr-TR" sz="3200"/>
              <a:t>Hacılarımız gösterişten şiddetle sakınmalı, riyaya düşme endişesi sebebiyle yaptıkları ibadet ve tavafların miktarını başkalarının yanında anlatmamalıdırlar.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tr-TR" sz="3200" b="1" dirty="0">
                <a:solidFill>
                  <a:schemeClr val="accent1">
                    <a:lumMod val="50000"/>
                  </a:schemeClr>
                </a:solidFill>
              </a:rPr>
              <a:t>İbadetler Hakkında</a:t>
            </a:r>
            <a:endParaRPr lang="tr-TR" sz="800" b="1" dirty="0">
              <a:ln w="18415" cmpd="sng">
                <a:solidFill>
                  <a:srgbClr val="FFFFFF"/>
                </a:solidFill>
                <a:prstDash val="solid"/>
              </a:ln>
              <a:solidFill>
                <a:schemeClr val="accent1">
                  <a:lumMod val="50000"/>
                </a:schemeClr>
              </a:solidFill>
              <a:effectLst>
                <a:outerShdw blurRad="63500" dir="3600000" algn="tl" rotWithShape="0">
                  <a:srgbClr val="000000">
                    <a:alpha val="70000"/>
                  </a:srgbClr>
                </a:outerShdw>
              </a:effectLst>
            </a:endParaRPr>
          </a:p>
        </p:txBody>
      </p:sp>
      <p:sp>
        <p:nvSpPr>
          <p:cNvPr id="2" name="Dikdörtgen 1"/>
          <p:cNvSpPr>
            <a:spLocks noChangeArrowheads="1"/>
          </p:cNvSpPr>
          <p:nvPr/>
        </p:nvSpPr>
        <p:spPr bwMode="auto">
          <a:xfrm>
            <a:off x="333375" y="2492375"/>
            <a:ext cx="8450263"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Clr>
                <a:srgbClr val="C00000"/>
              </a:buClr>
              <a:buSzPct val="150000"/>
              <a:buFont typeface="Wingdings" panose="05000000000000000000" pitchFamily="2" charset="2"/>
              <a:buChar char="ü"/>
            </a:pPr>
            <a:r>
              <a:rPr lang="tr-TR" altLang="tr-TR" sz="3200"/>
              <a:t>Hacılarımız mescitte yer bulamama ihtimaline karşı yanlarında bir seccade taşımaya dikkat etmelidirler.</a:t>
            </a:r>
          </a:p>
          <a:p>
            <a:pPr algn="just" eaLnBrk="1" hangingPunct="1">
              <a:buClr>
                <a:srgbClr val="C00000"/>
              </a:buClr>
              <a:buSzPct val="150000"/>
              <a:buFont typeface="Wingdings" panose="05000000000000000000" pitchFamily="2" charset="2"/>
              <a:buChar char="ü"/>
            </a:pPr>
            <a:endParaRPr lang="tr-TR" altLang="tr-TR" sz="3200"/>
          </a:p>
          <a:p>
            <a:pPr algn="just" eaLnBrk="1" hangingPunct="1">
              <a:buClr>
                <a:srgbClr val="C00000"/>
              </a:buClr>
              <a:buSzPct val="150000"/>
              <a:buFont typeface="Wingdings" panose="05000000000000000000" pitchFamily="2" charset="2"/>
              <a:buChar char="ü"/>
            </a:pPr>
            <a:r>
              <a:rPr lang="tr-TR" altLang="tr-TR" sz="3200"/>
              <a:t>Bol bol sadaka vermeyi, cömertliği ve ikram etmeyi ihmal etmemelidirler.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98818" y="1124744"/>
            <a:ext cx="7978775" cy="898719"/>
          </a:xfrm>
          <a:prstGeom prst="ribbon">
            <a:avLst>
              <a:gd name="adj1" fmla="val 12500"/>
              <a:gd name="adj2" fmla="val 50000"/>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defRPr/>
            </a:pPr>
            <a:r>
              <a:rPr lang="tr-TR" sz="3200" b="1" dirty="0">
                <a:solidFill>
                  <a:schemeClr val="accent2">
                    <a:lumMod val="50000"/>
                  </a:schemeClr>
                </a:solidFill>
              </a:rPr>
              <a:t>Davranışlar Hakkında</a:t>
            </a:r>
            <a:endParaRPr lang="tr-TR" sz="800" b="1" dirty="0">
              <a:ln w="18415" cmpd="sng">
                <a:solidFill>
                  <a:srgbClr val="FFFFFF"/>
                </a:solidFill>
                <a:prstDash val="solid"/>
              </a:ln>
              <a:solidFill>
                <a:schemeClr val="accent2">
                  <a:lumMod val="50000"/>
                </a:schemeClr>
              </a:solidFill>
              <a:effectLst>
                <a:outerShdw blurRad="63500" dir="3600000" algn="tl" rotWithShape="0">
                  <a:srgbClr val="000000">
                    <a:alpha val="70000"/>
                  </a:srgbClr>
                </a:outerShdw>
              </a:effectLst>
            </a:endParaRPr>
          </a:p>
        </p:txBody>
      </p:sp>
      <p:sp>
        <p:nvSpPr>
          <p:cNvPr id="2" name="Dikdörtgen 1"/>
          <p:cNvSpPr/>
          <p:nvPr/>
        </p:nvSpPr>
        <p:spPr>
          <a:xfrm>
            <a:off x="333375" y="2781300"/>
            <a:ext cx="8450263" cy="3416300"/>
          </a:xfrm>
          <a:prstGeom prst="rect">
            <a:avLst/>
          </a:prstGeom>
        </p:spPr>
        <p:txBody>
          <a:bodyPr>
            <a:spAutoFit/>
          </a:bodyPr>
          <a:lstStyle/>
          <a:p>
            <a:pPr marL="457200" indent="-457200" algn="just">
              <a:buClr>
                <a:schemeClr val="accent2">
                  <a:lumMod val="75000"/>
                </a:schemeClr>
              </a:buClr>
              <a:buSzPct val="150000"/>
              <a:buFont typeface="Wingdings" pitchFamily="2" charset="2"/>
              <a:buChar char="Ø"/>
              <a:defRPr/>
            </a:pPr>
            <a:r>
              <a:rPr lang="tr-TR" sz="3600" dirty="0">
                <a:cs typeface="Arial" charset="0"/>
              </a:rPr>
              <a:t>Haccın her şeyden önce bir sabır eğitimi olduğunun bilinciyle, şartlar ne olursa olsun kimseye kızmamalı, kimseyi kırmamalı, haklı da olsa sabretmeli, Kur’an-ı Kerim’in ifadesiyle </a:t>
            </a:r>
            <a:r>
              <a:rPr lang="tr-TR" sz="3600" dirty="0">
                <a:solidFill>
                  <a:schemeClr val="accent2">
                    <a:lumMod val="50000"/>
                  </a:schemeClr>
                </a:solidFill>
                <a:cs typeface="Arial" charset="0"/>
              </a:rPr>
              <a:t>“öfkesini yutmalıdır.”</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2672</TotalTime>
  <Words>869</Words>
  <Application>Microsoft Office PowerPoint</Application>
  <PresentationFormat>Ekran Gösterisi (4:3)</PresentationFormat>
  <Paragraphs>88</Paragraphs>
  <Slides>24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Gungsuh</vt:lpstr>
      <vt:lpstr>Arial</vt:lpstr>
      <vt:lpstr>Arno Pro Caption</vt:lpstr>
      <vt:lpstr>Calibri</vt:lpstr>
      <vt:lpstr>Wingdings</vt:lpstr>
      <vt:lpstr>1_Ofis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siberya</dc:creator>
  <cp:lastModifiedBy>Mustafa SOYKÖK</cp:lastModifiedBy>
  <cp:revision>447</cp:revision>
  <cp:lastPrinted>2012-06-01T08:42:39Z</cp:lastPrinted>
  <dcterms:created xsi:type="dcterms:W3CDTF">2011-07-04T18:45:53Z</dcterms:created>
  <dcterms:modified xsi:type="dcterms:W3CDTF">2015-07-24T09:33:06Z</dcterms:modified>
</cp:coreProperties>
</file>