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77" r:id="rId2"/>
    <p:sldId id="259" r:id="rId3"/>
    <p:sldId id="260" r:id="rId4"/>
    <p:sldId id="265" r:id="rId5"/>
    <p:sldId id="288" r:id="rId6"/>
    <p:sldId id="289" r:id="rId7"/>
    <p:sldId id="263" r:id="rId8"/>
    <p:sldId id="290" r:id="rId9"/>
    <p:sldId id="291" r:id="rId10"/>
    <p:sldId id="283" r:id="rId11"/>
    <p:sldId id="292" r:id="rId12"/>
    <p:sldId id="264" r:id="rId13"/>
    <p:sldId id="286" r:id="rId14"/>
    <p:sldId id="293" r:id="rId15"/>
    <p:sldId id="272" r:id="rId16"/>
    <p:sldId id="294" r:id="rId17"/>
    <p:sldId id="295" r:id="rId18"/>
    <p:sldId id="296" r:id="rId19"/>
    <p:sldId id="297" r:id="rId20"/>
    <p:sldId id="298" r:id="rId21"/>
    <p:sldId id="299" r:id="rId22"/>
    <p:sldId id="300" r:id="rId23"/>
    <p:sldId id="301" r:id="rId24"/>
    <p:sldId id="303" r:id="rId25"/>
    <p:sldId id="304" r:id="rId26"/>
    <p:sldId id="305" r:id="rId27"/>
    <p:sldId id="306" r:id="rId28"/>
    <p:sldId id="307" r:id="rId29"/>
    <p:sldId id="308" r:id="rId30"/>
    <p:sldId id="309" r:id="rId31"/>
    <p:sldId id="310" r:id="rId32"/>
    <p:sldId id="311" r:id="rId33"/>
    <p:sldId id="312" r:id="rId34"/>
    <p:sldId id="315" r:id="rId35"/>
    <p:sldId id="316" r:id="rId36"/>
    <p:sldId id="317" r:id="rId37"/>
    <p:sldId id="318" r:id="rId38"/>
    <p:sldId id="319"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2208"/>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69" d="100"/>
          <a:sy n="69" d="100"/>
        </p:scale>
        <p:origin x="-141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14945-24BE-46AF-ABE7-C43256500B98}" type="datetimeFigureOut">
              <a:rPr lang="tr-TR" smtClean="0"/>
              <a:t>27.01.2015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1E84D7-F7C1-4E9A-BE8B-1E07485A0FC4}"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C1E84D7-F7C1-4E9A-BE8B-1E07485A0FC4}" type="slidenum">
              <a:rPr lang="tr-TR" smtClean="0"/>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090" name="Rectangle 18"/>
          <p:cNvSpPr>
            <a:spLocks noChangeArrowheads="1"/>
          </p:cNvSpPr>
          <p:nvPr/>
        </p:nvSpPr>
        <p:spPr bwMode="ltGray">
          <a:xfrm>
            <a:off x="0" y="6611938"/>
            <a:ext cx="9144000" cy="260350"/>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pic>
        <p:nvPicPr>
          <p:cNvPr id="3092" name="Picture 2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5373688"/>
          </a:xfrm>
          <a:prstGeom prst="rect">
            <a:avLst/>
          </a:prstGeom>
          <a:noFill/>
          <a:extLst>
            <a:ext uri="{909E8E84-426E-40DD-AFC4-6F175D3DCCD1}">
              <a14:hiddenFill xmlns:a14="http://schemas.microsoft.com/office/drawing/2010/main" xmlns="">
                <a:solidFill>
                  <a:srgbClr val="FFFFFF"/>
                </a:solidFill>
              </a14:hiddenFill>
            </a:ext>
          </a:extLst>
        </p:spPr>
      </p:pic>
      <p:sp>
        <p:nvSpPr>
          <p:cNvPr id="3075" name="Rectangle 3"/>
          <p:cNvSpPr>
            <a:spLocks noGrp="1" noChangeArrowheads="1"/>
          </p:cNvSpPr>
          <p:nvPr>
            <p:ph type="subTitle" idx="1"/>
          </p:nvPr>
        </p:nvSpPr>
        <p:spPr bwMode="gray">
          <a:xfrm>
            <a:off x="1371600" y="5867400"/>
            <a:ext cx="6553200" cy="533400"/>
          </a:xfrm>
        </p:spPr>
        <p:txBody>
          <a:bodyPr/>
          <a:lstStyle>
            <a:lvl1pPr marL="0" indent="0" algn="ctr">
              <a:buFont typeface="Wingdings" pitchFamily="2" charset="2"/>
              <a:buNone/>
              <a:defRPr sz="1800" b="1">
                <a:solidFill>
                  <a:schemeClr val="tx2"/>
                </a:solidFill>
                <a:latin typeface="Verdana" pitchFamily="34" charset="0"/>
              </a:defRPr>
            </a:lvl1pPr>
          </a:lstStyle>
          <a:p>
            <a:pPr lvl="0"/>
            <a:r>
              <a:rPr lang="tr-TR" altLang="tr-TR" noProof="0" smtClean="0"/>
              <a:t>Asıl alt başlık stilini düzenlemek için tıklatın</a:t>
            </a:r>
            <a:endParaRPr lang="en-US" altLang="tr-TR" noProof="0" smtClean="0"/>
          </a:p>
        </p:txBody>
      </p:sp>
      <p:sp>
        <p:nvSpPr>
          <p:cNvPr id="3086" name="Text Box 14"/>
          <p:cNvSpPr txBox="1">
            <a:spLocks noChangeArrowheads="1"/>
          </p:cNvSpPr>
          <p:nvPr/>
        </p:nvSpPr>
        <p:spPr bwMode="auto">
          <a:xfrm>
            <a:off x="376238" y="228600"/>
            <a:ext cx="1147762"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altLang="tr-TR" sz="1600" b="1">
                <a:solidFill>
                  <a:schemeClr val="tx2"/>
                </a:solidFill>
              </a:rPr>
              <a:t>Company</a:t>
            </a:r>
          </a:p>
          <a:p>
            <a:r>
              <a:rPr lang="en-US" altLang="tr-TR" sz="2400" b="1"/>
              <a:t>LOGO</a:t>
            </a:r>
          </a:p>
        </p:txBody>
      </p:sp>
      <p:sp>
        <p:nvSpPr>
          <p:cNvPr id="3093" name="Rectangle 21"/>
          <p:cNvSpPr>
            <a:spLocks noGrp="1" noChangeArrowheads="1"/>
          </p:cNvSpPr>
          <p:nvPr>
            <p:ph type="ctrTitle" sz="quarter"/>
          </p:nvPr>
        </p:nvSpPr>
        <p:spPr bwMode="gray">
          <a:xfrm>
            <a:off x="0" y="4868863"/>
            <a:ext cx="9144000" cy="720725"/>
          </a:xfrm>
          <a:gradFill rotWithShape="1">
            <a:gsLst>
              <a:gs pos="0">
                <a:schemeClr val="tx1">
                  <a:gamma/>
                  <a:shade val="46275"/>
                  <a:invGamma/>
                </a:schemeClr>
              </a:gs>
              <a:gs pos="50000">
                <a:schemeClr val="tx1"/>
              </a:gs>
              <a:gs pos="100000">
                <a:schemeClr val="tx1">
                  <a:gamma/>
                  <a:shade val="46275"/>
                  <a:invGamma/>
                </a:schemeClr>
              </a:gs>
            </a:gsLst>
            <a:lin ang="0" scaled="1"/>
          </a:gradFill>
          <a:extLst>
            <a:ext uri="{AF507438-7753-43E0-B8FC-AC1667EBCBE1}">
              <a14:hiddenEffects xmlns:a14="http://schemas.microsoft.com/office/drawing/2010/main" xmlns="">
                <a:effectLst>
                  <a:outerShdw dist="81320" dir="3080412" algn="ctr" rotWithShape="0">
                    <a:schemeClr val="tx2">
                      <a:alpha val="50000"/>
                    </a:schemeClr>
                  </a:outerShdw>
                </a:effectLst>
              </a14:hiddenEffects>
            </a:ext>
          </a:extLst>
        </p:spPr>
        <p:txBody>
          <a:bodyPr/>
          <a:lstStyle>
            <a:lvl1pPr>
              <a:defRPr sz="4000"/>
            </a:lvl1pPr>
          </a:lstStyle>
          <a:p>
            <a:pPr lvl="0"/>
            <a:r>
              <a:rPr lang="tr-TR" altLang="ko-KR" noProof="0" smtClean="0"/>
              <a:t>Asıl başlık stili için tıklatın</a:t>
            </a:r>
            <a:endParaRPr lang="en-US" altLang="ko-KR"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Altbilgi Yer Tutucusu 3"/>
          <p:cNvSpPr>
            <a:spLocks noGrp="1"/>
          </p:cNvSpPr>
          <p:nvPr>
            <p:ph type="ftr" sz="quarter" idx="10"/>
          </p:nvPr>
        </p:nvSpPr>
        <p:spPr/>
        <p:txBody>
          <a:bodyPr/>
          <a:lstStyle>
            <a:lvl1pPr>
              <a:defRPr/>
            </a:lvl1pPr>
          </a:lstStyle>
          <a:p>
            <a:r>
              <a:rPr lang="en-US" altLang="tr-TR"/>
              <a:t>Company Logo</a:t>
            </a:r>
          </a:p>
        </p:txBody>
      </p:sp>
      <p:sp>
        <p:nvSpPr>
          <p:cNvPr id="5" name="Slayt Numarası Yer Tutucusu 4"/>
          <p:cNvSpPr>
            <a:spLocks noGrp="1"/>
          </p:cNvSpPr>
          <p:nvPr>
            <p:ph type="sldNum" sz="quarter" idx="11"/>
          </p:nvPr>
        </p:nvSpPr>
        <p:spPr/>
        <p:txBody>
          <a:bodyPr/>
          <a:lstStyle>
            <a:lvl1pPr>
              <a:defRPr/>
            </a:lvl1pPr>
          </a:lstStyle>
          <a:p>
            <a:fld id="{9D813CD1-2E73-447C-964C-84AEF04A697E}" type="slidenum">
              <a:rPr lang="en-US" altLang="tr-TR"/>
              <a:pPr/>
              <a:t>‹#›</a:t>
            </a:fld>
            <a:endParaRPr lang="en-US" altLang="tr-TR"/>
          </a:p>
        </p:txBody>
      </p:sp>
      <p:sp>
        <p:nvSpPr>
          <p:cNvPr id="6" name="Veri Yer Tutucusu 5"/>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3274771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48450" y="152400"/>
            <a:ext cx="2114550" cy="6248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304800" y="152400"/>
            <a:ext cx="6191250" cy="6248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Altbilgi Yer Tutucusu 3"/>
          <p:cNvSpPr>
            <a:spLocks noGrp="1"/>
          </p:cNvSpPr>
          <p:nvPr>
            <p:ph type="ftr" sz="quarter" idx="10"/>
          </p:nvPr>
        </p:nvSpPr>
        <p:spPr/>
        <p:txBody>
          <a:bodyPr/>
          <a:lstStyle>
            <a:lvl1pPr>
              <a:defRPr/>
            </a:lvl1pPr>
          </a:lstStyle>
          <a:p>
            <a:r>
              <a:rPr lang="en-US" altLang="tr-TR"/>
              <a:t>Company Logo</a:t>
            </a:r>
          </a:p>
        </p:txBody>
      </p:sp>
      <p:sp>
        <p:nvSpPr>
          <p:cNvPr id="5" name="Slayt Numarası Yer Tutucusu 4"/>
          <p:cNvSpPr>
            <a:spLocks noGrp="1"/>
          </p:cNvSpPr>
          <p:nvPr>
            <p:ph type="sldNum" sz="quarter" idx="11"/>
          </p:nvPr>
        </p:nvSpPr>
        <p:spPr/>
        <p:txBody>
          <a:bodyPr/>
          <a:lstStyle>
            <a:lvl1pPr>
              <a:defRPr/>
            </a:lvl1pPr>
          </a:lstStyle>
          <a:p>
            <a:fld id="{1766773F-E29A-4DC1-8539-84D96071C590}" type="slidenum">
              <a:rPr lang="en-US" altLang="tr-TR"/>
              <a:pPr/>
              <a:t>‹#›</a:t>
            </a:fld>
            <a:endParaRPr lang="en-US" altLang="tr-TR"/>
          </a:p>
        </p:txBody>
      </p:sp>
      <p:sp>
        <p:nvSpPr>
          <p:cNvPr id="6" name="Veri Yer Tutucusu 5"/>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498713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304800" y="152400"/>
            <a:ext cx="8458200" cy="563563"/>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152525"/>
            <a:ext cx="8229600" cy="5248275"/>
          </a:xfrm>
        </p:spPr>
        <p:txBody>
          <a:bodyPr/>
          <a:lstStyle/>
          <a:p>
            <a:r>
              <a:rPr lang="tr-TR" smtClean="0"/>
              <a:t>Tablo eklemek için simgeyi tıklatın</a:t>
            </a:r>
            <a:endParaRPr lang="tr-TR"/>
          </a:p>
        </p:txBody>
      </p:sp>
      <p:sp>
        <p:nvSpPr>
          <p:cNvPr id="4" name="Altbilgi Yer Tutucusu 3"/>
          <p:cNvSpPr>
            <a:spLocks noGrp="1"/>
          </p:cNvSpPr>
          <p:nvPr>
            <p:ph type="ftr" sz="quarter" idx="10"/>
          </p:nvPr>
        </p:nvSpPr>
        <p:spPr>
          <a:xfrm>
            <a:off x="5867400" y="6461125"/>
            <a:ext cx="2895600" cy="320675"/>
          </a:xfrm>
        </p:spPr>
        <p:txBody>
          <a:bodyPr/>
          <a:lstStyle>
            <a:lvl1pPr>
              <a:defRPr/>
            </a:lvl1pPr>
          </a:lstStyle>
          <a:p>
            <a:r>
              <a:rPr lang="en-US" altLang="tr-TR"/>
              <a:t>Company Logo</a:t>
            </a:r>
          </a:p>
        </p:txBody>
      </p:sp>
      <p:sp>
        <p:nvSpPr>
          <p:cNvPr id="5" name="Slayt Numarası Yer Tutucusu 4"/>
          <p:cNvSpPr>
            <a:spLocks noGrp="1"/>
          </p:cNvSpPr>
          <p:nvPr>
            <p:ph type="sldNum" sz="quarter" idx="11"/>
          </p:nvPr>
        </p:nvSpPr>
        <p:spPr>
          <a:xfrm>
            <a:off x="3505200" y="6461125"/>
            <a:ext cx="2133600" cy="320675"/>
          </a:xfrm>
        </p:spPr>
        <p:txBody>
          <a:bodyPr/>
          <a:lstStyle>
            <a:lvl1pPr>
              <a:defRPr/>
            </a:lvl1pPr>
          </a:lstStyle>
          <a:p>
            <a:fld id="{83576105-983E-4968-9D42-C9E59BF4AC2D}" type="slidenum">
              <a:rPr lang="en-US" altLang="tr-TR"/>
              <a:pPr/>
              <a:t>‹#›</a:t>
            </a:fld>
            <a:endParaRPr lang="en-US" altLang="tr-TR"/>
          </a:p>
        </p:txBody>
      </p:sp>
      <p:sp>
        <p:nvSpPr>
          <p:cNvPr id="6" name="Veri Yer Tutucusu 5"/>
          <p:cNvSpPr>
            <a:spLocks noGrp="1"/>
          </p:cNvSpPr>
          <p:nvPr>
            <p:ph type="dt" sz="half" idx="12"/>
          </p:nvPr>
        </p:nvSpPr>
        <p:spPr>
          <a:xfrm>
            <a:off x="14288" y="838200"/>
            <a:ext cx="8458200" cy="228600"/>
          </a:xfrm>
        </p:spPr>
        <p:txBody>
          <a:bodyPr/>
          <a:lstStyle>
            <a:lvl1pPr>
              <a:defRPr/>
            </a:lvl1pPr>
          </a:lstStyle>
          <a:p>
            <a:r>
              <a:rPr lang="en-US" altLang="tr-TR"/>
              <a:t>www.themegallery.com</a:t>
            </a:r>
          </a:p>
        </p:txBody>
      </p:sp>
    </p:spTree>
    <p:extLst>
      <p:ext uri="{BB962C8B-B14F-4D97-AF65-F5344CB8AC3E}">
        <p14:creationId xmlns:p14="http://schemas.microsoft.com/office/powerpoint/2010/main" xmlns="" val="406663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Altbilgi Yer Tutucusu 3"/>
          <p:cNvSpPr>
            <a:spLocks noGrp="1"/>
          </p:cNvSpPr>
          <p:nvPr>
            <p:ph type="ftr" sz="quarter" idx="10"/>
          </p:nvPr>
        </p:nvSpPr>
        <p:spPr/>
        <p:txBody>
          <a:bodyPr/>
          <a:lstStyle>
            <a:lvl1pPr>
              <a:defRPr/>
            </a:lvl1pPr>
          </a:lstStyle>
          <a:p>
            <a:r>
              <a:rPr lang="en-US" altLang="tr-TR"/>
              <a:t>Company Logo</a:t>
            </a:r>
          </a:p>
        </p:txBody>
      </p:sp>
      <p:sp>
        <p:nvSpPr>
          <p:cNvPr id="5" name="Slayt Numarası Yer Tutucusu 4"/>
          <p:cNvSpPr>
            <a:spLocks noGrp="1"/>
          </p:cNvSpPr>
          <p:nvPr>
            <p:ph type="sldNum" sz="quarter" idx="11"/>
          </p:nvPr>
        </p:nvSpPr>
        <p:spPr/>
        <p:txBody>
          <a:bodyPr/>
          <a:lstStyle>
            <a:lvl1pPr>
              <a:defRPr/>
            </a:lvl1pPr>
          </a:lstStyle>
          <a:p>
            <a:fld id="{D7FB3FDC-FEFF-44BC-935B-822FFC05C2B4}" type="slidenum">
              <a:rPr lang="en-US" altLang="tr-TR"/>
              <a:pPr/>
              <a:t>‹#›</a:t>
            </a:fld>
            <a:endParaRPr lang="en-US" altLang="tr-TR"/>
          </a:p>
        </p:txBody>
      </p:sp>
      <p:sp>
        <p:nvSpPr>
          <p:cNvPr id="6" name="Veri Yer Tutucusu 5"/>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334689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Altbilgi Yer Tutucusu 3"/>
          <p:cNvSpPr>
            <a:spLocks noGrp="1"/>
          </p:cNvSpPr>
          <p:nvPr>
            <p:ph type="ftr" sz="quarter" idx="10"/>
          </p:nvPr>
        </p:nvSpPr>
        <p:spPr/>
        <p:txBody>
          <a:bodyPr/>
          <a:lstStyle>
            <a:lvl1pPr>
              <a:defRPr/>
            </a:lvl1pPr>
          </a:lstStyle>
          <a:p>
            <a:r>
              <a:rPr lang="en-US" altLang="tr-TR"/>
              <a:t>Company Logo</a:t>
            </a:r>
          </a:p>
        </p:txBody>
      </p:sp>
      <p:sp>
        <p:nvSpPr>
          <p:cNvPr id="5" name="Slayt Numarası Yer Tutucusu 4"/>
          <p:cNvSpPr>
            <a:spLocks noGrp="1"/>
          </p:cNvSpPr>
          <p:nvPr>
            <p:ph type="sldNum" sz="quarter" idx="11"/>
          </p:nvPr>
        </p:nvSpPr>
        <p:spPr/>
        <p:txBody>
          <a:bodyPr/>
          <a:lstStyle>
            <a:lvl1pPr>
              <a:defRPr/>
            </a:lvl1pPr>
          </a:lstStyle>
          <a:p>
            <a:fld id="{4538C5D8-02F0-4DA0-9D34-64F309F9BBA2}" type="slidenum">
              <a:rPr lang="en-US" altLang="tr-TR"/>
              <a:pPr/>
              <a:t>‹#›</a:t>
            </a:fld>
            <a:endParaRPr lang="en-US" altLang="tr-TR"/>
          </a:p>
        </p:txBody>
      </p:sp>
      <p:sp>
        <p:nvSpPr>
          <p:cNvPr id="6" name="Veri Yer Tutucusu 5"/>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260106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1525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Altbilgi Yer Tutucusu 4"/>
          <p:cNvSpPr>
            <a:spLocks noGrp="1"/>
          </p:cNvSpPr>
          <p:nvPr>
            <p:ph type="ftr" sz="quarter" idx="10"/>
          </p:nvPr>
        </p:nvSpPr>
        <p:spPr/>
        <p:txBody>
          <a:bodyPr/>
          <a:lstStyle>
            <a:lvl1pPr>
              <a:defRPr/>
            </a:lvl1pPr>
          </a:lstStyle>
          <a:p>
            <a:r>
              <a:rPr lang="en-US" altLang="tr-TR"/>
              <a:t>Company Logo</a:t>
            </a:r>
          </a:p>
        </p:txBody>
      </p:sp>
      <p:sp>
        <p:nvSpPr>
          <p:cNvPr id="6" name="Slayt Numarası Yer Tutucusu 5"/>
          <p:cNvSpPr>
            <a:spLocks noGrp="1"/>
          </p:cNvSpPr>
          <p:nvPr>
            <p:ph type="sldNum" sz="quarter" idx="11"/>
          </p:nvPr>
        </p:nvSpPr>
        <p:spPr/>
        <p:txBody>
          <a:bodyPr/>
          <a:lstStyle>
            <a:lvl1pPr>
              <a:defRPr/>
            </a:lvl1pPr>
          </a:lstStyle>
          <a:p>
            <a:fld id="{9A09ECFC-1FC3-4D8A-BFE6-E399317EB530}" type="slidenum">
              <a:rPr lang="en-US" altLang="tr-TR"/>
              <a:pPr/>
              <a:t>‹#›</a:t>
            </a:fld>
            <a:endParaRPr lang="en-US" altLang="tr-TR"/>
          </a:p>
        </p:txBody>
      </p:sp>
      <p:sp>
        <p:nvSpPr>
          <p:cNvPr id="7" name="Veri Yer Tutucusu 6"/>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2779901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Altbilgi Yer Tutucusu 6"/>
          <p:cNvSpPr>
            <a:spLocks noGrp="1"/>
          </p:cNvSpPr>
          <p:nvPr>
            <p:ph type="ftr" sz="quarter" idx="10"/>
          </p:nvPr>
        </p:nvSpPr>
        <p:spPr/>
        <p:txBody>
          <a:bodyPr/>
          <a:lstStyle>
            <a:lvl1pPr>
              <a:defRPr/>
            </a:lvl1pPr>
          </a:lstStyle>
          <a:p>
            <a:r>
              <a:rPr lang="en-US" altLang="tr-TR"/>
              <a:t>Company Logo</a:t>
            </a:r>
          </a:p>
        </p:txBody>
      </p:sp>
      <p:sp>
        <p:nvSpPr>
          <p:cNvPr id="8" name="Slayt Numarası Yer Tutucusu 7"/>
          <p:cNvSpPr>
            <a:spLocks noGrp="1"/>
          </p:cNvSpPr>
          <p:nvPr>
            <p:ph type="sldNum" sz="quarter" idx="11"/>
          </p:nvPr>
        </p:nvSpPr>
        <p:spPr/>
        <p:txBody>
          <a:bodyPr/>
          <a:lstStyle>
            <a:lvl1pPr>
              <a:defRPr/>
            </a:lvl1pPr>
          </a:lstStyle>
          <a:p>
            <a:fld id="{D4FD4BA7-D498-4AB0-BD59-589FA6369A30}" type="slidenum">
              <a:rPr lang="en-US" altLang="tr-TR"/>
              <a:pPr/>
              <a:t>‹#›</a:t>
            </a:fld>
            <a:endParaRPr lang="en-US" altLang="tr-TR"/>
          </a:p>
        </p:txBody>
      </p:sp>
      <p:sp>
        <p:nvSpPr>
          <p:cNvPr id="9" name="Veri Yer Tutucusu 8"/>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119668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Altbilgi Yer Tutucusu 2"/>
          <p:cNvSpPr>
            <a:spLocks noGrp="1"/>
          </p:cNvSpPr>
          <p:nvPr>
            <p:ph type="ftr" sz="quarter" idx="10"/>
          </p:nvPr>
        </p:nvSpPr>
        <p:spPr/>
        <p:txBody>
          <a:bodyPr/>
          <a:lstStyle>
            <a:lvl1pPr>
              <a:defRPr/>
            </a:lvl1pPr>
          </a:lstStyle>
          <a:p>
            <a:r>
              <a:rPr lang="en-US" altLang="tr-TR"/>
              <a:t>Company Logo</a:t>
            </a:r>
          </a:p>
        </p:txBody>
      </p:sp>
      <p:sp>
        <p:nvSpPr>
          <p:cNvPr id="4" name="Slayt Numarası Yer Tutucusu 3"/>
          <p:cNvSpPr>
            <a:spLocks noGrp="1"/>
          </p:cNvSpPr>
          <p:nvPr>
            <p:ph type="sldNum" sz="quarter" idx="11"/>
          </p:nvPr>
        </p:nvSpPr>
        <p:spPr/>
        <p:txBody>
          <a:bodyPr/>
          <a:lstStyle>
            <a:lvl1pPr>
              <a:defRPr/>
            </a:lvl1pPr>
          </a:lstStyle>
          <a:p>
            <a:fld id="{57F550B8-A8AB-484C-8E9F-494FD0A6012D}" type="slidenum">
              <a:rPr lang="en-US" altLang="tr-TR"/>
              <a:pPr/>
              <a:t>‹#›</a:t>
            </a:fld>
            <a:endParaRPr lang="en-US" altLang="tr-TR"/>
          </a:p>
        </p:txBody>
      </p:sp>
      <p:sp>
        <p:nvSpPr>
          <p:cNvPr id="5" name="Veri Yer Tutucusu 4"/>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24060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Altbilgi Yer Tutucusu 1"/>
          <p:cNvSpPr>
            <a:spLocks noGrp="1"/>
          </p:cNvSpPr>
          <p:nvPr>
            <p:ph type="ftr" sz="quarter" idx="10"/>
          </p:nvPr>
        </p:nvSpPr>
        <p:spPr/>
        <p:txBody>
          <a:bodyPr/>
          <a:lstStyle>
            <a:lvl1pPr>
              <a:defRPr/>
            </a:lvl1pPr>
          </a:lstStyle>
          <a:p>
            <a:r>
              <a:rPr lang="en-US" altLang="tr-TR"/>
              <a:t>Company Logo</a:t>
            </a:r>
          </a:p>
        </p:txBody>
      </p:sp>
      <p:sp>
        <p:nvSpPr>
          <p:cNvPr id="3" name="Slayt Numarası Yer Tutucusu 2"/>
          <p:cNvSpPr>
            <a:spLocks noGrp="1"/>
          </p:cNvSpPr>
          <p:nvPr>
            <p:ph type="sldNum" sz="quarter" idx="11"/>
          </p:nvPr>
        </p:nvSpPr>
        <p:spPr/>
        <p:txBody>
          <a:bodyPr/>
          <a:lstStyle>
            <a:lvl1pPr>
              <a:defRPr/>
            </a:lvl1pPr>
          </a:lstStyle>
          <a:p>
            <a:fld id="{58257883-C635-405F-9353-E928AC47B312}" type="slidenum">
              <a:rPr lang="en-US" altLang="tr-TR"/>
              <a:pPr/>
              <a:t>‹#›</a:t>
            </a:fld>
            <a:endParaRPr lang="en-US" altLang="tr-TR"/>
          </a:p>
        </p:txBody>
      </p:sp>
      <p:sp>
        <p:nvSpPr>
          <p:cNvPr id="4" name="Veri Yer Tutucusu 3"/>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3656487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Altbilgi Yer Tutucusu 4"/>
          <p:cNvSpPr>
            <a:spLocks noGrp="1"/>
          </p:cNvSpPr>
          <p:nvPr>
            <p:ph type="ftr" sz="quarter" idx="10"/>
          </p:nvPr>
        </p:nvSpPr>
        <p:spPr/>
        <p:txBody>
          <a:bodyPr/>
          <a:lstStyle>
            <a:lvl1pPr>
              <a:defRPr/>
            </a:lvl1pPr>
          </a:lstStyle>
          <a:p>
            <a:r>
              <a:rPr lang="en-US" altLang="tr-TR"/>
              <a:t>Company Logo</a:t>
            </a:r>
          </a:p>
        </p:txBody>
      </p:sp>
      <p:sp>
        <p:nvSpPr>
          <p:cNvPr id="6" name="Slayt Numarası Yer Tutucusu 5"/>
          <p:cNvSpPr>
            <a:spLocks noGrp="1"/>
          </p:cNvSpPr>
          <p:nvPr>
            <p:ph type="sldNum" sz="quarter" idx="11"/>
          </p:nvPr>
        </p:nvSpPr>
        <p:spPr/>
        <p:txBody>
          <a:bodyPr/>
          <a:lstStyle>
            <a:lvl1pPr>
              <a:defRPr/>
            </a:lvl1pPr>
          </a:lstStyle>
          <a:p>
            <a:fld id="{8AFF308E-6E26-439C-821B-D4015D81D641}" type="slidenum">
              <a:rPr lang="en-US" altLang="tr-TR"/>
              <a:pPr/>
              <a:t>‹#›</a:t>
            </a:fld>
            <a:endParaRPr lang="en-US" altLang="tr-TR"/>
          </a:p>
        </p:txBody>
      </p:sp>
      <p:sp>
        <p:nvSpPr>
          <p:cNvPr id="7" name="Veri Yer Tutucusu 6"/>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204148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Altbilgi Yer Tutucusu 4"/>
          <p:cNvSpPr>
            <a:spLocks noGrp="1"/>
          </p:cNvSpPr>
          <p:nvPr>
            <p:ph type="ftr" sz="quarter" idx="10"/>
          </p:nvPr>
        </p:nvSpPr>
        <p:spPr/>
        <p:txBody>
          <a:bodyPr/>
          <a:lstStyle>
            <a:lvl1pPr>
              <a:defRPr/>
            </a:lvl1pPr>
          </a:lstStyle>
          <a:p>
            <a:r>
              <a:rPr lang="en-US" altLang="tr-TR"/>
              <a:t>Company Logo</a:t>
            </a:r>
          </a:p>
        </p:txBody>
      </p:sp>
      <p:sp>
        <p:nvSpPr>
          <p:cNvPr id="6" name="Slayt Numarası Yer Tutucusu 5"/>
          <p:cNvSpPr>
            <a:spLocks noGrp="1"/>
          </p:cNvSpPr>
          <p:nvPr>
            <p:ph type="sldNum" sz="quarter" idx="11"/>
          </p:nvPr>
        </p:nvSpPr>
        <p:spPr/>
        <p:txBody>
          <a:bodyPr/>
          <a:lstStyle>
            <a:lvl1pPr>
              <a:defRPr/>
            </a:lvl1pPr>
          </a:lstStyle>
          <a:p>
            <a:fld id="{0D919839-DB25-4A7B-A00E-20669C4BE808}" type="slidenum">
              <a:rPr lang="en-US" altLang="tr-TR"/>
              <a:pPr/>
              <a:t>‹#›</a:t>
            </a:fld>
            <a:endParaRPr lang="en-US" altLang="tr-TR"/>
          </a:p>
        </p:txBody>
      </p:sp>
      <p:sp>
        <p:nvSpPr>
          <p:cNvPr id="7" name="Veri Yer Tutucusu 6"/>
          <p:cNvSpPr>
            <a:spLocks noGrp="1"/>
          </p:cNvSpPr>
          <p:nvPr>
            <p:ph type="dt" sz="half" idx="12"/>
          </p:nvPr>
        </p:nvSpPr>
        <p:spPr/>
        <p:txBody>
          <a:bodyPr/>
          <a:lstStyle>
            <a:lvl1pPr>
              <a:defRPr/>
            </a:lvl1pPr>
          </a:lstStyle>
          <a:p>
            <a:r>
              <a:rPr lang="en-US" altLang="tr-TR"/>
              <a:t>www.themegallery.com</a:t>
            </a:r>
          </a:p>
        </p:txBody>
      </p:sp>
    </p:spTree>
    <p:extLst>
      <p:ext uri="{BB962C8B-B14F-4D97-AF65-F5344CB8AC3E}">
        <p14:creationId xmlns:p14="http://schemas.microsoft.com/office/powerpoint/2010/main" xmlns="" val="2907648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ltGray">
          <a:xfrm>
            <a:off x="0" y="0"/>
            <a:ext cx="9144000" cy="836613"/>
          </a:xfrm>
          <a:prstGeom prst="rect">
            <a:avLst/>
          </a:prstGeom>
          <a:gradFill rotWithShape="1">
            <a:gsLst>
              <a:gs pos="0">
                <a:schemeClr val="tx1">
                  <a:gamma/>
                  <a:shade val="46275"/>
                  <a:invGamma/>
                </a:schemeClr>
              </a:gs>
              <a:gs pos="50000">
                <a:schemeClr val="tx1"/>
              </a:gs>
              <a:gs pos="100000">
                <a:schemeClr val="tx1">
                  <a:gamma/>
                  <a:shade val="46275"/>
                  <a:invGamma/>
                </a:schemeClr>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1027" name="Rectangle 3"/>
          <p:cNvSpPr>
            <a:spLocks noGrp="1" noChangeArrowheads="1"/>
          </p:cNvSpPr>
          <p:nvPr>
            <p:ph type="body" idx="1"/>
          </p:nvPr>
        </p:nvSpPr>
        <p:spPr bwMode="auto">
          <a:xfrm>
            <a:off x="457200" y="1152525"/>
            <a:ext cx="8229600" cy="5248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29" name="Rectangle 5"/>
          <p:cNvSpPr>
            <a:spLocks noGrp="1" noChangeArrowheads="1"/>
          </p:cNvSpPr>
          <p:nvPr>
            <p:ph type="ftr" sz="quarter" idx="3"/>
          </p:nvPr>
        </p:nvSpPr>
        <p:spPr bwMode="auto">
          <a:xfrm>
            <a:off x="5867400" y="6461125"/>
            <a:ext cx="2895600" cy="320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atin typeface="+mj-lt"/>
              </a:defRPr>
            </a:lvl1pPr>
          </a:lstStyle>
          <a:p>
            <a:r>
              <a:rPr lang="en-US" altLang="tr-TR"/>
              <a:t>Company Logo</a:t>
            </a:r>
          </a:p>
        </p:txBody>
      </p:sp>
      <p:sp>
        <p:nvSpPr>
          <p:cNvPr id="1030" name="Rectangle 6"/>
          <p:cNvSpPr>
            <a:spLocks noGrp="1" noChangeArrowheads="1"/>
          </p:cNvSpPr>
          <p:nvPr>
            <p:ph type="sldNum" sz="quarter" idx="4"/>
          </p:nvPr>
        </p:nvSpPr>
        <p:spPr bwMode="auto">
          <a:xfrm>
            <a:off x="3505200" y="6461125"/>
            <a:ext cx="2133600" cy="320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atin typeface="+mj-lt"/>
              </a:defRPr>
            </a:lvl1pPr>
          </a:lstStyle>
          <a:p>
            <a:fld id="{CEB1C681-EACC-43B0-8E86-76E8959CE58F}" type="slidenum">
              <a:rPr lang="en-US" altLang="tr-TR"/>
              <a:pPr/>
              <a:t>‹#›</a:t>
            </a:fld>
            <a:endParaRPr lang="en-US" altLang="tr-TR"/>
          </a:p>
        </p:txBody>
      </p:sp>
      <p:sp>
        <p:nvSpPr>
          <p:cNvPr id="1026" name="Rectangle 2"/>
          <p:cNvSpPr>
            <a:spLocks noGrp="1" noChangeArrowheads="1"/>
          </p:cNvSpPr>
          <p:nvPr>
            <p:ph type="title"/>
          </p:nvPr>
        </p:nvSpPr>
        <p:spPr bwMode="white">
          <a:xfrm>
            <a:off x="304800" y="152400"/>
            <a:ext cx="8458200" cy="563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endParaRPr lang="en-US" altLang="tr-TR" smtClean="0"/>
          </a:p>
        </p:txBody>
      </p:sp>
      <p:sp>
        <p:nvSpPr>
          <p:cNvPr id="1040" name="Text Box 16"/>
          <p:cNvSpPr txBox="1">
            <a:spLocks noChangeArrowheads="1"/>
          </p:cNvSpPr>
          <p:nvPr/>
        </p:nvSpPr>
        <p:spPr bwMode="gray">
          <a:xfrm>
            <a:off x="0" y="838200"/>
            <a:ext cx="9144000" cy="244475"/>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endParaRPr lang="tr-TR" altLang="tr-TR" sz="1000" b="1">
              <a:solidFill>
                <a:schemeClr val="bg1"/>
              </a:solidFill>
              <a:latin typeface="Verdana" pitchFamily="34" charset="0"/>
            </a:endParaRPr>
          </a:p>
        </p:txBody>
      </p:sp>
      <p:sp>
        <p:nvSpPr>
          <p:cNvPr id="1028" name="Rectangle 4"/>
          <p:cNvSpPr>
            <a:spLocks noGrp="1" noChangeArrowheads="1"/>
          </p:cNvSpPr>
          <p:nvPr>
            <p:ph type="dt" sz="half" idx="2"/>
          </p:nvPr>
        </p:nvSpPr>
        <p:spPr bwMode="gray">
          <a:xfrm>
            <a:off x="14288" y="838200"/>
            <a:ext cx="84582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1">
                <a:solidFill>
                  <a:schemeClr val="bg1"/>
                </a:solidFill>
                <a:latin typeface="+mj-lt"/>
              </a:defRPr>
            </a:lvl1pPr>
          </a:lstStyle>
          <a:p>
            <a:r>
              <a:rPr lang="en-US" altLang="tr-TR"/>
              <a:t>www.themegallery.com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ctr" rtl="0" eaLnBrk="1" fontAlgn="base" hangingPunct="1">
        <a:spcBef>
          <a:spcPct val="0"/>
        </a:spcBef>
        <a:spcAft>
          <a:spcPct val="0"/>
        </a:spcAft>
        <a:defRPr sz="3200" b="1">
          <a:solidFill>
            <a:schemeClr val="bg1"/>
          </a:solidFill>
          <a:latin typeface="+mj-lt"/>
          <a:ea typeface="+mj-ea"/>
          <a:cs typeface="+mj-cs"/>
        </a:defRPr>
      </a:lvl1pPr>
      <a:lvl2pPr algn="ctr" rtl="0" eaLnBrk="1" fontAlgn="base" hangingPunct="1">
        <a:spcBef>
          <a:spcPct val="0"/>
        </a:spcBef>
        <a:spcAft>
          <a:spcPct val="0"/>
        </a:spcAft>
        <a:defRPr sz="3200" b="1">
          <a:solidFill>
            <a:schemeClr val="bg1"/>
          </a:solidFill>
          <a:latin typeface="Verdana" pitchFamily="34" charset="0"/>
        </a:defRPr>
      </a:lvl2pPr>
      <a:lvl3pPr algn="ctr" rtl="0" eaLnBrk="1" fontAlgn="base" hangingPunct="1">
        <a:spcBef>
          <a:spcPct val="0"/>
        </a:spcBef>
        <a:spcAft>
          <a:spcPct val="0"/>
        </a:spcAft>
        <a:defRPr sz="3200" b="1">
          <a:solidFill>
            <a:schemeClr val="bg1"/>
          </a:solidFill>
          <a:latin typeface="Verdana" pitchFamily="34" charset="0"/>
        </a:defRPr>
      </a:lvl3pPr>
      <a:lvl4pPr algn="ctr" rtl="0" eaLnBrk="1" fontAlgn="base" hangingPunct="1">
        <a:spcBef>
          <a:spcPct val="0"/>
        </a:spcBef>
        <a:spcAft>
          <a:spcPct val="0"/>
        </a:spcAft>
        <a:defRPr sz="3200" b="1">
          <a:solidFill>
            <a:schemeClr val="bg1"/>
          </a:solidFill>
          <a:latin typeface="Verdana" pitchFamily="34" charset="0"/>
        </a:defRPr>
      </a:lvl4pPr>
      <a:lvl5pPr algn="ctr" rtl="0" eaLnBrk="1" fontAlgn="base" hangingPunct="1">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Veri Yer Tutucusu 5"/>
          <p:cNvSpPr>
            <a:spLocks noGrp="1"/>
          </p:cNvSpPr>
          <p:nvPr>
            <p:ph type="dt" sz="half" idx="12"/>
          </p:nvPr>
        </p:nvSpPr>
        <p:spPr>
          <a:xfrm>
            <a:off x="3421" y="791368"/>
            <a:ext cx="8458200" cy="693415"/>
          </a:xfrm>
        </p:spPr>
        <p:txBody>
          <a:bodyPr/>
          <a:lstStyle/>
          <a:p>
            <a:pPr algn="ctr"/>
            <a:r>
              <a:rPr lang="tr-TR" altLang="tr-TR" sz="1400" dirty="0" smtClean="0">
                <a:solidFill>
                  <a:schemeClr val="accent3"/>
                </a:solidFill>
                <a:latin typeface="Arial Rounded MT Bold" panose="020F0704030504030204" pitchFamily="34" charset="0"/>
              </a:rPr>
              <a:t> </a:t>
            </a:r>
            <a:r>
              <a:rPr lang="tr-TR" altLang="tr-TR" dirty="0" smtClean="0">
                <a:solidFill>
                  <a:schemeClr val="accent3"/>
                </a:solidFill>
                <a:latin typeface="Arial Rounded MT Bold" panose="020F0704030504030204" pitchFamily="34" charset="0"/>
              </a:rPr>
              <a:t>VAAZ / İRŞAT</a:t>
            </a:r>
            <a:endParaRPr lang="en-US" altLang="tr-TR" dirty="0">
              <a:solidFill>
                <a:schemeClr val="accent3"/>
              </a:solidFill>
              <a:latin typeface="Arial Rounded MT Bold" panose="020F0704030504030204" pitchFamily="34" charset="0"/>
            </a:endParaRPr>
          </a:p>
        </p:txBody>
      </p:sp>
      <p:sp>
        <p:nvSpPr>
          <p:cNvPr id="89090" name="Rectangle 2"/>
          <p:cNvSpPr>
            <a:spLocks noGrp="1" noChangeArrowheads="1"/>
          </p:cNvSpPr>
          <p:nvPr>
            <p:ph type="title"/>
          </p:nvPr>
        </p:nvSpPr>
        <p:spPr/>
        <p:txBody>
          <a:bodyPr/>
          <a:lstStyle/>
          <a:p>
            <a:r>
              <a:rPr lang="tr-TR" altLang="tr-TR" dirty="0" smtClean="0">
                <a:latin typeface="Arial Rounded MT Bold" panose="020F0704030504030204" pitchFamily="34" charset="0"/>
              </a:rPr>
              <a:t>  1.Tanım</a:t>
            </a:r>
            <a:endParaRPr lang="en-US" altLang="tr-TR" dirty="0"/>
          </a:p>
        </p:txBody>
      </p:sp>
      <p:sp>
        <p:nvSpPr>
          <p:cNvPr id="89091" name="Text Box 3"/>
          <p:cNvSpPr txBox="1">
            <a:spLocks noChangeArrowheads="1"/>
          </p:cNvSpPr>
          <p:nvPr/>
        </p:nvSpPr>
        <p:spPr bwMode="auto">
          <a:xfrm>
            <a:off x="1660525" y="722313"/>
            <a:ext cx="1841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endParaRPr lang="tr-TR" altLang="tr-TR"/>
          </a:p>
        </p:txBody>
      </p:sp>
      <p:sp>
        <p:nvSpPr>
          <p:cNvPr id="89134" name="AutoShape 46"/>
          <p:cNvSpPr>
            <a:spLocks noChangeArrowheads="1"/>
          </p:cNvSpPr>
          <p:nvPr/>
        </p:nvSpPr>
        <p:spPr bwMode="ltGray">
          <a:xfrm rot="5400000">
            <a:off x="-2422526" y="147478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2"/>
                  <a:pt x="10800" y="322"/>
                </a:cubicBezTo>
                <a:cubicBezTo>
                  <a:pt x="16524" y="322"/>
                  <a:pt x="21189" y="4916"/>
                  <a:pt x="21276" y="10641"/>
                </a:cubicBezTo>
                <a:lnTo>
                  <a:pt x="21598" y="10636"/>
                </a:lnTo>
                <a:cubicBezTo>
                  <a:pt x="21509" y="4736"/>
                  <a:pt x="16700" y="0"/>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35" name="AutoShape 47"/>
          <p:cNvSpPr>
            <a:spLocks noChangeArrowheads="1"/>
          </p:cNvSpPr>
          <p:nvPr/>
        </p:nvSpPr>
        <p:spPr bwMode="ltGray">
          <a:xfrm flipH="1">
            <a:off x="46402" y="3242301"/>
            <a:ext cx="1934798" cy="1419210"/>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4"/>
                  <a:pt x="10855" y="10769"/>
                  <a:pt x="10855" y="10799"/>
                </a:cubicBezTo>
                <a:lnTo>
                  <a:pt x="21600" y="10800"/>
                </a:lnTo>
                <a:cubicBezTo>
                  <a:pt x="21600" y="4835"/>
                  <a:pt x="16764" y="0"/>
                  <a:pt x="10800" y="0"/>
                </a:cubicBezTo>
                <a:cubicBezTo>
                  <a:pt x="4835" y="0"/>
                  <a:pt x="0" y="4835"/>
                  <a:pt x="0" y="10800"/>
                </a:cubicBezTo>
                <a:close/>
              </a:path>
            </a:pathLst>
          </a:custGeom>
          <a:gradFill rotWithShape="1">
            <a:gsLst>
              <a:gs pos="0">
                <a:schemeClr val="hlink">
                  <a:alpha val="56000"/>
                </a:schemeClr>
              </a:gs>
              <a:gs pos="100000">
                <a:schemeClr val="hlink">
                  <a:gamma/>
                  <a:tint val="0"/>
                  <a:invGamma/>
                  <a:alpha val="48000"/>
                </a:schemeClr>
              </a:gs>
            </a:gsLst>
            <a:lin ang="5400000" scaled="1"/>
          </a:gradFill>
          <a:ln>
            <a:noFill/>
          </a:ln>
          <a:effectLst/>
          <a:extLst>
            <a:ext uri="{91240B29-F687-4F45-9708-019B960494DF}">
              <a14:hiddenLine xmlns:a14="http://schemas.microsoft.com/office/drawing/2010/main" xmlns="" w="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r>
              <a:rPr lang="tr-TR"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Rounded MT Bold" panose="020F0704030504030204" pitchFamily="34" charset="0"/>
              </a:rPr>
              <a:t>Vaaz</a:t>
            </a:r>
            <a:endParaRPr lang="tr-TR" dirty="0"/>
          </a:p>
        </p:txBody>
      </p:sp>
      <p:sp>
        <p:nvSpPr>
          <p:cNvPr id="89137" name="AutoShape 49"/>
          <p:cNvSpPr>
            <a:spLocks noChangeArrowheads="1"/>
          </p:cNvSpPr>
          <p:nvPr/>
        </p:nvSpPr>
        <p:spPr bwMode="gray">
          <a:xfrm>
            <a:off x="2022721" y="5013176"/>
            <a:ext cx="4419600" cy="50800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xmlns="">
                <a:gradFill rotWithShape="1">
                  <a:gsLst>
                    <a:gs pos="0">
                      <a:schemeClr val="hlink">
                        <a:gamma/>
                        <a:tint val="0"/>
                        <a:invGamma/>
                      </a:schemeClr>
                    </a:gs>
                    <a:gs pos="100000">
                      <a:schemeClr val="hlink"/>
                    </a:gs>
                  </a:gsLst>
                  <a:lin ang="0" scaled="1"/>
                </a:grad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pPr algn="just"/>
            <a:r>
              <a:rPr lang="tr-TR" sz="2400" b="1" dirty="0" err="1" smtClean="0">
                <a:solidFill>
                  <a:srgbClr val="7030A0"/>
                </a:solidFill>
                <a:latin typeface="Arial Rounded MT Bold" panose="020F0704030504030204" pitchFamily="34" charset="0"/>
              </a:rPr>
              <a:t>A’mal</a:t>
            </a:r>
            <a:r>
              <a:rPr lang="tr-TR" sz="2400" b="1" dirty="0" smtClean="0">
                <a:solidFill>
                  <a:srgbClr val="7030A0"/>
                </a:solidFill>
                <a:latin typeface="Arial Rounded MT Bold" panose="020F0704030504030204" pitchFamily="34" charset="0"/>
              </a:rPr>
              <a:t>-i </a:t>
            </a:r>
            <a:r>
              <a:rPr lang="tr-TR" sz="2400" b="1" dirty="0" err="1" smtClean="0">
                <a:solidFill>
                  <a:srgbClr val="7030A0"/>
                </a:solidFill>
                <a:latin typeface="Arial Rounded MT Bold" panose="020F0704030504030204" pitchFamily="34" charset="0"/>
              </a:rPr>
              <a:t>fasideyi</a:t>
            </a:r>
            <a:r>
              <a:rPr lang="tr-TR" sz="2400" b="1" dirty="0" smtClean="0">
                <a:solidFill>
                  <a:srgbClr val="7030A0"/>
                </a:solidFill>
                <a:latin typeface="Arial Rounded MT Bold" panose="020F0704030504030204" pitchFamily="34" charset="0"/>
              </a:rPr>
              <a:t> </a:t>
            </a:r>
            <a:r>
              <a:rPr lang="tr-TR" sz="2400" b="1" dirty="0" err="1" smtClean="0">
                <a:solidFill>
                  <a:srgbClr val="7030A0"/>
                </a:solidFill>
                <a:latin typeface="Arial Rounded MT Bold" panose="020F0704030504030204" pitchFamily="34" charset="0"/>
              </a:rPr>
              <a:t>islah</a:t>
            </a:r>
            <a:r>
              <a:rPr lang="tr-TR" sz="2400" dirty="0" smtClean="0">
                <a:solidFill>
                  <a:srgbClr val="7030A0"/>
                </a:solidFill>
                <a:latin typeface="Arial Rounded MT Bold" panose="020F0704030504030204" pitchFamily="34" charset="0"/>
              </a:rPr>
              <a:t> </a:t>
            </a:r>
          </a:p>
        </p:txBody>
      </p:sp>
      <p:sp>
        <p:nvSpPr>
          <p:cNvPr id="89138" name="AutoShape 50"/>
          <p:cNvSpPr>
            <a:spLocks noChangeArrowheads="1"/>
          </p:cNvSpPr>
          <p:nvPr/>
        </p:nvSpPr>
        <p:spPr bwMode="gray">
          <a:xfrm>
            <a:off x="2362200" y="3967163"/>
            <a:ext cx="4419600" cy="50800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xmlns="">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pPr algn="just"/>
            <a:r>
              <a:rPr lang="tr-TR" sz="2400" b="1" dirty="0" err="1" smtClean="0">
                <a:solidFill>
                  <a:srgbClr val="0070C0"/>
                </a:solidFill>
                <a:latin typeface="Arial Rounded MT Bold" panose="020F0704030504030204" pitchFamily="34" charset="0"/>
              </a:rPr>
              <a:t>Uyûn</a:t>
            </a:r>
            <a:r>
              <a:rPr lang="tr-TR" sz="2400" b="1" dirty="0" smtClean="0">
                <a:solidFill>
                  <a:srgbClr val="0070C0"/>
                </a:solidFill>
                <a:latin typeface="Arial Rounded MT Bold" panose="020F0704030504030204" pitchFamily="34" charset="0"/>
              </a:rPr>
              <a:t>-i </a:t>
            </a:r>
            <a:r>
              <a:rPr lang="tr-TR" sz="2400" b="1" dirty="0" err="1" smtClean="0">
                <a:solidFill>
                  <a:srgbClr val="0070C0"/>
                </a:solidFill>
                <a:latin typeface="Arial Rounded MT Bold" panose="020F0704030504030204" pitchFamily="34" charset="0"/>
              </a:rPr>
              <a:t>camideyi</a:t>
            </a:r>
            <a:r>
              <a:rPr lang="tr-TR" sz="2400" b="1" dirty="0" smtClean="0">
                <a:solidFill>
                  <a:srgbClr val="0070C0"/>
                </a:solidFill>
                <a:latin typeface="Arial Rounded MT Bold" panose="020F0704030504030204" pitchFamily="34" charset="0"/>
              </a:rPr>
              <a:t> </a:t>
            </a:r>
            <a:r>
              <a:rPr lang="tr-TR" sz="2400" b="1" dirty="0" err="1" smtClean="0">
                <a:solidFill>
                  <a:srgbClr val="0070C0"/>
                </a:solidFill>
                <a:latin typeface="Arial Rounded MT Bold" panose="020F0704030504030204" pitchFamily="34" charset="0"/>
              </a:rPr>
              <a:t>idma</a:t>
            </a:r>
            <a:r>
              <a:rPr lang="tr-TR" sz="2400" b="1" dirty="0" smtClean="0">
                <a:solidFill>
                  <a:srgbClr val="0070C0"/>
                </a:solidFill>
                <a:latin typeface="Arial Rounded MT Bold" panose="020F0704030504030204" pitchFamily="34" charset="0"/>
              </a:rPr>
              <a:t>’</a:t>
            </a:r>
            <a:r>
              <a:rPr lang="tr-TR" sz="2400" dirty="0" smtClean="0">
                <a:solidFill>
                  <a:srgbClr val="0070C0"/>
                </a:solidFill>
                <a:latin typeface="Arial Rounded MT Bold" panose="020F0704030504030204" pitchFamily="34" charset="0"/>
              </a:rPr>
              <a:t>  </a:t>
            </a:r>
          </a:p>
        </p:txBody>
      </p:sp>
      <p:sp>
        <p:nvSpPr>
          <p:cNvPr id="89139" name="AutoShape 51"/>
          <p:cNvSpPr>
            <a:spLocks noChangeArrowheads="1"/>
          </p:cNvSpPr>
          <p:nvPr/>
        </p:nvSpPr>
        <p:spPr bwMode="gray">
          <a:xfrm>
            <a:off x="2300863" y="2824163"/>
            <a:ext cx="4419600" cy="50800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xmlns="">
                <a:gradFill rotWithShape="1">
                  <a:gsLst>
                    <a:gs pos="0">
                      <a:schemeClr val="hlink">
                        <a:gamma/>
                        <a:tint val="0"/>
                        <a:invGamma/>
                      </a:schemeClr>
                    </a:gs>
                    <a:gs pos="100000">
                      <a:schemeClr val="hlink"/>
                    </a:gs>
                  </a:gsLst>
                  <a:lin ang="0" scaled="1"/>
                </a:grad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pPr algn="just"/>
            <a:r>
              <a:rPr lang="tr-TR" sz="2400" b="1" dirty="0" smtClean="0">
                <a:solidFill>
                  <a:schemeClr val="accent1">
                    <a:lumMod val="50000"/>
                  </a:schemeClr>
                </a:solidFill>
                <a:latin typeface="Arial Rounded MT Bold" panose="020F0704030504030204" pitchFamily="34" charset="0"/>
              </a:rPr>
              <a:t> </a:t>
            </a:r>
            <a:r>
              <a:rPr lang="tr-TR" sz="2400" b="1" dirty="0" err="1" smtClean="0">
                <a:solidFill>
                  <a:schemeClr val="accent1">
                    <a:lumMod val="50000"/>
                  </a:schemeClr>
                </a:solidFill>
                <a:latin typeface="Arial Rounded MT Bold" panose="020F0704030504030204" pitchFamily="34" charset="0"/>
              </a:rPr>
              <a:t>Kulûb</a:t>
            </a:r>
            <a:r>
              <a:rPr lang="tr-TR" sz="2400" b="1" dirty="0" smtClean="0">
                <a:solidFill>
                  <a:schemeClr val="accent1">
                    <a:lumMod val="50000"/>
                  </a:schemeClr>
                </a:solidFill>
                <a:latin typeface="Arial Rounded MT Bold" panose="020F0704030504030204" pitchFamily="34" charset="0"/>
              </a:rPr>
              <a:t>-i </a:t>
            </a:r>
            <a:r>
              <a:rPr lang="tr-TR" sz="2400" b="1" dirty="0" err="1" smtClean="0">
                <a:solidFill>
                  <a:schemeClr val="accent1">
                    <a:lumMod val="50000"/>
                  </a:schemeClr>
                </a:solidFill>
                <a:latin typeface="Arial Rounded MT Bold" panose="020F0704030504030204" pitchFamily="34" charset="0"/>
              </a:rPr>
              <a:t>kasiyeyi</a:t>
            </a:r>
            <a:r>
              <a:rPr lang="tr-TR" sz="2400" b="1" dirty="0" smtClean="0">
                <a:solidFill>
                  <a:schemeClr val="accent1">
                    <a:lumMod val="50000"/>
                  </a:schemeClr>
                </a:solidFill>
                <a:latin typeface="Arial Rounded MT Bold" panose="020F0704030504030204" pitchFamily="34" charset="0"/>
              </a:rPr>
              <a:t> </a:t>
            </a:r>
            <a:r>
              <a:rPr lang="tr-TR" sz="2400" b="1" dirty="0" err="1" smtClean="0">
                <a:solidFill>
                  <a:schemeClr val="accent1">
                    <a:lumMod val="50000"/>
                  </a:schemeClr>
                </a:solidFill>
                <a:latin typeface="Arial Rounded MT Bold" panose="020F0704030504030204" pitchFamily="34" charset="0"/>
              </a:rPr>
              <a:t>telyin</a:t>
            </a:r>
            <a:endParaRPr lang="tr-TR" sz="2400" dirty="0" smtClean="0">
              <a:solidFill>
                <a:schemeClr val="accent1">
                  <a:lumMod val="50000"/>
                </a:schemeClr>
              </a:solidFill>
              <a:latin typeface="Arial Rounded MT Bold" panose="020F0704030504030204" pitchFamily="34" charset="0"/>
            </a:endParaRPr>
          </a:p>
        </p:txBody>
      </p:sp>
      <p:sp>
        <p:nvSpPr>
          <p:cNvPr id="89140" name="AutoShape 52"/>
          <p:cNvSpPr>
            <a:spLocks noChangeArrowheads="1"/>
          </p:cNvSpPr>
          <p:nvPr/>
        </p:nvSpPr>
        <p:spPr bwMode="gray">
          <a:xfrm>
            <a:off x="1765300" y="1820863"/>
            <a:ext cx="4419600" cy="50800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xmlns="">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pPr algn="just"/>
            <a:r>
              <a:rPr lang="tr-TR" sz="2400" b="1" dirty="0" smtClean="0">
                <a:solidFill>
                  <a:srgbClr val="FFC000"/>
                </a:solidFill>
                <a:latin typeface="Arial Rounded MT Bold" panose="020F0704030504030204" pitchFamily="34" charset="0"/>
              </a:rPr>
              <a:t>Güzel söz söyleme sanatıdır.</a:t>
            </a:r>
            <a:r>
              <a:rPr lang="tr-TR" sz="2400" dirty="0" smtClean="0">
                <a:solidFill>
                  <a:srgbClr val="FFC000"/>
                </a:solidFill>
                <a:latin typeface="Arial Rounded MT Bold" panose="020F0704030504030204" pitchFamily="34" charset="0"/>
              </a:rPr>
              <a:t> </a:t>
            </a:r>
          </a:p>
        </p:txBody>
      </p:sp>
      <p:grpSp>
        <p:nvGrpSpPr>
          <p:cNvPr id="89141" name="Group 53"/>
          <p:cNvGrpSpPr>
            <a:grpSpLocks/>
          </p:cNvGrpSpPr>
          <p:nvPr/>
        </p:nvGrpSpPr>
        <p:grpSpPr bwMode="auto">
          <a:xfrm>
            <a:off x="1447800" y="1909763"/>
            <a:ext cx="381000" cy="381000"/>
            <a:chOff x="2078" y="1680"/>
            <a:chExt cx="1615" cy="1615"/>
          </a:xfrm>
        </p:grpSpPr>
        <p:sp>
          <p:nvSpPr>
            <p:cNvPr id="89142" name="Oval 54"/>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57150" algn="ctr">
                  <a:solidFill>
                    <a:schemeClr val="bg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43" name="Oval 55"/>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44" name="Oval 56"/>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45" name="Oval 57"/>
            <p:cNvSpPr>
              <a:spLocks noChangeArrowheads="1"/>
            </p:cNvSpPr>
            <p:nvPr/>
          </p:nvSpPr>
          <p:spPr bwMode="gray">
            <a:xfrm>
              <a:off x="2254" y="1856"/>
              <a:ext cx="1262" cy="1264"/>
            </a:xfrm>
            <a:prstGeom prst="ellipse">
              <a:avLst/>
            </a:prstGeom>
            <a:gradFill rotWithShape="1">
              <a:gsLst>
                <a:gs pos="0">
                  <a:srgbClr val="FFCC00">
                    <a:gamma/>
                    <a:shade val="0"/>
                    <a:invGamma/>
                  </a:srgbClr>
                </a:gs>
                <a:gs pos="100000">
                  <a:srgbClr val="FFCC00"/>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46" name="Oval 58"/>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89147" name="Oval 59"/>
            <p:cNvSpPr>
              <a:spLocks noChangeArrowheads="1"/>
            </p:cNvSpPr>
            <p:nvPr/>
          </p:nvSpPr>
          <p:spPr bwMode="gray">
            <a:xfrm>
              <a:off x="2337" y="1939"/>
              <a:ext cx="1096" cy="1098"/>
            </a:xfrm>
            <a:prstGeom prst="ellipse">
              <a:avLst/>
            </a:prstGeom>
            <a:gradFill rotWithShape="1">
              <a:gsLst>
                <a:gs pos="0">
                  <a:srgbClr val="FFCC00"/>
                </a:gs>
                <a:gs pos="100000">
                  <a:srgbClr val="FFCC00">
                    <a:gamma/>
                    <a:shade val="48627"/>
                    <a:invGamma/>
                  </a:srgb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grpSp>
        <p:nvGrpSpPr>
          <p:cNvPr id="89148" name="Group 60"/>
          <p:cNvGrpSpPr>
            <a:grpSpLocks/>
          </p:cNvGrpSpPr>
          <p:nvPr/>
        </p:nvGrpSpPr>
        <p:grpSpPr bwMode="auto">
          <a:xfrm>
            <a:off x="1981200" y="2846378"/>
            <a:ext cx="381000" cy="381000"/>
            <a:chOff x="2078" y="1680"/>
            <a:chExt cx="1615" cy="1615"/>
          </a:xfrm>
        </p:grpSpPr>
        <p:sp>
          <p:nvSpPr>
            <p:cNvPr id="89149" name="Oval 61"/>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57150" algn="ctr">
                  <a:solidFill>
                    <a:schemeClr val="bg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50" name="Oval 62"/>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51" name="Oval 63"/>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52" name="Oval 64"/>
            <p:cNvSpPr>
              <a:spLocks noChangeArrowheads="1"/>
            </p:cNvSpPr>
            <p:nvPr/>
          </p:nvSpPr>
          <p:spPr bwMode="gray">
            <a:xfrm>
              <a:off x="2254" y="1856"/>
              <a:ext cx="1262" cy="1264"/>
            </a:xfrm>
            <a:prstGeom prst="ellipse">
              <a:avLst/>
            </a:prstGeom>
            <a:gradFill rotWithShape="1">
              <a:gsLst>
                <a:gs pos="0">
                  <a:srgbClr val="48BE67">
                    <a:gamma/>
                    <a:shade val="0"/>
                    <a:invGamma/>
                  </a:srgbClr>
                </a:gs>
                <a:gs pos="100000">
                  <a:srgbClr val="48BE67"/>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53" name="Oval 65"/>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89154" name="Oval 66"/>
            <p:cNvSpPr>
              <a:spLocks noChangeArrowheads="1"/>
            </p:cNvSpPr>
            <p:nvPr/>
          </p:nvSpPr>
          <p:spPr bwMode="gray">
            <a:xfrm>
              <a:off x="2337" y="1939"/>
              <a:ext cx="1096" cy="1098"/>
            </a:xfrm>
            <a:prstGeom prst="ellipse">
              <a:avLst/>
            </a:prstGeom>
            <a:gradFill rotWithShape="1">
              <a:gsLst>
                <a:gs pos="0">
                  <a:srgbClr val="48BE67"/>
                </a:gs>
                <a:gs pos="100000">
                  <a:srgbClr val="48BE67">
                    <a:gamma/>
                    <a:shade val="48627"/>
                    <a:invGamma/>
                  </a:srgb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grpSp>
        <p:nvGrpSpPr>
          <p:cNvPr id="89155" name="Group 67"/>
          <p:cNvGrpSpPr>
            <a:grpSpLocks/>
          </p:cNvGrpSpPr>
          <p:nvPr/>
        </p:nvGrpSpPr>
        <p:grpSpPr bwMode="auto">
          <a:xfrm>
            <a:off x="2063192" y="3967163"/>
            <a:ext cx="381000" cy="381000"/>
            <a:chOff x="2078" y="1680"/>
            <a:chExt cx="1615" cy="1615"/>
          </a:xfrm>
        </p:grpSpPr>
        <p:sp>
          <p:nvSpPr>
            <p:cNvPr id="89156" name="Oval 68"/>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57150" algn="ctr">
                  <a:solidFill>
                    <a:schemeClr val="bg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57" name="Oval 69"/>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58" name="Oval 70"/>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59" name="Oval 71"/>
            <p:cNvSpPr>
              <a:spLocks noChangeArrowheads="1"/>
            </p:cNvSpPr>
            <p:nvPr/>
          </p:nvSpPr>
          <p:spPr bwMode="gray">
            <a:xfrm>
              <a:off x="2254" y="1856"/>
              <a:ext cx="1262" cy="1264"/>
            </a:xfrm>
            <a:prstGeom prst="ellipse">
              <a:avLst/>
            </a:prstGeom>
            <a:gradFill rotWithShape="1">
              <a:gsLst>
                <a:gs pos="0">
                  <a:srgbClr val="21B3E1"/>
                </a:gs>
                <a:gs pos="100000">
                  <a:srgbClr val="21B3E1">
                    <a:gamma/>
                    <a:shade val="46275"/>
                    <a:invGamma/>
                  </a:srgbClr>
                </a:gs>
              </a:gsLst>
              <a:lin ang="54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60" name="Oval 72"/>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89161" name="Oval 73"/>
            <p:cNvSpPr>
              <a:spLocks noChangeArrowheads="1"/>
            </p:cNvSpPr>
            <p:nvPr/>
          </p:nvSpPr>
          <p:spPr bwMode="gray">
            <a:xfrm>
              <a:off x="2337" y="1939"/>
              <a:ext cx="1096" cy="1098"/>
            </a:xfrm>
            <a:prstGeom prst="ellipse">
              <a:avLst/>
            </a:prstGeom>
            <a:gradFill rotWithShape="1">
              <a:gsLst>
                <a:gs pos="0">
                  <a:srgbClr val="21B3E1"/>
                </a:gs>
                <a:gs pos="100000">
                  <a:srgbClr val="21B3E1">
                    <a:gamma/>
                    <a:shade val="48627"/>
                    <a:invGamma/>
                  </a:srgb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grpSp>
        <p:nvGrpSpPr>
          <p:cNvPr id="89162" name="Group 74"/>
          <p:cNvGrpSpPr>
            <a:grpSpLocks/>
          </p:cNvGrpSpPr>
          <p:nvPr/>
        </p:nvGrpSpPr>
        <p:grpSpPr bwMode="auto">
          <a:xfrm>
            <a:off x="1562100" y="5013176"/>
            <a:ext cx="381000" cy="381000"/>
            <a:chOff x="2078" y="1680"/>
            <a:chExt cx="1615" cy="1615"/>
          </a:xfrm>
        </p:grpSpPr>
        <p:sp>
          <p:nvSpPr>
            <p:cNvPr id="89163" name="Oval 75"/>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57150" algn="ctr">
                  <a:solidFill>
                    <a:schemeClr val="bg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64" name="Oval 76"/>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89165" name="Oval 77"/>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66" name="Oval 78"/>
            <p:cNvSpPr>
              <a:spLocks noChangeArrowheads="1"/>
            </p:cNvSpPr>
            <p:nvPr/>
          </p:nvSpPr>
          <p:spPr bwMode="gray">
            <a:xfrm>
              <a:off x="2254" y="1856"/>
              <a:ext cx="1262" cy="1264"/>
            </a:xfrm>
            <a:prstGeom prst="ellipse">
              <a:avLst/>
            </a:prstGeom>
            <a:gradFill rotWithShape="1">
              <a:gsLst>
                <a:gs pos="0">
                  <a:srgbClr val="8D67E1">
                    <a:gamma/>
                    <a:shade val="0"/>
                    <a:invGamma/>
                  </a:srgbClr>
                </a:gs>
                <a:gs pos="100000">
                  <a:srgbClr val="8D67E1"/>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89167" name="Oval 79"/>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89168" name="Oval 80"/>
            <p:cNvSpPr>
              <a:spLocks noChangeArrowheads="1"/>
            </p:cNvSpPr>
            <p:nvPr/>
          </p:nvSpPr>
          <p:spPr bwMode="gray">
            <a:xfrm>
              <a:off x="2337" y="1939"/>
              <a:ext cx="1096" cy="1098"/>
            </a:xfrm>
            <a:prstGeom prst="ellipse">
              <a:avLst/>
            </a:prstGeom>
            <a:gradFill rotWithShape="1">
              <a:gsLst>
                <a:gs pos="0">
                  <a:srgbClr val="8D67E1"/>
                </a:gs>
                <a:gs pos="100000">
                  <a:srgbClr val="8D67E1">
                    <a:gamma/>
                    <a:shade val="48627"/>
                    <a:invGamma/>
                  </a:srgb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Altbilgi Yer Tutucusu 3"/>
          <p:cNvSpPr>
            <a:spLocks noGrp="1"/>
          </p:cNvSpPr>
          <p:nvPr>
            <p:ph type="ftr" sz="quarter" idx="10"/>
          </p:nvPr>
        </p:nvSpPr>
        <p:spPr>
          <a:xfrm>
            <a:off x="6084168"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dirty="0"/>
          </a:p>
        </p:txBody>
      </p:sp>
      <p:sp>
        <p:nvSpPr>
          <p:cNvPr id="95234" name="Rectangle 2"/>
          <p:cNvSpPr>
            <a:spLocks noGrp="1" noChangeArrowheads="1"/>
          </p:cNvSpPr>
          <p:nvPr>
            <p:ph type="title"/>
          </p:nvPr>
        </p:nvSpPr>
        <p:spPr/>
        <p:txBody>
          <a:bodyPr/>
          <a:lstStyle/>
          <a:p>
            <a:r>
              <a:rPr lang="tr-TR" altLang="tr-TR" dirty="0" smtClean="0">
                <a:latin typeface="Arial Rounded MT Bold" panose="020F0704030504030204" pitchFamily="34" charset="0"/>
              </a:rPr>
              <a:t>6.Konu Seçiminde  Gözetilecek Unsurlar</a:t>
            </a:r>
            <a:endParaRPr lang="en-US" altLang="tr-TR" dirty="0">
              <a:latin typeface="Arial Rounded MT Bold" panose="020F0704030504030204" pitchFamily="34" charset="0"/>
            </a:endParaRPr>
          </a:p>
        </p:txBody>
      </p:sp>
      <p:grpSp>
        <p:nvGrpSpPr>
          <p:cNvPr id="95235" name="Group 3"/>
          <p:cNvGrpSpPr>
            <a:grpSpLocks/>
          </p:cNvGrpSpPr>
          <p:nvPr/>
        </p:nvGrpSpPr>
        <p:grpSpPr bwMode="auto">
          <a:xfrm>
            <a:off x="1143000" y="1831975"/>
            <a:ext cx="2170113" cy="4035425"/>
            <a:chOff x="720" y="1296"/>
            <a:chExt cx="1367" cy="2542"/>
          </a:xfrm>
        </p:grpSpPr>
        <p:sp>
          <p:nvSpPr>
            <p:cNvPr id="95236"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7" name="AutoShape 5"/>
            <p:cNvSpPr>
              <a:spLocks noChangeArrowheads="1"/>
            </p:cNvSpPr>
            <p:nvPr/>
          </p:nvSpPr>
          <p:spPr bwMode="gray">
            <a:xfrm>
              <a:off x="741" y="1495"/>
              <a:ext cx="1322" cy="1766"/>
            </a:xfrm>
            <a:prstGeom prst="roundRect">
              <a:avLst>
                <a:gd name="adj" fmla="val 16667"/>
              </a:avLst>
            </a:prstGeom>
            <a:solidFill>
              <a:srgbClr val="3CA1E6"/>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8" name="AutoShape 6"/>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3CA1E6">
                    <a:gamma/>
                    <a:tint val="51373"/>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9" name="AutoShape 7"/>
            <p:cNvSpPr>
              <a:spLocks noChangeArrowheads="1"/>
            </p:cNvSpPr>
            <p:nvPr/>
          </p:nvSpPr>
          <p:spPr bwMode="gray">
            <a:xfrm>
              <a:off x="752" y="1509"/>
              <a:ext cx="1304" cy="446"/>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40" name="AutoShape 8"/>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41" name="AutoShape 9"/>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95242" name="Group 10"/>
            <p:cNvGrpSpPr>
              <a:grpSpLocks/>
            </p:cNvGrpSpPr>
            <p:nvPr/>
          </p:nvGrpSpPr>
          <p:grpSpPr bwMode="auto">
            <a:xfrm>
              <a:off x="1189" y="1296"/>
              <a:ext cx="405" cy="405"/>
              <a:chOff x="1289" y="582"/>
              <a:chExt cx="668" cy="668"/>
            </a:xfrm>
          </p:grpSpPr>
          <p:sp>
            <p:nvSpPr>
              <p:cNvPr id="95243" name="Oval 11"/>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5244" name="Oval 12"/>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45" name="Oval 13"/>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46" name="Oval 14"/>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47" name="Oval 15"/>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5248" name="Text Box 16"/>
            <p:cNvSpPr txBox="1">
              <a:spLocks noChangeArrowheads="1"/>
            </p:cNvSpPr>
            <p:nvPr/>
          </p:nvSpPr>
          <p:spPr bwMode="gray">
            <a:xfrm>
              <a:off x="1276" y="1354"/>
              <a:ext cx="22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tr-TR" sz="2400">
                  <a:solidFill>
                    <a:srgbClr val="000000"/>
                  </a:solidFill>
                </a:rPr>
                <a:t>1</a:t>
              </a:r>
              <a:endParaRPr lang="en-US" altLang="tr-TR"/>
            </a:p>
          </p:txBody>
        </p:sp>
        <p:sp>
          <p:nvSpPr>
            <p:cNvPr id="95249" name="Text Box 17"/>
            <p:cNvSpPr txBox="1">
              <a:spLocks noChangeArrowheads="1"/>
            </p:cNvSpPr>
            <p:nvPr/>
          </p:nvSpPr>
          <p:spPr bwMode="gray">
            <a:xfrm>
              <a:off x="768" y="1776"/>
              <a:ext cx="1296" cy="11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nSpc>
                  <a:spcPct val="90000"/>
                </a:lnSpc>
              </a:pPr>
              <a:r>
                <a:rPr lang="tr-TR" altLang="tr-TR" sz="2400" dirty="0" smtClean="0">
                  <a:solidFill>
                    <a:schemeClr val="tx1">
                      <a:lumMod val="75000"/>
                    </a:schemeClr>
                  </a:solidFill>
                  <a:latin typeface="Arial Rounded MT Bold" panose="020F0704030504030204" pitchFamily="34" charset="0"/>
                </a:rPr>
                <a:t>Mekan:</a:t>
              </a:r>
            </a:p>
            <a:p>
              <a:pPr>
                <a:lnSpc>
                  <a:spcPct val="90000"/>
                </a:lnSpc>
              </a:pPr>
              <a:endParaRPr lang="tr-TR" altLang="tr-TR" sz="2000" dirty="0" smtClean="0">
                <a:solidFill>
                  <a:schemeClr val="tx1">
                    <a:lumMod val="75000"/>
                  </a:schemeClr>
                </a:solidFill>
                <a:latin typeface="Arial Rounded MT Bold" panose="020F0704030504030204" pitchFamily="34" charset="0"/>
              </a:endParaRPr>
            </a:p>
            <a:p>
              <a:pPr marL="0" indent="0">
                <a:lnSpc>
                  <a:spcPct val="90000"/>
                </a:lnSpc>
                <a:buNone/>
              </a:pPr>
              <a:r>
                <a:rPr lang="tr-TR" altLang="tr-TR" sz="2000" dirty="0" smtClean="0">
                  <a:solidFill>
                    <a:schemeClr val="tx1">
                      <a:lumMod val="75000"/>
                    </a:schemeClr>
                  </a:solidFill>
                  <a:latin typeface="Arial Rounded MT Bold" panose="020F0704030504030204" pitchFamily="34" charset="0"/>
                </a:rPr>
                <a:t>Cami</a:t>
              </a:r>
            </a:p>
            <a:p>
              <a:pPr marL="0" indent="0">
                <a:lnSpc>
                  <a:spcPct val="90000"/>
                </a:lnSpc>
                <a:buNone/>
              </a:pPr>
              <a:r>
                <a:rPr lang="tr-TR" altLang="tr-TR" sz="2000" dirty="0" smtClean="0">
                  <a:solidFill>
                    <a:schemeClr val="tx1">
                      <a:lumMod val="75000"/>
                    </a:schemeClr>
                  </a:solidFill>
                  <a:latin typeface="Arial Rounded MT Bold" panose="020F0704030504030204" pitchFamily="34" charset="0"/>
                </a:rPr>
                <a:t>Mescit</a:t>
              </a:r>
            </a:p>
            <a:p>
              <a:pPr marL="0" indent="0">
                <a:lnSpc>
                  <a:spcPct val="90000"/>
                </a:lnSpc>
                <a:buNone/>
              </a:pPr>
              <a:r>
                <a:rPr lang="tr-TR" altLang="tr-TR" sz="2000" dirty="0" smtClean="0">
                  <a:solidFill>
                    <a:schemeClr val="tx1">
                      <a:lumMod val="75000"/>
                    </a:schemeClr>
                  </a:solidFill>
                  <a:latin typeface="Arial Rounded MT Bold" panose="020F0704030504030204" pitchFamily="34" charset="0"/>
                </a:rPr>
                <a:t>Ev, Salon</a:t>
              </a:r>
            </a:p>
            <a:p>
              <a:pPr marL="0" indent="0">
                <a:lnSpc>
                  <a:spcPct val="90000"/>
                </a:lnSpc>
                <a:buNone/>
              </a:pPr>
              <a:r>
                <a:rPr lang="tr-TR" altLang="tr-TR" sz="2000" dirty="0" smtClean="0">
                  <a:solidFill>
                    <a:schemeClr val="tx1">
                      <a:lumMod val="75000"/>
                    </a:schemeClr>
                  </a:solidFill>
                  <a:latin typeface="Arial Rounded MT Bold" panose="020F0704030504030204" pitchFamily="34" charset="0"/>
                </a:rPr>
                <a:t>Kır</a:t>
              </a:r>
            </a:p>
          </p:txBody>
        </p:sp>
      </p:grpSp>
      <p:grpSp>
        <p:nvGrpSpPr>
          <p:cNvPr id="95250" name="Group 18"/>
          <p:cNvGrpSpPr>
            <a:grpSpLocks/>
          </p:cNvGrpSpPr>
          <p:nvPr/>
        </p:nvGrpSpPr>
        <p:grpSpPr bwMode="auto">
          <a:xfrm>
            <a:off x="3505200" y="1831975"/>
            <a:ext cx="2166938" cy="4035425"/>
            <a:chOff x="2208" y="1296"/>
            <a:chExt cx="1365" cy="2542"/>
          </a:xfrm>
        </p:grpSpPr>
        <p:sp>
          <p:nvSpPr>
            <p:cNvPr id="95251" name="AutoShape 19"/>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2" name="AutoShape 20"/>
            <p:cNvSpPr>
              <a:spLocks noChangeArrowheads="1"/>
            </p:cNvSpPr>
            <p:nvPr/>
          </p:nvSpPr>
          <p:spPr bwMode="gray">
            <a:xfrm>
              <a:off x="2229" y="1495"/>
              <a:ext cx="1322" cy="1766"/>
            </a:xfrm>
            <a:prstGeom prst="roundRect">
              <a:avLst>
                <a:gd name="adj" fmla="val 16667"/>
              </a:avLst>
            </a:prstGeom>
            <a:solidFill>
              <a:srgbClr val="73E77E"/>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3" name="AutoShape 21"/>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73E77E">
                    <a:gamma/>
                    <a:tint val="54510"/>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4" name="AutoShape 22"/>
            <p:cNvSpPr>
              <a:spLocks noChangeArrowheads="1"/>
            </p:cNvSpPr>
            <p:nvPr/>
          </p:nvSpPr>
          <p:spPr bwMode="gray">
            <a:xfrm>
              <a:off x="2240" y="1509"/>
              <a:ext cx="1304" cy="446"/>
            </a:xfrm>
            <a:prstGeom prst="roundRect">
              <a:avLst>
                <a:gd name="adj" fmla="val 50000"/>
              </a:avLst>
            </a:prstGeom>
            <a:gradFill rotWithShape="1">
              <a:gsLst>
                <a:gs pos="0">
                  <a:srgbClr val="73E77E">
                    <a:gamma/>
                    <a:tint val="33333"/>
                    <a:invGamma/>
                  </a:srgbClr>
                </a:gs>
                <a:gs pos="100000">
                  <a:srgbClr val="73E77E"/>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5" name="Oval 23"/>
            <p:cNvSpPr>
              <a:spLocks noChangeArrowheads="1"/>
            </p:cNvSpPr>
            <p:nvPr/>
          </p:nvSpPr>
          <p:spPr bwMode="gray">
            <a:xfrm>
              <a:off x="2677" y="1296"/>
              <a:ext cx="405" cy="405"/>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5256" name="Oval 24"/>
            <p:cNvSpPr>
              <a:spLocks noChangeArrowheads="1"/>
            </p:cNvSpPr>
            <p:nvPr/>
          </p:nvSpPr>
          <p:spPr bwMode="gray">
            <a:xfrm>
              <a:off x="2681" y="1299"/>
              <a:ext cx="392" cy="39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57" name="Oval 25"/>
            <p:cNvSpPr>
              <a:spLocks noChangeArrowheads="1"/>
            </p:cNvSpPr>
            <p:nvPr/>
          </p:nvSpPr>
          <p:spPr bwMode="gray">
            <a:xfrm>
              <a:off x="2686" y="1301"/>
              <a:ext cx="383" cy="383"/>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58" name="Oval 26"/>
            <p:cNvSpPr>
              <a:spLocks noChangeArrowheads="1"/>
            </p:cNvSpPr>
            <p:nvPr/>
          </p:nvSpPr>
          <p:spPr bwMode="gray">
            <a:xfrm>
              <a:off x="2690" y="1305"/>
              <a:ext cx="364" cy="357"/>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59" name="Oval 27"/>
            <p:cNvSpPr>
              <a:spLocks noChangeArrowheads="1"/>
            </p:cNvSpPr>
            <p:nvPr/>
          </p:nvSpPr>
          <p:spPr bwMode="gray">
            <a:xfrm>
              <a:off x="2712" y="1315"/>
              <a:ext cx="323" cy="290"/>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60" name="Text Box 28"/>
            <p:cNvSpPr txBox="1">
              <a:spLocks noChangeArrowheads="1"/>
            </p:cNvSpPr>
            <p:nvPr/>
          </p:nvSpPr>
          <p:spPr bwMode="gray">
            <a:xfrm>
              <a:off x="2764" y="1354"/>
              <a:ext cx="22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tr-TR" sz="2400">
                  <a:solidFill>
                    <a:srgbClr val="000000"/>
                  </a:solidFill>
                </a:rPr>
                <a:t>2</a:t>
              </a:r>
              <a:endParaRPr lang="en-US" altLang="tr-TR"/>
            </a:p>
          </p:txBody>
        </p:sp>
        <p:sp>
          <p:nvSpPr>
            <p:cNvPr id="95261" name="Text Box 29"/>
            <p:cNvSpPr txBox="1">
              <a:spLocks noChangeArrowheads="1"/>
            </p:cNvSpPr>
            <p:nvPr/>
          </p:nvSpPr>
          <p:spPr bwMode="gray">
            <a:xfrm>
              <a:off x="2256" y="1776"/>
              <a:ext cx="1296" cy="1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buNone/>
              </a:pPr>
              <a:r>
                <a:rPr lang="tr-TR" altLang="tr-TR" sz="2400" dirty="0" smtClean="0">
                  <a:solidFill>
                    <a:srgbClr val="002060"/>
                  </a:solidFill>
                  <a:latin typeface="Arial Rounded MT Bold" panose="020F0704030504030204" pitchFamily="34" charset="0"/>
                </a:rPr>
                <a:t>Zaman: </a:t>
              </a:r>
            </a:p>
            <a:p>
              <a:pPr>
                <a:buNone/>
              </a:pPr>
              <a:endParaRPr lang="tr-TR" altLang="tr-TR" dirty="0" smtClean="0">
                <a:solidFill>
                  <a:srgbClr val="002060"/>
                </a:solidFill>
                <a:latin typeface="Arial Rounded MT Bold" panose="020F0704030504030204" pitchFamily="34" charset="0"/>
              </a:endParaRPr>
            </a:p>
            <a:p>
              <a:pPr>
                <a:buNone/>
              </a:pPr>
              <a:r>
                <a:rPr lang="tr-TR" altLang="tr-TR" dirty="0" smtClean="0">
                  <a:solidFill>
                    <a:srgbClr val="002060"/>
                  </a:solidFill>
                  <a:latin typeface="Arial Rounded MT Bold" panose="020F0704030504030204" pitchFamily="34" charset="0"/>
                </a:rPr>
                <a:t>Cuma, Bayram</a:t>
              </a:r>
            </a:p>
            <a:p>
              <a:pPr>
                <a:buNone/>
              </a:pPr>
              <a:r>
                <a:rPr lang="tr-TR" altLang="tr-TR" dirty="0" smtClean="0">
                  <a:solidFill>
                    <a:srgbClr val="002060"/>
                  </a:solidFill>
                  <a:latin typeface="Arial Rounded MT Bold" panose="020F0704030504030204" pitchFamily="34" charset="0"/>
                </a:rPr>
                <a:t>Kandil günleri</a:t>
              </a:r>
            </a:p>
            <a:p>
              <a:pPr>
                <a:buNone/>
              </a:pPr>
              <a:r>
                <a:rPr lang="tr-TR" altLang="tr-TR" dirty="0" smtClean="0">
                  <a:solidFill>
                    <a:srgbClr val="002060"/>
                  </a:solidFill>
                  <a:latin typeface="Arial Rounded MT Bold" panose="020F0704030504030204" pitchFamily="34" charset="0"/>
                </a:rPr>
                <a:t>Hafta sonu</a:t>
              </a:r>
            </a:p>
            <a:p>
              <a:pPr>
                <a:buNone/>
              </a:pPr>
              <a:r>
                <a:rPr lang="tr-TR" altLang="tr-TR" dirty="0" smtClean="0">
                  <a:solidFill>
                    <a:srgbClr val="002060"/>
                  </a:solidFill>
                  <a:latin typeface="Arial Rounded MT Bold" panose="020F0704030504030204" pitchFamily="34" charset="0"/>
                </a:rPr>
                <a:t>Nişan, düğün, taziye vb. anlar,</a:t>
              </a:r>
            </a:p>
            <a:p>
              <a:pPr>
                <a:buNone/>
              </a:pPr>
              <a:r>
                <a:rPr lang="tr-TR" altLang="tr-TR" dirty="0" smtClean="0">
                  <a:solidFill>
                    <a:srgbClr val="002060"/>
                  </a:solidFill>
                  <a:latin typeface="Arial Rounded MT Bold" panose="020F0704030504030204" pitchFamily="34" charset="0"/>
                </a:rPr>
                <a:t>İlçe pazarı günü</a:t>
              </a:r>
            </a:p>
          </p:txBody>
        </p:sp>
        <p:sp>
          <p:nvSpPr>
            <p:cNvPr id="95262" name="AutoShape 30"/>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3" name="AutoShape 31"/>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grpSp>
        <p:nvGrpSpPr>
          <p:cNvPr id="95264" name="Group 32"/>
          <p:cNvGrpSpPr>
            <a:grpSpLocks/>
          </p:cNvGrpSpPr>
          <p:nvPr/>
        </p:nvGrpSpPr>
        <p:grpSpPr bwMode="auto">
          <a:xfrm>
            <a:off x="5861050" y="1831975"/>
            <a:ext cx="2170113" cy="4035425"/>
            <a:chOff x="3692" y="1296"/>
            <a:chExt cx="1367" cy="2542"/>
          </a:xfrm>
        </p:grpSpPr>
        <p:sp>
          <p:nvSpPr>
            <p:cNvPr id="95265" name="AutoShape 33"/>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6" name="AutoShape 34"/>
            <p:cNvSpPr>
              <a:spLocks noChangeArrowheads="1"/>
            </p:cNvSpPr>
            <p:nvPr/>
          </p:nvSpPr>
          <p:spPr bwMode="gray">
            <a:xfrm>
              <a:off x="3717" y="1495"/>
              <a:ext cx="1322" cy="1766"/>
            </a:xfrm>
            <a:prstGeom prst="roundRect">
              <a:avLst>
                <a:gd name="adj" fmla="val 16667"/>
              </a:avLst>
            </a:prstGeom>
            <a:solidFill>
              <a:srgbClr val="E9E065"/>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7" name="AutoShape 35"/>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E9E065">
                    <a:gamma/>
                    <a:tint val="57647"/>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8" name="AutoShape 36"/>
            <p:cNvSpPr>
              <a:spLocks noChangeArrowheads="1"/>
            </p:cNvSpPr>
            <p:nvPr/>
          </p:nvSpPr>
          <p:spPr bwMode="gray">
            <a:xfrm>
              <a:off x="3728" y="1509"/>
              <a:ext cx="1304" cy="446"/>
            </a:xfrm>
            <a:prstGeom prst="roundRect">
              <a:avLst>
                <a:gd name="adj" fmla="val 50000"/>
              </a:avLst>
            </a:prstGeom>
            <a:gradFill rotWithShape="1">
              <a:gsLst>
                <a:gs pos="0">
                  <a:srgbClr val="E9E065">
                    <a:gamma/>
                    <a:tint val="33333"/>
                    <a:invGamma/>
                  </a:srgbClr>
                </a:gs>
                <a:gs pos="100000">
                  <a:srgbClr val="E9E065"/>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95269" name="Group 37"/>
            <p:cNvGrpSpPr>
              <a:grpSpLocks/>
            </p:cNvGrpSpPr>
            <p:nvPr/>
          </p:nvGrpSpPr>
          <p:grpSpPr bwMode="auto">
            <a:xfrm>
              <a:off x="4165" y="1296"/>
              <a:ext cx="405" cy="405"/>
              <a:chOff x="1289" y="582"/>
              <a:chExt cx="668" cy="668"/>
            </a:xfrm>
          </p:grpSpPr>
          <p:sp>
            <p:nvSpPr>
              <p:cNvPr id="95270" name="Oval 38"/>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5271" name="Oval 39"/>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72" name="Oval 40"/>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73" name="Oval 41"/>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74" name="Oval 42"/>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5275" name="Text Box 43"/>
            <p:cNvSpPr txBox="1">
              <a:spLocks noChangeArrowheads="1"/>
            </p:cNvSpPr>
            <p:nvPr/>
          </p:nvSpPr>
          <p:spPr bwMode="gray">
            <a:xfrm>
              <a:off x="4252" y="1354"/>
              <a:ext cx="223"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altLang="tr-TR" sz="2400">
                  <a:solidFill>
                    <a:srgbClr val="000000"/>
                  </a:solidFill>
                </a:rPr>
                <a:t>3</a:t>
              </a:r>
              <a:endParaRPr lang="en-US" altLang="tr-TR"/>
            </a:p>
          </p:txBody>
        </p:sp>
        <p:sp>
          <p:nvSpPr>
            <p:cNvPr id="95276" name="Text Box 44"/>
            <p:cNvSpPr txBox="1">
              <a:spLocks noChangeArrowheads="1"/>
            </p:cNvSpPr>
            <p:nvPr/>
          </p:nvSpPr>
          <p:spPr bwMode="gray">
            <a:xfrm>
              <a:off x="3744" y="1776"/>
              <a:ext cx="1296" cy="13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buNone/>
              </a:pPr>
              <a:r>
                <a:rPr lang="tr-TR" altLang="tr-TR" sz="2400" dirty="0" smtClean="0">
                  <a:solidFill>
                    <a:srgbClr val="002060"/>
                  </a:solidFill>
                  <a:latin typeface="Arial Rounded MT Bold" panose="020F0704030504030204" pitchFamily="34" charset="0"/>
                </a:rPr>
                <a:t>Cemaatin İlgi - ihtiyacı:</a:t>
              </a:r>
            </a:p>
            <a:p>
              <a:pPr>
                <a:buNone/>
              </a:pPr>
              <a:endParaRPr lang="tr-TR" altLang="tr-TR" dirty="0" smtClean="0">
                <a:solidFill>
                  <a:srgbClr val="002060"/>
                </a:solidFill>
                <a:latin typeface="Arial Rounded MT Bold" panose="020F0704030504030204" pitchFamily="34" charset="0"/>
              </a:endParaRPr>
            </a:p>
            <a:p>
              <a:pPr>
                <a:buNone/>
              </a:pPr>
              <a:r>
                <a:rPr lang="tr-TR" altLang="tr-TR" dirty="0" err="1" smtClean="0">
                  <a:solidFill>
                    <a:srgbClr val="002060"/>
                  </a:solidFill>
                  <a:latin typeface="Arial Rounded MT Bold" panose="020F0704030504030204" pitchFamily="34" charset="0"/>
                </a:rPr>
                <a:t>İtikadi</a:t>
              </a:r>
              <a:r>
                <a:rPr lang="tr-TR" altLang="tr-TR" dirty="0" smtClean="0">
                  <a:solidFill>
                    <a:srgbClr val="002060"/>
                  </a:solidFill>
                  <a:latin typeface="Arial Rounded MT Bold" panose="020F0704030504030204" pitchFamily="34" charset="0"/>
                </a:rPr>
                <a:t> </a:t>
              </a:r>
            </a:p>
            <a:p>
              <a:pPr>
                <a:buNone/>
              </a:pPr>
              <a:r>
                <a:rPr lang="tr-TR" altLang="tr-TR" dirty="0">
                  <a:solidFill>
                    <a:srgbClr val="002060"/>
                  </a:solidFill>
                  <a:latin typeface="Arial Rounded MT Bold" panose="020F0704030504030204" pitchFamily="34" charset="0"/>
                </a:rPr>
                <a:t>A</a:t>
              </a:r>
              <a:r>
                <a:rPr lang="tr-TR" altLang="tr-TR" dirty="0" smtClean="0">
                  <a:solidFill>
                    <a:srgbClr val="002060"/>
                  </a:solidFill>
                  <a:latin typeface="Arial Rounded MT Bold" panose="020F0704030504030204" pitchFamily="34" charset="0"/>
                </a:rPr>
                <a:t>meli </a:t>
              </a:r>
            </a:p>
            <a:p>
              <a:pPr>
                <a:buNone/>
              </a:pPr>
              <a:r>
                <a:rPr lang="tr-TR" altLang="tr-TR" dirty="0">
                  <a:solidFill>
                    <a:srgbClr val="002060"/>
                  </a:solidFill>
                  <a:latin typeface="Arial Rounded MT Bold" panose="020F0704030504030204" pitchFamily="34" charset="0"/>
                </a:rPr>
                <a:t>A</a:t>
              </a:r>
              <a:r>
                <a:rPr lang="tr-TR" altLang="tr-TR" dirty="0" smtClean="0">
                  <a:solidFill>
                    <a:srgbClr val="002060"/>
                  </a:solidFill>
                  <a:latin typeface="Arial Rounded MT Bold" panose="020F0704030504030204" pitchFamily="34" charset="0"/>
                </a:rPr>
                <a:t>hlaki </a:t>
              </a:r>
              <a:endParaRPr lang="tr-TR" altLang="tr-TR" dirty="0">
                <a:solidFill>
                  <a:srgbClr val="002060"/>
                </a:solidFill>
                <a:latin typeface="Arial Rounded MT Bold" panose="020F0704030504030204" pitchFamily="34" charset="0"/>
              </a:endParaRPr>
            </a:p>
            <a:p>
              <a:pPr>
                <a:buNone/>
              </a:pPr>
              <a:r>
                <a:rPr lang="tr-TR" altLang="tr-TR" dirty="0">
                  <a:solidFill>
                    <a:srgbClr val="002060"/>
                  </a:solidFill>
                  <a:latin typeface="Arial Rounded MT Bold" panose="020F0704030504030204" pitchFamily="34" charset="0"/>
                </a:rPr>
                <a:t>S</a:t>
              </a:r>
              <a:r>
                <a:rPr lang="tr-TR" altLang="tr-TR" dirty="0" smtClean="0">
                  <a:solidFill>
                    <a:srgbClr val="002060"/>
                  </a:solidFill>
                  <a:latin typeface="Arial Rounded MT Bold" panose="020F0704030504030204" pitchFamily="34" charset="0"/>
                </a:rPr>
                <a:t>osyal konular</a:t>
              </a:r>
            </a:p>
          </p:txBody>
        </p:sp>
        <p:sp>
          <p:nvSpPr>
            <p:cNvPr id="95277" name="AutoShape 45"/>
            <p:cNvSpPr>
              <a:spLocks noChangeArrowheads="1"/>
            </p:cNvSpPr>
            <p:nvPr/>
          </p:nvSpPr>
          <p:spPr bwMode="gray">
            <a:xfrm>
              <a:off x="3692" y="3290"/>
              <a:ext cx="1363" cy="548"/>
            </a:xfrm>
            <a:prstGeom prst="roundRect">
              <a:avLst>
                <a:gd name="adj" fmla="val 40389"/>
              </a:avLst>
            </a:prstGeom>
            <a:gradFill rotWithShape="1">
              <a:gsLst>
                <a:gs pos="0">
                  <a:srgbClr val="99BACC"/>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78" name="AutoShape 46"/>
            <p:cNvSpPr>
              <a:spLocks noChangeArrowheads="1"/>
            </p:cNvSpPr>
            <p:nvPr/>
          </p:nvSpPr>
          <p:spPr bwMode="gray">
            <a:xfrm>
              <a:off x="3720" y="3305"/>
              <a:ext cx="1304" cy="487"/>
            </a:xfrm>
            <a:prstGeom prst="roundRect">
              <a:avLst>
                <a:gd name="adj" fmla="val 50000"/>
              </a:avLst>
            </a:prstGeom>
            <a:gradFill rotWithShape="1">
              <a:gsLst>
                <a:gs pos="0">
                  <a:srgbClr val="C8DAD4"/>
                </a:gs>
                <a:gs pos="100000">
                  <a:srgbClr val="FFFFFF"/>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Altbilgi Yer Tutucusu 3"/>
          <p:cNvSpPr>
            <a:spLocks noGrp="1"/>
          </p:cNvSpPr>
          <p:nvPr>
            <p:ph type="ftr" sz="quarter" idx="10"/>
          </p:nvPr>
        </p:nvSpPr>
        <p:spPr>
          <a:xfrm>
            <a:off x="5943600"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dirty="0"/>
          </a:p>
        </p:txBody>
      </p:sp>
      <p:sp>
        <p:nvSpPr>
          <p:cNvPr id="95234" name="Rectangle 2"/>
          <p:cNvSpPr>
            <a:spLocks noGrp="1" noChangeArrowheads="1"/>
          </p:cNvSpPr>
          <p:nvPr>
            <p:ph type="title"/>
          </p:nvPr>
        </p:nvSpPr>
        <p:spPr>
          <a:xfrm>
            <a:off x="0" y="116632"/>
            <a:ext cx="9252520" cy="563563"/>
          </a:xfrm>
        </p:spPr>
        <p:txBody>
          <a:bodyPr/>
          <a:lstStyle/>
          <a:p>
            <a:r>
              <a:rPr lang="tr-TR" altLang="tr-TR" dirty="0" smtClean="0">
                <a:latin typeface="Arial Rounded MT Bold" panose="020F0704030504030204" pitchFamily="34" charset="0"/>
              </a:rPr>
              <a:t>6.Konu </a:t>
            </a:r>
            <a:r>
              <a:rPr lang="tr-TR" altLang="tr-TR" dirty="0">
                <a:latin typeface="Arial Rounded MT Bold" panose="020F0704030504030204" pitchFamily="34" charset="0"/>
              </a:rPr>
              <a:t>Seçiminde  Gözetilecek Unsurlar</a:t>
            </a:r>
            <a:endParaRPr lang="en-US" altLang="tr-TR" dirty="0"/>
          </a:p>
        </p:txBody>
      </p:sp>
      <p:grpSp>
        <p:nvGrpSpPr>
          <p:cNvPr id="95235" name="Group 3"/>
          <p:cNvGrpSpPr>
            <a:grpSpLocks/>
          </p:cNvGrpSpPr>
          <p:nvPr/>
        </p:nvGrpSpPr>
        <p:grpSpPr bwMode="auto">
          <a:xfrm>
            <a:off x="1143000" y="1831975"/>
            <a:ext cx="2170113" cy="4035425"/>
            <a:chOff x="720" y="1296"/>
            <a:chExt cx="1367" cy="2542"/>
          </a:xfrm>
        </p:grpSpPr>
        <p:sp>
          <p:nvSpPr>
            <p:cNvPr id="95236"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7" name="AutoShape 5"/>
            <p:cNvSpPr>
              <a:spLocks noChangeArrowheads="1"/>
            </p:cNvSpPr>
            <p:nvPr/>
          </p:nvSpPr>
          <p:spPr bwMode="gray">
            <a:xfrm>
              <a:off x="741" y="1495"/>
              <a:ext cx="1322" cy="1766"/>
            </a:xfrm>
            <a:prstGeom prst="roundRect">
              <a:avLst>
                <a:gd name="adj" fmla="val 16667"/>
              </a:avLst>
            </a:prstGeom>
            <a:solidFill>
              <a:srgbClr val="3CA1E6"/>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8" name="AutoShape 6"/>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3CA1E6">
                    <a:gamma/>
                    <a:tint val="51373"/>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39" name="AutoShape 7"/>
            <p:cNvSpPr>
              <a:spLocks noChangeArrowheads="1"/>
            </p:cNvSpPr>
            <p:nvPr/>
          </p:nvSpPr>
          <p:spPr bwMode="gray">
            <a:xfrm>
              <a:off x="752" y="1509"/>
              <a:ext cx="1304" cy="446"/>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40" name="AutoShape 8"/>
            <p:cNvSpPr>
              <a:spLocks noChangeArrowheads="1"/>
            </p:cNvSpPr>
            <p:nvPr/>
          </p:nvSpPr>
          <p:spPr bwMode="gray">
            <a:xfrm>
              <a:off x="724" y="3290"/>
              <a:ext cx="1363" cy="548"/>
            </a:xfrm>
            <a:prstGeom prst="roundRect">
              <a:avLst>
                <a:gd name="adj" fmla="val 40389"/>
              </a:avLst>
            </a:prstGeom>
            <a:gradFill rotWithShape="1">
              <a:gsLst>
                <a:gs pos="0">
                  <a:srgbClr val="729EB4"/>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41" name="AutoShape 9"/>
            <p:cNvSpPr>
              <a:spLocks noChangeArrowheads="1"/>
            </p:cNvSpPr>
            <p:nvPr/>
          </p:nvSpPr>
          <p:spPr bwMode="gray">
            <a:xfrm>
              <a:off x="752" y="3305"/>
              <a:ext cx="1304" cy="487"/>
            </a:xfrm>
            <a:prstGeom prst="roundRect">
              <a:avLst>
                <a:gd name="adj" fmla="val 50000"/>
              </a:avLst>
            </a:prstGeom>
            <a:gradFill rotWithShape="1">
              <a:gsLst>
                <a:gs pos="0">
                  <a:srgbClr val="7DAFD4"/>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95242" name="Group 10"/>
            <p:cNvGrpSpPr>
              <a:grpSpLocks/>
            </p:cNvGrpSpPr>
            <p:nvPr/>
          </p:nvGrpSpPr>
          <p:grpSpPr bwMode="auto">
            <a:xfrm>
              <a:off x="1189" y="1296"/>
              <a:ext cx="405" cy="405"/>
              <a:chOff x="1289" y="582"/>
              <a:chExt cx="668" cy="668"/>
            </a:xfrm>
          </p:grpSpPr>
          <p:sp>
            <p:nvSpPr>
              <p:cNvPr id="95243" name="Oval 11"/>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5244" name="Oval 12"/>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45" name="Oval 13"/>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46" name="Oval 14"/>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47" name="Oval 15"/>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5248" name="Text Box 16"/>
            <p:cNvSpPr txBox="1">
              <a:spLocks noChangeArrowheads="1"/>
            </p:cNvSpPr>
            <p:nvPr/>
          </p:nvSpPr>
          <p:spPr bwMode="gray">
            <a:xfrm>
              <a:off x="1275" y="1354"/>
              <a:ext cx="224"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tr-TR" altLang="tr-TR" sz="2400" dirty="0">
                  <a:solidFill>
                    <a:srgbClr val="000000"/>
                  </a:solidFill>
                </a:rPr>
                <a:t>4</a:t>
              </a:r>
              <a:endParaRPr lang="en-US" altLang="tr-TR" dirty="0"/>
            </a:p>
          </p:txBody>
        </p:sp>
        <p:sp>
          <p:nvSpPr>
            <p:cNvPr id="95249" name="Text Box 17"/>
            <p:cNvSpPr txBox="1">
              <a:spLocks noChangeArrowheads="1"/>
            </p:cNvSpPr>
            <p:nvPr/>
          </p:nvSpPr>
          <p:spPr bwMode="gray">
            <a:xfrm>
              <a:off x="768" y="1776"/>
              <a:ext cx="1296" cy="1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buNone/>
              </a:pPr>
              <a:r>
                <a:rPr lang="tr-TR" altLang="tr-TR" sz="2400" dirty="0" smtClean="0">
                  <a:solidFill>
                    <a:srgbClr val="002060"/>
                  </a:solidFill>
                  <a:latin typeface="Arial Rounded MT Bold" panose="020F0704030504030204" pitchFamily="34" charset="0"/>
                </a:rPr>
                <a:t>Gündeme Uygunluk:</a:t>
              </a:r>
            </a:p>
            <a:p>
              <a:pPr>
                <a:buNone/>
              </a:pPr>
              <a:endParaRPr lang="tr-TR" altLang="tr-TR" dirty="0" smtClean="0">
                <a:solidFill>
                  <a:srgbClr val="002060"/>
                </a:solidFill>
                <a:latin typeface="Arial Rounded MT Bold" panose="020F0704030504030204" pitchFamily="34" charset="0"/>
              </a:endParaRPr>
            </a:p>
            <a:p>
              <a:pPr>
                <a:buNone/>
              </a:pPr>
              <a:r>
                <a:rPr lang="tr-TR" altLang="tr-TR" dirty="0" smtClean="0">
                  <a:solidFill>
                    <a:srgbClr val="002060"/>
                  </a:solidFill>
                  <a:latin typeface="Arial Rounded MT Bold" panose="020F0704030504030204" pitchFamily="34" charset="0"/>
                </a:rPr>
                <a:t>Yerel</a:t>
              </a:r>
            </a:p>
            <a:p>
              <a:pPr>
                <a:buNone/>
              </a:pPr>
              <a:r>
                <a:rPr lang="tr-TR" altLang="tr-TR" dirty="0">
                  <a:solidFill>
                    <a:srgbClr val="002060"/>
                  </a:solidFill>
                  <a:latin typeface="Arial Rounded MT Bold" panose="020F0704030504030204" pitchFamily="34" charset="0"/>
                </a:rPr>
                <a:t>Ü</a:t>
              </a:r>
              <a:r>
                <a:rPr lang="tr-TR" altLang="tr-TR" dirty="0" smtClean="0">
                  <a:solidFill>
                    <a:srgbClr val="002060"/>
                  </a:solidFill>
                  <a:latin typeface="Arial Rounded MT Bold" panose="020F0704030504030204" pitchFamily="34" charset="0"/>
                </a:rPr>
                <a:t>lke</a:t>
              </a:r>
            </a:p>
            <a:p>
              <a:pPr>
                <a:buNone/>
              </a:pPr>
              <a:r>
                <a:rPr lang="tr-TR" altLang="tr-TR" dirty="0">
                  <a:solidFill>
                    <a:srgbClr val="002060"/>
                  </a:solidFill>
                  <a:latin typeface="Arial Rounded MT Bold" panose="020F0704030504030204" pitchFamily="34" charset="0"/>
                </a:rPr>
                <a:t>D</a:t>
              </a:r>
              <a:r>
                <a:rPr lang="tr-TR" altLang="tr-TR" dirty="0" smtClean="0">
                  <a:solidFill>
                    <a:srgbClr val="002060"/>
                  </a:solidFill>
                  <a:latin typeface="Arial Rounded MT Bold" panose="020F0704030504030204" pitchFamily="34" charset="0"/>
                </a:rPr>
                <a:t>ünya</a:t>
              </a:r>
              <a:endParaRPr lang="tr-TR" altLang="tr-TR" dirty="0">
                <a:solidFill>
                  <a:srgbClr val="002060"/>
                </a:solidFill>
                <a:latin typeface="Arial Rounded MT Bold" panose="020F0704030504030204" pitchFamily="34" charset="0"/>
              </a:endParaRPr>
            </a:p>
          </p:txBody>
        </p:sp>
      </p:grpSp>
      <p:grpSp>
        <p:nvGrpSpPr>
          <p:cNvPr id="95250" name="Group 18"/>
          <p:cNvGrpSpPr>
            <a:grpSpLocks/>
          </p:cNvGrpSpPr>
          <p:nvPr/>
        </p:nvGrpSpPr>
        <p:grpSpPr bwMode="auto">
          <a:xfrm>
            <a:off x="3505200" y="1831975"/>
            <a:ext cx="2166938" cy="4035425"/>
            <a:chOff x="2208" y="1296"/>
            <a:chExt cx="1365" cy="2542"/>
          </a:xfrm>
        </p:grpSpPr>
        <p:sp>
          <p:nvSpPr>
            <p:cNvPr id="95251" name="AutoShape 19"/>
            <p:cNvSpPr>
              <a:spLocks noChangeArrowheads="1"/>
            </p:cNvSpPr>
            <p:nvPr/>
          </p:nvSpPr>
          <p:spPr bwMode="gray">
            <a:xfrm>
              <a:off x="2208" y="1490"/>
              <a:ext cx="1363" cy="1800"/>
            </a:xfrm>
            <a:prstGeom prst="roundRect">
              <a:avLst>
                <a:gd name="adj" fmla="val 17509"/>
              </a:avLst>
            </a:prstGeom>
            <a:gradFill rotWithShape="1">
              <a:gsLst>
                <a:gs pos="0">
                  <a:srgbClr val="34B034"/>
                </a:gs>
                <a:gs pos="100000">
                  <a:srgbClr val="3F8B4A"/>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2" name="AutoShape 20"/>
            <p:cNvSpPr>
              <a:spLocks noChangeArrowheads="1"/>
            </p:cNvSpPr>
            <p:nvPr/>
          </p:nvSpPr>
          <p:spPr bwMode="gray">
            <a:xfrm>
              <a:off x="2229" y="1495"/>
              <a:ext cx="1322" cy="1766"/>
            </a:xfrm>
            <a:prstGeom prst="roundRect">
              <a:avLst>
                <a:gd name="adj" fmla="val 16667"/>
              </a:avLst>
            </a:prstGeom>
            <a:solidFill>
              <a:srgbClr val="73E77E"/>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3" name="AutoShape 21"/>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73E77E">
                    <a:gamma/>
                    <a:tint val="54510"/>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4" name="AutoShape 22"/>
            <p:cNvSpPr>
              <a:spLocks noChangeArrowheads="1"/>
            </p:cNvSpPr>
            <p:nvPr/>
          </p:nvSpPr>
          <p:spPr bwMode="gray">
            <a:xfrm>
              <a:off x="2240" y="1509"/>
              <a:ext cx="1304" cy="446"/>
            </a:xfrm>
            <a:prstGeom prst="roundRect">
              <a:avLst>
                <a:gd name="adj" fmla="val 50000"/>
              </a:avLst>
            </a:prstGeom>
            <a:gradFill rotWithShape="1">
              <a:gsLst>
                <a:gs pos="0">
                  <a:srgbClr val="73E77E">
                    <a:gamma/>
                    <a:tint val="33333"/>
                    <a:invGamma/>
                  </a:srgbClr>
                </a:gs>
                <a:gs pos="100000">
                  <a:srgbClr val="73E77E"/>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55" name="Oval 23"/>
            <p:cNvSpPr>
              <a:spLocks noChangeArrowheads="1"/>
            </p:cNvSpPr>
            <p:nvPr/>
          </p:nvSpPr>
          <p:spPr bwMode="gray">
            <a:xfrm>
              <a:off x="2677" y="1296"/>
              <a:ext cx="405" cy="405"/>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5256" name="Oval 24"/>
            <p:cNvSpPr>
              <a:spLocks noChangeArrowheads="1"/>
            </p:cNvSpPr>
            <p:nvPr/>
          </p:nvSpPr>
          <p:spPr bwMode="gray">
            <a:xfrm>
              <a:off x="2681" y="1299"/>
              <a:ext cx="392" cy="39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57" name="Oval 25"/>
            <p:cNvSpPr>
              <a:spLocks noChangeArrowheads="1"/>
            </p:cNvSpPr>
            <p:nvPr/>
          </p:nvSpPr>
          <p:spPr bwMode="gray">
            <a:xfrm>
              <a:off x="2686" y="1301"/>
              <a:ext cx="383" cy="383"/>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58" name="Oval 26"/>
            <p:cNvSpPr>
              <a:spLocks noChangeArrowheads="1"/>
            </p:cNvSpPr>
            <p:nvPr/>
          </p:nvSpPr>
          <p:spPr bwMode="gray">
            <a:xfrm>
              <a:off x="2690" y="1305"/>
              <a:ext cx="364" cy="357"/>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59" name="Oval 27"/>
            <p:cNvSpPr>
              <a:spLocks noChangeArrowheads="1"/>
            </p:cNvSpPr>
            <p:nvPr/>
          </p:nvSpPr>
          <p:spPr bwMode="gray">
            <a:xfrm>
              <a:off x="2712" y="1315"/>
              <a:ext cx="323" cy="290"/>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60" name="Text Box 28"/>
            <p:cNvSpPr txBox="1">
              <a:spLocks noChangeArrowheads="1"/>
            </p:cNvSpPr>
            <p:nvPr/>
          </p:nvSpPr>
          <p:spPr bwMode="gray">
            <a:xfrm>
              <a:off x="2768" y="1364"/>
              <a:ext cx="224"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tr-TR" altLang="tr-TR" sz="2400" dirty="0"/>
                <a:t>5</a:t>
              </a:r>
              <a:endParaRPr lang="en-US" altLang="tr-TR" sz="2400" dirty="0"/>
            </a:p>
          </p:txBody>
        </p:sp>
        <p:sp>
          <p:nvSpPr>
            <p:cNvPr id="95261" name="Text Box 29"/>
            <p:cNvSpPr txBox="1">
              <a:spLocks noChangeArrowheads="1"/>
            </p:cNvSpPr>
            <p:nvPr/>
          </p:nvSpPr>
          <p:spPr bwMode="gray">
            <a:xfrm>
              <a:off x="2256" y="1776"/>
              <a:ext cx="1296" cy="15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dirty="0" smtClean="0">
                  <a:solidFill>
                    <a:srgbClr val="002060"/>
                  </a:solidFill>
                  <a:latin typeface="Arial Rounded MT Bold" panose="020F0704030504030204" pitchFamily="34" charset="0"/>
                </a:rPr>
                <a:t>Cemaatin </a:t>
              </a:r>
              <a:r>
                <a:rPr lang="tr-TR" altLang="tr-TR" dirty="0" err="1" smtClean="0">
                  <a:solidFill>
                    <a:srgbClr val="002060"/>
                  </a:solidFill>
                  <a:latin typeface="Arial Rounded MT Bold" panose="020F0704030504030204" pitchFamily="34" charset="0"/>
                </a:rPr>
                <a:t>sosyo</a:t>
              </a:r>
              <a:r>
                <a:rPr lang="tr-TR" altLang="tr-TR" dirty="0" smtClean="0">
                  <a:solidFill>
                    <a:srgbClr val="002060"/>
                  </a:solidFill>
                  <a:latin typeface="Arial Rounded MT Bold" panose="020F0704030504030204" pitchFamily="34" charset="0"/>
                </a:rPr>
                <a:t> ekonomik ve kültürel durumu:</a:t>
              </a:r>
            </a:p>
            <a:p>
              <a:endParaRPr lang="tr-TR" altLang="tr-TR" sz="1600" dirty="0" smtClean="0">
                <a:solidFill>
                  <a:srgbClr val="002060"/>
                </a:solidFill>
                <a:latin typeface="Arial Rounded MT Bold" panose="020F0704030504030204" pitchFamily="34" charset="0"/>
              </a:endParaRPr>
            </a:p>
            <a:p>
              <a:pPr eaLnBrk="1" hangingPunct="1">
                <a:buFont typeface="Wingdings" pitchFamily="2" charset="2"/>
                <a:buNone/>
              </a:pPr>
              <a:r>
                <a:rPr lang="tr-TR" altLang="tr-TR" sz="1600" dirty="0" smtClean="0">
                  <a:solidFill>
                    <a:srgbClr val="002060"/>
                  </a:solidFill>
                  <a:latin typeface="Arial Rounded MT Bold" panose="020F0704030504030204" pitchFamily="34" charset="0"/>
                </a:rPr>
                <a:t>Eğitim düzeyi,</a:t>
              </a:r>
            </a:p>
            <a:p>
              <a:pPr eaLnBrk="1" hangingPunct="1">
                <a:buFont typeface="Wingdings" pitchFamily="2" charset="2"/>
                <a:buNone/>
              </a:pPr>
              <a:r>
                <a:rPr lang="tr-TR" altLang="tr-TR" sz="1600" dirty="0" smtClean="0">
                  <a:solidFill>
                    <a:srgbClr val="002060"/>
                  </a:solidFill>
                  <a:latin typeface="Arial Rounded MT Bold" panose="020F0704030504030204" pitchFamily="34" charset="0"/>
                </a:rPr>
                <a:t>Irk , örf, adet ve gelenekler,</a:t>
              </a:r>
            </a:p>
            <a:p>
              <a:pPr eaLnBrk="1" hangingPunct="1">
                <a:buFont typeface="Wingdings" pitchFamily="2" charset="2"/>
                <a:buNone/>
              </a:pPr>
              <a:r>
                <a:rPr lang="tr-TR" altLang="tr-TR" sz="1600" dirty="0" smtClean="0">
                  <a:solidFill>
                    <a:srgbClr val="002060"/>
                  </a:solidFill>
                  <a:latin typeface="Arial Rounded MT Bold" panose="020F0704030504030204" pitchFamily="34" charset="0"/>
                </a:rPr>
                <a:t>Mezhep, tarikat ve dini cemaat,</a:t>
              </a:r>
            </a:p>
          </p:txBody>
        </p:sp>
        <p:sp>
          <p:nvSpPr>
            <p:cNvPr id="95262" name="AutoShape 30"/>
            <p:cNvSpPr>
              <a:spLocks noChangeArrowheads="1"/>
            </p:cNvSpPr>
            <p:nvPr/>
          </p:nvSpPr>
          <p:spPr bwMode="gray">
            <a:xfrm>
              <a:off x="2210" y="3290"/>
              <a:ext cx="1363" cy="548"/>
            </a:xfrm>
            <a:prstGeom prst="roundRect">
              <a:avLst>
                <a:gd name="adj" fmla="val 40389"/>
              </a:avLst>
            </a:prstGeom>
            <a:gradFill rotWithShape="1">
              <a:gsLst>
                <a:gs pos="0">
                  <a:srgbClr val="58A4AE"/>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3" name="AutoShape 31"/>
            <p:cNvSpPr>
              <a:spLocks noChangeArrowheads="1"/>
            </p:cNvSpPr>
            <p:nvPr/>
          </p:nvSpPr>
          <p:spPr bwMode="gray">
            <a:xfrm>
              <a:off x="2238" y="3305"/>
              <a:ext cx="1304" cy="487"/>
            </a:xfrm>
            <a:prstGeom prst="roundRect">
              <a:avLst>
                <a:gd name="adj" fmla="val 50000"/>
              </a:avLst>
            </a:prstGeom>
            <a:gradFill rotWithShape="1">
              <a:gsLst>
                <a:gs pos="0">
                  <a:srgbClr val="72B2BB"/>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grpSp>
        <p:nvGrpSpPr>
          <p:cNvPr id="95264" name="Group 32"/>
          <p:cNvGrpSpPr>
            <a:grpSpLocks/>
          </p:cNvGrpSpPr>
          <p:nvPr/>
        </p:nvGrpSpPr>
        <p:grpSpPr bwMode="auto">
          <a:xfrm>
            <a:off x="5861050" y="1831975"/>
            <a:ext cx="2170113" cy="4035425"/>
            <a:chOff x="3692" y="1296"/>
            <a:chExt cx="1367" cy="2542"/>
          </a:xfrm>
        </p:grpSpPr>
        <p:sp>
          <p:nvSpPr>
            <p:cNvPr id="95265" name="AutoShape 33"/>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6" name="AutoShape 34"/>
            <p:cNvSpPr>
              <a:spLocks noChangeArrowheads="1"/>
            </p:cNvSpPr>
            <p:nvPr/>
          </p:nvSpPr>
          <p:spPr bwMode="gray">
            <a:xfrm>
              <a:off x="3717" y="1495"/>
              <a:ext cx="1322" cy="1766"/>
            </a:xfrm>
            <a:prstGeom prst="roundRect">
              <a:avLst>
                <a:gd name="adj" fmla="val 16667"/>
              </a:avLst>
            </a:prstGeom>
            <a:solidFill>
              <a:srgbClr val="E9E065"/>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7" name="AutoShape 35"/>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E9E065">
                    <a:gamma/>
                    <a:tint val="57647"/>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68" name="AutoShape 36"/>
            <p:cNvSpPr>
              <a:spLocks noChangeArrowheads="1"/>
            </p:cNvSpPr>
            <p:nvPr/>
          </p:nvSpPr>
          <p:spPr bwMode="gray">
            <a:xfrm>
              <a:off x="3728" y="1509"/>
              <a:ext cx="1304" cy="446"/>
            </a:xfrm>
            <a:prstGeom prst="roundRect">
              <a:avLst>
                <a:gd name="adj" fmla="val 50000"/>
              </a:avLst>
            </a:prstGeom>
            <a:gradFill rotWithShape="1">
              <a:gsLst>
                <a:gs pos="0">
                  <a:srgbClr val="E9E065">
                    <a:gamma/>
                    <a:tint val="33333"/>
                    <a:invGamma/>
                  </a:srgbClr>
                </a:gs>
                <a:gs pos="100000">
                  <a:srgbClr val="E9E065"/>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95269" name="Group 37"/>
            <p:cNvGrpSpPr>
              <a:grpSpLocks/>
            </p:cNvGrpSpPr>
            <p:nvPr/>
          </p:nvGrpSpPr>
          <p:grpSpPr bwMode="auto">
            <a:xfrm>
              <a:off x="4165" y="1296"/>
              <a:ext cx="405" cy="405"/>
              <a:chOff x="1289" y="582"/>
              <a:chExt cx="668" cy="668"/>
            </a:xfrm>
          </p:grpSpPr>
          <p:sp>
            <p:nvSpPr>
              <p:cNvPr id="95270" name="Oval 38"/>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5271" name="Oval 39"/>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72" name="Oval 40"/>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73" name="Oval 41"/>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5274" name="Oval 42"/>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5275" name="Text Box 43"/>
            <p:cNvSpPr txBox="1">
              <a:spLocks noChangeArrowheads="1"/>
            </p:cNvSpPr>
            <p:nvPr/>
          </p:nvSpPr>
          <p:spPr bwMode="gray">
            <a:xfrm>
              <a:off x="4251" y="1354"/>
              <a:ext cx="224" cy="2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tr-TR" altLang="tr-TR" sz="2400" dirty="0" smtClean="0">
                  <a:solidFill>
                    <a:srgbClr val="000000"/>
                  </a:solidFill>
                </a:rPr>
                <a:t>6</a:t>
              </a:r>
              <a:endParaRPr lang="en-US" altLang="tr-TR" dirty="0"/>
            </a:p>
          </p:txBody>
        </p:sp>
        <p:sp>
          <p:nvSpPr>
            <p:cNvPr id="95276" name="Text Box 44"/>
            <p:cNvSpPr txBox="1">
              <a:spLocks noChangeArrowheads="1"/>
            </p:cNvSpPr>
            <p:nvPr/>
          </p:nvSpPr>
          <p:spPr bwMode="gray">
            <a:xfrm>
              <a:off x="3744" y="1776"/>
              <a:ext cx="1296" cy="11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eaLnBrk="1" hangingPunct="1">
                <a:buFont typeface="Wingdings" pitchFamily="2" charset="2"/>
                <a:buNone/>
              </a:pPr>
              <a:r>
                <a:rPr lang="tr-TR" altLang="tr-TR" sz="2400" dirty="0" smtClean="0">
                  <a:solidFill>
                    <a:srgbClr val="002060"/>
                  </a:solidFill>
                  <a:latin typeface="Arial Rounded MT Bold" panose="020F0704030504030204" pitchFamily="34" charset="0"/>
                </a:rPr>
                <a:t>Süre:</a:t>
              </a:r>
            </a:p>
            <a:p>
              <a:pPr eaLnBrk="1" hangingPunct="1">
                <a:buFont typeface="Wingdings" pitchFamily="2" charset="2"/>
                <a:buNone/>
              </a:pPr>
              <a:endParaRPr lang="tr-TR" altLang="tr-TR" dirty="0" smtClean="0">
                <a:solidFill>
                  <a:srgbClr val="002060"/>
                </a:solidFill>
                <a:latin typeface="Arial Rounded MT Bold" panose="020F0704030504030204" pitchFamily="34" charset="0"/>
              </a:endParaRPr>
            </a:p>
            <a:p>
              <a:pPr eaLnBrk="1" hangingPunct="1">
                <a:buFont typeface="Wingdings" pitchFamily="2" charset="2"/>
                <a:buNone/>
              </a:pPr>
              <a:r>
                <a:rPr lang="tr-TR" altLang="tr-TR" dirty="0" smtClean="0">
                  <a:solidFill>
                    <a:srgbClr val="002060"/>
                  </a:solidFill>
                  <a:latin typeface="Arial Rounded MT Bold" panose="020F0704030504030204" pitchFamily="34" charset="0"/>
                </a:rPr>
                <a:t>(10-60 dakika)</a:t>
              </a:r>
            </a:p>
            <a:p>
              <a:pPr eaLnBrk="1" hangingPunct="1">
                <a:buFont typeface="Wingdings" pitchFamily="2" charset="2"/>
                <a:buNone/>
              </a:pPr>
              <a:r>
                <a:rPr lang="tr-TR" altLang="tr-TR" dirty="0" smtClean="0">
                  <a:solidFill>
                    <a:srgbClr val="002060"/>
                  </a:solidFill>
                  <a:latin typeface="Arial Rounded MT Bold" panose="020F0704030504030204" pitchFamily="34" charset="0"/>
                </a:rPr>
                <a:t>Cuma	(20-40)</a:t>
              </a:r>
            </a:p>
            <a:p>
              <a:pPr eaLnBrk="1" hangingPunct="1">
                <a:buFont typeface="Wingdings" pitchFamily="2" charset="2"/>
                <a:buNone/>
              </a:pPr>
              <a:r>
                <a:rPr lang="tr-TR" altLang="tr-TR" dirty="0" smtClean="0">
                  <a:solidFill>
                    <a:srgbClr val="002060"/>
                  </a:solidFill>
                  <a:latin typeface="Arial Rounded MT Bold" panose="020F0704030504030204" pitchFamily="34" charset="0"/>
                </a:rPr>
                <a:t>Bayram (30-60)</a:t>
              </a:r>
            </a:p>
            <a:p>
              <a:pPr eaLnBrk="1" hangingPunct="1">
                <a:buFont typeface="Wingdings" pitchFamily="2" charset="2"/>
                <a:buNone/>
              </a:pPr>
              <a:r>
                <a:rPr lang="tr-TR" altLang="tr-TR" dirty="0" smtClean="0">
                  <a:solidFill>
                    <a:srgbClr val="002060"/>
                  </a:solidFill>
                  <a:latin typeface="Arial Rounded MT Bold" panose="020F0704030504030204" pitchFamily="34" charset="0"/>
                </a:rPr>
                <a:t>Kandil 	(30-50)</a:t>
              </a:r>
              <a:endParaRPr lang="tr-TR" altLang="tr-TR" dirty="0">
                <a:solidFill>
                  <a:srgbClr val="002060"/>
                </a:solidFill>
                <a:latin typeface="Arial Rounded MT Bold" panose="020F0704030504030204" pitchFamily="34" charset="0"/>
              </a:endParaRPr>
            </a:p>
          </p:txBody>
        </p:sp>
        <p:sp>
          <p:nvSpPr>
            <p:cNvPr id="95277" name="AutoShape 45"/>
            <p:cNvSpPr>
              <a:spLocks noChangeArrowheads="1"/>
            </p:cNvSpPr>
            <p:nvPr/>
          </p:nvSpPr>
          <p:spPr bwMode="gray">
            <a:xfrm>
              <a:off x="3692" y="3290"/>
              <a:ext cx="1363" cy="548"/>
            </a:xfrm>
            <a:prstGeom prst="roundRect">
              <a:avLst>
                <a:gd name="adj" fmla="val 40389"/>
              </a:avLst>
            </a:prstGeom>
            <a:gradFill rotWithShape="1">
              <a:gsLst>
                <a:gs pos="0">
                  <a:srgbClr val="99BACC"/>
                </a:gs>
                <a:gs pos="100000">
                  <a:schemeClr val="bg1"/>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5278" name="AutoShape 46"/>
            <p:cNvSpPr>
              <a:spLocks noChangeArrowheads="1"/>
            </p:cNvSpPr>
            <p:nvPr/>
          </p:nvSpPr>
          <p:spPr bwMode="gray">
            <a:xfrm>
              <a:off x="3720" y="3305"/>
              <a:ext cx="1304" cy="487"/>
            </a:xfrm>
            <a:prstGeom prst="roundRect">
              <a:avLst>
                <a:gd name="adj" fmla="val 50000"/>
              </a:avLst>
            </a:prstGeom>
            <a:gradFill rotWithShape="1">
              <a:gsLst>
                <a:gs pos="0">
                  <a:srgbClr val="C8DAD4"/>
                </a:gs>
                <a:gs pos="100000">
                  <a:srgbClr val="FFFFFF"/>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Tree>
    <p:extLst>
      <p:ext uri="{BB962C8B-B14F-4D97-AF65-F5344CB8AC3E}">
        <p14:creationId xmlns:p14="http://schemas.microsoft.com/office/powerpoint/2010/main" xmlns="" val="3556451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ltbilgi Yer Tutucusu 3"/>
          <p:cNvSpPr>
            <a:spLocks noGrp="1"/>
          </p:cNvSpPr>
          <p:nvPr>
            <p:ph type="ftr" sz="quarter" idx="10"/>
          </p:nvPr>
        </p:nvSpPr>
        <p:spPr>
          <a:xfrm>
            <a:off x="6024882"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dirty="0"/>
          </a:p>
        </p:txBody>
      </p:sp>
      <p:sp>
        <p:nvSpPr>
          <p:cNvPr id="31" name="Veri Yer Tutucusu 5"/>
          <p:cNvSpPr>
            <a:spLocks noGrp="1"/>
          </p:cNvSpPr>
          <p:nvPr>
            <p:ph type="dt" sz="half" idx="12"/>
          </p:nvPr>
        </p:nvSpPr>
        <p:spPr/>
        <p:txBody>
          <a:bodyPr/>
          <a:lstStyle/>
          <a:p>
            <a:pPr algn="ctr"/>
            <a:r>
              <a:rPr lang="tr-TR" altLang="tr-TR" dirty="0" smtClean="0"/>
              <a:t>VAAZ/İRŞAT</a:t>
            </a:r>
            <a:endParaRPr lang="en-US" altLang="tr-TR" dirty="0"/>
          </a:p>
        </p:txBody>
      </p:sp>
      <p:sp>
        <p:nvSpPr>
          <p:cNvPr id="75778" name="Rectangle 2"/>
          <p:cNvSpPr>
            <a:spLocks noGrp="1" noChangeArrowheads="1"/>
          </p:cNvSpPr>
          <p:nvPr>
            <p:ph type="title"/>
          </p:nvPr>
        </p:nvSpPr>
        <p:spPr/>
        <p:txBody>
          <a:bodyPr/>
          <a:lstStyle/>
          <a:p>
            <a:r>
              <a:rPr lang="tr-TR" altLang="tr-TR" sz="3600" dirty="0" smtClean="0">
                <a:latin typeface="Arial Rounded MT Bold" panose="020F0704030504030204" pitchFamily="34" charset="0"/>
              </a:rPr>
              <a:t>7.Vaazın Hazırlanışı</a:t>
            </a:r>
            <a:endParaRPr lang="en-US" altLang="tr-TR" sz="2000" dirty="0">
              <a:latin typeface="Arial Rounded MT Bold" panose="020F0704030504030204" pitchFamily="34" charset="0"/>
            </a:endParaRPr>
          </a:p>
        </p:txBody>
      </p:sp>
      <p:sp>
        <p:nvSpPr>
          <p:cNvPr id="75779" name="Line 3"/>
          <p:cNvSpPr>
            <a:spLocks noChangeShapeType="1"/>
          </p:cNvSpPr>
          <p:nvPr/>
        </p:nvSpPr>
        <p:spPr bwMode="gray">
          <a:xfrm flipH="1">
            <a:off x="873125" y="5621338"/>
            <a:ext cx="1657350" cy="1587"/>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0" name="Line 4"/>
          <p:cNvSpPr>
            <a:spLocks noChangeShapeType="1"/>
          </p:cNvSpPr>
          <p:nvPr/>
        </p:nvSpPr>
        <p:spPr bwMode="gray">
          <a:xfrm flipH="1">
            <a:off x="873125" y="4783138"/>
            <a:ext cx="2438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1" name="Line 5"/>
          <p:cNvSpPr>
            <a:spLocks noChangeShapeType="1"/>
          </p:cNvSpPr>
          <p:nvPr/>
        </p:nvSpPr>
        <p:spPr bwMode="gray">
          <a:xfrm flipH="1">
            <a:off x="873125" y="3952875"/>
            <a:ext cx="33528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2" name="Line 6"/>
          <p:cNvSpPr>
            <a:spLocks noChangeShapeType="1"/>
          </p:cNvSpPr>
          <p:nvPr/>
        </p:nvSpPr>
        <p:spPr bwMode="gray">
          <a:xfrm flipH="1">
            <a:off x="873125" y="3124200"/>
            <a:ext cx="4165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3" name="Line 7"/>
          <p:cNvSpPr>
            <a:spLocks noChangeShapeType="1"/>
          </p:cNvSpPr>
          <p:nvPr/>
        </p:nvSpPr>
        <p:spPr bwMode="gray">
          <a:xfrm flipH="1" flipV="1">
            <a:off x="873125" y="2282825"/>
            <a:ext cx="5033963"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4" name="Line 8"/>
          <p:cNvSpPr>
            <a:spLocks noChangeShapeType="1"/>
          </p:cNvSpPr>
          <p:nvPr/>
        </p:nvSpPr>
        <p:spPr bwMode="gray">
          <a:xfrm>
            <a:off x="1025525" y="2276475"/>
            <a:ext cx="0" cy="87153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5" name="Line 9"/>
          <p:cNvSpPr>
            <a:spLocks noChangeShapeType="1"/>
          </p:cNvSpPr>
          <p:nvPr/>
        </p:nvSpPr>
        <p:spPr bwMode="gray">
          <a:xfrm>
            <a:off x="1025525" y="3148013"/>
            <a:ext cx="0" cy="8175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6" name="Line 10"/>
          <p:cNvSpPr>
            <a:spLocks noChangeShapeType="1"/>
          </p:cNvSpPr>
          <p:nvPr/>
        </p:nvSpPr>
        <p:spPr bwMode="gray">
          <a:xfrm>
            <a:off x="1025525" y="3965575"/>
            <a:ext cx="0" cy="8159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7" name="Line 11"/>
          <p:cNvSpPr>
            <a:spLocks noChangeShapeType="1"/>
          </p:cNvSpPr>
          <p:nvPr/>
        </p:nvSpPr>
        <p:spPr bwMode="gray">
          <a:xfrm>
            <a:off x="1025525" y="4783138"/>
            <a:ext cx="0" cy="8159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5788" name="Text Box 12"/>
          <p:cNvSpPr txBox="1">
            <a:spLocks noChangeArrowheads="1"/>
          </p:cNvSpPr>
          <p:nvPr/>
        </p:nvSpPr>
        <p:spPr bwMode="gray">
          <a:xfrm>
            <a:off x="1025525" y="2497198"/>
            <a:ext cx="2981009"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tr-TR" altLang="tr-TR" sz="1600" dirty="0" smtClean="0">
                <a:latin typeface="Arial Rounded MT Bold" panose="020F0704030504030204" pitchFamily="34" charset="0"/>
              </a:rPr>
              <a:t>Ayet ve Hadis’ler, süre ,konu</a:t>
            </a:r>
          </a:p>
          <a:p>
            <a:pPr eaLnBrk="0" hangingPunct="0"/>
            <a:r>
              <a:rPr lang="tr-TR" altLang="tr-TR" sz="1600" dirty="0">
                <a:solidFill>
                  <a:schemeClr val="tx1">
                    <a:lumMod val="75000"/>
                  </a:schemeClr>
                </a:solidFill>
                <a:latin typeface="Arial Rounded MT Bold" panose="020F0704030504030204" pitchFamily="34" charset="0"/>
              </a:rPr>
              <a:t>b</a:t>
            </a:r>
            <a:r>
              <a:rPr lang="tr-TR" altLang="tr-TR" sz="1600" dirty="0" smtClean="0">
                <a:solidFill>
                  <a:schemeClr val="tx1">
                    <a:lumMod val="75000"/>
                  </a:schemeClr>
                </a:solidFill>
                <a:latin typeface="Arial Rounded MT Bold" panose="020F0704030504030204" pitchFamily="34" charset="0"/>
              </a:rPr>
              <a:t>ütünlüğ</a:t>
            </a:r>
            <a:r>
              <a:rPr lang="tr-TR" altLang="tr-TR" sz="1600" dirty="0" smtClean="0">
                <a:latin typeface="Arial Rounded MT Bold" panose="020F0704030504030204" pitchFamily="34" charset="0"/>
              </a:rPr>
              <a:t>ü vb. açılardan</a:t>
            </a:r>
            <a:endParaRPr lang="en-US" altLang="tr-TR" sz="1600" dirty="0">
              <a:latin typeface="Arial Rounded MT Bold" panose="020F0704030504030204" pitchFamily="34" charset="0"/>
            </a:endParaRPr>
          </a:p>
        </p:txBody>
      </p:sp>
      <p:sp>
        <p:nvSpPr>
          <p:cNvPr id="75789" name="Text Box 13"/>
          <p:cNvSpPr txBox="1">
            <a:spLocks noChangeArrowheads="1"/>
          </p:cNvSpPr>
          <p:nvPr/>
        </p:nvSpPr>
        <p:spPr bwMode="gray">
          <a:xfrm>
            <a:off x="1025525" y="3402905"/>
            <a:ext cx="2862387"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tr-TR" altLang="tr-TR" sz="1600" dirty="0" smtClean="0">
                <a:latin typeface="Arial Rounded MT Bold" panose="020F0704030504030204" pitchFamily="34" charset="0"/>
              </a:rPr>
              <a:t>Vaazı metin haline getirme</a:t>
            </a:r>
            <a:endParaRPr lang="en-US" altLang="tr-TR" sz="1600" dirty="0">
              <a:latin typeface="Arial Rounded MT Bold" panose="020F0704030504030204" pitchFamily="34" charset="0"/>
            </a:endParaRPr>
          </a:p>
        </p:txBody>
      </p:sp>
      <p:sp>
        <p:nvSpPr>
          <p:cNvPr id="75790" name="Text Box 14"/>
          <p:cNvSpPr txBox="1">
            <a:spLocks noChangeArrowheads="1"/>
          </p:cNvSpPr>
          <p:nvPr/>
        </p:nvSpPr>
        <p:spPr bwMode="gray">
          <a:xfrm>
            <a:off x="1025525" y="4064973"/>
            <a:ext cx="2466355"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0" hangingPunct="0"/>
            <a:r>
              <a:rPr lang="tr-TR" altLang="tr-TR" sz="1600" dirty="0" smtClean="0">
                <a:latin typeface="Arial Rounded MT Bold" panose="020F0704030504030204" pitchFamily="34" charset="0"/>
              </a:rPr>
              <a:t>Fiş veya ilgili dosyalara işleme (Arşiv)</a:t>
            </a:r>
            <a:endParaRPr lang="en-US" altLang="tr-TR" sz="1600" dirty="0">
              <a:latin typeface="Arial Rounded MT Bold" panose="020F0704030504030204" pitchFamily="34" charset="0"/>
            </a:endParaRPr>
          </a:p>
        </p:txBody>
      </p:sp>
      <p:sp>
        <p:nvSpPr>
          <p:cNvPr id="75791" name="Text Box 15"/>
          <p:cNvSpPr txBox="1">
            <a:spLocks noChangeArrowheads="1"/>
          </p:cNvSpPr>
          <p:nvPr/>
        </p:nvSpPr>
        <p:spPr bwMode="gray">
          <a:xfrm>
            <a:off x="1025525" y="4794252"/>
            <a:ext cx="1746275"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0" hangingPunct="0"/>
            <a:r>
              <a:rPr lang="tr-TR" altLang="tr-TR" sz="1600" dirty="0" err="1" smtClean="0">
                <a:latin typeface="Arial Rounded MT Bold" panose="020F0704030504030204" pitchFamily="34" charset="0"/>
              </a:rPr>
              <a:t>Mu’cemler</a:t>
            </a:r>
            <a:r>
              <a:rPr lang="tr-TR" altLang="tr-TR" sz="1600" dirty="0" smtClean="0">
                <a:latin typeface="Arial Rounded MT Bold" panose="020F0704030504030204" pitchFamily="34" charset="0"/>
              </a:rPr>
              <a:t> </a:t>
            </a:r>
            <a:r>
              <a:rPr lang="tr-TR" altLang="tr-TR" sz="1600" dirty="0" err="1" smtClean="0">
                <a:latin typeface="Arial Rounded MT Bold" panose="020F0704030504030204" pitchFamily="34" charset="0"/>
              </a:rPr>
              <a:t>ınternet</a:t>
            </a:r>
            <a:r>
              <a:rPr lang="tr-TR" altLang="tr-TR" sz="1600" dirty="0" smtClean="0">
                <a:latin typeface="Arial Rounded MT Bold" panose="020F0704030504030204" pitchFamily="34" charset="0"/>
              </a:rPr>
              <a:t> arama siteleri</a:t>
            </a:r>
            <a:endParaRPr lang="en-US" altLang="tr-TR" sz="1600" dirty="0">
              <a:latin typeface="Arial Rounded MT Bold" panose="020F0704030504030204" pitchFamily="34" charset="0"/>
            </a:endParaRPr>
          </a:p>
        </p:txBody>
      </p:sp>
      <p:grpSp>
        <p:nvGrpSpPr>
          <p:cNvPr id="75792" name="Group 16"/>
          <p:cNvGrpSpPr>
            <a:grpSpLocks/>
          </p:cNvGrpSpPr>
          <p:nvPr/>
        </p:nvGrpSpPr>
        <p:grpSpPr bwMode="auto">
          <a:xfrm>
            <a:off x="2575244" y="2255838"/>
            <a:ext cx="5826126" cy="3343275"/>
            <a:chOff x="1514" y="1446"/>
            <a:chExt cx="3670" cy="2106"/>
          </a:xfrm>
        </p:grpSpPr>
        <p:sp>
          <p:nvSpPr>
            <p:cNvPr id="75793" name="Freeform 17"/>
            <p:cNvSpPr>
              <a:spLocks/>
            </p:cNvSpPr>
            <p:nvPr/>
          </p:nvSpPr>
          <p:spPr bwMode="gray">
            <a:xfrm>
              <a:off x="4817" y="1446"/>
              <a:ext cx="363" cy="533"/>
            </a:xfrm>
            <a:custGeom>
              <a:avLst/>
              <a:gdLst>
                <a:gd name="T0" fmla="*/ 308 w 308"/>
                <a:gd name="T1" fmla="*/ 120 h 444"/>
                <a:gd name="T2" fmla="*/ 0 w 308"/>
                <a:gd name="T3" fmla="*/ 444 h 444"/>
                <a:gd name="T4" fmla="*/ 0 w 308"/>
                <a:gd name="T5" fmla="*/ 286 h 444"/>
                <a:gd name="T6" fmla="*/ 308 w 308"/>
                <a:gd name="T7" fmla="*/ 0 h 444"/>
                <a:gd name="T8" fmla="*/ 308 w 308"/>
                <a:gd name="T9" fmla="*/ 120 h 444"/>
              </a:gdLst>
              <a:ahLst/>
              <a:cxnLst>
                <a:cxn ang="0">
                  <a:pos x="T0" y="T1"/>
                </a:cxn>
                <a:cxn ang="0">
                  <a:pos x="T2" y="T3"/>
                </a:cxn>
                <a:cxn ang="0">
                  <a:pos x="T4" y="T5"/>
                </a:cxn>
                <a:cxn ang="0">
                  <a:pos x="T6" y="T7"/>
                </a:cxn>
                <a:cxn ang="0">
                  <a:pos x="T8" y="T9"/>
                </a:cxn>
              </a:cxnLst>
              <a:rect l="0" t="0" r="r" b="b"/>
              <a:pathLst>
                <a:path w="308" h="444">
                  <a:moveTo>
                    <a:pt x="308" y="120"/>
                  </a:moveTo>
                  <a:lnTo>
                    <a:pt x="0" y="444"/>
                  </a:lnTo>
                  <a:lnTo>
                    <a:pt x="0" y="286"/>
                  </a:lnTo>
                  <a:lnTo>
                    <a:pt x="308" y="0"/>
                  </a:lnTo>
                  <a:lnTo>
                    <a:pt x="308" y="120"/>
                  </a:lnTo>
                  <a:close/>
                </a:path>
              </a:pathLst>
            </a:custGeom>
            <a:gradFill rotWithShape="1">
              <a:gsLst>
                <a:gs pos="0">
                  <a:schemeClr val="accent2">
                    <a:gamma/>
                    <a:shade val="46275"/>
                    <a:invGamma/>
                  </a:schemeClr>
                </a:gs>
                <a:gs pos="50000">
                  <a:schemeClr val="accent2"/>
                </a:gs>
                <a:gs pos="100000">
                  <a:schemeClr val="accent2">
                    <a:gamma/>
                    <a:shade val="46275"/>
                    <a:invGamma/>
                  </a:schemeClr>
                </a:gs>
              </a:gsLst>
              <a:lin ang="2700000" scaled="1"/>
            </a:gradFill>
            <a:ln>
              <a:noFill/>
            </a:ln>
            <a:extLst>
              <a:ext uri="{91240B29-F687-4F45-9708-019B960494DF}">
                <a14:hiddenLine xmlns:a14="http://schemas.microsoft.com/office/drawing/2010/main" xmlns="" w="0">
                  <a:solidFill>
                    <a:srgbClr val="D1D1D1"/>
                  </a:solidFill>
                  <a:prstDash val="solid"/>
                  <a:round/>
                  <a:headEnd/>
                  <a:tailEnd/>
                </a14:hiddenLine>
              </a:ext>
            </a:extLst>
          </p:spPr>
          <p:txBody>
            <a:bodyPr/>
            <a:lstStyle/>
            <a:p>
              <a:endParaRPr lang="tr-TR"/>
            </a:p>
          </p:txBody>
        </p:sp>
        <p:sp>
          <p:nvSpPr>
            <p:cNvPr id="75794" name="Freeform 18"/>
            <p:cNvSpPr>
              <a:spLocks/>
            </p:cNvSpPr>
            <p:nvPr/>
          </p:nvSpPr>
          <p:spPr bwMode="gray">
            <a:xfrm>
              <a:off x="3078" y="1446"/>
              <a:ext cx="2106" cy="341"/>
            </a:xfrm>
            <a:custGeom>
              <a:avLst/>
              <a:gdLst>
                <a:gd name="T0" fmla="*/ 1478 w 1786"/>
                <a:gd name="T1" fmla="*/ 284 h 284"/>
                <a:gd name="T2" fmla="*/ 0 w 1786"/>
                <a:gd name="T3" fmla="*/ 284 h 284"/>
                <a:gd name="T4" fmla="*/ 446 w 1786"/>
                <a:gd name="T5" fmla="*/ 0 h 284"/>
                <a:gd name="T6" fmla="*/ 1786 w 1786"/>
                <a:gd name="T7" fmla="*/ 0 h 284"/>
                <a:gd name="T8" fmla="*/ 1478 w 1786"/>
                <a:gd name="T9" fmla="*/ 284 h 284"/>
              </a:gdLst>
              <a:ahLst/>
              <a:cxnLst>
                <a:cxn ang="0">
                  <a:pos x="T0" y="T1"/>
                </a:cxn>
                <a:cxn ang="0">
                  <a:pos x="T2" y="T3"/>
                </a:cxn>
                <a:cxn ang="0">
                  <a:pos x="T4" y="T5"/>
                </a:cxn>
                <a:cxn ang="0">
                  <a:pos x="T6" y="T7"/>
                </a:cxn>
                <a:cxn ang="0">
                  <a:pos x="T8" y="T9"/>
                </a:cxn>
              </a:cxnLst>
              <a:rect l="0" t="0" r="r" b="b"/>
              <a:pathLst>
                <a:path w="1786" h="284">
                  <a:moveTo>
                    <a:pt x="1478" y="284"/>
                  </a:moveTo>
                  <a:lnTo>
                    <a:pt x="0" y="284"/>
                  </a:lnTo>
                  <a:lnTo>
                    <a:pt x="446" y="0"/>
                  </a:lnTo>
                  <a:lnTo>
                    <a:pt x="1786" y="0"/>
                  </a:lnTo>
                  <a:lnTo>
                    <a:pt x="1478" y="284"/>
                  </a:lnTo>
                  <a:close/>
                </a:path>
              </a:pathLst>
            </a:custGeom>
            <a:solidFill>
              <a:schemeClr val="accent2"/>
            </a:solidFill>
            <a:ln>
              <a:noFill/>
            </a:ln>
            <a:extLst>
              <a:ext uri="{91240B29-F687-4F45-9708-019B960494DF}">
                <a14:hiddenLine xmlns:a14="http://schemas.microsoft.com/office/drawing/2010/main" xmlns="" w="0">
                  <a:solidFill>
                    <a:srgbClr val="808080"/>
                  </a:solidFill>
                  <a:prstDash val="solid"/>
                  <a:round/>
                  <a:headEnd/>
                  <a:tailEnd/>
                </a14:hiddenLine>
              </a:ext>
            </a:extLst>
          </p:spPr>
          <p:txBody>
            <a:bodyPr/>
            <a:lstStyle/>
            <a:p>
              <a:endParaRPr lang="tr-TR"/>
            </a:p>
          </p:txBody>
        </p:sp>
        <p:sp>
          <p:nvSpPr>
            <p:cNvPr id="75795" name="Freeform 19"/>
            <p:cNvSpPr>
              <a:spLocks/>
            </p:cNvSpPr>
            <p:nvPr/>
          </p:nvSpPr>
          <p:spPr bwMode="gray">
            <a:xfrm>
              <a:off x="4452" y="1970"/>
              <a:ext cx="363" cy="530"/>
            </a:xfrm>
            <a:custGeom>
              <a:avLst/>
              <a:gdLst>
                <a:gd name="T0" fmla="*/ 308 w 308"/>
                <a:gd name="T1" fmla="*/ 120 h 442"/>
                <a:gd name="T2" fmla="*/ 0 w 308"/>
                <a:gd name="T3" fmla="*/ 442 h 442"/>
                <a:gd name="T4" fmla="*/ 0 w 308"/>
                <a:gd name="T5" fmla="*/ 286 h 442"/>
                <a:gd name="T6" fmla="*/ 308 w 308"/>
                <a:gd name="T7" fmla="*/ 0 h 442"/>
                <a:gd name="T8" fmla="*/ 308 w 308"/>
                <a:gd name="T9" fmla="*/ 120 h 442"/>
              </a:gdLst>
              <a:ahLst/>
              <a:cxnLst>
                <a:cxn ang="0">
                  <a:pos x="T0" y="T1"/>
                </a:cxn>
                <a:cxn ang="0">
                  <a:pos x="T2" y="T3"/>
                </a:cxn>
                <a:cxn ang="0">
                  <a:pos x="T4" y="T5"/>
                </a:cxn>
                <a:cxn ang="0">
                  <a:pos x="T6" y="T7"/>
                </a:cxn>
                <a:cxn ang="0">
                  <a:pos x="T8" y="T9"/>
                </a:cxn>
              </a:cxnLst>
              <a:rect l="0" t="0" r="r" b="b"/>
              <a:pathLst>
                <a:path w="308" h="442">
                  <a:moveTo>
                    <a:pt x="308" y="120"/>
                  </a:moveTo>
                  <a:lnTo>
                    <a:pt x="0" y="442"/>
                  </a:lnTo>
                  <a:lnTo>
                    <a:pt x="0" y="286"/>
                  </a:lnTo>
                  <a:lnTo>
                    <a:pt x="308" y="0"/>
                  </a:lnTo>
                  <a:lnTo>
                    <a:pt x="308" y="120"/>
                  </a:lnTo>
                  <a:close/>
                </a:path>
              </a:pathLst>
            </a:custGeom>
            <a:gradFill rotWithShape="1">
              <a:gsLst>
                <a:gs pos="0">
                  <a:schemeClr val="hlink">
                    <a:gamma/>
                    <a:shade val="46275"/>
                    <a:invGamma/>
                  </a:schemeClr>
                </a:gs>
                <a:gs pos="50000">
                  <a:schemeClr val="hlink"/>
                </a:gs>
                <a:gs pos="100000">
                  <a:schemeClr val="hlink">
                    <a:gamma/>
                    <a:shade val="46275"/>
                    <a:invGamma/>
                  </a:schemeClr>
                </a:gs>
              </a:gsLst>
              <a:lin ang="2700000" scaled="1"/>
            </a:gradFill>
            <a:ln>
              <a:noFill/>
            </a:ln>
            <a:extLst>
              <a:ext uri="{91240B29-F687-4F45-9708-019B960494DF}">
                <a14:hiddenLine xmlns:a14="http://schemas.microsoft.com/office/drawing/2010/main" xmlns="" w="0">
                  <a:solidFill>
                    <a:srgbClr val="D1D1D1"/>
                  </a:solidFill>
                  <a:prstDash val="solid"/>
                  <a:round/>
                  <a:headEnd/>
                  <a:tailEnd/>
                </a14:hiddenLine>
              </a:ext>
            </a:extLst>
          </p:spPr>
          <p:txBody>
            <a:bodyPr/>
            <a:lstStyle/>
            <a:p>
              <a:endParaRPr lang="tr-TR"/>
            </a:p>
          </p:txBody>
        </p:sp>
        <p:sp>
          <p:nvSpPr>
            <p:cNvPr id="75796" name="Freeform 20"/>
            <p:cNvSpPr>
              <a:spLocks/>
            </p:cNvSpPr>
            <p:nvPr/>
          </p:nvSpPr>
          <p:spPr bwMode="gray">
            <a:xfrm>
              <a:off x="2555" y="1970"/>
              <a:ext cx="2264" cy="340"/>
            </a:xfrm>
            <a:custGeom>
              <a:avLst/>
              <a:gdLst>
                <a:gd name="T0" fmla="*/ 1612 w 1920"/>
                <a:gd name="T1" fmla="*/ 284 h 284"/>
                <a:gd name="T2" fmla="*/ 0 w 1920"/>
                <a:gd name="T3" fmla="*/ 284 h 284"/>
                <a:gd name="T4" fmla="*/ 446 w 1920"/>
                <a:gd name="T5" fmla="*/ 0 h 284"/>
                <a:gd name="T6" fmla="*/ 1920 w 1920"/>
                <a:gd name="T7" fmla="*/ 0 h 284"/>
                <a:gd name="T8" fmla="*/ 1612 w 1920"/>
                <a:gd name="T9" fmla="*/ 284 h 284"/>
              </a:gdLst>
              <a:ahLst/>
              <a:cxnLst>
                <a:cxn ang="0">
                  <a:pos x="T0" y="T1"/>
                </a:cxn>
                <a:cxn ang="0">
                  <a:pos x="T2" y="T3"/>
                </a:cxn>
                <a:cxn ang="0">
                  <a:pos x="T4" y="T5"/>
                </a:cxn>
                <a:cxn ang="0">
                  <a:pos x="T6" y="T7"/>
                </a:cxn>
                <a:cxn ang="0">
                  <a:pos x="T8" y="T9"/>
                </a:cxn>
              </a:cxnLst>
              <a:rect l="0" t="0" r="r" b="b"/>
              <a:pathLst>
                <a:path w="1920" h="284">
                  <a:moveTo>
                    <a:pt x="1612" y="284"/>
                  </a:moveTo>
                  <a:lnTo>
                    <a:pt x="0" y="284"/>
                  </a:lnTo>
                  <a:lnTo>
                    <a:pt x="446" y="0"/>
                  </a:lnTo>
                  <a:lnTo>
                    <a:pt x="1920" y="0"/>
                  </a:lnTo>
                  <a:lnTo>
                    <a:pt x="1612" y="284"/>
                  </a:lnTo>
                  <a:close/>
                </a:path>
              </a:pathLst>
            </a:custGeom>
            <a:solidFill>
              <a:schemeClr val="hlink"/>
            </a:solidFill>
            <a:ln>
              <a:noFill/>
            </a:ln>
            <a:extLst>
              <a:ext uri="{91240B29-F687-4F45-9708-019B960494DF}">
                <a14:hiddenLine xmlns:a14="http://schemas.microsoft.com/office/drawing/2010/main" xmlns="" w="0">
                  <a:solidFill>
                    <a:srgbClr val="808080"/>
                  </a:solidFill>
                  <a:prstDash val="solid"/>
                  <a:round/>
                  <a:headEnd/>
                  <a:tailEnd/>
                </a14:hiddenLine>
              </a:ext>
            </a:extLst>
          </p:spPr>
          <p:txBody>
            <a:bodyPr/>
            <a:lstStyle/>
            <a:p>
              <a:endParaRPr lang="tr-TR"/>
            </a:p>
          </p:txBody>
        </p:sp>
        <p:sp>
          <p:nvSpPr>
            <p:cNvPr id="75797" name="Freeform 21"/>
            <p:cNvSpPr>
              <a:spLocks/>
            </p:cNvSpPr>
            <p:nvPr/>
          </p:nvSpPr>
          <p:spPr bwMode="gray">
            <a:xfrm>
              <a:off x="4086" y="2494"/>
              <a:ext cx="361" cy="532"/>
            </a:xfrm>
            <a:custGeom>
              <a:avLst/>
              <a:gdLst>
                <a:gd name="T0" fmla="*/ 306 w 306"/>
                <a:gd name="T1" fmla="*/ 122 h 444"/>
                <a:gd name="T2" fmla="*/ 0 w 306"/>
                <a:gd name="T3" fmla="*/ 444 h 444"/>
                <a:gd name="T4" fmla="*/ 0 w 306"/>
                <a:gd name="T5" fmla="*/ 286 h 444"/>
                <a:gd name="T6" fmla="*/ 306 w 306"/>
                <a:gd name="T7" fmla="*/ 0 h 444"/>
                <a:gd name="T8" fmla="*/ 306 w 306"/>
                <a:gd name="T9" fmla="*/ 122 h 444"/>
              </a:gdLst>
              <a:ahLst/>
              <a:cxnLst>
                <a:cxn ang="0">
                  <a:pos x="T0" y="T1"/>
                </a:cxn>
                <a:cxn ang="0">
                  <a:pos x="T2" y="T3"/>
                </a:cxn>
                <a:cxn ang="0">
                  <a:pos x="T4" y="T5"/>
                </a:cxn>
                <a:cxn ang="0">
                  <a:pos x="T6" y="T7"/>
                </a:cxn>
                <a:cxn ang="0">
                  <a:pos x="T8" y="T9"/>
                </a:cxn>
              </a:cxnLst>
              <a:rect l="0" t="0" r="r" b="b"/>
              <a:pathLst>
                <a:path w="306" h="444">
                  <a:moveTo>
                    <a:pt x="306" y="122"/>
                  </a:moveTo>
                  <a:lnTo>
                    <a:pt x="0" y="444"/>
                  </a:lnTo>
                  <a:lnTo>
                    <a:pt x="0" y="286"/>
                  </a:lnTo>
                  <a:lnTo>
                    <a:pt x="306" y="0"/>
                  </a:lnTo>
                  <a:lnTo>
                    <a:pt x="306" y="122"/>
                  </a:lnTo>
                  <a:close/>
                </a:path>
              </a:pathLst>
            </a:custGeom>
            <a:gradFill rotWithShape="1">
              <a:gsLst>
                <a:gs pos="0">
                  <a:schemeClr val="folHlink">
                    <a:gamma/>
                    <a:shade val="46275"/>
                    <a:invGamma/>
                  </a:schemeClr>
                </a:gs>
                <a:gs pos="50000">
                  <a:schemeClr val="folHlink"/>
                </a:gs>
                <a:gs pos="100000">
                  <a:schemeClr val="folHlink">
                    <a:gamma/>
                    <a:shade val="46275"/>
                    <a:invGamma/>
                  </a:schemeClr>
                </a:gs>
              </a:gsLst>
              <a:lin ang="2700000" scaled="1"/>
            </a:gradFill>
            <a:ln>
              <a:noFill/>
            </a:ln>
            <a:extLst>
              <a:ext uri="{91240B29-F687-4F45-9708-019B960494DF}">
                <a14:hiddenLine xmlns:a14="http://schemas.microsoft.com/office/drawing/2010/main" xmlns="" w="0">
                  <a:solidFill>
                    <a:srgbClr val="D1D1D1"/>
                  </a:solidFill>
                  <a:prstDash val="solid"/>
                  <a:round/>
                  <a:headEnd/>
                  <a:tailEnd/>
                </a14:hiddenLine>
              </a:ext>
            </a:extLst>
          </p:spPr>
          <p:txBody>
            <a:bodyPr/>
            <a:lstStyle/>
            <a:p>
              <a:endParaRPr lang="tr-TR"/>
            </a:p>
          </p:txBody>
        </p:sp>
        <p:sp>
          <p:nvSpPr>
            <p:cNvPr id="75798" name="Freeform 22"/>
            <p:cNvSpPr>
              <a:spLocks/>
            </p:cNvSpPr>
            <p:nvPr/>
          </p:nvSpPr>
          <p:spPr bwMode="gray">
            <a:xfrm>
              <a:off x="3722" y="3019"/>
              <a:ext cx="364" cy="533"/>
            </a:xfrm>
            <a:custGeom>
              <a:avLst/>
              <a:gdLst>
                <a:gd name="T0" fmla="*/ 308 w 308"/>
                <a:gd name="T1" fmla="*/ 122 h 444"/>
                <a:gd name="T2" fmla="*/ 0 w 308"/>
                <a:gd name="T3" fmla="*/ 444 h 444"/>
                <a:gd name="T4" fmla="*/ 0 w 308"/>
                <a:gd name="T5" fmla="*/ 286 h 444"/>
                <a:gd name="T6" fmla="*/ 308 w 308"/>
                <a:gd name="T7" fmla="*/ 0 h 444"/>
                <a:gd name="T8" fmla="*/ 308 w 308"/>
                <a:gd name="T9" fmla="*/ 122 h 444"/>
              </a:gdLst>
              <a:ahLst/>
              <a:cxnLst>
                <a:cxn ang="0">
                  <a:pos x="T0" y="T1"/>
                </a:cxn>
                <a:cxn ang="0">
                  <a:pos x="T2" y="T3"/>
                </a:cxn>
                <a:cxn ang="0">
                  <a:pos x="T4" y="T5"/>
                </a:cxn>
                <a:cxn ang="0">
                  <a:pos x="T6" y="T7"/>
                </a:cxn>
                <a:cxn ang="0">
                  <a:pos x="T8" y="T9"/>
                </a:cxn>
              </a:cxnLst>
              <a:rect l="0" t="0" r="r" b="b"/>
              <a:pathLst>
                <a:path w="308" h="444">
                  <a:moveTo>
                    <a:pt x="308" y="122"/>
                  </a:moveTo>
                  <a:lnTo>
                    <a:pt x="0" y="444"/>
                  </a:lnTo>
                  <a:lnTo>
                    <a:pt x="0" y="286"/>
                  </a:lnTo>
                  <a:lnTo>
                    <a:pt x="308" y="0"/>
                  </a:lnTo>
                  <a:lnTo>
                    <a:pt x="308" y="122"/>
                  </a:lnTo>
                  <a:close/>
                </a:path>
              </a:pathLst>
            </a:cu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a:noFill/>
            </a:ln>
            <a:extLst>
              <a:ext uri="{91240B29-F687-4F45-9708-019B960494DF}">
                <a14:hiddenLine xmlns:a14="http://schemas.microsoft.com/office/drawing/2010/main" xmlns="" w="0">
                  <a:solidFill>
                    <a:srgbClr val="D1D1D1"/>
                  </a:solidFill>
                  <a:prstDash val="solid"/>
                  <a:round/>
                  <a:headEnd/>
                  <a:tailEnd/>
                </a14:hiddenLine>
              </a:ext>
            </a:extLst>
          </p:spPr>
          <p:txBody>
            <a:bodyPr/>
            <a:lstStyle/>
            <a:p>
              <a:endParaRPr lang="tr-TR"/>
            </a:p>
          </p:txBody>
        </p:sp>
        <p:sp>
          <p:nvSpPr>
            <p:cNvPr id="75799" name="Freeform 23"/>
            <p:cNvSpPr>
              <a:spLocks/>
            </p:cNvSpPr>
            <p:nvPr/>
          </p:nvSpPr>
          <p:spPr bwMode="gray">
            <a:xfrm>
              <a:off x="1515" y="3022"/>
              <a:ext cx="2571" cy="340"/>
            </a:xfrm>
            <a:custGeom>
              <a:avLst/>
              <a:gdLst>
                <a:gd name="T0" fmla="*/ 1872 w 2180"/>
                <a:gd name="T1" fmla="*/ 284 h 284"/>
                <a:gd name="T2" fmla="*/ 0 w 2180"/>
                <a:gd name="T3" fmla="*/ 284 h 284"/>
                <a:gd name="T4" fmla="*/ 446 w 2180"/>
                <a:gd name="T5" fmla="*/ 0 h 284"/>
                <a:gd name="T6" fmla="*/ 2180 w 2180"/>
                <a:gd name="T7" fmla="*/ 0 h 284"/>
                <a:gd name="T8" fmla="*/ 1872 w 2180"/>
                <a:gd name="T9" fmla="*/ 284 h 284"/>
              </a:gdLst>
              <a:ahLst/>
              <a:cxnLst>
                <a:cxn ang="0">
                  <a:pos x="T0" y="T1"/>
                </a:cxn>
                <a:cxn ang="0">
                  <a:pos x="T2" y="T3"/>
                </a:cxn>
                <a:cxn ang="0">
                  <a:pos x="T4" y="T5"/>
                </a:cxn>
                <a:cxn ang="0">
                  <a:pos x="T6" y="T7"/>
                </a:cxn>
                <a:cxn ang="0">
                  <a:pos x="T8" y="T9"/>
                </a:cxn>
              </a:cxnLst>
              <a:rect l="0" t="0" r="r" b="b"/>
              <a:pathLst>
                <a:path w="2180" h="284">
                  <a:moveTo>
                    <a:pt x="1872" y="284"/>
                  </a:moveTo>
                  <a:lnTo>
                    <a:pt x="0" y="284"/>
                  </a:lnTo>
                  <a:lnTo>
                    <a:pt x="446" y="0"/>
                  </a:lnTo>
                  <a:lnTo>
                    <a:pt x="2180" y="0"/>
                  </a:lnTo>
                  <a:lnTo>
                    <a:pt x="1872" y="284"/>
                  </a:lnTo>
                  <a:close/>
                </a:path>
              </a:pathLst>
            </a:custGeom>
            <a:solidFill>
              <a:schemeClr val="accent1"/>
            </a:solidFill>
            <a:ln>
              <a:noFill/>
            </a:ln>
            <a:extLst>
              <a:ext uri="{91240B29-F687-4F45-9708-019B960494DF}">
                <a14:hiddenLine xmlns:a14="http://schemas.microsoft.com/office/drawing/2010/main" xmlns="" w="0">
                  <a:solidFill>
                    <a:srgbClr val="808080"/>
                  </a:solidFill>
                  <a:prstDash val="solid"/>
                  <a:round/>
                  <a:headEnd/>
                  <a:tailEnd/>
                </a14:hiddenLine>
              </a:ext>
            </a:extLst>
          </p:spPr>
          <p:txBody>
            <a:bodyPr/>
            <a:lstStyle/>
            <a:p>
              <a:endParaRPr lang="tr-TR"/>
            </a:p>
          </p:txBody>
        </p:sp>
        <p:sp>
          <p:nvSpPr>
            <p:cNvPr id="75800" name="Freeform 24"/>
            <p:cNvSpPr>
              <a:spLocks/>
            </p:cNvSpPr>
            <p:nvPr/>
          </p:nvSpPr>
          <p:spPr bwMode="gray">
            <a:xfrm>
              <a:off x="1888" y="1543"/>
              <a:ext cx="1158" cy="1715"/>
            </a:xfrm>
            <a:custGeom>
              <a:avLst/>
              <a:gdLst>
                <a:gd name="T0" fmla="*/ 12 w 1824"/>
                <a:gd name="T1" fmla="*/ 2464 h 2648"/>
                <a:gd name="T2" fmla="*/ 56 w 1824"/>
                <a:gd name="T3" fmla="*/ 2120 h 2648"/>
                <a:gd name="T4" fmla="*/ 124 w 1824"/>
                <a:gd name="T5" fmla="*/ 1808 h 2648"/>
                <a:gd name="T6" fmla="*/ 212 w 1824"/>
                <a:gd name="T7" fmla="*/ 1524 h 2648"/>
                <a:gd name="T8" fmla="*/ 316 w 1824"/>
                <a:gd name="T9" fmla="*/ 1270 h 2648"/>
                <a:gd name="T10" fmla="*/ 430 w 1824"/>
                <a:gd name="T11" fmla="*/ 1044 h 2648"/>
                <a:gd name="T12" fmla="*/ 550 w 1824"/>
                <a:gd name="T13" fmla="*/ 846 h 2648"/>
                <a:gd name="T14" fmla="*/ 672 w 1824"/>
                <a:gd name="T15" fmla="*/ 674 h 2648"/>
                <a:gd name="T16" fmla="*/ 792 w 1824"/>
                <a:gd name="T17" fmla="*/ 528 h 2648"/>
                <a:gd name="T18" fmla="*/ 906 w 1824"/>
                <a:gd name="T19" fmla="*/ 408 h 2648"/>
                <a:gd name="T20" fmla="*/ 1010 w 1824"/>
                <a:gd name="T21" fmla="*/ 310 h 2648"/>
                <a:gd name="T22" fmla="*/ 1096 w 1824"/>
                <a:gd name="T23" fmla="*/ 236 h 2648"/>
                <a:gd name="T24" fmla="*/ 1164 w 1824"/>
                <a:gd name="T25" fmla="*/ 184 h 2648"/>
                <a:gd name="T26" fmla="*/ 1208 w 1824"/>
                <a:gd name="T27" fmla="*/ 154 h 2648"/>
                <a:gd name="T28" fmla="*/ 1224 w 1824"/>
                <a:gd name="T29" fmla="*/ 144 h 2648"/>
                <a:gd name="T30" fmla="*/ 1728 w 1824"/>
                <a:gd name="T31" fmla="*/ 56 h 2648"/>
                <a:gd name="T32" fmla="*/ 1568 w 1824"/>
                <a:gd name="T33" fmla="*/ 328 h 2648"/>
                <a:gd name="T34" fmla="*/ 1554 w 1824"/>
                <a:gd name="T35" fmla="*/ 332 h 2648"/>
                <a:gd name="T36" fmla="*/ 1514 w 1824"/>
                <a:gd name="T37" fmla="*/ 346 h 2648"/>
                <a:gd name="T38" fmla="*/ 1452 w 1824"/>
                <a:gd name="T39" fmla="*/ 370 h 2648"/>
                <a:gd name="T40" fmla="*/ 1370 w 1824"/>
                <a:gd name="T41" fmla="*/ 410 h 2648"/>
                <a:gd name="T42" fmla="*/ 1270 w 1824"/>
                <a:gd name="T43" fmla="*/ 466 h 2648"/>
                <a:gd name="T44" fmla="*/ 1158 w 1824"/>
                <a:gd name="T45" fmla="*/ 540 h 2648"/>
                <a:gd name="T46" fmla="*/ 1034 w 1824"/>
                <a:gd name="T47" fmla="*/ 636 h 2648"/>
                <a:gd name="T48" fmla="*/ 904 w 1824"/>
                <a:gd name="T49" fmla="*/ 756 h 2648"/>
                <a:gd name="T50" fmla="*/ 770 w 1824"/>
                <a:gd name="T51" fmla="*/ 900 h 2648"/>
                <a:gd name="T52" fmla="*/ 632 w 1824"/>
                <a:gd name="T53" fmla="*/ 1076 h 2648"/>
                <a:gd name="T54" fmla="*/ 498 w 1824"/>
                <a:gd name="T55" fmla="*/ 1280 h 2648"/>
                <a:gd name="T56" fmla="*/ 370 w 1824"/>
                <a:gd name="T57" fmla="*/ 1518 h 2648"/>
                <a:gd name="T58" fmla="*/ 248 w 1824"/>
                <a:gd name="T59" fmla="*/ 1792 h 2648"/>
                <a:gd name="T60" fmla="*/ 138 w 1824"/>
                <a:gd name="T61" fmla="*/ 2104 h 2648"/>
                <a:gd name="T62" fmla="*/ 42 w 1824"/>
                <a:gd name="T63" fmla="*/ 2456 h 2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D11364">
                    <a:gamma/>
                    <a:shade val="46275"/>
                    <a:invGamma/>
                  </a:srgbClr>
                </a:gs>
              </a:gsLst>
              <a:lin ang="5400000" scaled="1"/>
            </a:gradFill>
            <a:ln>
              <a:noFill/>
            </a:ln>
            <a:extLst>
              <a:ext uri="{91240B29-F687-4F45-9708-019B960494DF}">
                <a14:hiddenLine xmlns:a14="http://schemas.microsoft.com/office/drawing/2010/main" xmlns="" w="0">
                  <a:solidFill>
                    <a:srgbClr val="FACD69"/>
                  </a:solidFill>
                  <a:prstDash val="solid"/>
                  <a:round/>
                  <a:headEnd/>
                  <a:tailEnd/>
                </a14:hiddenLine>
              </a:ext>
            </a:extLst>
          </p:spPr>
          <p:txBody>
            <a:bodyPr/>
            <a:lstStyle/>
            <a:p>
              <a:endParaRPr lang="tr-TR"/>
            </a:p>
          </p:txBody>
        </p:sp>
        <p:sp>
          <p:nvSpPr>
            <p:cNvPr id="75801" name="Rectangle 25"/>
            <p:cNvSpPr>
              <a:spLocks noChangeArrowheads="1"/>
            </p:cNvSpPr>
            <p:nvPr/>
          </p:nvSpPr>
          <p:spPr bwMode="gray">
            <a:xfrm>
              <a:off x="3082" y="1787"/>
              <a:ext cx="1743" cy="192"/>
            </a:xfrm>
            <a:prstGeom prst="rect">
              <a:avLst/>
            </a:prstGeom>
            <a:gradFill rotWithShape="1">
              <a:gsLst>
                <a:gs pos="0">
                  <a:schemeClr val="accent2">
                    <a:gamma/>
                    <a:shade val="72549"/>
                    <a:invGamma/>
                  </a:schemeClr>
                </a:gs>
                <a:gs pos="50000">
                  <a:schemeClr val="accent2"/>
                </a:gs>
                <a:gs pos="100000">
                  <a:schemeClr val="accent2">
                    <a:gamma/>
                    <a:shade val="72549"/>
                    <a:invGamma/>
                  </a:schemeClr>
                </a:gs>
              </a:gsLst>
              <a:lin ang="27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609600" indent="-609600">
                <a:buNone/>
              </a:pPr>
              <a:r>
                <a:rPr lang="tr-TR" altLang="tr-TR" sz="1600" dirty="0" smtClean="0">
                  <a:solidFill>
                    <a:schemeClr val="bg1"/>
                  </a:solidFill>
                  <a:latin typeface="Arial Rounded MT Bold" panose="020F0704030504030204" pitchFamily="34" charset="0"/>
                </a:rPr>
                <a:t>4.Kontrol ve egzersiz yapma</a:t>
              </a:r>
              <a:endParaRPr lang="tr-TR" altLang="tr-TR" sz="1600" dirty="0">
                <a:solidFill>
                  <a:schemeClr val="bg1"/>
                </a:solidFill>
                <a:latin typeface="Arial Rounded MT Bold" panose="020F0704030504030204" pitchFamily="34" charset="0"/>
              </a:endParaRPr>
            </a:p>
          </p:txBody>
        </p:sp>
        <p:sp>
          <p:nvSpPr>
            <p:cNvPr id="75802" name="Rectangle 26"/>
            <p:cNvSpPr>
              <a:spLocks noChangeArrowheads="1"/>
            </p:cNvSpPr>
            <p:nvPr/>
          </p:nvSpPr>
          <p:spPr bwMode="gray">
            <a:xfrm>
              <a:off x="2556" y="2310"/>
              <a:ext cx="1900" cy="188"/>
            </a:xfrm>
            <a:prstGeom prst="rect">
              <a:avLst/>
            </a:prstGeom>
            <a:gradFill rotWithShape="1">
              <a:gsLst>
                <a:gs pos="0">
                  <a:schemeClr val="hlink">
                    <a:gamma/>
                    <a:shade val="72549"/>
                    <a:invGamma/>
                  </a:schemeClr>
                </a:gs>
                <a:gs pos="50000">
                  <a:schemeClr val="hlink"/>
                </a:gs>
                <a:gs pos="100000">
                  <a:schemeClr val="hlink">
                    <a:gamma/>
                    <a:shade val="72549"/>
                    <a:invGamma/>
                  </a:schemeClr>
                </a:gs>
              </a:gsLst>
              <a:lin ang="27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marL="609600" indent="-609600">
                <a:buNone/>
              </a:pPr>
              <a:r>
                <a:rPr lang="tr-TR" altLang="tr-TR" dirty="0" smtClean="0">
                  <a:solidFill>
                    <a:schemeClr val="bg1"/>
                  </a:solidFill>
                  <a:latin typeface="Arial Rounded MT Bold" panose="020F0704030504030204" pitchFamily="34" charset="0"/>
                </a:rPr>
                <a:t>3.Kompozisyon</a:t>
              </a:r>
              <a:endParaRPr lang="tr-TR" altLang="tr-TR" dirty="0">
                <a:solidFill>
                  <a:schemeClr val="bg1"/>
                </a:solidFill>
                <a:latin typeface="Arial Rounded MT Bold" panose="020F0704030504030204" pitchFamily="34" charset="0"/>
              </a:endParaRPr>
            </a:p>
          </p:txBody>
        </p:sp>
        <p:sp>
          <p:nvSpPr>
            <p:cNvPr id="75803" name="Freeform 27"/>
            <p:cNvSpPr>
              <a:spLocks/>
            </p:cNvSpPr>
            <p:nvPr/>
          </p:nvSpPr>
          <p:spPr bwMode="gray">
            <a:xfrm>
              <a:off x="2036" y="2494"/>
              <a:ext cx="2415" cy="343"/>
            </a:xfrm>
            <a:custGeom>
              <a:avLst/>
              <a:gdLst>
                <a:gd name="T0" fmla="*/ 1742 w 2048"/>
                <a:gd name="T1" fmla="*/ 286 h 286"/>
                <a:gd name="T2" fmla="*/ 0 w 2048"/>
                <a:gd name="T3" fmla="*/ 286 h 286"/>
                <a:gd name="T4" fmla="*/ 446 w 2048"/>
                <a:gd name="T5" fmla="*/ 0 h 286"/>
                <a:gd name="T6" fmla="*/ 2048 w 2048"/>
                <a:gd name="T7" fmla="*/ 0 h 286"/>
                <a:gd name="T8" fmla="*/ 1742 w 2048"/>
                <a:gd name="T9" fmla="*/ 286 h 286"/>
              </a:gdLst>
              <a:ahLst/>
              <a:cxnLst>
                <a:cxn ang="0">
                  <a:pos x="T0" y="T1"/>
                </a:cxn>
                <a:cxn ang="0">
                  <a:pos x="T2" y="T3"/>
                </a:cxn>
                <a:cxn ang="0">
                  <a:pos x="T4" y="T5"/>
                </a:cxn>
                <a:cxn ang="0">
                  <a:pos x="T6" y="T7"/>
                </a:cxn>
                <a:cxn ang="0">
                  <a:pos x="T8" y="T9"/>
                </a:cxn>
              </a:cxnLst>
              <a:rect l="0" t="0" r="r" b="b"/>
              <a:pathLst>
                <a:path w="2048" h="286">
                  <a:moveTo>
                    <a:pt x="1742" y="286"/>
                  </a:moveTo>
                  <a:lnTo>
                    <a:pt x="0" y="286"/>
                  </a:lnTo>
                  <a:lnTo>
                    <a:pt x="446" y="0"/>
                  </a:lnTo>
                  <a:lnTo>
                    <a:pt x="2048" y="0"/>
                  </a:lnTo>
                  <a:lnTo>
                    <a:pt x="1742" y="286"/>
                  </a:lnTo>
                  <a:close/>
                </a:path>
              </a:pathLst>
            </a:custGeom>
            <a:solidFill>
              <a:schemeClr val="folHlink"/>
            </a:solidFill>
            <a:ln>
              <a:noFill/>
            </a:ln>
            <a:extLst>
              <a:ext uri="{91240B29-F687-4F45-9708-019B960494DF}">
                <a14:hiddenLine xmlns:a14="http://schemas.microsoft.com/office/drawing/2010/main" xmlns="" w="0">
                  <a:solidFill>
                    <a:srgbClr val="808080"/>
                  </a:solidFill>
                  <a:prstDash val="solid"/>
                  <a:round/>
                  <a:headEnd/>
                  <a:tailEnd/>
                </a14:hiddenLine>
              </a:ext>
            </a:extLst>
          </p:spPr>
          <p:txBody>
            <a:bodyPr/>
            <a:lstStyle/>
            <a:p>
              <a:endParaRPr lang="tr-TR"/>
            </a:p>
          </p:txBody>
        </p:sp>
        <p:sp>
          <p:nvSpPr>
            <p:cNvPr id="75804" name="Rectangle 28"/>
            <p:cNvSpPr>
              <a:spLocks noChangeArrowheads="1"/>
            </p:cNvSpPr>
            <p:nvPr/>
          </p:nvSpPr>
          <p:spPr bwMode="gray">
            <a:xfrm>
              <a:off x="2038" y="2836"/>
              <a:ext cx="2056" cy="188"/>
            </a:xfrm>
            <a:prstGeom prst="rect">
              <a:avLst/>
            </a:prstGeom>
            <a:gradFill rotWithShape="1">
              <a:gsLst>
                <a:gs pos="0">
                  <a:schemeClr val="folHlink">
                    <a:gamma/>
                    <a:shade val="72549"/>
                    <a:invGamma/>
                  </a:schemeClr>
                </a:gs>
                <a:gs pos="50000">
                  <a:schemeClr val="folHlink"/>
                </a:gs>
                <a:gs pos="100000">
                  <a:schemeClr val="folHlink">
                    <a:gamma/>
                    <a:shade val="72549"/>
                    <a:invGamma/>
                  </a:schemeClr>
                </a:gs>
              </a:gsLst>
              <a:lin ang="27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0" hangingPunct="0"/>
              <a:r>
                <a:rPr lang="tr-TR" altLang="tr-TR" dirty="0" smtClean="0">
                  <a:solidFill>
                    <a:schemeClr val="bg1"/>
                  </a:solidFill>
                  <a:latin typeface="Arial Rounded MT Bold" panose="020F0704030504030204" pitchFamily="34" charset="0"/>
                </a:rPr>
                <a:t>2.Kaynaklardan not alma </a:t>
              </a:r>
              <a:endParaRPr lang="en-US" altLang="tr-TR" sz="1600" b="1" dirty="0">
                <a:solidFill>
                  <a:srgbClr val="FFFFFF"/>
                </a:solidFill>
                <a:latin typeface="Verdana" pitchFamily="34" charset="0"/>
              </a:endParaRPr>
            </a:p>
          </p:txBody>
        </p:sp>
        <p:sp>
          <p:nvSpPr>
            <p:cNvPr id="75805" name="Rectangle 29"/>
            <p:cNvSpPr>
              <a:spLocks noChangeArrowheads="1"/>
            </p:cNvSpPr>
            <p:nvPr/>
          </p:nvSpPr>
          <p:spPr bwMode="gray">
            <a:xfrm>
              <a:off x="1514" y="3363"/>
              <a:ext cx="2213" cy="187"/>
            </a:xfrm>
            <a:prstGeom prst="rect">
              <a:avLst/>
            </a:prstGeom>
            <a:gradFill rotWithShape="1">
              <a:gsLst>
                <a:gs pos="0">
                  <a:schemeClr val="accent1">
                    <a:gamma/>
                    <a:shade val="72549"/>
                    <a:invGamma/>
                  </a:schemeClr>
                </a:gs>
                <a:gs pos="50000">
                  <a:schemeClr val="accent1"/>
                </a:gs>
                <a:gs pos="100000">
                  <a:schemeClr val="accent1">
                    <a:gamma/>
                    <a:shade val="72549"/>
                    <a:invGamma/>
                  </a:schemeClr>
                </a:gs>
              </a:gsLst>
              <a:lin ang="27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0" hangingPunct="0"/>
              <a:r>
                <a:rPr lang="tr-TR" altLang="tr-TR" dirty="0" smtClean="0">
                  <a:solidFill>
                    <a:schemeClr val="bg1"/>
                  </a:solidFill>
                  <a:latin typeface="Arial Rounded MT Bold" panose="020F0704030504030204" pitchFamily="34" charset="0"/>
                </a:rPr>
                <a:t>1.Kaynakları belirleme</a:t>
              </a:r>
            </a:p>
            <a:p>
              <a:pPr algn="ctr" eaLnBrk="0" hangingPunct="0"/>
              <a:endParaRPr lang="en-US" altLang="tr-TR" sz="1600" b="1" dirty="0">
                <a:solidFill>
                  <a:srgbClr val="FFFFFF"/>
                </a:solidFill>
                <a:latin typeface="Verdana"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ltbilgi Yer Tutucusu 2"/>
          <p:cNvSpPr>
            <a:spLocks noGrp="1"/>
          </p:cNvSpPr>
          <p:nvPr>
            <p:ph type="ftr" sz="quarter" idx="10"/>
          </p:nvPr>
        </p:nvSpPr>
        <p:spPr>
          <a:xfrm>
            <a:off x="5968630" y="634296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dirty="0"/>
          </a:p>
        </p:txBody>
      </p:sp>
      <p:sp>
        <p:nvSpPr>
          <p:cNvPr id="25" name="Veri Yer Tutucusu 4"/>
          <p:cNvSpPr>
            <a:spLocks noGrp="1"/>
          </p:cNvSpPr>
          <p:nvPr>
            <p:ph type="dt" sz="half" idx="12"/>
          </p:nvPr>
        </p:nvSpPr>
        <p:spPr/>
        <p:txBody>
          <a:bodyPr/>
          <a:lstStyle/>
          <a:p>
            <a:pPr algn="ctr"/>
            <a:r>
              <a:rPr lang="tr-TR" altLang="tr-TR" dirty="0" smtClean="0"/>
              <a:t>VAAZ/İRŞAT</a:t>
            </a:r>
            <a:endParaRPr lang="en-US" altLang="tr-TR" dirty="0"/>
          </a:p>
        </p:txBody>
      </p:sp>
      <p:sp>
        <p:nvSpPr>
          <p:cNvPr id="98306" name="Rectangle 2"/>
          <p:cNvSpPr>
            <a:spLocks noGrp="1" noChangeArrowheads="1"/>
          </p:cNvSpPr>
          <p:nvPr>
            <p:ph type="title"/>
          </p:nvPr>
        </p:nvSpPr>
        <p:spPr/>
        <p:txBody>
          <a:bodyPr/>
          <a:lstStyle/>
          <a:p>
            <a:r>
              <a:rPr lang="en-US" altLang="tr-TR" dirty="0"/>
              <a:t> </a:t>
            </a:r>
            <a:r>
              <a:rPr lang="tr-TR" altLang="tr-TR" dirty="0" smtClean="0"/>
              <a:t> </a:t>
            </a:r>
            <a:r>
              <a:rPr lang="tr-TR" altLang="tr-TR" dirty="0" smtClean="0">
                <a:latin typeface="Arial Rounded MT Bold" panose="020F0704030504030204" pitchFamily="34" charset="0"/>
              </a:rPr>
              <a:t>8.Vaizin Kendisini Hazırlaması</a:t>
            </a:r>
            <a:endParaRPr lang="en-US" altLang="tr-TR" dirty="0">
              <a:latin typeface="Arial Rounded MT Bold" panose="020F0704030504030204" pitchFamily="34" charset="0"/>
            </a:endParaRPr>
          </a:p>
        </p:txBody>
      </p:sp>
      <p:grpSp>
        <p:nvGrpSpPr>
          <p:cNvPr id="98307" name="Group 3"/>
          <p:cNvGrpSpPr>
            <a:grpSpLocks/>
          </p:cNvGrpSpPr>
          <p:nvPr/>
        </p:nvGrpSpPr>
        <p:grpSpPr bwMode="auto">
          <a:xfrm>
            <a:off x="730700" y="1759997"/>
            <a:ext cx="7327900" cy="4360864"/>
            <a:chOff x="480" y="1085"/>
            <a:chExt cx="4616" cy="2747"/>
          </a:xfrm>
        </p:grpSpPr>
        <p:sp>
          <p:nvSpPr>
            <p:cNvPr id="98308" name="Freeform 4"/>
            <p:cNvSpPr>
              <a:spLocks noEditPoints="1"/>
            </p:cNvSpPr>
            <p:nvPr/>
          </p:nvSpPr>
          <p:spPr bwMode="gray">
            <a:xfrm rot="-1358056">
              <a:off x="877" y="1765"/>
              <a:ext cx="3839" cy="1527"/>
            </a:xfrm>
            <a:custGeom>
              <a:avLst/>
              <a:gdLst>
                <a:gd name="T0" fmla="*/ 1692 w 4040"/>
                <a:gd name="T1" fmla="*/ 12 h 1888"/>
                <a:gd name="T2" fmla="*/ 1234 w 4040"/>
                <a:gd name="T3" fmla="*/ 74 h 1888"/>
                <a:gd name="T4" fmla="*/ 828 w 4040"/>
                <a:gd name="T5" fmla="*/ 182 h 1888"/>
                <a:gd name="T6" fmla="*/ 486 w 4040"/>
                <a:gd name="T7" fmla="*/ 330 h 1888"/>
                <a:gd name="T8" fmla="*/ 226 w 4040"/>
                <a:gd name="T9" fmla="*/ 510 h 1888"/>
                <a:gd name="T10" fmla="*/ 58 w 4040"/>
                <a:gd name="T11" fmla="*/ 718 h 1888"/>
                <a:gd name="T12" fmla="*/ 0 w 4040"/>
                <a:gd name="T13" fmla="*/ 944 h 1888"/>
                <a:gd name="T14" fmla="*/ 58 w 4040"/>
                <a:gd name="T15" fmla="*/ 1170 h 1888"/>
                <a:gd name="T16" fmla="*/ 226 w 4040"/>
                <a:gd name="T17" fmla="*/ 1378 h 1888"/>
                <a:gd name="T18" fmla="*/ 486 w 4040"/>
                <a:gd name="T19" fmla="*/ 1558 h 1888"/>
                <a:gd name="T20" fmla="*/ 828 w 4040"/>
                <a:gd name="T21" fmla="*/ 1706 h 1888"/>
                <a:gd name="T22" fmla="*/ 1234 w 4040"/>
                <a:gd name="T23" fmla="*/ 1814 h 1888"/>
                <a:gd name="T24" fmla="*/ 1692 w 4040"/>
                <a:gd name="T25" fmla="*/ 1876 h 1888"/>
                <a:gd name="T26" fmla="*/ 2186 w 4040"/>
                <a:gd name="T27" fmla="*/ 1884 h 1888"/>
                <a:gd name="T28" fmla="*/ 2658 w 4040"/>
                <a:gd name="T29" fmla="*/ 1840 h 1888"/>
                <a:gd name="T30" fmla="*/ 3084 w 4040"/>
                <a:gd name="T31" fmla="*/ 1746 h 1888"/>
                <a:gd name="T32" fmla="*/ 3448 w 4040"/>
                <a:gd name="T33" fmla="*/ 1612 h 1888"/>
                <a:gd name="T34" fmla="*/ 3738 w 4040"/>
                <a:gd name="T35" fmla="*/ 1442 h 1888"/>
                <a:gd name="T36" fmla="*/ 3938 w 4040"/>
                <a:gd name="T37" fmla="*/ 1242 h 1888"/>
                <a:gd name="T38" fmla="*/ 4034 w 4040"/>
                <a:gd name="T39" fmla="*/ 1022 h 1888"/>
                <a:gd name="T40" fmla="*/ 4014 w 4040"/>
                <a:gd name="T41" fmla="*/ 790 h 1888"/>
                <a:gd name="T42" fmla="*/ 3882 w 4040"/>
                <a:gd name="T43" fmla="*/ 576 h 1888"/>
                <a:gd name="T44" fmla="*/ 3650 w 4040"/>
                <a:gd name="T45" fmla="*/ 386 h 1888"/>
                <a:gd name="T46" fmla="*/ 3334 w 4040"/>
                <a:gd name="T47" fmla="*/ 228 h 1888"/>
                <a:gd name="T48" fmla="*/ 2948 w 4040"/>
                <a:gd name="T49" fmla="*/ 106 h 1888"/>
                <a:gd name="T50" fmla="*/ 2506 w 4040"/>
                <a:gd name="T51" fmla="*/ 28 h 1888"/>
                <a:gd name="T52" fmla="*/ 2020 w 4040"/>
                <a:gd name="T53" fmla="*/ 0 h 1888"/>
                <a:gd name="T54" fmla="*/ 1606 w 4040"/>
                <a:gd name="T55" fmla="*/ 1736 h 1888"/>
                <a:gd name="T56" fmla="*/ 1164 w 4040"/>
                <a:gd name="T57" fmla="*/ 1678 h 1888"/>
                <a:gd name="T58" fmla="*/ 776 w 4040"/>
                <a:gd name="T59" fmla="*/ 1576 h 1888"/>
                <a:gd name="T60" fmla="*/ 458 w 4040"/>
                <a:gd name="T61" fmla="*/ 1436 h 1888"/>
                <a:gd name="T62" fmla="*/ 224 w 4040"/>
                <a:gd name="T63" fmla="*/ 1266 h 1888"/>
                <a:gd name="T64" fmla="*/ 88 w 4040"/>
                <a:gd name="T65" fmla="*/ 1074 h 1888"/>
                <a:gd name="T66" fmla="*/ 68 w 4040"/>
                <a:gd name="T67" fmla="*/ 864 h 1888"/>
                <a:gd name="T68" fmla="*/ 166 w 4040"/>
                <a:gd name="T69" fmla="*/ 664 h 1888"/>
                <a:gd name="T70" fmla="*/ 370 w 4040"/>
                <a:gd name="T71" fmla="*/ 486 h 1888"/>
                <a:gd name="T72" fmla="*/ 662 w 4040"/>
                <a:gd name="T73" fmla="*/ 336 h 1888"/>
                <a:gd name="T74" fmla="*/ 1028 w 4040"/>
                <a:gd name="T75" fmla="*/ 222 h 1888"/>
                <a:gd name="T76" fmla="*/ 1454 w 4040"/>
                <a:gd name="T77" fmla="*/ 148 h 1888"/>
                <a:gd name="T78" fmla="*/ 1922 w 4040"/>
                <a:gd name="T79" fmla="*/ 120 h 1888"/>
                <a:gd name="T80" fmla="*/ 2392 w 4040"/>
                <a:gd name="T81" fmla="*/ 148 h 1888"/>
                <a:gd name="T82" fmla="*/ 2818 w 4040"/>
                <a:gd name="T83" fmla="*/ 222 h 1888"/>
                <a:gd name="T84" fmla="*/ 3184 w 4040"/>
                <a:gd name="T85" fmla="*/ 336 h 1888"/>
                <a:gd name="T86" fmla="*/ 3476 w 4040"/>
                <a:gd name="T87" fmla="*/ 486 h 1888"/>
                <a:gd name="T88" fmla="*/ 3680 w 4040"/>
                <a:gd name="T89" fmla="*/ 664 h 1888"/>
                <a:gd name="T90" fmla="*/ 3778 w 4040"/>
                <a:gd name="T91" fmla="*/ 864 h 1888"/>
                <a:gd name="T92" fmla="*/ 3758 w 4040"/>
                <a:gd name="T93" fmla="*/ 1074 h 1888"/>
                <a:gd name="T94" fmla="*/ 3622 w 4040"/>
                <a:gd name="T95" fmla="*/ 1266 h 1888"/>
                <a:gd name="T96" fmla="*/ 3388 w 4040"/>
                <a:gd name="T97" fmla="*/ 1436 h 1888"/>
                <a:gd name="T98" fmla="*/ 3070 w 4040"/>
                <a:gd name="T99" fmla="*/ 1576 h 1888"/>
                <a:gd name="T100" fmla="*/ 2682 w 4040"/>
                <a:gd name="T101" fmla="*/ 1678 h 1888"/>
                <a:gd name="T102" fmla="*/ 2240 w 4040"/>
                <a:gd name="T103" fmla="*/ 1736 h 1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bg2">
                    <a:gamma/>
                    <a:tint val="30196"/>
                    <a:invGamma/>
                    <a:alpha val="36000"/>
                  </a:schemeClr>
                </a:gs>
                <a:gs pos="100000">
                  <a:schemeClr val="bg2"/>
                </a:gs>
              </a:gsLst>
              <a:lin ang="0" scaled="1"/>
            </a:gradFill>
            <a:ln>
              <a:noFill/>
            </a:ln>
            <a:extLst>
              <a:ext uri="{91240B29-F687-4F45-9708-019B960494DF}">
                <a14:hiddenLine xmlns:a14="http://schemas.microsoft.com/office/drawing/2010/main" xmlns="" w="0">
                  <a:solidFill>
                    <a:srgbClr val="F7C16B"/>
                  </a:solidFill>
                  <a:prstDash val="solid"/>
                  <a:round/>
                  <a:headEnd/>
                  <a:tailEnd/>
                </a14:hiddenLine>
              </a:ext>
            </a:extLst>
          </p:spPr>
          <p:txBody>
            <a:bodyPr/>
            <a:lstStyle/>
            <a:p>
              <a:endParaRPr lang="tr-TR"/>
            </a:p>
          </p:txBody>
        </p:sp>
        <p:sp>
          <p:nvSpPr>
            <p:cNvPr id="98309" name="Oval 5"/>
            <p:cNvSpPr>
              <a:spLocks noChangeArrowheads="1"/>
            </p:cNvSpPr>
            <p:nvPr/>
          </p:nvSpPr>
          <p:spPr bwMode="auto">
            <a:xfrm rot="-1543677">
              <a:off x="2736" y="1728"/>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8310" name="Oval 6"/>
            <p:cNvSpPr>
              <a:spLocks noChangeArrowheads="1"/>
            </p:cNvSpPr>
            <p:nvPr/>
          </p:nvSpPr>
          <p:spPr bwMode="auto">
            <a:xfrm rot="-1543677">
              <a:off x="4416" y="1824"/>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8311" name="Oval 7"/>
            <p:cNvSpPr>
              <a:spLocks noChangeArrowheads="1"/>
            </p:cNvSpPr>
            <p:nvPr/>
          </p:nvSpPr>
          <p:spPr bwMode="auto">
            <a:xfrm rot="-1543677">
              <a:off x="1824" y="3504"/>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8312" name="Oval 8"/>
            <p:cNvSpPr>
              <a:spLocks noChangeArrowheads="1"/>
            </p:cNvSpPr>
            <p:nvPr/>
          </p:nvSpPr>
          <p:spPr bwMode="auto">
            <a:xfrm rot="-1543677">
              <a:off x="3456" y="3120"/>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8313" name="Oval 9"/>
            <p:cNvSpPr>
              <a:spLocks noChangeArrowheads="1"/>
            </p:cNvSpPr>
            <p:nvPr/>
          </p:nvSpPr>
          <p:spPr bwMode="auto">
            <a:xfrm rot="-1543677">
              <a:off x="1296" y="2592"/>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98314" name="Oval 10"/>
            <p:cNvSpPr>
              <a:spLocks noChangeArrowheads="1"/>
            </p:cNvSpPr>
            <p:nvPr/>
          </p:nvSpPr>
          <p:spPr bwMode="gray">
            <a:xfrm>
              <a:off x="2212" y="1085"/>
              <a:ext cx="1236" cy="905"/>
            </a:xfrm>
            <a:prstGeom prst="ellipse">
              <a:avLst/>
            </a:prstGeom>
            <a:gradFill rotWithShape="1">
              <a:gsLst>
                <a:gs pos="0">
                  <a:schemeClr val="hlink"/>
                </a:gs>
                <a:gs pos="100000">
                  <a:schemeClr val="hlink">
                    <a:gamma/>
                    <a:shade val="34510"/>
                    <a:invGamma/>
                  </a:schemeClr>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76200" dir="10800000" kx="-3284103" algn="br" rotWithShape="0">
                      <a:srgbClr val="001D3A">
                        <a:alpha val="50000"/>
                      </a:srgbClr>
                    </a:outerShdw>
                  </a:effectLst>
                </a14:hiddenEffects>
              </a:ext>
            </a:extLst>
          </p:spPr>
          <p:txBody>
            <a:bodyPr wrap="none" anchor="ctr"/>
            <a:lstStyle/>
            <a:p>
              <a:pPr algn="ctr"/>
              <a:endParaRPr lang="tr-TR" altLang="tr-TR"/>
            </a:p>
          </p:txBody>
        </p:sp>
        <p:sp>
          <p:nvSpPr>
            <p:cNvPr id="98315" name="Oval 11"/>
            <p:cNvSpPr>
              <a:spLocks noChangeArrowheads="1"/>
            </p:cNvSpPr>
            <p:nvPr/>
          </p:nvSpPr>
          <p:spPr bwMode="gray">
            <a:xfrm>
              <a:off x="813" y="1920"/>
              <a:ext cx="1163" cy="900"/>
            </a:xfrm>
            <a:prstGeom prst="ellipse">
              <a:avLst/>
            </a:prstGeom>
            <a:gradFill rotWithShape="1">
              <a:gsLst>
                <a:gs pos="0">
                  <a:schemeClr val="accent1"/>
                </a:gs>
                <a:gs pos="100000">
                  <a:schemeClr val="accent1">
                    <a:gamma/>
                    <a:shade val="31373"/>
                    <a:invGamma/>
                  </a:schemeClr>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76200" dir="10800000" kx="-3284103" algn="br" rotWithShape="0">
                      <a:srgbClr val="001D3A">
                        <a:alpha val="50000"/>
                      </a:srgbClr>
                    </a:outerShdw>
                  </a:effectLst>
                </a14:hiddenEffects>
              </a:ext>
            </a:extLst>
          </p:spPr>
          <p:txBody>
            <a:bodyPr wrap="none" anchor="ctr"/>
            <a:lstStyle/>
            <a:p>
              <a:pPr algn="ctr"/>
              <a:endParaRPr lang="tr-TR" altLang="tr-TR"/>
            </a:p>
          </p:txBody>
        </p:sp>
        <p:sp>
          <p:nvSpPr>
            <p:cNvPr id="98316" name="Oval 12"/>
            <p:cNvSpPr>
              <a:spLocks noChangeArrowheads="1"/>
            </p:cNvSpPr>
            <p:nvPr/>
          </p:nvSpPr>
          <p:spPr bwMode="gray">
            <a:xfrm>
              <a:off x="995" y="3050"/>
              <a:ext cx="1270" cy="782"/>
            </a:xfrm>
            <a:prstGeom prst="ellipse">
              <a:avLst/>
            </a:prstGeom>
            <a:gradFill rotWithShape="1">
              <a:gsLst>
                <a:gs pos="0">
                  <a:schemeClr val="accent2"/>
                </a:gs>
                <a:gs pos="100000">
                  <a:schemeClr val="accent2">
                    <a:gamma/>
                    <a:shade val="35686"/>
                    <a:invGamma/>
                  </a:schemeClr>
                </a:gs>
              </a:gsLst>
              <a:path path="shape">
                <a:fillToRect l="50000" t="50000" r="50000" b="50000"/>
              </a:path>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76200" dir="10800000" kx="-3284103" algn="br" rotWithShape="0">
                      <a:srgbClr val="001D3A">
                        <a:alpha val="50000"/>
                      </a:srgbClr>
                    </a:outerShdw>
                  </a:effectLst>
                </a14:hiddenEffects>
              </a:ext>
            </a:extLst>
          </p:spPr>
          <p:txBody>
            <a:bodyPr wrap="none" anchor="ctr"/>
            <a:lstStyle/>
            <a:p>
              <a:pPr algn="ctr"/>
              <a:endParaRPr lang="tr-TR" altLang="tr-TR"/>
            </a:p>
          </p:txBody>
        </p:sp>
        <p:sp>
          <p:nvSpPr>
            <p:cNvPr id="98317" name="Oval 13"/>
            <p:cNvSpPr>
              <a:spLocks noChangeArrowheads="1"/>
            </p:cNvSpPr>
            <p:nvPr/>
          </p:nvSpPr>
          <p:spPr bwMode="gray">
            <a:xfrm>
              <a:off x="2945" y="2529"/>
              <a:ext cx="1463" cy="872"/>
            </a:xfrm>
            <a:prstGeom prst="ellipse">
              <a:avLst/>
            </a:prstGeom>
            <a:ln/>
          </p:spPr>
          <p:style>
            <a:lnRef idx="1">
              <a:schemeClr val="accent4"/>
            </a:lnRef>
            <a:fillRef idx="3">
              <a:schemeClr val="accent4"/>
            </a:fillRef>
            <a:effectRef idx="2">
              <a:schemeClr val="accent4"/>
            </a:effectRef>
            <a:fontRef idx="minor">
              <a:schemeClr val="lt1"/>
            </a:fontRef>
          </p:style>
          <p:txBody>
            <a:bodyPr wrap="none" anchor="ctr"/>
            <a:lstStyle/>
            <a:p>
              <a:pPr algn="ctr"/>
              <a:endParaRPr lang="tr-TR" altLang="tr-TR"/>
            </a:p>
          </p:txBody>
        </p:sp>
        <p:sp>
          <p:nvSpPr>
            <p:cNvPr id="98318" name="Oval 14"/>
            <p:cNvSpPr>
              <a:spLocks noChangeArrowheads="1"/>
            </p:cNvSpPr>
            <p:nvPr/>
          </p:nvSpPr>
          <p:spPr bwMode="gray">
            <a:xfrm>
              <a:off x="3943" y="1296"/>
              <a:ext cx="1153" cy="865"/>
            </a:xfrm>
            <a:prstGeom prst="ellipse">
              <a:avLst/>
            </a:prstGeom>
            <a:ln/>
          </p:spPr>
          <p:style>
            <a:lnRef idx="1">
              <a:schemeClr val="accent1"/>
            </a:lnRef>
            <a:fillRef idx="3">
              <a:schemeClr val="accent1"/>
            </a:fillRef>
            <a:effectRef idx="2">
              <a:schemeClr val="accent1"/>
            </a:effectRef>
            <a:fontRef idx="minor">
              <a:schemeClr val="lt1"/>
            </a:fontRef>
          </p:style>
          <p:txBody>
            <a:bodyPr wrap="none" anchor="ctr"/>
            <a:lstStyle/>
            <a:p>
              <a:pPr algn="ctr"/>
              <a:endParaRPr lang="tr-TR" altLang="tr-TR" b="1"/>
            </a:p>
          </p:txBody>
        </p:sp>
        <p:sp>
          <p:nvSpPr>
            <p:cNvPr id="98319" name="Text Box 15"/>
            <p:cNvSpPr txBox="1">
              <a:spLocks noChangeArrowheads="1"/>
            </p:cNvSpPr>
            <p:nvPr/>
          </p:nvSpPr>
          <p:spPr bwMode="white">
            <a:xfrm>
              <a:off x="853" y="2152"/>
              <a:ext cx="963" cy="4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817" dir="2708076" algn="ctr" rotWithShape="0">
                      <a:schemeClr val="bg2"/>
                    </a:outerShdw>
                  </a:effectLst>
                </a14:hiddenEffects>
              </a:ext>
            </a:extLst>
          </p:spPr>
          <p:txBody>
            <a:bodyPr wrap="square">
              <a:spAutoFit/>
            </a:bodyPr>
            <a:lstStyle/>
            <a:p>
              <a:pPr eaLnBrk="0" hangingPunct="0"/>
              <a:r>
                <a:rPr lang="tr-TR" b="1" dirty="0" smtClean="0">
                  <a:solidFill>
                    <a:schemeClr val="bg1"/>
                  </a:solidFill>
                  <a:latin typeface="Arial Rounded MT Bold" panose="020F0704030504030204" pitchFamily="34" charset="0"/>
                </a:rPr>
                <a:t>1.Zihnen ve bedenen</a:t>
              </a:r>
              <a:endParaRPr lang="en-US" altLang="tr-TR" b="1" dirty="0">
                <a:solidFill>
                  <a:schemeClr val="bg1"/>
                </a:solidFill>
                <a:latin typeface="Verdana" pitchFamily="34" charset="0"/>
              </a:endParaRPr>
            </a:p>
          </p:txBody>
        </p:sp>
        <p:sp>
          <p:nvSpPr>
            <p:cNvPr id="98320" name="Text Box 16"/>
            <p:cNvSpPr txBox="1">
              <a:spLocks noChangeArrowheads="1"/>
            </p:cNvSpPr>
            <p:nvPr/>
          </p:nvSpPr>
          <p:spPr bwMode="white">
            <a:xfrm>
              <a:off x="2132" y="1295"/>
              <a:ext cx="1347" cy="5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817" dir="2708076" algn="ctr" rotWithShape="0">
                      <a:schemeClr val="bg2"/>
                    </a:outerShdw>
                  </a:effectLst>
                </a14:hiddenEffects>
              </a:ext>
            </a:extLst>
          </p:spPr>
          <p:txBody>
            <a:bodyPr wrap="square">
              <a:spAutoFit/>
            </a:bodyPr>
            <a:lstStyle/>
            <a:p>
              <a:pPr lvl="0" algn="ctr">
                <a:buNone/>
              </a:pPr>
              <a:r>
                <a:rPr lang="tr-TR" b="1" dirty="0" smtClean="0">
                  <a:solidFill>
                    <a:schemeClr val="bg1"/>
                  </a:solidFill>
                  <a:latin typeface="Arial Rounded MT Bold" panose="020F0704030504030204" pitchFamily="34" charset="0"/>
                </a:rPr>
                <a:t>2.Vaaz kürsüsünü (ses vb.)</a:t>
              </a:r>
            </a:p>
          </p:txBody>
        </p:sp>
        <p:sp>
          <p:nvSpPr>
            <p:cNvPr id="98321" name="Text Box 17"/>
            <p:cNvSpPr txBox="1">
              <a:spLocks noChangeArrowheads="1"/>
            </p:cNvSpPr>
            <p:nvPr/>
          </p:nvSpPr>
          <p:spPr bwMode="white">
            <a:xfrm>
              <a:off x="3962" y="1474"/>
              <a:ext cx="1134" cy="5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817" dir="2708076" algn="ctr" rotWithShape="0">
                      <a:schemeClr val="bg2"/>
                    </a:outerShdw>
                  </a:effectLst>
                </a14:hiddenEffects>
              </a:ext>
            </a:extLst>
          </p:spPr>
          <p:txBody>
            <a:bodyPr wrap="square">
              <a:spAutoFit/>
            </a:bodyPr>
            <a:lstStyle/>
            <a:p>
              <a:pPr lvl="0" algn="ctr">
                <a:buNone/>
              </a:pPr>
              <a:r>
                <a:rPr lang="tr-TR" b="1" dirty="0" smtClean="0">
                  <a:solidFill>
                    <a:schemeClr val="bg1"/>
                  </a:solidFill>
                  <a:latin typeface="Arial Rounded MT Bold" panose="020F0704030504030204" pitchFamily="34" charset="0"/>
                </a:rPr>
                <a:t>3.Muhatap kitleye uygun dil ve </a:t>
              </a:r>
              <a:r>
                <a:rPr lang="tr-TR" b="1" dirty="0" err="1" smtClean="0">
                  <a:solidFill>
                    <a:schemeClr val="bg1"/>
                  </a:solidFill>
                  <a:latin typeface="Arial Rounded MT Bold" panose="020F0704030504030204" pitchFamily="34" charset="0"/>
                </a:rPr>
                <a:t>uslup</a:t>
              </a:r>
              <a:endParaRPr lang="tr-TR" b="1" dirty="0" smtClean="0">
                <a:solidFill>
                  <a:schemeClr val="bg1"/>
                </a:solidFill>
                <a:latin typeface="Arial Rounded MT Bold" panose="020F0704030504030204" pitchFamily="34" charset="0"/>
              </a:endParaRPr>
            </a:p>
          </p:txBody>
        </p:sp>
        <p:sp>
          <p:nvSpPr>
            <p:cNvPr id="98322" name="Text Box 18"/>
            <p:cNvSpPr txBox="1">
              <a:spLocks noChangeArrowheads="1"/>
            </p:cNvSpPr>
            <p:nvPr/>
          </p:nvSpPr>
          <p:spPr bwMode="white">
            <a:xfrm>
              <a:off x="3141" y="2588"/>
              <a:ext cx="1234" cy="7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817" dir="2708076" algn="ctr" rotWithShape="0">
                      <a:schemeClr val="bg2"/>
                    </a:outerShdw>
                  </a:effectLst>
                </a14:hiddenEffects>
              </a:ext>
            </a:extLst>
          </p:spPr>
          <p:txBody>
            <a:bodyPr wrap="square">
              <a:spAutoFit/>
            </a:bodyPr>
            <a:lstStyle/>
            <a:p>
              <a:pPr marL="0" indent="0">
                <a:buNone/>
              </a:pPr>
              <a:r>
                <a:rPr lang="tr-TR" b="1" dirty="0">
                  <a:solidFill>
                    <a:schemeClr val="bg1"/>
                  </a:solidFill>
                  <a:latin typeface="Arial Rounded MT Bold" panose="020F0704030504030204" pitchFamily="34" charset="0"/>
                </a:rPr>
                <a:t>6</a:t>
              </a:r>
              <a:r>
                <a:rPr lang="tr-TR" b="1" dirty="0" smtClean="0">
                  <a:solidFill>
                    <a:schemeClr val="bg1"/>
                  </a:solidFill>
                  <a:latin typeface="Arial Rounded MT Bold" panose="020F0704030504030204" pitchFamily="34" charset="0"/>
                </a:rPr>
                <a:t>.Sade, anlaşılır, özlü, kolaylaştırıcı  bir dil</a:t>
              </a:r>
            </a:p>
          </p:txBody>
        </p:sp>
        <p:sp>
          <p:nvSpPr>
            <p:cNvPr id="98323" name="Text Box 19"/>
            <p:cNvSpPr txBox="1">
              <a:spLocks noChangeArrowheads="1"/>
            </p:cNvSpPr>
            <p:nvPr/>
          </p:nvSpPr>
          <p:spPr bwMode="white">
            <a:xfrm>
              <a:off x="1165" y="3197"/>
              <a:ext cx="1043" cy="4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817" dir="2708076" algn="ctr" rotWithShape="0">
                      <a:schemeClr val="bg2"/>
                    </a:outerShdw>
                  </a:effectLst>
                </a14:hiddenEffects>
              </a:ext>
            </a:extLst>
          </p:spPr>
          <p:txBody>
            <a:bodyPr wrap="square">
              <a:spAutoFit/>
            </a:bodyPr>
            <a:lstStyle/>
            <a:p>
              <a:pPr marL="0" indent="0">
                <a:buNone/>
              </a:pPr>
              <a:r>
                <a:rPr lang="tr-TR" b="1" dirty="0" smtClean="0">
                  <a:solidFill>
                    <a:schemeClr val="bg1"/>
                  </a:solidFill>
                  <a:latin typeface="Arial Rounded MT Bold" panose="020F0704030504030204" pitchFamily="34" charset="0"/>
                </a:rPr>
                <a:t>5.Enfüsî /  Kalbî olarak</a:t>
              </a:r>
              <a:endParaRPr lang="tr-TR" b="1" dirty="0">
                <a:solidFill>
                  <a:schemeClr val="bg1"/>
                </a:solidFill>
                <a:latin typeface="Arial Rounded MT Bold" panose="020F0704030504030204" pitchFamily="34" charset="0"/>
              </a:endParaRPr>
            </a:p>
          </p:txBody>
        </p:sp>
        <p:sp>
          <p:nvSpPr>
            <p:cNvPr id="98324" name="Text Box 20"/>
            <p:cNvSpPr txBox="1">
              <a:spLocks noChangeArrowheads="1"/>
            </p:cNvSpPr>
            <p:nvPr/>
          </p:nvSpPr>
          <p:spPr bwMode="auto">
            <a:xfrm>
              <a:off x="1897" y="2125"/>
              <a:ext cx="2487" cy="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000000"/>
                    </a:outerShdw>
                  </a:effectLst>
                </a14:hiddenEffects>
              </a:ext>
            </a:extLst>
          </p:spPr>
          <p:txBody>
            <a:bodyPr wrap="square">
              <a:spAutoFit/>
            </a:bodyPr>
            <a:lstStyle/>
            <a:p>
              <a:pPr algn="ctr" eaLnBrk="0" hangingPunct="0"/>
              <a:r>
                <a:rPr lang="tr-TR" altLang="tr-TR" sz="2800" b="1" dirty="0" smtClean="0"/>
                <a:t> </a:t>
              </a:r>
              <a:r>
                <a:rPr lang="tr-TR" altLang="tr-TR" sz="2400" b="1" dirty="0" smtClean="0">
                  <a:latin typeface="Arial Rounded MT Bold" panose="020F0704030504030204" pitchFamily="34" charset="0"/>
                </a:rPr>
                <a:t>Kendisini Hazırlamalı</a:t>
              </a:r>
              <a:endParaRPr lang="en-US" altLang="tr-TR" sz="2400" b="1" dirty="0">
                <a:latin typeface="Arial Rounded MT Bold" panose="020F0704030504030204" pitchFamily="34" charset="0"/>
              </a:endParaRPr>
            </a:p>
          </p:txBody>
        </p:sp>
        <p:sp>
          <p:nvSpPr>
            <p:cNvPr id="98325" name="Line 21"/>
            <p:cNvSpPr>
              <a:spLocks noChangeShapeType="1"/>
            </p:cNvSpPr>
            <p:nvPr/>
          </p:nvSpPr>
          <p:spPr bwMode="black">
            <a:xfrm>
              <a:off x="1639" y="1545"/>
              <a:ext cx="1025" cy="7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cxnSp>
          <p:nvCxnSpPr>
            <p:cNvPr id="98326" name="AutoShape 22"/>
            <p:cNvCxnSpPr>
              <a:cxnSpLocks noChangeShapeType="1"/>
            </p:cNvCxnSpPr>
            <p:nvPr/>
          </p:nvCxnSpPr>
          <p:spPr bwMode="black">
            <a:xfrm flipH="1">
              <a:off x="559" y="1545"/>
              <a:ext cx="1087" cy="0"/>
            </a:xfrm>
            <a:prstGeom prst="straightConnector1">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cxnSp>
        <p:sp>
          <p:nvSpPr>
            <p:cNvPr id="98327" name="Text Box 23"/>
            <p:cNvSpPr txBox="1">
              <a:spLocks noChangeArrowheads="1"/>
            </p:cNvSpPr>
            <p:nvPr/>
          </p:nvSpPr>
          <p:spPr bwMode="auto">
            <a:xfrm>
              <a:off x="480" y="1295"/>
              <a:ext cx="1496" cy="5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0" hangingPunct="0"/>
              <a:r>
                <a:rPr lang="tr-TR" altLang="tr-TR" sz="2400" b="1" dirty="0" smtClean="0">
                  <a:latin typeface="Arial Rounded MT Bold" panose="020F0704030504030204" pitchFamily="34" charset="0"/>
                </a:rPr>
                <a:t>Vaiz/İrşat Yapan</a:t>
              </a:r>
              <a:endParaRPr lang="en-US" altLang="tr-TR" sz="2400" b="1" dirty="0">
                <a:latin typeface="Arial Rounded MT Bold" panose="020F0704030504030204" pitchFamily="34" charset="0"/>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ltbilgi Yer Tutucusu 2"/>
          <p:cNvSpPr>
            <a:spLocks noGrp="1"/>
          </p:cNvSpPr>
          <p:nvPr>
            <p:ph type="ftr" sz="quarter" idx="10"/>
          </p:nvPr>
        </p:nvSpPr>
        <p:spPr>
          <a:xfrm>
            <a:off x="6023103"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dirty="0"/>
          </a:p>
        </p:txBody>
      </p:sp>
      <p:sp>
        <p:nvSpPr>
          <p:cNvPr id="36" name="Veri Yer Tutucusu 4"/>
          <p:cNvSpPr>
            <a:spLocks noGrp="1"/>
          </p:cNvSpPr>
          <p:nvPr>
            <p:ph type="dt" sz="half" idx="12"/>
          </p:nvPr>
        </p:nvSpPr>
        <p:spPr>
          <a:xfrm>
            <a:off x="0" y="836712"/>
            <a:ext cx="8458200" cy="228600"/>
          </a:xfrm>
        </p:spPr>
        <p:txBody>
          <a:bodyPr/>
          <a:lstStyle/>
          <a:p>
            <a:pPr algn="ctr"/>
            <a:r>
              <a:rPr lang="tr-TR" altLang="tr-TR" dirty="0" smtClean="0"/>
              <a:t>VAAZ/İRŞAT</a:t>
            </a:r>
            <a:endParaRPr lang="en-US" altLang="tr-TR" dirty="0"/>
          </a:p>
        </p:txBody>
      </p:sp>
      <p:sp>
        <p:nvSpPr>
          <p:cNvPr id="83970" name="Rectangle 2"/>
          <p:cNvSpPr>
            <a:spLocks noGrp="1" noChangeArrowheads="1"/>
          </p:cNvSpPr>
          <p:nvPr>
            <p:ph type="title"/>
          </p:nvPr>
        </p:nvSpPr>
        <p:spPr/>
        <p:txBody>
          <a:bodyPr/>
          <a:lstStyle/>
          <a:p>
            <a:r>
              <a:rPr lang="tr-TR" altLang="tr-TR" dirty="0" smtClean="0">
                <a:latin typeface="Arial Rounded MT Bold" panose="020F0704030504030204" pitchFamily="34" charset="0"/>
              </a:rPr>
              <a:t>9.İyi Bir  Vaaz</a:t>
            </a:r>
            <a:endParaRPr lang="en-US" altLang="tr-TR" dirty="0">
              <a:latin typeface="Arial Rounded MT Bold" panose="020F0704030504030204" pitchFamily="34" charset="0"/>
            </a:endParaRPr>
          </a:p>
        </p:txBody>
      </p:sp>
      <p:sp>
        <p:nvSpPr>
          <p:cNvPr id="83971" name="AutoShape 3"/>
          <p:cNvSpPr>
            <a:spLocks noChangeArrowheads="1"/>
          </p:cNvSpPr>
          <p:nvPr/>
        </p:nvSpPr>
        <p:spPr bwMode="auto">
          <a:xfrm>
            <a:off x="6151563" y="3433763"/>
            <a:ext cx="1620837"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2" name="AutoShape 4"/>
          <p:cNvSpPr>
            <a:spLocks noChangeArrowheads="1"/>
          </p:cNvSpPr>
          <p:nvPr/>
        </p:nvSpPr>
        <p:spPr bwMode="auto">
          <a:xfrm>
            <a:off x="4456113" y="3433763"/>
            <a:ext cx="1611312"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3" name="AutoShape 5"/>
          <p:cNvSpPr>
            <a:spLocks noChangeArrowheads="1"/>
          </p:cNvSpPr>
          <p:nvPr/>
        </p:nvSpPr>
        <p:spPr bwMode="auto">
          <a:xfrm>
            <a:off x="2773363" y="3433763"/>
            <a:ext cx="1563687"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4" name="AutoShape 6"/>
          <p:cNvSpPr>
            <a:spLocks noChangeArrowheads="1"/>
          </p:cNvSpPr>
          <p:nvPr/>
        </p:nvSpPr>
        <p:spPr bwMode="auto">
          <a:xfrm>
            <a:off x="1066800" y="3433763"/>
            <a:ext cx="1620838"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83975" name="Group 7"/>
          <p:cNvGrpSpPr>
            <a:grpSpLocks/>
          </p:cNvGrpSpPr>
          <p:nvPr/>
        </p:nvGrpSpPr>
        <p:grpSpPr bwMode="auto">
          <a:xfrm>
            <a:off x="1287463" y="2057400"/>
            <a:ext cx="5895975" cy="936625"/>
            <a:chOff x="624" y="1152"/>
            <a:chExt cx="4080" cy="720"/>
          </a:xfrm>
        </p:grpSpPr>
        <p:sp>
          <p:nvSpPr>
            <p:cNvPr id="83976" name="Rectangle 8"/>
            <p:cNvSpPr>
              <a:spLocks noChangeArrowheads="1"/>
            </p:cNvSpPr>
            <p:nvPr/>
          </p:nvSpPr>
          <p:spPr bwMode="gray">
            <a:xfrm rot="3419336">
              <a:off x="624" y="1200"/>
              <a:ext cx="672" cy="672"/>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77" name="Group 9"/>
            <p:cNvGrpSpPr>
              <a:grpSpLocks/>
            </p:cNvGrpSpPr>
            <p:nvPr/>
          </p:nvGrpSpPr>
          <p:grpSpPr bwMode="auto">
            <a:xfrm>
              <a:off x="1296" y="1296"/>
              <a:ext cx="624" cy="96"/>
              <a:chOff x="2003" y="3439"/>
              <a:chExt cx="468" cy="244"/>
            </a:xfrm>
          </p:grpSpPr>
          <p:sp>
            <p:nvSpPr>
              <p:cNvPr id="83978" name="Oval 10"/>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9" name="Rectangle 11"/>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0" name="Oval 12"/>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1" name="Oval 13"/>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82" name="Rectangle 14"/>
            <p:cNvSpPr>
              <a:spLocks noChangeArrowheads="1"/>
            </p:cNvSpPr>
            <p:nvPr/>
          </p:nvSpPr>
          <p:spPr bwMode="gray">
            <a:xfrm rot="3419336">
              <a:off x="1776"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83" name="Group 15"/>
            <p:cNvGrpSpPr>
              <a:grpSpLocks/>
            </p:cNvGrpSpPr>
            <p:nvPr/>
          </p:nvGrpSpPr>
          <p:grpSpPr bwMode="auto">
            <a:xfrm>
              <a:off x="2448" y="1296"/>
              <a:ext cx="624" cy="96"/>
              <a:chOff x="2003" y="3439"/>
              <a:chExt cx="468" cy="244"/>
            </a:xfrm>
          </p:grpSpPr>
          <p:sp>
            <p:nvSpPr>
              <p:cNvPr id="83984" name="Oval 16"/>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5" name="Rectangle 17"/>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6" name="Oval 18"/>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7" name="Oval 19"/>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88" name="Rectangle 20"/>
            <p:cNvSpPr>
              <a:spLocks noChangeArrowheads="1"/>
            </p:cNvSpPr>
            <p:nvPr/>
          </p:nvSpPr>
          <p:spPr bwMode="gray">
            <a:xfrm rot="3419336">
              <a:off x="2880" y="1152"/>
              <a:ext cx="672" cy="672"/>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89" name="Group 21"/>
            <p:cNvGrpSpPr>
              <a:grpSpLocks/>
            </p:cNvGrpSpPr>
            <p:nvPr/>
          </p:nvGrpSpPr>
          <p:grpSpPr bwMode="auto">
            <a:xfrm>
              <a:off x="3600" y="1296"/>
              <a:ext cx="816" cy="96"/>
              <a:chOff x="2003" y="3439"/>
              <a:chExt cx="468" cy="244"/>
            </a:xfrm>
          </p:grpSpPr>
          <p:sp>
            <p:nvSpPr>
              <p:cNvPr id="83990" name="Oval 22"/>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1" name="Rectangle 23"/>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2" name="Oval 24"/>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3" name="Oval 25"/>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94" name="Rectangle 26"/>
            <p:cNvSpPr>
              <a:spLocks noChangeArrowheads="1"/>
            </p:cNvSpPr>
            <p:nvPr/>
          </p:nvSpPr>
          <p:spPr bwMode="gray">
            <a:xfrm rot="3419336">
              <a:off x="4032"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sp>
        <p:nvSpPr>
          <p:cNvPr id="83995" name="Rectangle 27"/>
          <p:cNvSpPr>
            <a:spLocks noChangeArrowheads="1"/>
          </p:cNvSpPr>
          <p:nvPr/>
        </p:nvSpPr>
        <p:spPr bwMode="gray">
          <a:xfrm>
            <a:off x="1331640" y="2132856"/>
            <a:ext cx="1003034"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b="1" dirty="0" smtClean="0">
                <a:solidFill>
                  <a:schemeClr val="bg1"/>
                </a:solidFill>
              </a:rPr>
              <a:t> Güncel</a:t>
            </a:r>
            <a:endParaRPr lang="en-US" altLang="tr-TR" b="1" dirty="0">
              <a:solidFill>
                <a:schemeClr val="bg1"/>
              </a:solidFill>
            </a:endParaRPr>
          </a:p>
        </p:txBody>
      </p:sp>
      <p:sp>
        <p:nvSpPr>
          <p:cNvPr id="83996" name="Rectangle 28"/>
          <p:cNvSpPr>
            <a:spLocks noChangeArrowheads="1"/>
          </p:cNvSpPr>
          <p:nvPr/>
        </p:nvSpPr>
        <p:spPr bwMode="gray">
          <a:xfrm>
            <a:off x="3136900" y="2359025"/>
            <a:ext cx="877163"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Eğitici</a:t>
            </a:r>
            <a:endParaRPr lang="en-US" altLang="tr-TR" b="1" dirty="0">
              <a:solidFill>
                <a:schemeClr val="bg1"/>
              </a:solidFill>
            </a:endParaRPr>
          </a:p>
        </p:txBody>
      </p:sp>
      <p:sp>
        <p:nvSpPr>
          <p:cNvPr id="83997" name="Rectangle 29"/>
          <p:cNvSpPr>
            <a:spLocks noChangeArrowheads="1"/>
          </p:cNvSpPr>
          <p:nvPr/>
        </p:nvSpPr>
        <p:spPr bwMode="gray">
          <a:xfrm>
            <a:off x="4618003" y="2359025"/>
            <a:ext cx="1287532"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Dil , üslup</a:t>
            </a:r>
            <a:endParaRPr lang="en-US" altLang="tr-TR" b="1" dirty="0">
              <a:solidFill>
                <a:schemeClr val="bg1"/>
              </a:solidFill>
            </a:endParaRPr>
          </a:p>
        </p:txBody>
      </p:sp>
      <p:sp>
        <p:nvSpPr>
          <p:cNvPr id="83998" name="Rectangle 30"/>
          <p:cNvSpPr>
            <a:spLocks noChangeArrowheads="1"/>
          </p:cNvSpPr>
          <p:nvPr/>
        </p:nvSpPr>
        <p:spPr bwMode="gray">
          <a:xfrm>
            <a:off x="6378575" y="2359025"/>
            <a:ext cx="864339"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İrticali</a:t>
            </a:r>
            <a:endParaRPr lang="en-US" altLang="tr-TR" b="1" dirty="0">
              <a:solidFill>
                <a:schemeClr val="bg1"/>
              </a:solidFill>
            </a:endParaRPr>
          </a:p>
        </p:txBody>
      </p:sp>
      <p:sp>
        <p:nvSpPr>
          <p:cNvPr id="83999" name="Rectangle 31"/>
          <p:cNvSpPr>
            <a:spLocks noChangeArrowheads="1"/>
          </p:cNvSpPr>
          <p:nvPr/>
        </p:nvSpPr>
        <p:spPr bwMode="auto">
          <a:xfrm>
            <a:off x="1127718" y="3501008"/>
            <a:ext cx="1518917" cy="1477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marL="609600" indent="-609600"/>
            <a:r>
              <a:rPr lang="tr-TR" altLang="tr-TR" dirty="0" smtClean="0">
                <a:solidFill>
                  <a:srgbClr val="002060"/>
                </a:solidFill>
                <a:latin typeface="Arial Rounded MT Bold" panose="020F0704030504030204" pitchFamily="34" charset="0"/>
              </a:rPr>
              <a:t>Konu;</a:t>
            </a:r>
          </a:p>
          <a:p>
            <a:pPr marL="609600" indent="-609600"/>
            <a:r>
              <a:rPr lang="tr-TR" altLang="tr-TR" dirty="0" smtClean="0">
                <a:solidFill>
                  <a:srgbClr val="002060"/>
                </a:solidFill>
                <a:latin typeface="Arial Rounded MT Bold" panose="020F0704030504030204" pitchFamily="34" charset="0"/>
              </a:rPr>
              <a:t>günceldir,</a:t>
            </a:r>
          </a:p>
          <a:p>
            <a:r>
              <a:rPr lang="tr-TR" altLang="tr-TR" dirty="0" smtClean="0">
                <a:solidFill>
                  <a:srgbClr val="002060"/>
                </a:solidFill>
                <a:latin typeface="Arial Rounded MT Bold" panose="020F0704030504030204" pitchFamily="34" charset="0"/>
              </a:rPr>
              <a:t>ihtiyaca cevap verir niteliktedir</a:t>
            </a:r>
            <a:endParaRPr lang="tr-TR" altLang="tr-TR" dirty="0">
              <a:solidFill>
                <a:srgbClr val="002060"/>
              </a:solidFill>
              <a:latin typeface="Arial Rounded MT Bold" panose="020F0704030504030204" pitchFamily="34" charset="0"/>
            </a:endParaRPr>
          </a:p>
        </p:txBody>
      </p:sp>
      <p:sp>
        <p:nvSpPr>
          <p:cNvPr id="84000" name="Rectangle 32"/>
          <p:cNvSpPr>
            <a:spLocks noChangeArrowheads="1"/>
          </p:cNvSpPr>
          <p:nvPr/>
        </p:nvSpPr>
        <p:spPr bwMode="auto">
          <a:xfrm>
            <a:off x="2798087" y="3501008"/>
            <a:ext cx="1485881"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Eğitici mesajlar içerir</a:t>
            </a:r>
            <a:endParaRPr lang="tr-TR" altLang="tr-TR" dirty="0">
              <a:solidFill>
                <a:srgbClr val="002060"/>
              </a:solidFill>
              <a:latin typeface="Arial Rounded MT Bold" panose="020F0704030504030204" pitchFamily="34" charset="0"/>
            </a:endParaRPr>
          </a:p>
        </p:txBody>
      </p:sp>
      <p:sp>
        <p:nvSpPr>
          <p:cNvPr id="84001" name="Rectangle 33"/>
          <p:cNvSpPr>
            <a:spLocks noChangeArrowheads="1"/>
          </p:cNvSpPr>
          <p:nvPr/>
        </p:nvSpPr>
        <p:spPr bwMode="auto">
          <a:xfrm>
            <a:off x="4473353" y="3433763"/>
            <a:ext cx="1466799" cy="2031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Dil ve üslup yönünden akıcı, anlaşılabilir ve nefret ettirici değildir</a:t>
            </a:r>
          </a:p>
        </p:txBody>
      </p:sp>
      <p:sp>
        <p:nvSpPr>
          <p:cNvPr id="84002" name="Rectangle 34"/>
          <p:cNvSpPr>
            <a:spLocks noChangeArrowheads="1"/>
          </p:cNvSpPr>
          <p:nvPr/>
        </p:nvSpPr>
        <p:spPr bwMode="auto">
          <a:xfrm>
            <a:off x="6190252" y="3564131"/>
            <a:ext cx="1289769"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Sunuş irticalidir</a:t>
            </a:r>
            <a:endParaRPr lang="tr-TR" altLang="tr-TR"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xmlns="" val="3837416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ltbilgi Yer Tutucusu 2"/>
          <p:cNvSpPr>
            <a:spLocks noGrp="1"/>
          </p:cNvSpPr>
          <p:nvPr>
            <p:ph type="ftr" sz="quarter" idx="10"/>
          </p:nvPr>
        </p:nvSpPr>
        <p:spPr>
          <a:xfrm>
            <a:off x="6052592"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dirty="0"/>
          </a:p>
        </p:txBody>
      </p:sp>
      <p:sp>
        <p:nvSpPr>
          <p:cNvPr id="36" name="Veri Yer Tutucusu 4"/>
          <p:cNvSpPr>
            <a:spLocks noGrp="1"/>
          </p:cNvSpPr>
          <p:nvPr>
            <p:ph type="dt" sz="half" idx="12"/>
          </p:nvPr>
        </p:nvSpPr>
        <p:spPr/>
        <p:txBody>
          <a:bodyPr/>
          <a:lstStyle/>
          <a:p>
            <a:pPr algn="ctr"/>
            <a:r>
              <a:rPr lang="tr-TR" altLang="tr-TR" dirty="0" smtClean="0"/>
              <a:t>VAAZ/İRŞAT</a:t>
            </a:r>
            <a:endParaRPr lang="en-US" altLang="tr-TR" dirty="0"/>
          </a:p>
        </p:txBody>
      </p:sp>
      <p:sp>
        <p:nvSpPr>
          <p:cNvPr id="83970" name="Rectangle 2"/>
          <p:cNvSpPr>
            <a:spLocks noGrp="1" noChangeArrowheads="1"/>
          </p:cNvSpPr>
          <p:nvPr>
            <p:ph type="title"/>
          </p:nvPr>
        </p:nvSpPr>
        <p:spPr/>
        <p:txBody>
          <a:bodyPr/>
          <a:lstStyle/>
          <a:p>
            <a:r>
              <a:rPr lang="tr-TR" altLang="tr-TR" dirty="0" smtClean="0">
                <a:latin typeface="Arial Rounded MT Bold" panose="020F0704030504030204" pitchFamily="34" charset="0"/>
              </a:rPr>
              <a:t>9.İyi Bir  Vaaz</a:t>
            </a:r>
            <a:endParaRPr lang="en-US" altLang="tr-TR" dirty="0">
              <a:latin typeface="Arial Rounded MT Bold" panose="020F0704030504030204" pitchFamily="34" charset="0"/>
            </a:endParaRPr>
          </a:p>
        </p:txBody>
      </p:sp>
      <p:sp>
        <p:nvSpPr>
          <p:cNvPr id="83971" name="AutoShape 3"/>
          <p:cNvSpPr>
            <a:spLocks noChangeArrowheads="1"/>
          </p:cNvSpPr>
          <p:nvPr/>
        </p:nvSpPr>
        <p:spPr bwMode="auto">
          <a:xfrm>
            <a:off x="6151563" y="3433763"/>
            <a:ext cx="1620837"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2" name="AutoShape 4"/>
          <p:cNvSpPr>
            <a:spLocks noChangeArrowheads="1"/>
          </p:cNvSpPr>
          <p:nvPr/>
        </p:nvSpPr>
        <p:spPr bwMode="auto">
          <a:xfrm>
            <a:off x="4456113" y="3433763"/>
            <a:ext cx="1611312"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3" name="AutoShape 5"/>
          <p:cNvSpPr>
            <a:spLocks noChangeArrowheads="1"/>
          </p:cNvSpPr>
          <p:nvPr/>
        </p:nvSpPr>
        <p:spPr bwMode="auto">
          <a:xfrm>
            <a:off x="2773363" y="3433763"/>
            <a:ext cx="1563687"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4" name="AutoShape 6"/>
          <p:cNvSpPr>
            <a:spLocks noChangeArrowheads="1"/>
          </p:cNvSpPr>
          <p:nvPr/>
        </p:nvSpPr>
        <p:spPr bwMode="auto">
          <a:xfrm>
            <a:off x="1066800" y="3433763"/>
            <a:ext cx="1620838"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83975" name="Group 7"/>
          <p:cNvGrpSpPr>
            <a:grpSpLocks/>
          </p:cNvGrpSpPr>
          <p:nvPr/>
        </p:nvGrpSpPr>
        <p:grpSpPr bwMode="auto">
          <a:xfrm>
            <a:off x="1287463" y="2057400"/>
            <a:ext cx="5895975" cy="936625"/>
            <a:chOff x="624" y="1152"/>
            <a:chExt cx="4080" cy="720"/>
          </a:xfrm>
        </p:grpSpPr>
        <p:sp>
          <p:nvSpPr>
            <p:cNvPr id="83976" name="Rectangle 8"/>
            <p:cNvSpPr>
              <a:spLocks noChangeArrowheads="1"/>
            </p:cNvSpPr>
            <p:nvPr/>
          </p:nvSpPr>
          <p:spPr bwMode="gray">
            <a:xfrm rot="3419336">
              <a:off x="624" y="1200"/>
              <a:ext cx="672" cy="672"/>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77" name="Group 9"/>
            <p:cNvGrpSpPr>
              <a:grpSpLocks/>
            </p:cNvGrpSpPr>
            <p:nvPr/>
          </p:nvGrpSpPr>
          <p:grpSpPr bwMode="auto">
            <a:xfrm>
              <a:off x="1296" y="1296"/>
              <a:ext cx="624" cy="96"/>
              <a:chOff x="2003" y="3439"/>
              <a:chExt cx="468" cy="244"/>
            </a:xfrm>
          </p:grpSpPr>
          <p:sp>
            <p:nvSpPr>
              <p:cNvPr id="83978" name="Oval 10"/>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9" name="Rectangle 11"/>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0" name="Oval 12"/>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1" name="Oval 13"/>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82" name="Rectangle 14"/>
            <p:cNvSpPr>
              <a:spLocks noChangeArrowheads="1"/>
            </p:cNvSpPr>
            <p:nvPr/>
          </p:nvSpPr>
          <p:spPr bwMode="gray">
            <a:xfrm rot="3419336">
              <a:off x="1776"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83" name="Group 15"/>
            <p:cNvGrpSpPr>
              <a:grpSpLocks/>
            </p:cNvGrpSpPr>
            <p:nvPr/>
          </p:nvGrpSpPr>
          <p:grpSpPr bwMode="auto">
            <a:xfrm>
              <a:off x="2448" y="1296"/>
              <a:ext cx="624" cy="96"/>
              <a:chOff x="2003" y="3439"/>
              <a:chExt cx="468" cy="244"/>
            </a:xfrm>
          </p:grpSpPr>
          <p:sp>
            <p:nvSpPr>
              <p:cNvPr id="83984" name="Oval 16"/>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5" name="Rectangle 17"/>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6" name="Oval 18"/>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7" name="Oval 19"/>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88" name="Rectangle 20"/>
            <p:cNvSpPr>
              <a:spLocks noChangeArrowheads="1"/>
            </p:cNvSpPr>
            <p:nvPr/>
          </p:nvSpPr>
          <p:spPr bwMode="gray">
            <a:xfrm rot="3419336">
              <a:off x="2880" y="1152"/>
              <a:ext cx="672" cy="672"/>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89" name="Group 21"/>
            <p:cNvGrpSpPr>
              <a:grpSpLocks/>
            </p:cNvGrpSpPr>
            <p:nvPr/>
          </p:nvGrpSpPr>
          <p:grpSpPr bwMode="auto">
            <a:xfrm>
              <a:off x="3600" y="1296"/>
              <a:ext cx="816" cy="96"/>
              <a:chOff x="2003" y="3439"/>
              <a:chExt cx="468" cy="244"/>
            </a:xfrm>
          </p:grpSpPr>
          <p:sp>
            <p:nvSpPr>
              <p:cNvPr id="83990" name="Oval 22"/>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1" name="Rectangle 23"/>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2" name="Oval 24"/>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3" name="Oval 25"/>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94" name="Rectangle 26"/>
            <p:cNvSpPr>
              <a:spLocks noChangeArrowheads="1"/>
            </p:cNvSpPr>
            <p:nvPr/>
          </p:nvSpPr>
          <p:spPr bwMode="gray">
            <a:xfrm rot="3419336">
              <a:off x="4032"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sp>
        <p:nvSpPr>
          <p:cNvPr id="83995" name="Rectangle 27"/>
          <p:cNvSpPr>
            <a:spLocks noChangeArrowheads="1"/>
          </p:cNvSpPr>
          <p:nvPr/>
        </p:nvSpPr>
        <p:spPr bwMode="gray">
          <a:xfrm>
            <a:off x="1297573" y="2359025"/>
            <a:ext cx="1159292"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Mütevazi</a:t>
            </a:r>
            <a:endParaRPr lang="en-US" altLang="tr-TR" b="1" dirty="0">
              <a:solidFill>
                <a:schemeClr val="bg1"/>
              </a:solidFill>
            </a:endParaRPr>
          </a:p>
        </p:txBody>
      </p:sp>
      <p:sp>
        <p:nvSpPr>
          <p:cNvPr id="83996" name="Rectangle 28"/>
          <p:cNvSpPr>
            <a:spLocks noChangeArrowheads="1"/>
          </p:cNvSpPr>
          <p:nvPr/>
        </p:nvSpPr>
        <p:spPr bwMode="gray">
          <a:xfrm>
            <a:off x="2969148" y="2369608"/>
            <a:ext cx="1172116"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 Müdellel</a:t>
            </a:r>
            <a:endParaRPr lang="en-US" altLang="tr-TR" b="1" dirty="0">
              <a:solidFill>
                <a:schemeClr val="bg1"/>
              </a:solidFill>
            </a:endParaRPr>
          </a:p>
        </p:txBody>
      </p:sp>
      <p:sp>
        <p:nvSpPr>
          <p:cNvPr id="83997" name="Rectangle 29"/>
          <p:cNvSpPr>
            <a:spLocks noChangeArrowheads="1"/>
          </p:cNvSpPr>
          <p:nvPr/>
        </p:nvSpPr>
        <p:spPr bwMode="gray">
          <a:xfrm>
            <a:off x="4460677" y="2359025"/>
            <a:ext cx="13773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 Beden Dili</a:t>
            </a:r>
            <a:endParaRPr lang="en-US" altLang="tr-TR" b="1" dirty="0">
              <a:solidFill>
                <a:schemeClr val="bg1"/>
              </a:solidFill>
            </a:endParaRPr>
          </a:p>
        </p:txBody>
      </p:sp>
      <p:sp>
        <p:nvSpPr>
          <p:cNvPr id="83998" name="Rectangle 30"/>
          <p:cNvSpPr>
            <a:spLocks noChangeArrowheads="1"/>
          </p:cNvSpPr>
          <p:nvPr/>
        </p:nvSpPr>
        <p:spPr bwMode="gray">
          <a:xfrm>
            <a:off x="6378575" y="2359025"/>
            <a:ext cx="787395"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Metin</a:t>
            </a:r>
            <a:endParaRPr lang="en-US" altLang="tr-TR" b="1" dirty="0">
              <a:solidFill>
                <a:schemeClr val="bg1"/>
              </a:solidFill>
            </a:endParaRPr>
          </a:p>
        </p:txBody>
      </p:sp>
      <p:sp>
        <p:nvSpPr>
          <p:cNvPr id="83999" name="Rectangle 31"/>
          <p:cNvSpPr>
            <a:spLocks noChangeArrowheads="1"/>
          </p:cNvSpPr>
          <p:nvPr/>
        </p:nvSpPr>
        <p:spPr bwMode="auto">
          <a:xfrm>
            <a:off x="1066800" y="3651250"/>
            <a:ext cx="1706563"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Hatip gösterişten uzak ve mütevazidir</a:t>
            </a:r>
            <a:endParaRPr lang="tr-TR" altLang="tr-TR" dirty="0">
              <a:solidFill>
                <a:srgbClr val="002060"/>
              </a:solidFill>
              <a:latin typeface="Arial Rounded MT Bold" panose="020F0704030504030204" pitchFamily="34" charset="0"/>
            </a:endParaRPr>
          </a:p>
        </p:txBody>
      </p:sp>
      <p:sp>
        <p:nvSpPr>
          <p:cNvPr id="84000" name="Rectangle 32"/>
          <p:cNvSpPr>
            <a:spLocks noChangeArrowheads="1"/>
          </p:cNvSpPr>
          <p:nvPr/>
        </p:nvSpPr>
        <p:spPr bwMode="auto">
          <a:xfrm>
            <a:off x="2792465" y="3667760"/>
            <a:ext cx="1663648" cy="1477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Hatip güvenilirdir ve konuşma delillere dayalıdır</a:t>
            </a:r>
            <a:endParaRPr lang="tr-TR" altLang="tr-TR" dirty="0">
              <a:solidFill>
                <a:srgbClr val="002060"/>
              </a:solidFill>
              <a:latin typeface="Arial Rounded MT Bold" panose="020F0704030504030204" pitchFamily="34" charset="0"/>
            </a:endParaRPr>
          </a:p>
        </p:txBody>
      </p:sp>
      <p:sp>
        <p:nvSpPr>
          <p:cNvPr id="84001" name="Rectangle 33"/>
          <p:cNvSpPr>
            <a:spLocks noChangeArrowheads="1"/>
          </p:cNvSpPr>
          <p:nvPr/>
        </p:nvSpPr>
        <p:spPr bwMode="auto">
          <a:xfrm>
            <a:off x="4438043" y="3667760"/>
            <a:ext cx="1834095"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Göz iletişimi ve cemaat hakimiyeti vardır</a:t>
            </a:r>
            <a:endParaRPr lang="tr-TR" altLang="tr-TR" dirty="0">
              <a:solidFill>
                <a:srgbClr val="002060"/>
              </a:solidFill>
              <a:latin typeface="Arial Rounded MT Bold" panose="020F0704030504030204" pitchFamily="34" charset="0"/>
            </a:endParaRPr>
          </a:p>
        </p:txBody>
      </p:sp>
      <p:sp>
        <p:nvSpPr>
          <p:cNvPr id="84002" name="Rectangle 34"/>
          <p:cNvSpPr>
            <a:spLocks noChangeArrowheads="1"/>
          </p:cNvSpPr>
          <p:nvPr/>
        </p:nvSpPr>
        <p:spPr bwMode="auto">
          <a:xfrm>
            <a:off x="6254998" y="3558917"/>
            <a:ext cx="1783853"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Ayet ve hadisler, mealleriyle birlikte düzgün okunur</a:t>
            </a:r>
            <a:endParaRPr lang="tr-TR" altLang="tr-TR" dirty="0">
              <a:solidFill>
                <a:srgbClr val="002060"/>
              </a:solidFill>
              <a:latin typeface="Arial Rounded MT Bold" panose="020F070403050403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ltbilgi Yer Tutucusu 2"/>
          <p:cNvSpPr>
            <a:spLocks noGrp="1"/>
          </p:cNvSpPr>
          <p:nvPr>
            <p:ph type="ftr" sz="quarter" idx="10"/>
          </p:nvPr>
        </p:nvSpPr>
        <p:spPr>
          <a:xfrm>
            <a:off x="6078139"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dirty="0"/>
          </a:p>
        </p:txBody>
      </p:sp>
      <p:sp>
        <p:nvSpPr>
          <p:cNvPr id="36" name="Veri Yer Tutucusu 4"/>
          <p:cNvSpPr>
            <a:spLocks noGrp="1"/>
          </p:cNvSpPr>
          <p:nvPr>
            <p:ph type="dt" sz="half" idx="12"/>
          </p:nvPr>
        </p:nvSpPr>
        <p:spPr/>
        <p:txBody>
          <a:bodyPr/>
          <a:lstStyle/>
          <a:p>
            <a:pPr algn="ctr"/>
            <a:r>
              <a:rPr lang="tr-TR" altLang="tr-TR" dirty="0" smtClean="0"/>
              <a:t>VAAZ/İRŞAT</a:t>
            </a:r>
            <a:endParaRPr lang="en-US" altLang="tr-TR" dirty="0"/>
          </a:p>
        </p:txBody>
      </p:sp>
      <p:sp>
        <p:nvSpPr>
          <p:cNvPr id="83970" name="Rectangle 2"/>
          <p:cNvSpPr>
            <a:spLocks noGrp="1" noChangeArrowheads="1"/>
          </p:cNvSpPr>
          <p:nvPr>
            <p:ph type="title"/>
          </p:nvPr>
        </p:nvSpPr>
        <p:spPr/>
        <p:txBody>
          <a:bodyPr/>
          <a:lstStyle/>
          <a:p>
            <a:r>
              <a:rPr lang="tr-TR" altLang="tr-TR" dirty="0" smtClean="0">
                <a:latin typeface="Arial Rounded MT Bold" panose="020F0704030504030204" pitchFamily="34" charset="0"/>
              </a:rPr>
              <a:t>9.İyi Bir  Vaaz</a:t>
            </a:r>
            <a:endParaRPr lang="en-US" altLang="tr-TR" dirty="0">
              <a:latin typeface="Arial Rounded MT Bold" panose="020F0704030504030204" pitchFamily="34" charset="0"/>
            </a:endParaRPr>
          </a:p>
        </p:txBody>
      </p:sp>
      <p:sp>
        <p:nvSpPr>
          <p:cNvPr id="83971" name="AutoShape 3"/>
          <p:cNvSpPr>
            <a:spLocks noChangeArrowheads="1"/>
          </p:cNvSpPr>
          <p:nvPr/>
        </p:nvSpPr>
        <p:spPr bwMode="auto">
          <a:xfrm>
            <a:off x="6151563" y="3433763"/>
            <a:ext cx="1620837"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2" name="AutoShape 4"/>
          <p:cNvSpPr>
            <a:spLocks noChangeArrowheads="1"/>
          </p:cNvSpPr>
          <p:nvPr/>
        </p:nvSpPr>
        <p:spPr bwMode="auto">
          <a:xfrm>
            <a:off x="4456113" y="3433763"/>
            <a:ext cx="1611312"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3" name="AutoShape 5"/>
          <p:cNvSpPr>
            <a:spLocks noChangeArrowheads="1"/>
          </p:cNvSpPr>
          <p:nvPr/>
        </p:nvSpPr>
        <p:spPr bwMode="auto">
          <a:xfrm>
            <a:off x="2773363" y="3433763"/>
            <a:ext cx="1563687"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4" name="AutoShape 6"/>
          <p:cNvSpPr>
            <a:spLocks noChangeArrowheads="1"/>
          </p:cNvSpPr>
          <p:nvPr/>
        </p:nvSpPr>
        <p:spPr bwMode="auto">
          <a:xfrm>
            <a:off x="1066800" y="3433763"/>
            <a:ext cx="1620838" cy="2738437"/>
          </a:xfrm>
          <a:prstGeom prst="roundRect">
            <a:avLst>
              <a:gd name="adj" fmla="val 13745"/>
            </a:avLst>
          </a:prstGeom>
          <a:noFill/>
          <a:ln w="38100">
            <a:solidFill>
              <a:schemeClr val="bg2"/>
            </a:solidFill>
            <a:round/>
            <a:headEnd/>
            <a:tailEnd/>
          </a:ln>
          <a:effectLst/>
          <a:extLst>
            <a:ext uri="{909E8E84-426E-40DD-AFC4-6F175D3DCCD1}">
              <a14:hiddenFill xmlns:a14="http://schemas.microsoft.com/office/drawing/2010/main" xmlns="">
                <a:solidFill>
                  <a:schemeClr val="tx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nvGrpSpPr>
          <p:cNvPr id="83975" name="Group 7"/>
          <p:cNvGrpSpPr>
            <a:grpSpLocks/>
          </p:cNvGrpSpPr>
          <p:nvPr/>
        </p:nvGrpSpPr>
        <p:grpSpPr bwMode="auto">
          <a:xfrm>
            <a:off x="1287463" y="2057400"/>
            <a:ext cx="5895975" cy="936625"/>
            <a:chOff x="624" y="1152"/>
            <a:chExt cx="4080" cy="720"/>
          </a:xfrm>
        </p:grpSpPr>
        <p:sp>
          <p:nvSpPr>
            <p:cNvPr id="83976" name="Rectangle 8"/>
            <p:cNvSpPr>
              <a:spLocks noChangeArrowheads="1"/>
            </p:cNvSpPr>
            <p:nvPr/>
          </p:nvSpPr>
          <p:spPr bwMode="gray">
            <a:xfrm rot="3419336">
              <a:off x="624" y="1200"/>
              <a:ext cx="672" cy="672"/>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77" name="Group 9"/>
            <p:cNvGrpSpPr>
              <a:grpSpLocks/>
            </p:cNvGrpSpPr>
            <p:nvPr/>
          </p:nvGrpSpPr>
          <p:grpSpPr bwMode="auto">
            <a:xfrm>
              <a:off x="1296" y="1296"/>
              <a:ext cx="624" cy="96"/>
              <a:chOff x="2003" y="3439"/>
              <a:chExt cx="468" cy="244"/>
            </a:xfrm>
          </p:grpSpPr>
          <p:sp>
            <p:nvSpPr>
              <p:cNvPr id="83978" name="Oval 10"/>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79" name="Rectangle 11"/>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0" name="Oval 12"/>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1" name="Oval 13"/>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82" name="Rectangle 14"/>
            <p:cNvSpPr>
              <a:spLocks noChangeArrowheads="1"/>
            </p:cNvSpPr>
            <p:nvPr/>
          </p:nvSpPr>
          <p:spPr bwMode="gray">
            <a:xfrm rot="3419336">
              <a:off x="1776"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83" name="Group 15"/>
            <p:cNvGrpSpPr>
              <a:grpSpLocks/>
            </p:cNvGrpSpPr>
            <p:nvPr/>
          </p:nvGrpSpPr>
          <p:grpSpPr bwMode="auto">
            <a:xfrm>
              <a:off x="2448" y="1296"/>
              <a:ext cx="624" cy="96"/>
              <a:chOff x="2003" y="3439"/>
              <a:chExt cx="468" cy="244"/>
            </a:xfrm>
          </p:grpSpPr>
          <p:sp>
            <p:nvSpPr>
              <p:cNvPr id="83984" name="Oval 16"/>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5" name="Rectangle 17"/>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6" name="Oval 18"/>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87" name="Oval 19"/>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88" name="Rectangle 20"/>
            <p:cNvSpPr>
              <a:spLocks noChangeArrowheads="1"/>
            </p:cNvSpPr>
            <p:nvPr/>
          </p:nvSpPr>
          <p:spPr bwMode="gray">
            <a:xfrm rot="3419336">
              <a:off x="2880" y="1152"/>
              <a:ext cx="672" cy="672"/>
            </a:xfrm>
            <a:prstGeom prst="rect">
              <a:avLst/>
            </a:prstGeom>
            <a:gradFill rotWithShape="1">
              <a:gsLst>
                <a:gs pos="0">
                  <a:schemeClr val="hlink"/>
                </a:gs>
                <a:gs pos="100000">
                  <a:schemeClr val="hlink">
                    <a:gamma/>
                    <a:shade val="46275"/>
                    <a:invGamma/>
                  </a:schemeClr>
                </a:gs>
              </a:gsLst>
              <a:lin ang="5400000" scaled="1"/>
            </a:gra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hlink"/>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nvGrpSpPr>
            <p:cNvPr id="83989" name="Group 21"/>
            <p:cNvGrpSpPr>
              <a:grpSpLocks/>
            </p:cNvGrpSpPr>
            <p:nvPr/>
          </p:nvGrpSpPr>
          <p:grpSpPr bwMode="auto">
            <a:xfrm>
              <a:off x="3600" y="1296"/>
              <a:ext cx="816" cy="96"/>
              <a:chOff x="2003" y="3439"/>
              <a:chExt cx="468" cy="244"/>
            </a:xfrm>
          </p:grpSpPr>
          <p:sp>
            <p:nvSpPr>
              <p:cNvPr id="83990" name="Oval 22"/>
              <p:cNvSpPr>
                <a:spLocks noChangeArrowheads="1"/>
              </p:cNvSpPr>
              <p:nvPr/>
            </p:nvSpPr>
            <p:spPr bwMode="gray">
              <a:xfrm>
                <a:off x="2003" y="3439"/>
                <a:ext cx="79" cy="242"/>
              </a:xfrm>
              <a:prstGeom prst="ellipse">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1" name="Rectangle 23"/>
              <p:cNvSpPr>
                <a:spLocks noChangeArrowheads="1"/>
              </p:cNvSpPr>
              <p:nvPr/>
            </p:nvSpPr>
            <p:spPr bwMode="gray">
              <a:xfrm>
                <a:off x="2048" y="3441"/>
                <a:ext cx="388" cy="242"/>
              </a:xfrm>
              <a:prstGeom prst="rect">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2" name="Oval 24"/>
              <p:cNvSpPr>
                <a:spLocks noChangeArrowheads="1"/>
              </p:cNvSpPr>
              <p:nvPr/>
            </p:nvSpPr>
            <p:spPr bwMode="gray">
              <a:xfrm>
                <a:off x="2400" y="3443"/>
                <a:ext cx="71" cy="234"/>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83993" name="Oval 25"/>
              <p:cNvSpPr>
                <a:spLocks noChangeArrowheads="1"/>
              </p:cNvSpPr>
              <p:nvPr/>
            </p:nvSpPr>
            <p:spPr bwMode="gray">
              <a:xfrm>
                <a:off x="2438" y="3519"/>
                <a:ext cx="20" cy="69"/>
              </a:xfrm>
              <a:prstGeom prst="ellipse">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83994" name="Rectangle 26"/>
            <p:cNvSpPr>
              <a:spLocks noChangeArrowheads="1"/>
            </p:cNvSpPr>
            <p:nvPr/>
          </p:nvSpPr>
          <p:spPr bwMode="gray">
            <a:xfrm rot="3419336">
              <a:off x="4032" y="1152"/>
              <a:ext cx="672" cy="672"/>
            </a:xfrm>
            <a:prstGeom prst="rect">
              <a:avLst/>
            </a:prstGeom>
            <a:solidFill>
              <a:schemeClr val="accent1"/>
            </a:solidFill>
            <a:ln w="9525">
              <a:miter lim="800000"/>
              <a:headEnd/>
              <a:tailEnd/>
            </a:ln>
            <a:effectLst/>
            <a:scene3d>
              <a:camera prst="legacyPerspectiveFront">
                <a:rot lat="0" lon="1500000" rev="0"/>
              </a:camera>
              <a:lightRig rig="legacyFlat4" dir="b"/>
            </a:scene3d>
            <a:sp3d extrusionH="887400" prstMaterial="legacyMatte">
              <a:bevelT w="13500" h="13500" prst="angle"/>
              <a:bevelB w="13500" h="13500" prst="angle"/>
              <a:extrusionClr>
                <a:schemeClr val="accent1"/>
              </a:extrusionClr>
            </a:sp3d>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flatTx/>
            </a:bodyPr>
            <a:lstStyle/>
            <a:p>
              <a:endParaRPr lang="tr-TR"/>
            </a:p>
          </p:txBody>
        </p:sp>
      </p:grpSp>
      <p:sp>
        <p:nvSpPr>
          <p:cNvPr id="83995" name="Rectangle 27"/>
          <p:cNvSpPr>
            <a:spLocks noChangeArrowheads="1"/>
          </p:cNvSpPr>
          <p:nvPr/>
        </p:nvSpPr>
        <p:spPr bwMode="gray">
          <a:xfrm>
            <a:off x="1278337" y="2359025"/>
            <a:ext cx="1232069"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latin typeface="Arial Rounded MT Bold" panose="020F0704030504030204" pitchFamily="34" charset="0"/>
              </a:rPr>
              <a:t> Örnekler</a:t>
            </a:r>
            <a:endParaRPr lang="en-US" altLang="tr-TR" b="1" dirty="0">
              <a:solidFill>
                <a:schemeClr val="bg1"/>
              </a:solidFill>
              <a:latin typeface="Arial Rounded MT Bold" panose="020F0704030504030204" pitchFamily="34" charset="0"/>
            </a:endParaRPr>
          </a:p>
        </p:txBody>
      </p:sp>
      <p:sp>
        <p:nvSpPr>
          <p:cNvPr id="83996" name="Rectangle 28"/>
          <p:cNvSpPr>
            <a:spLocks noChangeArrowheads="1"/>
          </p:cNvSpPr>
          <p:nvPr/>
        </p:nvSpPr>
        <p:spPr bwMode="gray">
          <a:xfrm>
            <a:off x="3136900" y="2359025"/>
            <a:ext cx="892873"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 </a:t>
            </a:r>
            <a:r>
              <a:rPr lang="tr-TR" altLang="tr-TR" sz="2000" b="1" dirty="0" smtClean="0">
                <a:solidFill>
                  <a:schemeClr val="bg1"/>
                </a:solidFill>
                <a:latin typeface="Arial Rounded MT Bold" panose="020F0704030504030204" pitchFamily="34" charset="0"/>
              </a:rPr>
              <a:t>Konu</a:t>
            </a:r>
            <a:endParaRPr lang="en-US" altLang="tr-TR" sz="2000" b="1" dirty="0">
              <a:solidFill>
                <a:schemeClr val="bg1"/>
              </a:solidFill>
              <a:latin typeface="Arial Rounded MT Bold" panose="020F0704030504030204" pitchFamily="34" charset="0"/>
            </a:endParaRPr>
          </a:p>
        </p:txBody>
      </p:sp>
      <p:sp>
        <p:nvSpPr>
          <p:cNvPr id="83997" name="Rectangle 29"/>
          <p:cNvSpPr>
            <a:spLocks noChangeArrowheads="1"/>
          </p:cNvSpPr>
          <p:nvPr/>
        </p:nvSpPr>
        <p:spPr bwMode="gray">
          <a:xfrm>
            <a:off x="4683125" y="2359025"/>
            <a:ext cx="101822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Cemaat</a:t>
            </a:r>
            <a:endParaRPr lang="en-US" altLang="tr-TR" b="1" dirty="0">
              <a:solidFill>
                <a:schemeClr val="bg1"/>
              </a:solidFill>
            </a:endParaRPr>
          </a:p>
        </p:txBody>
      </p:sp>
      <p:sp>
        <p:nvSpPr>
          <p:cNvPr id="83998" name="Rectangle 30"/>
          <p:cNvSpPr>
            <a:spLocks noChangeArrowheads="1"/>
          </p:cNvSpPr>
          <p:nvPr/>
        </p:nvSpPr>
        <p:spPr bwMode="gray">
          <a:xfrm>
            <a:off x="6378575" y="2359025"/>
            <a:ext cx="775212"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tr-TR" altLang="tr-TR" b="1" dirty="0" smtClean="0">
                <a:solidFill>
                  <a:schemeClr val="bg1"/>
                </a:solidFill>
              </a:rPr>
              <a:t> </a:t>
            </a:r>
            <a:r>
              <a:rPr lang="tr-TR" altLang="tr-TR" b="1" dirty="0" smtClean="0">
                <a:solidFill>
                  <a:schemeClr val="bg1"/>
                </a:solidFill>
                <a:latin typeface="Arial Rounded MT Bold" panose="020F0704030504030204" pitchFamily="34" charset="0"/>
              </a:rPr>
              <a:t>Süre</a:t>
            </a:r>
            <a:endParaRPr lang="en-US" altLang="tr-TR" b="1" dirty="0">
              <a:solidFill>
                <a:schemeClr val="bg1"/>
              </a:solidFill>
              <a:latin typeface="Arial Rounded MT Bold" panose="020F0704030504030204" pitchFamily="34" charset="0"/>
            </a:endParaRPr>
          </a:p>
        </p:txBody>
      </p:sp>
      <p:sp>
        <p:nvSpPr>
          <p:cNvPr id="83999" name="Rectangle 31"/>
          <p:cNvSpPr>
            <a:spLocks noChangeArrowheads="1"/>
          </p:cNvSpPr>
          <p:nvPr/>
        </p:nvSpPr>
        <p:spPr bwMode="auto">
          <a:xfrm>
            <a:off x="1127719" y="3651250"/>
            <a:ext cx="1712502"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1" hangingPunct="1"/>
            <a:r>
              <a:rPr lang="tr-TR" altLang="tr-TR" dirty="0" smtClean="0">
                <a:solidFill>
                  <a:srgbClr val="002060"/>
                </a:solidFill>
                <a:latin typeface="Arial Rounded MT Bold" panose="020F0704030504030204" pitchFamily="34" charset="0"/>
              </a:rPr>
              <a:t>Seçilen örnekler uygulanabilir ve günceldir</a:t>
            </a:r>
            <a:endParaRPr lang="tr-TR" altLang="tr-TR" dirty="0">
              <a:solidFill>
                <a:srgbClr val="002060"/>
              </a:solidFill>
              <a:latin typeface="Arial Rounded MT Bold" panose="020F0704030504030204" pitchFamily="34" charset="0"/>
            </a:endParaRPr>
          </a:p>
        </p:txBody>
      </p:sp>
      <p:sp>
        <p:nvSpPr>
          <p:cNvPr id="84000" name="Rectangle 32"/>
          <p:cNvSpPr>
            <a:spLocks noChangeArrowheads="1"/>
          </p:cNvSpPr>
          <p:nvPr/>
        </p:nvSpPr>
        <p:spPr bwMode="auto">
          <a:xfrm>
            <a:off x="2833375" y="3633470"/>
            <a:ext cx="1614984"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1" hangingPunct="1"/>
            <a:r>
              <a:rPr lang="tr-TR" altLang="tr-TR" dirty="0" smtClean="0">
                <a:solidFill>
                  <a:srgbClr val="002060"/>
                </a:solidFill>
                <a:latin typeface="Arial Rounded MT Bold" panose="020F0704030504030204" pitchFamily="34" charset="0"/>
              </a:rPr>
              <a:t>Konu bütünlüğü korunmuştur</a:t>
            </a:r>
            <a:endParaRPr lang="tr-TR" altLang="tr-TR" dirty="0">
              <a:solidFill>
                <a:srgbClr val="002060"/>
              </a:solidFill>
              <a:latin typeface="Arial Rounded MT Bold" panose="020F0704030504030204" pitchFamily="34" charset="0"/>
            </a:endParaRPr>
          </a:p>
        </p:txBody>
      </p:sp>
      <p:sp>
        <p:nvSpPr>
          <p:cNvPr id="84001" name="Rectangle 33"/>
          <p:cNvSpPr>
            <a:spLocks noChangeArrowheads="1"/>
          </p:cNvSpPr>
          <p:nvPr/>
        </p:nvSpPr>
        <p:spPr bwMode="auto">
          <a:xfrm>
            <a:off x="4591183" y="3602608"/>
            <a:ext cx="1541461"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dirty="0" smtClean="0">
                <a:solidFill>
                  <a:srgbClr val="002060"/>
                </a:solidFill>
                <a:latin typeface="Arial Rounded MT Bold" panose="020F0704030504030204" pitchFamily="34" charset="0"/>
              </a:rPr>
              <a:t>Cemaatin eğitim ve kültür düzeyine uygundur</a:t>
            </a:r>
          </a:p>
          <a:p>
            <a:pPr eaLnBrk="1" hangingPunct="1"/>
            <a:endParaRPr lang="tr-TR" altLang="tr-TR" dirty="0">
              <a:solidFill>
                <a:srgbClr val="002060"/>
              </a:solidFill>
              <a:latin typeface="Arial Rounded MT Bold" panose="020F0704030504030204" pitchFamily="34" charset="0"/>
            </a:endParaRPr>
          </a:p>
        </p:txBody>
      </p:sp>
      <p:sp>
        <p:nvSpPr>
          <p:cNvPr id="84002" name="Rectangle 34"/>
          <p:cNvSpPr>
            <a:spLocks noChangeArrowheads="1"/>
          </p:cNvSpPr>
          <p:nvPr/>
        </p:nvSpPr>
        <p:spPr bwMode="auto">
          <a:xfrm>
            <a:off x="6333547" y="3651250"/>
            <a:ext cx="1167178"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1" hangingPunct="1"/>
            <a:r>
              <a:rPr lang="tr-TR" altLang="tr-TR" dirty="0" smtClean="0">
                <a:solidFill>
                  <a:srgbClr val="002060"/>
                </a:solidFill>
                <a:latin typeface="Arial Rounded MT Bold" panose="020F0704030504030204" pitchFamily="34" charset="0"/>
              </a:rPr>
              <a:t>Süreye riayet edilir</a:t>
            </a:r>
            <a:endParaRPr lang="tr-TR" altLang="tr-TR"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xmlns="" val="2951926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811217"/>
          </a:xfrm>
        </p:spPr>
        <p:txBody>
          <a:bodyPr>
            <a:noAutofit/>
          </a:bodyPr>
          <a:lstStyle/>
          <a:p>
            <a:r>
              <a:rPr lang="tr-TR" sz="2800" b="1" dirty="0" smtClean="0">
                <a:solidFill>
                  <a:srgbClr val="FF0000"/>
                </a:solidFill>
                <a:latin typeface="Albertus Extra Bold" pitchFamily="34" charset="0"/>
              </a:rPr>
              <a:t/>
            </a:r>
            <a:br>
              <a:rPr lang="tr-TR" sz="2800" b="1" dirty="0" smtClean="0">
                <a:solidFill>
                  <a:srgbClr val="FF0000"/>
                </a:solidFill>
                <a:latin typeface="Albertus Extra Bold" pitchFamily="34" charset="0"/>
              </a:rPr>
            </a:br>
            <a:r>
              <a:rPr lang="tr-TR" sz="2800" b="1" dirty="0" smtClean="0">
                <a:solidFill>
                  <a:srgbClr val="FF0000"/>
                </a:solidFill>
                <a:latin typeface="Albertus Extra Bold" pitchFamily="34" charset="0"/>
              </a:rPr>
              <a:t>AYETLERDEN YARARLANMA</a:t>
            </a:r>
            <a:br>
              <a:rPr lang="tr-TR" sz="2800" b="1" dirty="0" smtClean="0">
                <a:solidFill>
                  <a:srgbClr val="FF0000"/>
                </a:solidFill>
                <a:latin typeface="Albertus Extra Bold" pitchFamily="34" charset="0"/>
              </a:rPr>
            </a:br>
            <a:endParaRPr lang="tr-TR" sz="2800" dirty="0">
              <a:solidFill>
                <a:srgbClr val="FF0000"/>
              </a:solidFill>
              <a:latin typeface="Albertus Extra Bold" pitchFamily="34" charset="0"/>
            </a:endParaRPr>
          </a:p>
        </p:txBody>
      </p:sp>
      <p:sp>
        <p:nvSpPr>
          <p:cNvPr id="3" name="İçerik Yer Tutucusu 2"/>
          <p:cNvSpPr>
            <a:spLocks noGrp="1"/>
          </p:cNvSpPr>
          <p:nvPr>
            <p:ph idx="1"/>
          </p:nvPr>
        </p:nvSpPr>
        <p:spPr>
          <a:xfrm>
            <a:off x="1463040" y="1700808"/>
            <a:ext cx="6196405" cy="4022261"/>
          </a:xfrm>
        </p:spPr>
        <p:txBody>
          <a:bodyPr>
            <a:normAutofit fontScale="92500" lnSpcReduction="10000"/>
          </a:bodyPr>
          <a:lstStyle/>
          <a:p>
            <a:pPr>
              <a:buNone/>
            </a:pPr>
            <a:r>
              <a:rPr lang="tr-TR" b="1" dirty="0" smtClean="0">
                <a:solidFill>
                  <a:srgbClr val="FF0000"/>
                </a:solidFill>
                <a:latin typeface="Albertus Extra Bold" pitchFamily="34" charset="0"/>
              </a:rPr>
              <a:t>	</a:t>
            </a:r>
            <a:r>
              <a:rPr lang="tr-TR" sz="2800" b="1" dirty="0" smtClean="0">
                <a:solidFill>
                  <a:srgbClr val="FF0000"/>
                </a:solidFill>
                <a:latin typeface="Albertus Extra Bold" pitchFamily="34" charset="0"/>
              </a:rPr>
              <a:t>Ayetleri Seçmek</a:t>
            </a:r>
          </a:p>
          <a:p>
            <a:r>
              <a:rPr lang="tr-TR" sz="2800" b="1" dirty="0" smtClean="0">
                <a:latin typeface="Albertus Extra Bold" pitchFamily="34" charset="0"/>
              </a:rPr>
              <a:t>Ayet merkezli vaaz iki şekilde yapılabilir:</a:t>
            </a:r>
          </a:p>
          <a:p>
            <a:pPr algn="just"/>
            <a:r>
              <a:rPr lang="tr-TR" sz="2800" b="1" dirty="0" smtClean="0">
                <a:latin typeface="Albertus Extra Bold" pitchFamily="34" charset="0"/>
              </a:rPr>
              <a:t>a) Bir ayet seçilir ve bu ayetin içerdiği konu ve hükümler anlatılabilir. </a:t>
            </a:r>
          </a:p>
          <a:p>
            <a:pPr algn="just"/>
            <a:r>
              <a:rPr lang="tr-TR" sz="2800" b="1" dirty="0" smtClean="0">
                <a:latin typeface="Albertus Extra Bold" pitchFamily="34" charset="0"/>
              </a:rPr>
              <a:t>b) Seçilen konuyla ilgili ayetler toplanır. Ayetlerin  konuya ilişkin cümleleri anlatılır.  Yaygın yöntem budur</a:t>
            </a:r>
            <a:r>
              <a:rPr lang="tr-TR" sz="2800" dirty="0" smtClean="0">
                <a:latin typeface="Albertus Extra Bold" pitchFamily="34" charset="0"/>
              </a:rPr>
              <a:t>.</a:t>
            </a:r>
          </a:p>
          <a:p>
            <a:endParaRPr lang="tr-TR" b="1" dirty="0" smtClean="0"/>
          </a:p>
        </p:txBody>
      </p:sp>
    </p:spTree>
    <p:extLst>
      <p:ext uri="{BB962C8B-B14F-4D97-AF65-F5344CB8AC3E}">
        <p14:creationId xmlns:p14="http://schemas.microsoft.com/office/powerpoint/2010/main" xmlns="" val="785239581"/>
      </p:ext>
    </p:extLst>
  </p:cSld>
  <p:clrMapOvr>
    <a:masterClrMapping/>
  </p:clrMapOvr>
  <p:transition spd="slow">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1484784"/>
            <a:ext cx="6984776" cy="4238285"/>
          </a:xfrm>
        </p:spPr>
        <p:txBody>
          <a:bodyPr>
            <a:normAutofit/>
          </a:bodyPr>
          <a:lstStyle/>
          <a:p>
            <a:pPr algn="ctr">
              <a:buNone/>
            </a:pPr>
            <a:r>
              <a:rPr lang="tr-TR" sz="2600" b="1" dirty="0" smtClean="0">
                <a:solidFill>
                  <a:srgbClr val="FF0000"/>
                </a:solidFill>
              </a:rPr>
              <a:t>	</a:t>
            </a:r>
            <a:r>
              <a:rPr lang="tr-TR" sz="2800" b="1" dirty="0" smtClean="0">
                <a:solidFill>
                  <a:srgbClr val="FF0000"/>
                </a:solidFill>
                <a:latin typeface="Albertus Extra Bold" pitchFamily="34" charset="0"/>
              </a:rPr>
              <a:t>Ayetleri Bulmak İçin Bazı Kaynaklar</a:t>
            </a:r>
          </a:p>
          <a:p>
            <a:pPr algn="just"/>
            <a:r>
              <a:rPr lang="tr-TR" sz="2800" b="1" dirty="0" smtClean="0">
                <a:latin typeface="Albertus Extra Bold" pitchFamily="34" charset="0"/>
              </a:rPr>
              <a:t>el-</a:t>
            </a:r>
            <a:r>
              <a:rPr lang="tr-TR" sz="2800" b="1" dirty="0" err="1" smtClean="0">
                <a:latin typeface="Albertus Extra Bold" pitchFamily="34" charset="0"/>
              </a:rPr>
              <a:t>Mu’cemü’l</a:t>
            </a:r>
            <a:r>
              <a:rPr lang="tr-TR" sz="2800" b="1" dirty="0" smtClean="0">
                <a:latin typeface="Albertus Extra Bold" pitchFamily="34" charset="0"/>
              </a:rPr>
              <a:t>-</a:t>
            </a:r>
            <a:r>
              <a:rPr lang="tr-TR" sz="2800" b="1" dirty="0" err="1" smtClean="0">
                <a:latin typeface="Albertus Extra Bold" pitchFamily="34" charset="0"/>
              </a:rPr>
              <a:t>Müfehres</a:t>
            </a:r>
            <a:r>
              <a:rPr lang="tr-TR" sz="2800" b="1" dirty="0" smtClean="0">
                <a:latin typeface="Albertus Extra Bold" pitchFamily="34" charset="0"/>
              </a:rPr>
              <a:t>,</a:t>
            </a:r>
          </a:p>
          <a:p>
            <a:pPr algn="just"/>
            <a:r>
              <a:rPr lang="tr-TR" sz="2800" b="1" dirty="0" smtClean="0">
                <a:latin typeface="Albertus Extra Bold" pitchFamily="34" charset="0"/>
              </a:rPr>
              <a:t>Konularına Göre </a:t>
            </a:r>
            <a:r>
              <a:rPr lang="tr-TR" sz="2800" b="1" dirty="0" err="1" smtClean="0">
                <a:latin typeface="Albertus Extra Bold" pitchFamily="34" charset="0"/>
              </a:rPr>
              <a:t>Kur’an</a:t>
            </a:r>
            <a:r>
              <a:rPr lang="tr-TR" sz="2800" b="1" dirty="0" smtClean="0">
                <a:latin typeface="Albertus Extra Bold" pitchFamily="34" charset="0"/>
              </a:rPr>
              <a:t>, </a:t>
            </a:r>
          </a:p>
          <a:p>
            <a:pPr algn="just"/>
            <a:r>
              <a:rPr lang="tr-TR" sz="2800" b="1" dirty="0" err="1" smtClean="0">
                <a:latin typeface="Albertus Extra Bold" pitchFamily="34" charset="0"/>
              </a:rPr>
              <a:t>Kur’ân</a:t>
            </a:r>
            <a:r>
              <a:rPr lang="tr-TR" sz="2800" b="1" dirty="0" smtClean="0">
                <a:latin typeface="Albertus Extra Bold" pitchFamily="34" charset="0"/>
              </a:rPr>
              <a:t> meallerinin fihristleri,</a:t>
            </a:r>
          </a:p>
          <a:p>
            <a:pPr algn="just"/>
            <a:r>
              <a:rPr lang="tr-TR" sz="2800" b="1" dirty="0" smtClean="0">
                <a:latin typeface="Albertus Extra Bold" pitchFamily="34" charset="0"/>
              </a:rPr>
              <a:t>İnternet ortamındaki çeşitli siteler (DİB, </a:t>
            </a:r>
            <a:r>
              <a:rPr lang="tr-TR" sz="2800" b="1" dirty="0" err="1" smtClean="0">
                <a:latin typeface="Albertus Extra Bold" pitchFamily="34" charset="0"/>
              </a:rPr>
              <a:t>Kur’an</a:t>
            </a:r>
            <a:r>
              <a:rPr lang="tr-TR" sz="2800" b="1" dirty="0" smtClean="0">
                <a:latin typeface="Albertus Extra Bold" pitchFamily="34" charset="0"/>
              </a:rPr>
              <a:t> Kerim </a:t>
            </a:r>
            <a:r>
              <a:rPr lang="tr-TR" sz="2800" b="1" dirty="0" err="1" smtClean="0">
                <a:latin typeface="Albertus Extra Bold" pitchFamily="34" charset="0"/>
              </a:rPr>
              <a:t>Portalı</a:t>
            </a:r>
            <a:r>
              <a:rPr lang="tr-TR" sz="2800" b="1" dirty="0" smtClean="0">
                <a:latin typeface="Albertus Extra Bold" pitchFamily="34" charset="0"/>
              </a:rPr>
              <a:t>…)</a:t>
            </a:r>
          </a:p>
          <a:p>
            <a:pPr algn="just"/>
            <a:r>
              <a:rPr lang="tr-TR" sz="2800" b="1" dirty="0" smtClean="0">
                <a:latin typeface="Albertus Extra Bold" pitchFamily="34" charset="0"/>
              </a:rPr>
              <a:t>Dijital ortamda hazırlanmış programlar </a:t>
            </a:r>
          </a:p>
          <a:p>
            <a:endParaRPr lang="tr-TR" dirty="0"/>
          </a:p>
        </p:txBody>
      </p:sp>
    </p:spTree>
  </p:cSld>
  <p:clrMapOvr>
    <a:masterClrMapping/>
  </p:clrMapOvr>
  <p:transition spd="slow">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59632" y="1124744"/>
            <a:ext cx="6912768" cy="4752528"/>
          </a:xfrm>
        </p:spPr>
        <p:txBody>
          <a:bodyPr>
            <a:normAutofit fontScale="92500" lnSpcReduction="20000"/>
          </a:bodyPr>
          <a:lstStyle/>
          <a:p>
            <a:pPr>
              <a:buNone/>
            </a:pPr>
            <a:r>
              <a:rPr lang="tr-TR" b="1" dirty="0" smtClean="0">
                <a:solidFill>
                  <a:srgbClr val="FF0000"/>
                </a:solidFill>
                <a:latin typeface="Albertus Extra Bold" pitchFamily="34" charset="0"/>
              </a:rPr>
              <a:t>	Ayetleri Anlamak</a:t>
            </a:r>
          </a:p>
          <a:p>
            <a:pPr algn="just"/>
            <a:r>
              <a:rPr lang="tr-TR" b="1" dirty="0" smtClean="0">
                <a:latin typeface="Albertus Extra Bold" pitchFamily="34" charset="0"/>
              </a:rPr>
              <a:t>Ayetlerin "</a:t>
            </a:r>
            <a:r>
              <a:rPr lang="tr-TR" b="1" dirty="0" smtClean="0">
                <a:solidFill>
                  <a:srgbClr val="FF0000"/>
                </a:solidFill>
                <a:latin typeface="Albertus Extra Bold" pitchFamily="34" charset="0"/>
              </a:rPr>
              <a:t>ne dediğini</a:t>
            </a:r>
            <a:r>
              <a:rPr lang="tr-TR" b="1" dirty="0" smtClean="0">
                <a:latin typeface="Albertus Extra Bold" pitchFamily="34" charset="0"/>
              </a:rPr>
              <a:t>" ve  "</a:t>
            </a:r>
            <a:r>
              <a:rPr lang="tr-TR" b="1" dirty="0" smtClean="0">
                <a:solidFill>
                  <a:srgbClr val="FF0000"/>
                </a:solidFill>
                <a:latin typeface="Albertus Extra Bold" pitchFamily="34" charset="0"/>
              </a:rPr>
              <a:t>ne demek istediğini</a:t>
            </a:r>
            <a:r>
              <a:rPr lang="tr-TR" b="1" dirty="0" smtClean="0">
                <a:latin typeface="Albertus Extra Bold" pitchFamily="34" charset="0"/>
              </a:rPr>
              <a:t>" anlamak gerekir.</a:t>
            </a:r>
          </a:p>
          <a:p>
            <a:pPr algn="just"/>
            <a:r>
              <a:rPr lang="tr-TR" b="1" dirty="0" smtClean="0">
                <a:latin typeface="Albertus Extra Bold" pitchFamily="34" charset="0"/>
              </a:rPr>
              <a:t>Sözlük, meal ve tefsir kitaplarından yararlanılır, </a:t>
            </a:r>
          </a:p>
          <a:p>
            <a:pPr>
              <a:buNone/>
            </a:pPr>
            <a:r>
              <a:rPr lang="tr-TR" b="1" dirty="0" smtClean="0">
                <a:solidFill>
                  <a:srgbClr val="FF0000"/>
                </a:solidFill>
                <a:latin typeface="Albertus Extra Bold" pitchFamily="34" charset="0"/>
              </a:rPr>
              <a:t>	Ayetleri Anlatmak</a:t>
            </a:r>
          </a:p>
          <a:p>
            <a:r>
              <a:rPr lang="tr-TR" b="1" dirty="0" smtClean="0">
                <a:latin typeface="Albertus Extra Bold" pitchFamily="34" charset="0"/>
              </a:rPr>
              <a:t>Ayetler iyice anlaşılmalı, mümkünse ezberlenmeli, </a:t>
            </a:r>
          </a:p>
          <a:p>
            <a:r>
              <a:rPr lang="tr-TR" b="1" dirty="0" smtClean="0">
                <a:latin typeface="Albertus Extra Bold" pitchFamily="34" charset="0"/>
              </a:rPr>
              <a:t>Arapça metni hatasız okunmalı, anlamı/tefsiri verilmeli ve  hükümleri açıklamalıdır.</a:t>
            </a:r>
          </a:p>
          <a:p>
            <a:endParaRPr lang="tr-TR" b="1" dirty="0" smtClean="0"/>
          </a:p>
          <a:p>
            <a:endParaRPr lang="tr-TR" dirty="0"/>
          </a:p>
        </p:txBody>
      </p:sp>
    </p:spTree>
  </p:cSld>
  <p:clrMapOvr>
    <a:masterClrMapping/>
  </p:clrMapOvr>
  <p:transition spd="slow">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a:xfrm>
            <a:off x="6012160" y="6237312"/>
            <a:ext cx="2895600" cy="320675"/>
          </a:xfrm>
        </p:spPr>
        <p:txBody>
          <a:bodyPr/>
          <a:lstStyle/>
          <a:p>
            <a:r>
              <a:rPr lang="tr-TR" altLang="tr-TR" sz="3200" dirty="0" smtClean="0">
                <a:latin typeface="Palace Script MT" panose="030303020206070C0B05" pitchFamily="66" charset="0"/>
              </a:rPr>
              <a:t>Ataman</a:t>
            </a:r>
            <a:endParaRPr lang="en-US" altLang="tr-TR" sz="3200" dirty="0">
              <a:latin typeface="Palace Script MT" panose="030303020206070C0B05" pitchFamily="66" charset="0"/>
            </a:endParaRPr>
          </a:p>
        </p:txBody>
      </p:sp>
      <p:sp>
        <p:nvSpPr>
          <p:cNvPr id="5" name="Veri Yer Tutucusu 5"/>
          <p:cNvSpPr>
            <a:spLocks noGrp="1"/>
          </p:cNvSpPr>
          <p:nvPr>
            <p:ph type="dt" sz="half" idx="12"/>
          </p:nvPr>
        </p:nvSpPr>
        <p:spPr/>
        <p:txBody>
          <a:bodyPr/>
          <a:lstStyle/>
          <a:p>
            <a:pPr algn="ctr"/>
            <a:r>
              <a:rPr lang="tr-TR" altLang="tr-TR" dirty="0" smtClean="0"/>
              <a:t> VAAZ/İRŞAT</a:t>
            </a:r>
            <a:endParaRPr lang="en-US" altLang="tr-TR" dirty="0"/>
          </a:p>
        </p:txBody>
      </p:sp>
      <p:sp>
        <p:nvSpPr>
          <p:cNvPr id="70658" name="Rectangle 2"/>
          <p:cNvSpPr>
            <a:spLocks noGrp="1" noChangeArrowheads="1"/>
          </p:cNvSpPr>
          <p:nvPr>
            <p:ph type="title"/>
          </p:nvPr>
        </p:nvSpPr>
        <p:spPr/>
        <p:txBody>
          <a:bodyPr/>
          <a:lstStyle/>
          <a:p>
            <a:r>
              <a:rPr lang="tr-TR" altLang="tr-TR" dirty="0" smtClean="0">
                <a:latin typeface="Arial Rounded MT Bold" panose="020F0704030504030204" pitchFamily="34" charset="0"/>
              </a:rPr>
              <a:t>1.Tanım</a:t>
            </a:r>
            <a:endParaRPr lang="en-US" altLang="tr-TR" dirty="0"/>
          </a:p>
        </p:txBody>
      </p:sp>
      <p:sp>
        <p:nvSpPr>
          <p:cNvPr id="70659" name="Rectangle 3"/>
          <p:cNvSpPr>
            <a:spLocks noGrp="1" noChangeArrowheads="1"/>
          </p:cNvSpPr>
          <p:nvPr>
            <p:ph type="body" idx="1"/>
          </p:nvPr>
        </p:nvSpPr>
        <p:spPr>
          <a:xfrm>
            <a:off x="971601" y="1468438"/>
            <a:ext cx="7472312" cy="4852987"/>
          </a:xfrm>
        </p:spPr>
        <p:txBody>
          <a:bodyPr/>
          <a:lstStyle/>
          <a:p>
            <a:r>
              <a:rPr lang="tr-TR" b="1" dirty="0" smtClean="0">
                <a:solidFill>
                  <a:srgbClr val="002060"/>
                </a:solidFill>
                <a:latin typeface="Arial Rounded MT Bold" panose="020F0704030504030204" pitchFamily="34" charset="0"/>
              </a:rPr>
              <a:t>Mevlana:</a:t>
            </a:r>
            <a:r>
              <a:rPr lang="tr-TR" dirty="0" smtClean="0">
                <a:solidFill>
                  <a:srgbClr val="002060"/>
                </a:solidFill>
                <a:latin typeface="Arial Rounded MT Bold" panose="020F0704030504030204" pitchFamily="34" charset="0"/>
              </a:rPr>
              <a:t> </a:t>
            </a:r>
          </a:p>
          <a:p>
            <a:endParaRPr lang="tr-TR" dirty="0" smtClean="0">
              <a:solidFill>
                <a:srgbClr val="002060"/>
              </a:solidFill>
              <a:latin typeface="Arial Rounded MT Bold" panose="020F0704030504030204" pitchFamily="34" charset="0"/>
            </a:endParaRPr>
          </a:p>
          <a:p>
            <a:pPr marL="0" indent="0">
              <a:buNone/>
            </a:pPr>
            <a:r>
              <a:rPr lang="tr-TR" dirty="0" smtClean="0">
                <a:solidFill>
                  <a:srgbClr val="002060"/>
                </a:solidFill>
                <a:latin typeface="Arial Rounded MT Bold" panose="020F0704030504030204" pitchFamily="34" charset="0"/>
              </a:rPr>
              <a:t>“</a:t>
            </a:r>
            <a:r>
              <a:rPr lang="tr-TR" b="1" dirty="0" smtClean="0">
                <a:solidFill>
                  <a:srgbClr val="002060"/>
                </a:solidFill>
                <a:latin typeface="Arial Rounded MT Bold" panose="020F0704030504030204" pitchFamily="34" charset="0"/>
              </a:rPr>
              <a:t>İnsanoğlu</a:t>
            </a:r>
            <a:r>
              <a:rPr lang="tr-TR" dirty="0" smtClean="0">
                <a:solidFill>
                  <a:srgbClr val="002060"/>
                </a:solidFill>
                <a:latin typeface="Arial Rounded MT Bold" panose="020F0704030504030204" pitchFamily="34" charset="0"/>
              </a:rPr>
              <a:t> </a:t>
            </a:r>
            <a:r>
              <a:rPr lang="tr-TR" dirty="0" smtClean="0">
                <a:solidFill>
                  <a:srgbClr val="002060"/>
                </a:solidFill>
                <a:latin typeface="Arial Rounded MT Bold" panose="020F0704030504030204" pitchFamily="34" charset="0"/>
              </a:rPr>
              <a:t>dilinin altında gizlidir.</a:t>
            </a:r>
          </a:p>
          <a:p>
            <a:pPr marL="0" indent="0">
              <a:buNone/>
            </a:pPr>
            <a:r>
              <a:rPr lang="tr-TR" dirty="0" smtClean="0">
                <a:solidFill>
                  <a:srgbClr val="002060"/>
                </a:solidFill>
                <a:latin typeface="Arial Rounded MT Bold" panose="020F0704030504030204" pitchFamily="34" charset="0"/>
              </a:rPr>
              <a:t>Dil, can kapısının perdesidir. </a:t>
            </a:r>
          </a:p>
          <a:p>
            <a:pPr marL="0" indent="0">
              <a:buNone/>
            </a:pPr>
            <a:r>
              <a:rPr lang="tr-TR" dirty="0" smtClean="0">
                <a:solidFill>
                  <a:srgbClr val="002060"/>
                </a:solidFill>
                <a:latin typeface="Arial Rounded MT Bold" panose="020F0704030504030204" pitchFamily="34" charset="0"/>
              </a:rPr>
              <a:t>Yel esip perde kalktı mı evin içindekiler görünüverir.</a:t>
            </a:r>
          </a:p>
          <a:p>
            <a:pPr marL="0" indent="0">
              <a:buNone/>
            </a:pPr>
            <a:r>
              <a:rPr lang="tr-TR" dirty="0" smtClean="0">
                <a:solidFill>
                  <a:srgbClr val="002060"/>
                </a:solidFill>
                <a:latin typeface="Arial Rounded MT Bold" panose="020F0704030504030204" pitchFamily="34" charset="0"/>
              </a:rPr>
              <a:t>O zaman bak evde inci mi var, </a:t>
            </a:r>
            <a:r>
              <a:rPr lang="tr-TR" dirty="0" smtClean="0">
                <a:solidFill>
                  <a:srgbClr val="002060"/>
                </a:solidFill>
                <a:latin typeface="Arial Rounded MT Bold" panose="020F0704030504030204" pitchFamily="34" charset="0"/>
              </a:rPr>
              <a:t>bu</a:t>
            </a:r>
            <a:r>
              <a:rPr lang="tr-TR" b="1" dirty="0" smtClean="0">
                <a:solidFill>
                  <a:srgbClr val="002060"/>
                </a:solidFill>
                <a:latin typeface="Arial Rounded MT Bold" panose="020F0704030504030204" pitchFamily="34" charset="0"/>
              </a:rPr>
              <a:t>ğ</a:t>
            </a:r>
            <a:r>
              <a:rPr lang="tr-TR" dirty="0" smtClean="0">
                <a:solidFill>
                  <a:srgbClr val="002060"/>
                </a:solidFill>
                <a:latin typeface="Arial Rounded MT Bold" panose="020F0704030504030204" pitchFamily="34" charset="0"/>
              </a:rPr>
              <a:t>day </a:t>
            </a:r>
            <a:r>
              <a:rPr lang="tr-TR" dirty="0" smtClean="0">
                <a:solidFill>
                  <a:srgbClr val="002060"/>
                </a:solidFill>
                <a:latin typeface="Arial Rounded MT Bold" panose="020F0704030504030204" pitchFamily="34" charset="0"/>
              </a:rPr>
              <a:t>mı</a:t>
            </a:r>
            <a:r>
              <a:rPr lang="tr-TR" dirty="0" smtClean="0">
                <a:solidFill>
                  <a:srgbClr val="002060"/>
                </a:solidFill>
                <a:latin typeface="Arial Rounded MT Bold" panose="020F0704030504030204" pitchFamily="34" charset="0"/>
              </a:rPr>
              <a:t>?’’</a:t>
            </a:r>
            <a:endParaRPr lang="tr-TR" dirty="0" smtClean="0">
              <a:solidFill>
                <a:srgbClr val="002060"/>
              </a:solidFill>
              <a:latin typeface="Calisto MT" panose="02040603050505030304" pitchFamily="18" charset="0"/>
            </a:endParaRPr>
          </a:p>
          <a:p>
            <a:pPr lvl="1">
              <a:lnSpc>
                <a:spcPct val="80000"/>
              </a:lnSpc>
            </a:pPr>
            <a:endParaRPr lang="en-US" altLang="tr-TR" sz="29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052736"/>
            <a:ext cx="6965245" cy="811218"/>
          </a:xfrm>
        </p:spPr>
        <p:txBody>
          <a:bodyPr>
            <a:normAutofit fontScale="90000"/>
          </a:bodyPr>
          <a:lstStyle/>
          <a:p>
            <a:r>
              <a:rPr lang="tr-TR" sz="2400" b="1" dirty="0" smtClean="0">
                <a:solidFill>
                  <a:srgbClr val="FF0000"/>
                </a:solidFill>
                <a:latin typeface="Albertus Extra Bold" pitchFamily="34" charset="0"/>
              </a:rPr>
              <a:t/>
            </a:r>
            <a:br>
              <a:rPr lang="tr-TR" sz="2400" b="1" dirty="0" smtClean="0">
                <a:solidFill>
                  <a:srgbClr val="FF0000"/>
                </a:solidFill>
                <a:latin typeface="Albertus Extra Bold" pitchFamily="34" charset="0"/>
              </a:rPr>
            </a:br>
            <a:r>
              <a:rPr lang="tr-TR" sz="3100" b="1" dirty="0" smtClean="0">
                <a:solidFill>
                  <a:srgbClr val="FF0000"/>
                </a:solidFill>
                <a:latin typeface="Albertus Extra Bold" pitchFamily="34" charset="0"/>
              </a:rPr>
              <a:t>HADİSLERDEN YARARLANMA</a:t>
            </a:r>
            <a:br>
              <a:rPr lang="tr-TR" sz="3100" b="1" dirty="0" smtClean="0">
                <a:solidFill>
                  <a:srgbClr val="FF0000"/>
                </a:solidFill>
                <a:latin typeface="Albertus Extra Bold" pitchFamily="34" charset="0"/>
              </a:rPr>
            </a:br>
            <a:endParaRPr lang="tr-TR" sz="3100" dirty="0">
              <a:solidFill>
                <a:srgbClr val="FF0000"/>
              </a:solidFill>
              <a:latin typeface="Albertus Extra Bold" pitchFamily="34" charset="0"/>
            </a:endParaRPr>
          </a:p>
        </p:txBody>
      </p:sp>
      <p:sp>
        <p:nvSpPr>
          <p:cNvPr id="3" name="İçerik Yer Tutucusu 2"/>
          <p:cNvSpPr>
            <a:spLocks noGrp="1"/>
          </p:cNvSpPr>
          <p:nvPr>
            <p:ph idx="1"/>
          </p:nvPr>
        </p:nvSpPr>
        <p:spPr>
          <a:xfrm>
            <a:off x="1187624" y="1556792"/>
            <a:ext cx="6552728" cy="4166277"/>
          </a:xfrm>
        </p:spPr>
        <p:txBody>
          <a:bodyPr>
            <a:normAutofit/>
          </a:bodyPr>
          <a:lstStyle/>
          <a:p>
            <a:pPr>
              <a:buNone/>
            </a:pPr>
            <a:r>
              <a:rPr lang="tr-TR" b="1" dirty="0" smtClean="0"/>
              <a:t>	</a:t>
            </a:r>
            <a:r>
              <a:rPr lang="tr-TR" sz="3000" b="1" dirty="0" smtClean="0">
                <a:solidFill>
                  <a:srgbClr val="FF0000"/>
                </a:solidFill>
                <a:latin typeface="Albertus Extra Bold" pitchFamily="34" charset="0"/>
              </a:rPr>
              <a:t>Hadisler;</a:t>
            </a:r>
          </a:p>
          <a:p>
            <a:pPr algn="just"/>
            <a:r>
              <a:rPr lang="tr-TR" sz="2800" b="1" dirty="0" smtClean="0">
                <a:latin typeface="Albertus Extra Bold" pitchFamily="34" charset="0"/>
              </a:rPr>
              <a:t>Makbul (Sahih/</a:t>
            </a:r>
            <a:r>
              <a:rPr lang="tr-TR" sz="2800" b="1" dirty="0" err="1" smtClean="0">
                <a:latin typeface="Albertus Extra Bold" pitchFamily="34" charset="0"/>
              </a:rPr>
              <a:t>Hasen</a:t>
            </a:r>
            <a:r>
              <a:rPr lang="tr-TR" sz="2800" b="1" dirty="0" smtClean="0">
                <a:latin typeface="Albertus Extra Bold" pitchFamily="34" charset="0"/>
              </a:rPr>
              <a:t>) olmalıdır,</a:t>
            </a:r>
            <a:endParaRPr lang="tr-TR" sz="2800" b="1" dirty="0">
              <a:latin typeface="Albertus Extra Bold" pitchFamily="34" charset="0"/>
            </a:endParaRPr>
          </a:p>
          <a:p>
            <a:pPr algn="just"/>
            <a:r>
              <a:rPr lang="tr-TR" sz="2800" b="1" dirty="0" smtClean="0">
                <a:latin typeface="Albertus Extra Bold" pitchFamily="34" charset="0"/>
              </a:rPr>
              <a:t>Cemaatin Seviyesine Uygun olmalıdır,</a:t>
            </a:r>
          </a:p>
          <a:p>
            <a:pPr algn="just"/>
            <a:r>
              <a:rPr lang="tr-TR" sz="2800" b="1" dirty="0" smtClean="0">
                <a:solidFill>
                  <a:srgbClr val="FF0000"/>
                </a:solidFill>
                <a:latin typeface="Albertus Extra Bold" pitchFamily="34" charset="0"/>
              </a:rPr>
              <a:t>Vaiz</a:t>
            </a:r>
            <a:r>
              <a:rPr lang="tr-TR" sz="2800" b="1" dirty="0" smtClean="0">
                <a:latin typeface="Albertus Extra Bold" pitchFamily="34" charset="0"/>
              </a:rPr>
              <a:t>,hadis, hadis usulü, muteber hadis kaynakları  ve bunlardan yararlanma usulü hakkında yeterli sahip olmalıdır.</a:t>
            </a:r>
            <a:endParaRPr lang="tr-TR" sz="2800" b="1" dirty="0">
              <a:latin typeface="Albertus Extra Bold" pitchFamily="34" charset="0"/>
            </a:endParaRPr>
          </a:p>
        </p:txBody>
      </p:sp>
    </p:spTree>
    <p:extLst>
      <p:ext uri="{BB962C8B-B14F-4D97-AF65-F5344CB8AC3E}">
        <p14:creationId xmlns:p14="http://schemas.microsoft.com/office/powerpoint/2010/main" xmlns="" val="1316348169"/>
      </p:ext>
    </p:extLst>
  </p:cSld>
  <p:clrMapOvr>
    <a:masterClrMapping/>
  </p:clrMapOvr>
  <p:transition spd="slow">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980728"/>
            <a:ext cx="6965245" cy="811217"/>
          </a:xfrm>
        </p:spPr>
        <p:txBody>
          <a:bodyPr>
            <a:normAutofit fontScale="90000"/>
          </a:bodyPr>
          <a:lstStyle/>
          <a:p>
            <a:r>
              <a:rPr lang="tr-TR" sz="2400" b="1" dirty="0" smtClean="0">
                <a:solidFill>
                  <a:srgbClr val="FF0000"/>
                </a:solidFill>
                <a:latin typeface="Albertus Extra Bold" pitchFamily="34" charset="0"/>
              </a:rPr>
              <a:t/>
            </a:r>
            <a:br>
              <a:rPr lang="tr-TR" sz="2400" b="1" dirty="0" smtClean="0">
                <a:solidFill>
                  <a:srgbClr val="FF0000"/>
                </a:solidFill>
                <a:latin typeface="Albertus Extra Bold" pitchFamily="34" charset="0"/>
              </a:rPr>
            </a:br>
            <a:r>
              <a:rPr lang="tr-TR" sz="3100" b="1" dirty="0" smtClean="0">
                <a:solidFill>
                  <a:srgbClr val="FF0000"/>
                </a:solidFill>
                <a:latin typeface="Albertus Extra Bold" pitchFamily="34" charset="0"/>
              </a:rPr>
              <a:t> KISSALARDAN YARARLANMA</a:t>
            </a:r>
            <a:br>
              <a:rPr lang="tr-TR" sz="3100" b="1" dirty="0" smtClean="0">
                <a:solidFill>
                  <a:srgbClr val="FF0000"/>
                </a:solidFill>
                <a:latin typeface="Albertus Extra Bold" pitchFamily="34" charset="0"/>
              </a:rPr>
            </a:br>
            <a:endParaRPr lang="tr-TR" sz="3100" dirty="0">
              <a:solidFill>
                <a:srgbClr val="FF0000"/>
              </a:solidFill>
              <a:latin typeface="Albertus Extra Bold" pitchFamily="34" charset="0"/>
            </a:endParaRPr>
          </a:p>
        </p:txBody>
      </p:sp>
      <p:sp>
        <p:nvSpPr>
          <p:cNvPr id="3" name="İçerik Yer Tutucusu 2"/>
          <p:cNvSpPr>
            <a:spLocks noGrp="1"/>
          </p:cNvSpPr>
          <p:nvPr>
            <p:ph idx="1"/>
          </p:nvPr>
        </p:nvSpPr>
        <p:spPr>
          <a:xfrm>
            <a:off x="1187624" y="1412776"/>
            <a:ext cx="6912768" cy="4464496"/>
          </a:xfrm>
        </p:spPr>
        <p:txBody>
          <a:bodyPr>
            <a:noAutofit/>
          </a:bodyPr>
          <a:lstStyle/>
          <a:p>
            <a:pPr algn="just">
              <a:buNone/>
            </a:pPr>
            <a:r>
              <a:rPr lang="tr-TR" b="1" dirty="0" smtClean="0">
                <a:solidFill>
                  <a:srgbClr val="FF0000"/>
                </a:solidFill>
                <a:latin typeface="Albertus Extra Bold" pitchFamily="34" charset="0"/>
              </a:rPr>
              <a:t>	</a:t>
            </a:r>
            <a:r>
              <a:rPr lang="tr-TR" sz="2600" b="1" dirty="0" smtClean="0">
                <a:solidFill>
                  <a:srgbClr val="FF0000"/>
                </a:solidFill>
                <a:latin typeface="Albertus Extra Bold" pitchFamily="34" charset="0"/>
              </a:rPr>
              <a:t>Kıssalar; </a:t>
            </a:r>
          </a:p>
          <a:p>
            <a:pPr algn="just"/>
            <a:r>
              <a:rPr lang="tr-TR" sz="2600" b="1" dirty="0" smtClean="0">
                <a:latin typeface="Albertus Extra Bold" pitchFamily="34" charset="0"/>
              </a:rPr>
              <a:t>Konunun/mesajın iyi anlaşılmasını sağlar. </a:t>
            </a:r>
          </a:p>
          <a:p>
            <a:pPr algn="just"/>
            <a:r>
              <a:rPr lang="tr-TR" sz="2600" b="1" dirty="0" smtClean="0">
                <a:latin typeface="Albertus Extra Bold" pitchFamily="34" charset="0"/>
              </a:rPr>
              <a:t>Sözü güçlendirir, vaaza ilgiyi artırır. </a:t>
            </a:r>
            <a:r>
              <a:rPr lang="tr-TR" sz="2600" b="1" dirty="0" smtClean="0">
                <a:solidFill>
                  <a:srgbClr val="FF0000"/>
                </a:solidFill>
                <a:latin typeface="Albertus Extra Bold" pitchFamily="34" charset="0"/>
              </a:rPr>
              <a:t>Ancak;</a:t>
            </a:r>
          </a:p>
          <a:p>
            <a:pPr algn="just"/>
            <a:r>
              <a:rPr lang="tr-TR" sz="2600" b="1" dirty="0" smtClean="0">
                <a:latin typeface="Albertus Extra Bold" pitchFamily="34" charset="0"/>
              </a:rPr>
              <a:t>Sahih rivayetlerden seçilmelidir. </a:t>
            </a:r>
          </a:p>
          <a:p>
            <a:pPr algn="just"/>
            <a:r>
              <a:rPr lang="tr-TR" sz="2600" b="1" dirty="0" smtClean="0">
                <a:latin typeface="Albertus Extra Bold" pitchFamily="34" charset="0"/>
              </a:rPr>
              <a:t>Konuyla doğrudan ilgili olmalıdır. </a:t>
            </a:r>
          </a:p>
          <a:p>
            <a:pPr algn="just"/>
            <a:r>
              <a:rPr lang="tr-TR" sz="2600" b="1" dirty="0" smtClean="0">
                <a:latin typeface="Albertus Extra Bold" pitchFamily="34" charset="0"/>
              </a:rPr>
              <a:t>Yanlış anlaşılabilecek nitelikte olmamalıdır. </a:t>
            </a:r>
          </a:p>
          <a:p>
            <a:pPr algn="just"/>
            <a:r>
              <a:rPr lang="tr-TR" sz="2800" b="1" dirty="0" smtClean="0">
                <a:latin typeface="Albertus Extra Bold" pitchFamily="34" charset="0"/>
              </a:rPr>
              <a:t>Yerinde ve ölçülü kullanılmalıdır.</a:t>
            </a:r>
          </a:p>
          <a:p>
            <a:pPr algn="just"/>
            <a:endParaRPr lang="tr-TR" b="1" dirty="0" smtClean="0">
              <a:latin typeface="Albertus Extra Bold" pitchFamily="34" charset="0"/>
            </a:endParaRPr>
          </a:p>
          <a:p>
            <a:pPr algn="just">
              <a:buNone/>
            </a:pPr>
            <a:r>
              <a:rPr lang="tr-TR" b="1" dirty="0" smtClean="0">
                <a:solidFill>
                  <a:srgbClr val="FF0000"/>
                </a:solidFill>
                <a:latin typeface="Albertus Extra Bold" pitchFamily="34" charset="0"/>
              </a:rPr>
              <a:t>	</a:t>
            </a:r>
            <a:endParaRPr lang="tr-TR" b="1" dirty="0" smtClean="0">
              <a:latin typeface="Albertus Extra Bold" pitchFamily="34" charset="0"/>
            </a:endParaRPr>
          </a:p>
        </p:txBody>
      </p:sp>
    </p:spTree>
    <p:extLst>
      <p:ext uri="{BB962C8B-B14F-4D97-AF65-F5344CB8AC3E}">
        <p14:creationId xmlns:p14="http://schemas.microsoft.com/office/powerpoint/2010/main" xmlns="" val="3108511801"/>
      </p:ext>
    </p:extLst>
  </p:cSld>
  <p:clrMapOvr>
    <a:masterClrMapping/>
  </p:clrMapOvr>
  <p:transition spd="slow">
    <p:check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980728"/>
            <a:ext cx="6965245" cy="739209"/>
          </a:xfrm>
        </p:spPr>
        <p:txBody>
          <a:bodyPr>
            <a:normAutofit fontScale="90000"/>
          </a:bodyPr>
          <a:lstStyle/>
          <a:p>
            <a:r>
              <a:rPr lang="tr-TR" sz="2400" b="1" dirty="0" smtClean="0">
                <a:solidFill>
                  <a:srgbClr val="FF0000"/>
                </a:solidFill>
                <a:latin typeface="Albertus Extra Bold" pitchFamily="34" charset="0"/>
              </a:rPr>
              <a:t/>
            </a:r>
            <a:br>
              <a:rPr lang="tr-TR" sz="2400" b="1" dirty="0" smtClean="0">
                <a:solidFill>
                  <a:srgbClr val="FF0000"/>
                </a:solidFill>
                <a:latin typeface="Albertus Extra Bold" pitchFamily="34" charset="0"/>
              </a:rPr>
            </a:br>
            <a:r>
              <a:rPr lang="tr-TR" sz="2400" b="1" dirty="0" smtClean="0">
                <a:solidFill>
                  <a:srgbClr val="FF0000"/>
                </a:solidFill>
                <a:latin typeface="Albertus Extra Bold" pitchFamily="34" charset="0"/>
              </a:rPr>
              <a:t>HİKMETLİ SÖZ VE ŞİİRLERDEN YARARLANMA</a:t>
            </a:r>
            <a:br>
              <a:rPr lang="tr-TR" sz="2400" b="1" dirty="0" smtClean="0">
                <a:solidFill>
                  <a:srgbClr val="FF0000"/>
                </a:solidFill>
                <a:latin typeface="Albertus Extra Bold" pitchFamily="34" charset="0"/>
              </a:rPr>
            </a:br>
            <a:endParaRPr lang="tr-TR" sz="2400" dirty="0">
              <a:solidFill>
                <a:srgbClr val="FF0000"/>
              </a:solidFill>
              <a:latin typeface="Albertus Extra Bold" pitchFamily="34" charset="0"/>
            </a:endParaRPr>
          </a:p>
        </p:txBody>
      </p:sp>
      <p:sp>
        <p:nvSpPr>
          <p:cNvPr id="3" name="İçerik Yer Tutucusu 2"/>
          <p:cNvSpPr>
            <a:spLocks noGrp="1"/>
          </p:cNvSpPr>
          <p:nvPr>
            <p:ph idx="1"/>
          </p:nvPr>
        </p:nvSpPr>
        <p:spPr>
          <a:xfrm>
            <a:off x="1259632" y="1628800"/>
            <a:ext cx="6624736" cy="4248472"/>
          </a:xfrm>
        </p:spPr>
        <p:txBody>
          <a:bodyPr>
            <a:noAutofit/>
          </a:bodyPr>
          <a:lstStyle/>
          <a:p>
            <a:pPr algn="just">
              <a:buNone/>
            </a:pPr>
            <a:r>
              <a:rPr lang="tr-TR" b="1" dirty="0" smtClean="0">
                <a:latin typeface="Albertus Extra Bold" pitchFamily="34" charset="0"/>
              </a:rPr>
              <a:t>	</a:t>
            </a:r>
            <a:r>
              <a:rPr lang="tr-TR" sz="2800" b="1" dirty="0" smtClean="0">
                <a:solidFill>
                  <a:srgbClr val="FF0000"/>
                </a:solidFill>
                <a:latin typeface="Albertus Extra Bold" pitchFamily="34" charset="0"/>
              </a:rPr>
              <a:t>Hikmetli söz ve şiirler;</a:t>
            </a:r>
          </a:p>
          <a:p>
            <a:pPr algn="just"/>
            <a:r>
              <a:rPr lang="tr-TR" sz="2800" b="1" dirty="0" smtClean="0">
                <a:latin typeface="Albertus Extra Bold" pitchFamily="34" charset="0"/>
              </a:rPr>
              <a:t>Güç bir konunun dahi kolayca anlaşılmasını sağlar. </a:t>
            </a:r>
          </a:p>
          <a:p>
            <a:pPr algn="just"/>
            <a:r>
              <a:rPr lang="tr-TR" sz="2800" b="1" dirty="0" smtClean="0">
                <a:latin typeface="Albertus Extra Bold" pitchFamily="34" charset="0"/>
              </a:rPr>
              <a:t>Vaazın içeriğine zenginlik katar.</a:t>
            </a:r>
          </a:p>
          <a:p>
            <a:pPr algn="just"/>
            <a:r>
              <a:rPr lang="tr-TR" sz="2800" b="1" dirty="0" smtClean="0">
                <a:latin typeface="Albertus Extra Bold" pitchFamily="34" charset="0"/>
              </a:rPr>
              <a:t>Vaiz hakkında olumlu bir intiba oluşturmasına yardımcı olur. </a:t>
            </a:r>
          </a:p>
          <a:p>
            <a:pPr algn="just">
              <a:buNone/>
            </a:pPr>
            <a:r>
              <a:rPr lang="tr-TR" sz="2800" b="1" dirty="0" smtClean="0">
                <a:latin typeface="Albertus Extra Bold" pitchFamily="34" charset="0"/>
              </a:rPr>
              <a:t>	</a:t>
            </a:r>
            <a:r>
              <a:rPr lang="tr-TR" sz="2800" b="1" dirty="0" smtClean="0">
                <a:solidFill>
                  <a:srgbClr val="FF0000"/>
                </a:solidFill>
                <a:latin typeface="Albertus Extra Bold" pitchFamily="34" charset="0"/>
              </a:rPr>
              <a:t>Ancak;</a:t>
            </a:r>
          </a:p>
          <a:p>
            <a:pPr algn="just"/>
            <a:r>
              <a:rPr lang="tr-TR" sz="2800" b="1" dirty="0" smtClean="0">
                <a:latin typeface="Albertus Extra Bold" pitchFamily="34" charset="0"/>
              </a:rPr>
              <a:t>Yerinde ve ölçülü kullanılmalıdır.</a:t>
            </a:r>
            <a:endParaRPr lang="tr-TR" sz="2800" b="1" dirty="0">
              <a:latin typeface="Albertus Extra Bold" pitchFamily="34" charset="0"/>
            </a:endParaRPr>
          </a:p>
        </p:txBody>
      </p:sp>
    </p:spTree>
    <p:extLst>
      <p:ext uri="{BB962C8B-B14F-4D97-AF65-F5344CB8AC3E}">
        <p14:creationId xmlns:p14="http://schemas.microsoft.com/office/powerpoint/2010/main" xmlns="" val="733245881"/>
      </p:ext>
    </p:extLst>
  </p:cSld>
  <p:clrMapOvr>
    <a:masterClrMapping/>
  </p:clrMapOvr>
  <p:transition spd="slow">
    <p:wheel spokes="3"/>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63040" y="908720"/>
            <a:ext cx="6196405" cy="4814349"/>
          </a:xfrm>
        </p:spPr>
        <p:txBody>
          <a:bodyPr>
            <a:noAutofit/>
          </a:bodyPr>
          <a:lstStyle/>
          <a:p>
            <a:pPr algn="ctr">
              <a:buNone/>
            </a:pPr>
            <a:endParaRPr lang="tr-TR" sz="4000" b="1" dirty="0" smtClean="0">
              <a:solidFill>
                <a:srgbClr val="FF0000"/>
              </a:solidFill>
              <a:latin typeface="Albertus Extra Bold" pitchFamily="34" charset="0"/>
            </a:endParaRPr>
          </a:p>
          <a:p>
            <a:pPr algn="ctr">
              <a:buNone/>
            </a:pPr>
            <a:r>
              <a:rPr lang="tr-TR" sz="4000" b="1" dirty="0" smtClean="0">
                <a:solidFill>
                  <a:srgbClr val="FF0000"/>
                </a:solidFill>
                <a:latin typeface="Albertus Extra Bold" pitchFamily="34" charset="0"/>
              </a:rPr>
              <a:t>ÖRNEK</a:t>
            </a:r>
          </a:p>
          <a:p>
            <a:pPr algn="ctr">
              <a:buNone/>
            </a:pPr>
            <a:r>
              <a:rPr lang="tr-TR" sz="4000" b="1" dirty="0" smtClean="0">
                <a:solidFill>
                  <a:srgbClr val="FF0000"/>
                </a:solidFill>
                <a:latin typeface="Albertus Extra Bold" pitchFamily="34" charset="0"/>
              </a:rPr>
              <a:t>VAAZ</a:t>
            </a:r>
          </a:p>
          <a:p>
            <a:pPr algn="ctr">
              <a:buNone/>
            </a:pPr>
            <a:r>
              <a:rPr lang="tr-TR" sz="4000" b="1" dirty="0" smtClean="0">
                <a:solidFill>
                  <a:srgbClr val="FF0000"/>
                </a:solidFill>
                <a:latin typeface="Albertus Extra Bold" pitchFamily="34" charset="0"/>
              </a:rPr>
              <a:t>PROJESİ</a:t>
            </a:r>
          </a:p>
          <a:p>
            <a:pPr algn="ctr">
              <a:buNone/>
            </a:pPr>
            <a:r>
              <a:rPr lang="tr-TR" sz="4000" b="1" dirty="0" smtClean="0">
                <a:solidFill>
                  <a:srgbClr val="FF0000"/>
                </a:solidFill>
                <a:latin typeface="Albertus Extra Bold" pitchFamily="34" charset="0"/>
              </a:rPr>
              <a:t>PLANI</a:t>
            </a:r>
          </a:p>
          <a:p>
            <a:pPr algn="ctr">
              <a:buNone/>
            </a:pPr>
            <a:endParaRPr lang="tr-TR" sz="4000" b="1" dirty="0" smtClean="0">
              <a:solidFill>
                <a:srgbClr val="FF0000"/>
              </a:solidFill>
              <a:latin typeface="Albertus Extra Bold" pitchFamily="34" charset="0"/>
            </a:endParaRPr>
          </a:p>
          <a:p>
            <a:pPr algn="ctr">
              <a:buNone/>
            </a:pPr>
            <a:r>
              <a:rPr lang="tr-TR" sz="4000" b="1" dirty="0" smtClean="0">
                <a:solidFill>
                  <a:srgbClr val="002060"/>
                </a:solidFill>
                <a:latin typeface="Albertus Extra Bold" pitchFamily="34" charset="0"/>
              </a:rPr>
              <a:t>TEVBE</a:t>
            </a:r>
            <a:endParaRPr lang="tr-TR" sz="4000" b="1" dirty="0">
              <a:solidFill>
                <a:srgbClr val="002060"/>
              </a:solidFill>
              <a:latin typeface="Albertus Extra Bold"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412776"/>
            <a:ext cx="8352928" cy="5040560"/>
          </a:xfrm>
        </p:spPr>
        <p:txBody>
          <a:bodyPr>
            <a:normAutofit fontScale="55000" lnSpcReduction="20000"/>
          </a:bodyPr>
          <a:lstStyle/>
          <a:p>
            <a:pPr marL="0" indent="0" algn="just">
              <a:buNone/>
            </a:pPr>
            <a:endParaRPr lang="tr-TR" b="1" u="sng" dirty="0" smtClean="0"/>
          </a:p>
          <a:p>
            <a:pPr marL="0" indent="0" algn="ctr">
              <a:buNone/>
            </a:pPr>
            <a:r>
              <a:rPr lang="tr-TR" sz="7600" b="1" dirty="0" smtClean="0">
                <a:solidFill>
                  <a:srgbClr val="FF0000"/>
                </a:solidFill>
                <a:latin typeface="Albertus Extra Bold" pitchFamily="34" charset="0"/>
              </a:rPr>
              <a:t>GİRİŞ</a:t>
            </a:r>
            <a:endParaRPr lang="tr-TR" sz="7600" b="1" dirty="0" smtClean="0">
              <a:solidFill>
                <a:srgbClr val="FF0000"/>
              </a:solidFill>
              <a:latin typeface="Albertus Extra Bold" pitchFamily="34" charset="0"/>
            </a:endParaRPr>
          </a:p>
          <a:p>
            <a:pPr algn="just">
              <a:buNone/>
            </a:pPr>
            <a:r>
              <a:rPr lang="tr-TR" sz="3600" b="1" i="1" dirty="0" smtClean="0"/>
              <a:t> </a:t>
            </a:r>
            <a:r>
              <a:rPr lang="tr-TR" sz="3600" b="1" i="1" dirty="0" smtClean="0"/>
              <a:t>     </a:t>
            </a:r>
            <a:r>
              <a:rPr lang="tr-TR" sz="5900" dirty="0" smtClean="0"/>
              <a:t>Vaaza </a:t>
            </a:r>
            <a:r>
              <a:rPr lang="tr-TR" sz="5900" dirty="0" smtClean="0"/>
              <a:t>başlangıç dualarının ardından </a:t>
            </a:r>
            <a:r>
              <a:rPr lang="tr-TR" sz="5900" dirty="0" err="1" smtClean="0"/>
              <a:t>tevbe</a:t>
            </a:r>
            <a:r>
              <a:rPr lang="tr-TR" sz="5900" dirty="0" smtClean="0"/>
              <a:t> </a:t>
            </a:r>
            <a:r>
              <a:rPr lang="tr-TR" sz="5900" dirty="0" smtClean="0"/>
              <a:t>kelimesinin terim anlamı açıklanır ve kısaca </a:t>
            </a:r>
            <a:r>
              <a:rPr lang="tr-TR" sz="5900" dirty="0" err="1" smtClean="0"/>
              <a:t>tevbenin</a:t>
            </a:r>
            <a:r>
              <a:rPr lang="tr-TR" sz="5900" dirty="0" smtClean="0"/>
              <a:t> </a:t>
            </a:r>
            <a:r>
              <a:rPr lang="tr-TR" sz="5900" dirty="0" smtClean="0"/>
              <a:t>önemine değinilir. İnsanın beşer olduğu, bazı zayıf yönlerinin bulunduğu, unutkanlığı ve hissiyatı sebebiyle her insanın hatalı davranışlarda bulunabileceği, bilerek ya da bilmeyerek günah işleyebileceği belirtilir. Günahlardan kurtulmanın en kısa yolunun tövbe etmek olduğu anlatılır</a:t>
            </a:r>
            <a:r>
              <a:rPr lang="tr-TR" sz="5900" dirty="0" smtClean="0"/>
              <a:t>.</a:t>
            </a:r>
            <a:endParaRPr lang="tr-TR" b="1" u="sng"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80728"/>
            <a:ext cx="8136904" cy="5328592"/>
          </a:xfrm>
        </p:spPr>
        <p:txBody>
          <a:bodyPr>
            <a:normAutofit lnSpcReduction="10000"/>
          </a:bodyPr>
          <a:lstStyle/>
          <a:p>
            <a:pPr marL="0" indent="0" algn="ctr">
              <a:spcBef>
                <a:spcPts val="1200"/>
              </a:spcBef>
              <a:buNone/>
            </a:pPr>
            <a:r>
              <a:rPr lang="tr-TR" sz="2800" b="1" dirty="0" smtClean="0">
                <a:solidFill>
                  <a:srgbClr val="FF0000"/>
                </a:solidFill>
                <a:latin typeface="Albertus Extra Bold" pitchFamily="34" charset="0"/>
              </a:rPr>
              <a:t>GELİŞME</a:t>
            </a:r>
            <a:r>
              <a:rPr lang="tr-TR" sz="8600" b="1" dirty="0" smtClean="0">
                <a:solidFill>
                  <a:srgbClr val="FF0000"/>
                </a:solidFill>
                <a:latin typeface="Albertus Extra Bold" pitchFamily="34" charset="0"/>
              </a:rPr>
              <a:t> </a:t>
            </a:r>
          </a:p>
          <a:p>
            <a:pPr>
              <a:buNone/>
            </a:pPr>
            <a:r>
              <a:rPr lang="tr-TR" b="1" i="1" dirty="0" smtClean="0"/>
              <a:t> </a:t>
            </a:r>
            <a:r>
              <a:rPr lang="tr-TR" b="1" i="1" dirty="0" smtClean="0"/>
              <a:t>  </a:t>
            </a:r>
            <a:r>
              <a:rPr lang="tr-TR" dirty="0" err="1" smtClean="0"/>
              <a:t>Tevbe</a:t>
            </a:r>
            <a:r>
              <a:rPr lang="tr-TR" dirty="0" smtClean="0"/>
              <a:t> </a:t>
            </a:r>
            <a:r>
              <a:rPr lang="tr-TR" dirty="0" smtClean="0"/>
              <a:t>ile ilgili ana konular sistematik bir şekilde başlıklar halinde yazılır ve bu başlıkların altında kullanılacak olan malzemeye yer verilir. </a:t>
            </a:r>
            <a:endParaRPr lang="tr-TR" dirty="0" smtClean="0"/>
          </a:p>
          <a:p>
            <a:pPr>
              <a:buNone/>
            </a:pPr>
            <a:endParaRPr lang="tr-TR" dirty="0" smtClean="0"/>
          </a:p>
          <a:p>
            <a:pPr>
              <a:buNone/>
            </a:pPr>
            <a:r>
              <a:rPr lang="tr-TR" dirty="0" smtClean="0"/>
              <a:t>   </a:t>
            </a:r>
            <a:r>
              <a:rPr lang="tr-TR" dirty="0" smtClean="0">
                <a:solidFill>
                  <a:srgbClr val="FF0000"/>
                </a:solidFill>
              </a:rPr>
              <a:t>Örneğin</a:t>
            </a:r>
            <a:r>
              <a:rPr lang="tr-TR" dirty="0" smtClean="0">
                <a:solidFill>
                  <a:srgbClr val="FF0000"/>
                </a:solidFill>
              </a:rPr>
              <a:t>;</a:t>
            </a:r>
          </a:p>
          <a:p>
            <a:pPr>
              <a:buNone/>
            </a:pPr>
            <a:endParaRPr lang="tr-TR" b="1" dirty="0" smtClean="0"/>
          </a:p>
          <a:p>
            <a:pPr>
              <a:buNone/>
            </a:pPr>
            <a:r>
              <a:rPr lang="tr-TR" b="1" dirty="0" smtClean="0"/>
              <a:t> </a:t>
            </a:r>
          </a:p>
          <a:p>
            <a:pPr marL="0" indent="0" algn="just">
              <a:buNone/>
            </a:pPr>
            <a:endParaRPr lang="tr-TR" sz="2000" dirty="0" smtClean="0"/>
          </a:p>
        </p:txBody>
      </p:sp>
    </p:spTree>
    <p:extLst>
      <p:ext uri="{BB962C8B-B14F-4D97-AF65-F5344CB8AC3E}">
        <p14:creationId xmlns:p14="http://schemas.microsoft.com/office/powerpoint/2010/main" xmlns="" val="2166760084"/>
      </p:ext>
    </p:extLst>
  </p:cSld>
  <p:clrMapOvr>
    <a:masterClrMapping/>
  </p:clrMapOvr>
  <p:transition spd="slow">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196752"/>
            <a:ext cx="8064896" cy="5472608"/>
          </a:xfrm>
        </p:spPr>
        <p:txBody>
          <a:bodyPr>
            <a:normAutofit/>
          </a:bodyPr>
          <a:lstStyle/>
          <a:p>
            <a:pPr>
              <a:buNone/>
            </a:pPr>
            <a:r>
              <a:rPr lang="tr-TR" sz="3600" dirty="0" smtClean="0">
                <a:solidFill>
                  <a:srgbClr val="FF0000"/>
                </a:solidFill>
              </a:rPr>
              <a:t>1. </a:t>
            </a:r>
            <a:r>
              <a:rPr lang="tr-TR" sz="3600" dirty="0" err="1" smtClean="0">
                <a:solidFill>
                  <a:srgbClr val="FF0000"/>
                </a:solidFill>
              </a:rPr>
              <a:t>Tevbe</a:t>
            </a:r>
            <a:r>
              <a:rPr lang="tr-TR" sz="3600" dirty="0" smtClean="0">
                <a:solidFill>
                  <a:srgbClr val="FF0000"/>
                </a:solidFill>
              </a:rPr>
              <a:t> </a:t>
            </a:r>
            <a:r>
              <a:rPr lang="tr-TR" sz="3600" dirty="0" smtClean="0">
                <a:solidFill>
                  <a:srgbClr val="FF0000"/>
                </a:solidFill>
              </a:rPr>
              <a:t>pişmanlıktır. </a:t>
            </a:r>
            <a:r>
              <a:rPr lang="tr-TR" sz="3600" dirty="0" smtClean="0"/>
              <a:t>Bu başlık altında </a:t>
            </a:r>
            <a:r>
              <a:rPr lang="tr-TR" sz="3600" dirty="0" err="1" smtClean="0"/>
              <a:t>tevbenin</a:t>
            </a:r>
            <a:r>
              <a:rPr lang="tr-TR" sz="3600" dirty="0" smtClean="0"/>
              <a:t> </a:t>
            </a:r>
            <a:r>
              <a:rPr lang="tr-TR" sz="3600" dirty="0" smtClean="0"/>
              <a:t>sadece ağızdan çıkan bir söz olmadığı, gerçek </a:t>
            </a:r>
            <a:r>
              <a:rPr lang="tr-TR" sz="3600" dirty="0" err="1" smtClean="0"/>
              <a:t>tevbenin</a:t>
            </a:r>
            <a:r>
              <a:rPr lang="tr-TR" sz="3600" dirty="0" smtClean="0"/>
              <a:t> </a:t>
            </a:r>
            <a:r>
              <a:rPr lang="tr-TR" sz="3600" dirty="0" smtClean="0"/>
              <a:t>günahları işleme karşısında duyulan derin bir pişmanlık ve gönülden bir nedamet olduğu anlatılır. Bu başlığın altı, konuyla ilgili hadis ve kıssalarla doldurulur. </a:t>
            </a:r>
          </a:p>
          <a:p>
            <a:pPr>
              <a:buNone/>
            </a:pPr>
            <a:endParaRPr lang="tr-TR" dirty="0" smtClean="0"/>
          </a:p>
          <a:p>
            <a:pPr marL="0" indent="0" algn="just">
              <a:buNone/>
            </a:pPr>
            <a:endParaRPr lang="tr-TR" dirty="0" smtClean="0"/>
          </a:p>
          <a:p>
            <a:endParaRPr lang="tr-TR" dirty="0" smtClean="0"/>
          </a:p>
          <a:p>
            <a:pPr marL="0" indent="0" algn="just">
              <a:buNone/>
            </a:pPr>
            <a:endParaRPr lang="tr-TR" dirty="0" smtClean="0"/>
          </a:p>
          <a:p>
            <a:endParaRPr lang="tr-TR" dirty="0" smtClean="0"/>
          </a:p>
          <a:p>
            <a:endParaRPr lang="tr-TR" dirty="0"/>
          </a:p>
        </p:txBody>
      </p:sp>
    </p:spTree>
  </p:cSld>
  <p:clrMapOvr>
    <a:masterClrMapping/>
  </p:clrMapOvr>
  <p:transition spd="slow">
    <p:plus/>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268760"/>
            <a:ext cx="8208912" cy="4454309"/>
          </a:xfrm>
        </p:spPr>
        <p:txBody>
          <a:bodyPr/>
          <a:lstStyle/>
          <a:p>
            <a:pPr>
              <a:buNone/>
            </a:pPr>
            <a:r>
              <a:rPr lang="tr-TR" sz="3600" dirty="0" smtClean="0">
                <a:solidFill>
                  <a:srgbClr val="FF0000"/>
                </a:solidFill>
              </a:rPr>
              <a:t>2. </a:t>
            </a:r>
            <a:r>
              <a:rPr lang="tr-TR" sz="3600" dirty="0" err="1" smtClean="0">
                <a:solidFill>
                  <a:srgbClr val="FF0000"/>
                </a:solidFill>
              </a:rPr>
              <a:t>Tevbe</a:t>
            </a:r>
            <a:r>
              <a:rPr lang="tr-TR" sz="3600" dirty="0" smtClean="0">
                <a:solidFill>
                  <a:srgbClr val="FF0000"/>
                </a:solidFill>
              </a:rPr>
              <a:t> </a:t>
            </a:r>
            <a:r>
              <a:rPr lang="tr-TR" sz="3600" dirty="0" smtClean="0">
                <a:solidFill>
                  <a:srgbClr val="FF0000"/>
                </a:solidFill>
              </a:rPr>
              <a:t>ibadettir. </a:t>
            </a:r>
            <a:r>
              <a:rPr lang="tr-TR" sz="3600" dirty="0" smtClean="0"/>
              <a:t>Allah’ın </a:t>
            </a:r>
            <a:r>
              <a:rPr lang="tr-TR" sz="3600" dirty="0" err="1" smtClean="0"/>
              <a:t>tevbe</a:t>
            </a:r>
            <a:r>
              <a:rPr lang="tr-TR" sz="3600" dirty="0" smtClean="0"/>
              <a:t> </a:t>
            </a:r>
            <a:r>
              <a:rPr lang="tr-TR" sz="3600" dirty="0" smtClean="0"/>
              <a:t>etmeyi emretmesi sebebiyle </a:t>
            </a:r>
            <a:r>
              <a:rPr lang="tr-TR" sz="3600" dirty="0" err="1" smtClean="0"/>
              <a:t>tevbenin</a:t>
            </a:r>
            <a:r>
              <a:rPr lang="tr-TR" sz="3600" dirty="0" smtClean="0"/>
              <a:t> </a:t>
            </a:r>
            <a:r>
              <a:rPr lang="tr-TR" sz="3600" dirty="0" smtClean="0"/>
              <a:t>bir ibadet olduğu, Yüce Allah’ın, günahsız olduğu halde Hz. Peygamber’e istiğfarda bulunmasını emrettiği, Hz. Peygamber’in de her gün </a:t>
            </a:r>
            <a:r>
              <a:rPr lang="tr-TR" sz="3600" dirty="0" err="1" smtClean="0"/>
              <a:t>tevbe</a:t>
            </a:r>
            <a:r>
              <a:rPr lang="tr-TR" sz="3600" dirty="0" smtClean="0"/>
              <a:t> </a:t>
            </a:r>
            <a:r>
              <a:rPr lang="tr-TR" sz="3600" dirty="0" smtClean="0"/>
              <a:t>ve istiğfarda bulunduğu, dolayısıyla herkesin </a:t>
            </a:r>
            <a:r>
              <a:rPr lang="tr-TR" sz="3600" dirty="0" err="1" smtClean="0"/>
              <a:t>tevbe</a:t>
            </a:r>
            <a:r>
              <a:rPr lang="tr-TR" sz="3600" dirty="0" smtClean="0"/>
              <a:t> </a:t>
            </a:r>
            <a:r>
              <a:rPr lang="tr-TR" sz="3600" dirty="0" smtClean="0"/>
              <a:t>etmesi gerektiği </a:t>
            </a:r>
            <a:r>
              <a:rPr lang="tr-TR" sz="3600" dirty="0" smtClean="0"/>
              <a:t>anlatılır.</a:t>
            </a:r>
            <a:endParaRPr lang="tr-TR" sz="3600" dirty="0"/>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63040" y="1844824"/>
            <a:ext cx="6196405" cy="4032448"/>
          </a:xfrm>
        </p:spPr>
        <p:txBody>
          <a:bodyPr>
            <a:normAutofit/>
          </a:bodyPr>
          <a:lstStyle/>
          <a:p>
            <a:pPr>
              <a:buNone/>
            </a:pPr>
            <a:r>
              <a:rPr lang="tr-TR" sz="4000" dirty="0" smtClean="0">
                <a:solidFill>
                  <a:srgbClr val="FF0000"/>
                </a:solidFill>
              </a:rPr>
              <a:t>3. </a:t>
            </a:r>
            <a:r>
              <a:rPr lang="tr-TR" sz="4000" dirty="0" err="1" smtClean="0">
                <a:solidFill>
                  <a:srgbClr val="FF0000"/>
                </a:solidFill>
              </a:rPr>
              <a:t>Mü’min</a:t>
            </a:r>
            <a:r>
              <a:rPr lang="tr-TR" sz="4000" dirty="0" smtClean="0">
                <a:solidFill>
                  <a:srgbClr val="FF0000"/>
                </a:solidFill>
              </a:rPr>
              <a:t> kulunun </a:t>
            </a:r>
            <a:r>
              <a:rPr lang="tr-TR" sz="4000" dirty="0" err="1" smtClean="0">
                <a:solidFill>
                  <a:srgbClr val="FF0000"/>
                </a:solidFill>
              </a:rPr>
              <a:t>tevbesinden</a:t>
            </a:r>
            <a:r>
              <a:rPr lang="tr-TR" sz="4000" dirty="0" smtClean="0">
                <a:solidFill>
                  <a:srgbClr val="FF0000"/>
                </a:solidFill>
              </a:rPr>
              <a:t> </a:t>
            </a:r>
            <a:r>
              <a:rPr lang="tr-TR" sz="4000" dirty="0" smtClean="0">
                <a:solidFill>
                  <a:srgbClr val="FF0000"/>
                </a:solidFill>
              </a:rPr>
              <a:t>dolayı Allah sevinir</a:t>
            </a:r>
            <a:r>
              <a:rPr lang="tr-TR" sz="4000" dirty="0" smtClean="0">
                <a:solidFill>
                  <a:srgbClr val="FF0000"/>
                </a:solidFill>
              </a:rPr>
              <a:t>.</a:t>
            </a:r>
          </a:p>
          <a:p>
            <a:pPr>
              <a:buNone/>
            </a:pPr>
            <a:endParaRPr lang="tr-TR" sz="2800" dirty="0" smtClean="0">
              <a:solidFill>
                <a:srgbClr val="FF0000"/>
              </a:solidFill>
            </a:endParaRPr>
          </a:p>
          <a:p>
            <a:pPr>
              <a:buNone/>
            </a:pPr>
            <a:endParaRPr lang="tr-TR" sz="2800" dirty="0" smtClean="0">
              <a:solidFill>
                <a:srgbClr val="FF0000"/>
              </a:solidFill>
            </a:endParaRPr>
          </a:p>
          <a:p>
            <a:pPr>
              <a:buNone/>
            </a:pPr>
            <a:r>
              <a:rPr lang="tr-TR" sz="2800" dirty="0" smtClean="0"/>
              <a:t>    </a:t>
            </a:r>
            <a:r>
              <a:rPr lang="tr-TR" sz="2400" dirty="0" smtClean="0"/>
              <a:t>(</a:t>
            </a:r>
            <a:r>
              <a:rPr lang="tr-TR" sz="2400" dirty="0" err="1" smtClean="0"/>
              <a:t>Buhârî</a:t>
            </a:r>
            <a:r>
              <a:rPr lang="tr-TR" sz="2400" dirty="0" smtClean="0"/>
              <a:t>, Da‘</a:t>
            </a:r>
            <a:r>
              <a:rPr lang="tr-TR" sz="2400" dirty="0" err="1" smtClean="0"/>
              <a:t>avât</a:t>
            </a:r>
            <a:r>
              <a:rPr lang="tr-TR" sz="2400" dirty="0" smtClean="0"/>
              <a:t> 4; Müslim, </a:t>
            </a:r>
            <a:r>
              <a:rPr lang="tr-TR" sz="2400" dirty="0" err="1" smtClean="0"/>
              <a:t>Tevbe</a:t>
            </a:r>
            <a:r>
              <a:rPr lang="tr-TR" sz="2400" dirty="0" smtClean="0"/>
              <a:t> 3; </a:t>
            </a:r>
            <a:r>
              <a:rPr lang="tr-TR" sz="2400" dirty="0" err="1" smtClean="0"/>
              <a:t>Tirmizî</a:t>
            </a:r>
            <a:r>
              <a:rPr lang="tr-TR" sz="2400" dirty="0" smtClean="0"/>
              <a:t>, </a:t>
            </a:r>
            <a:r>
              <a:rPr lang="tr-TR" sz="2400" dirty="0" err="1" smtClean="0"/>
              <a:t>Kıyâmet</a:t>
            </a:r>
            <a:r>
              <a:rPr lang="tr-TR" sz="2400" dirty="0" smtClean="0"/>
              <a:t> 50</a:t>
            </a:r>
            <a:r>
              <a:rPr lang="tr-TR" sz="2400" dirty="0" smtClean="0"/>
              <a:t>.)</a:t>
            </a:r>
            <a:endParaRPr lang="tr-TR" sz="2400" dirty="0" smtClean="0"/>
          </a:p>
          <a:p>
            <a:pPr algn="ctr">
              <a:buNone/>
            </a:pPr>
            <a:endParaRPr lang="tr-TR" sz="2800" b="1" dirty="0">
              <a:latin typeface="Albertus Extra Bold" pitchFamily="34" charset="0"/>
            </a:endParaRPr>
          </a:p>
        </p:txBody>
      </p:sp>
    </p:spTree>
  </p:cSld>
  <p:clrMapOvr>
    <a:masterClrMapping/>
  </p:clrMapOvr>
  <p:transition spd="slow">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63040" y="1988840"/>
            <a:ext cx="6196405" cy="3734229"/>
          </a:xfrm>
        </p:spPr>
        <p:txBody>
          <a:bodyPr>
            <a:normAutofit/>
          </a:bodyPr>
          <a:lstStyle/>
          <a:p>
            <a:pPr>
              <a:buNone/>
            </a:pPr>
            <a:r>
              <a:rPr lang="tr-TR" sz="4000" dirty="0" smtClean="0">
                <a:solidFill>
                  <a:srgbClr val="FF0000"/>
                </a:solidFill>
              </a:rPr>
              <a:t>4. </a:t>
            </a:r>
            <a:r>
              <a:rPr lang="tr-TR" sz="4000" dirty="0" err="1" smtClean="0">
                <a:solidFill>
                  <a:srgbClr val="FF0000"/>
                </a:solidFill>
              </a:rPr>
              <a:t>Tevbe</a:t>
            </a:r>
            <a:r>
              <a:rPr lang="tr-TR" sz="4000" dirty="0" smtClean="0">
                <a:solidFill>
                  <a:srgbClr val="FF0000"/>
                </a:solidFill>
              </a:rPr>
              <a:t> </a:t>
            </a:r>
            <a:r>
              <a:rPr lang="tr-TR" sz="4000" dirty="0" smtClean="0">
                <a:solidFill>
                  <a:srgbClr val="FF0000"/>
                </a:solidFill>
              </a:rPr>
              <a:t>kapısı kıyamete kadar açıktır.</a:t>
            </a:r>
          </a:p>
          <a:p>
            <a:pPr>
              <a:buNone/>
            </a:pPr>
            <a:endParaRPr lang="tr-TR" sz="2800" dirty="0" smtClean="0"/>
          </a:p>
          <a:p>
            <a:pPr>
              <a:buNone/>
            </a:pPr>
            <a:endParaRPr lang="tr-TR" sz="2800" dirty="0" smtClean="0"/>
          </a:p>
          <a:p>
            <a:pPr>
              <a:buNone/>
            </a:pPr>
            <a:r>
              <a:rPr lang="tr-TR" sz="2800" dirty="0" smtClean="0"/>
              <a:t>(</a:t>
            </a:r>
            <a:r>
              <a:rPr lang="tr-TR" sz="2800" dirty="0" err="1" smtClean="0"/>
              <a:t>Tirmizî</a:t>
            </a:r>
            <a:r>
              <a:rPr lang="tr-TR" sz="2800" dirty="0" smtClean="0"/>
              <a:t>, </a:t>
            </a:r>
            <a:r>
              <a:rPr lang="tr-TR" sz="2800" dirty="0" err="1" smtClean="0"/>
              <a:t>Daa</a:t>
            </a:r>
            <a:r>
              <a:rPr lang="tr-TR" sz="2800" dirty="0" smtClean="0"/>
              <a:t>‘</a:t>
            </a:r>
            <a:r>
              <a:rPr lang="tr-TR" sz="2800" dirty="0" err="1" smtClean="0"/>
              <a:t>vât</a:t>
            </a:r>
            <a:r>
              <a:rPr lang="tr-TR" sz="2800" dirty="0" smtClean="0"/>
              <a:t>, 102; Müslim, </a:t>
            </a:r>
            <a:r>
              <a:rPr lang="tr-TR" sz="2800" dirty="0" err="1" smtClean="0"/>
              <a:t>Zikr</a:t>
            </a:r>
            <a:r>
              <a:rPr lang="tr-TR" sz="2800" dirty="0" smtClean="0"/>
              <a:t> 43</a:t>
            </a:r>
            <a:r>
              <a:rPr lang="tr-TR" sz="2800" dirty="0" smtClean="0"/>
              <a:t>.)</a:t>
            </a:r>
            <a:endParaRPr lang="tr-TR" sz="2800" dirty="0" smtClean="0"/>
          </a:p>
          <a:p>
            <a:pPr>
              <a:buNone/>
            </a:pPr>
            <a:endParaRPr lang="tr-TR" sz="2800" b="1" dirty="0">
              <a:latin typeface="Albertus Extra Bold" pitchFamily="34" charset="0"/>
            </a:endParaRPr>
          </a:p>
        </p:txBody>
      </p:sp>
    </p:spTree>
    <p:extLst>
      <p:ext uri="{BB962C8B-B14F-4D97-AF65-F5344CB8AC3E}">
        <p14:creationId xmlns:p14="http://schemas.microsoft.com/office/powerpoint/2010/main" xmlns="" val="1563999001"/>
      </p:ext>
    </p:extLst>
  </p:cSld>
  <p:clrMapOvr>
    <a:masterClrMapping/>
  </p:clrMapOvr>
  <p:transition spd="slow">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Veri Yer Tutucusu 5"/>
          <p:cNvSpPr>
            <a:spLocks noGrp="1"/>
          </p:cNvSpPr>
          <p:nvPr>
            <p:ph type="dt" sz="half" idx="12"/>
          </p:nvPr>
        </p:nvSpPr>
        <p:spPr/>
        <p:txBody>
          <a:bodyPr/>
          <a:lstStyle/>
          <a:p>
            <a:pPr algn="ctr"/>
            <a:r>
              <a:rPr lang="tr-TR" altLang="tr-TR" dirty="0" smtClean="0"/>
              <a:t>VAAZ/İRŞAT</a:t>
            </a:r>
            <a:endParaRPr lang="en-US" altLang="tr-TR" dirty="0"/>
          </a:p>
        </p:txBody>
      </p:sp>
      <p:sp>
        <p:nvSpPr>
          <p:cNvPr id="71682" name="Rectangle 2"/>
          <p:cNvSpPr>
            <a:spLocks noGrp="1" noChangeArrowheads="1"/>
          </p:cNvSpPr>
          <p:nvPr>
            <p:ph type="title"/>
          </p:nvPr>
        </p:nvSpPr>
        <p:spPr/>
        <p:txBody>
          <a:bodyPr/>
          <a:lstStyle/>
          <a:p>
            <a:r>
              <a:rPr lang="tr-TR" altLang="tr-TR" sz="3600" dirty="0" smtClean="0">
                <a:latin typeface="Arial Rounded MT Bold" panose="020F0704030504030204" pitchFamily="34" charset="0"/>
              </a:rPr>
              <a:t>2.Vaaz  Çeşitleri</a:t>
            </a:r>
            <a:endParaRPr lang="en-US" altLang="tr-TR" sz="2000" dirty="0"/>
          </a:p>
        </p:txBody>
      </p:sp>
      <p:sp>
        <p:nvSpPr>
          <p:cNvPr id="71683" name="AutoShape 3"/>
          <p:cNvSpPr>
            <a:spLocks noChangeArrowheads="1"/>
          </p:cNvSpPr>
          <p:nvPr/>
        </p:nvSpPr>
        <p:spPr bwMode="auto">
          <a:xfrm>
            <a:off x="6516216" y="3161965"/>
            <a:ext cx="2286000" cy="1131131"/>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xmlns="">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0" hangingPunct="0"/>
            <a:endParaRPr lang="tr-TR" altLang="tr-TR">
              <a:latin typeface="Verdana" pitchFamily="34" charset="0"/>
            </a:endParaRPr>
          </a:p>
        </p:txBody>
      </p:sp>
      <p:sp>
        <p:nvSpPr>
          <p:cNvPr id="71685" name="AutoShape 5"/>
          <p:cNvSpPr>
            <a:spLocks noChangeArrowheads="1"/>
          </p:cNvSpPr>
          <p:nvPr/>
        </p:nvSpPr>
        <p:spPr bwMode="auto">
          <a:xfrm>
            <a:off x="467544" y="3230563"/>
            <a:ext cx="2286000" cy="1062533"/>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xmlns="">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0" hangingPunct="0"/>
            <a:endParaRPr lang="tr-TR" altLang="tr-TR">
              <a:latin typeface="Verdana" pitchFamily="34" charset="0"/>
            </a:endParaRPr>
          </a:p>
        </p:txBody>
      </p:sp>
      <p:sp>
        <p:nvSpPr>
          <p:cNvPr id="71686" name="Text Box 6"/>
          <p:cNvSpPr txBox="1">
            <a:spLocks noChangeArrowheads="1"/>
          </p:cNvSpPr>
          <p:nvPr/>
        </p:nvSpPr>
        <p:spPr bwMode="auto">
          <a:xfrm>
            <a:off x="467544" y="3297058"/>
            <a:ext cx="2254032"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marL="0" indent="0" algn="ctr">
              <a:buNone/>
            </a:pPr>
            <a:r>
              <a:rPr lang="tr-TR" altLang="tr-TR" sz="2400" dirty="0" smtClean="0">
                <a:solidFill>
                  <a:srgbClr val="C00000"/>
                </a:solidFill>
                <a:latin typeface="Arial Rounded MT Bold" panose="020F0704030504030204" pitchFamily="34" charset="0"/>
              </a:rPr>
              <a:t>Konu </a:t>
            </a:r>
          </a:p>
          <a:p>
            <a:pPr marL="0" indent="0" algn="ctr">
              <a:buNone/>
            </a:pPr>
            <a:r>
              <a:rPr lang="tr-TR" altLang="tr-TR" sz="2400" dirty="0" smtClean="0">
                <a:solidFill>
                  <a:srgbClr val="C00000"/>
                </a:solidFill>
                <a:latin typeface="Arial Rounded MT Bold" panose="020F0704030504030204" pitchFamily="34" charset="0"/>
              </a:rPr>
              <a:t>Merkezli</a:t>
            </a:r>
          </a:p>
          <a:p>
            <a:pPr marL="0" indent="0" algn="ctr">
              <a:buNone/>
            </a:pPr>
            <a:endParaRPr lang="tr-TR" altLang="tr-TR" sz="2400" dirty="0" smtClean="0">
              <a:solidFill>
                <a:srgbClr val="C00000"/>
              </a:solidFill>
              <a:latin typeface="Arial Rounded MT Bold" panose="020F0704030504030204" pitchFamily="34" charset="0"/>
            </a:endParaRPr>
          </a:p>
        </p:txBody>
      </p:sp>
      <p:sp>
        <p:nvSpPr>
          <p:cNvPr id="71687" name="Freeform 7"/>
          <p:cNvSpPr>
            <a:spLocks/>
          </p:cNvSpPr>
          <p:nvPr/>
        </p:nvSpPr>
        <p:spPr bwMode="gray">
          <a:xfrm>
            <a:off x="2753544" y="2944813"/>
            <a:ext cx="903288"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a:noFill/>
          </a:ln>
          <a:extLst>
            <a:ext uri="{91240B29-F687-4F45-9708-019B960494DF}">
              <a14:hiddenLine xmlns:a14="http://schemas.microsoft.com/office/drawing/2010/main" xmlns="" w="0">
                <a:solidFill>
                  <a:srgbClr val="00A06C"/>
                </a:solidFill>
                <a:prstDash val="solid"/>
                <a:round/>
                <a:headEnd/>
                <a:tailEnd/>
              </a14:hiddenLine>
            </a:ext>
          </a:extLst>
        </p:spPr>
        <p:txBody>
          <a:bodyPr/>
          <a:lstStyle/>
          <a:p>
            <a:endParaRPr lang="tr-TR"/>
          </a:p>
        </p:txBody>
      </p:sp>
      <p:sp>
        <p:nvSpPr>
          <p:cNvPr id="71688" name="AutoShape 8"/>
          <p:cNvSpPr>
            <a:spLocks noChangeAspect="1" noChangeArrowheads="1" noTextEdit="1"/>
          </p:cNvSpPr>
          <p:nvPr/>
        </p:nvSpPr>
        <p:spPr bwMode="gray">
          <a:xfrm flipH="1">
            <a:off x="3487103" y="4581128"/>
            <a:ext cx="2229967" cy="13987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r>
              <a:rPr lang="tr-TR" altLang="tr-TR" sz="2400" dirty="0" smtClean="0">
                <a:solidFill>
                  <a:schemeClr val="accent5">
                    <a:lumMod val="50000"/>
                  </a:schemeClr>
                </a:solidFill>
                <a:latin typeface="Arial Rounded MT Bold" panose="020F0704030504030204" pitchFamily="34" charset="0"/>
              </a:rPr>
              <a:t>Hatip Merkezli</a:t>
            </a:r>
          </a:p>
        </p:txBody>
      </p:sp>
      <p:sp>
        <p:nvSpPr>
          <p:cNvPr id="71689" name="Freeform 9"/>
          <p:cNvSpPr>
            <a:spLocks/>
          </p:cNvSpPr>
          <p:nvPr/>
        </p:nvSpPr>
        <p:spPr bwMode="gray">
          <a:xfrm flipH="1">
            <a:off x="5612929" y="2905443"/>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a:noFill/>
          </a:ln>
          <a:extLst>
            <a:ext uri="{91240B29-F687-4F45-9708-019B960494DF}">
              <a14:hiddenLine xmlns:a14="http://schemas.microsoft.com/office/drawing/2010/main" xmlns="" w="0">
                <a:solidFill>
                  <a:srgbClr val="00A06C"/>
                </a:solidFill>
                <a:prstDash val="solid"/>
                <a:round/>
                <a:headEnd/>
                <a:tailEnd/>
              </a14:hiddenLine>
            </a:ext>
          </a:extLst>
        </p:spPr>
        <p:txBody>
          <a:bodyPr/>
          <a:lstStyle/>
          <a:p>
            <a:endParaRPr lang="tr-TR"/>
          </a:p>
        </p:txBody>
      </p:sp>
      <p:grpSp>
        <p:nvGrpSpPr>
          <p:cNvPr id="71690" name="Group 10"/>
          <p:cNvGrpSpPr>
            <a:grpSpLocks/>
          </p:cNvGrpSpPr>
          <p:nvPr/>
        </p:nvGrpSpPr>
        <p:grpSpPr bwMode="auto">
          <a:xfrm>
            <a:off x="3048000" y="1628775"/>
            <a:ext cx="2998788" cy="1601788"/>
            <a:chOff x="1997" y="1314"/>
            <a:chExt cx="1889" cy="1009"/>
          </a:xfrm>
        </p:grpSpPr>
        <p:grpSp>
          <p:nvGrpSpPr>
            <p:cNvPr id="71691" name="Group 11"/>
            <p:cNvGrpSpPr>
              <a:grpSpLocks/>
            </p:cNvGrpSpPr>
            <p:nvPr/>
          </p:nvGrpSpPr>
          <p:grpSpPr bwMode="auto">
            <a:xfrm>
              <a:off x="1997" y="1404"/>
              <a:ext cx="1889" cy="919"/>
              <a:chOff x="1973" y="1027"/>
              <a:chExt cx="1926" cy="937"/>
            </a:xfrm>
          </p:grpSpPr>
          <p:sp>
            <p:nvSpPr>
              <p:cNvPr id="71692" name="Oval 12"/>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71693" name="Oval 13"/>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grpSp>
        <p:sp>
          <p:nvSpPr>
            <p:cNvPr id="71694" name="Oval 14"/>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71695" name="Oval 15"/>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71696" name="Oval 16"/>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71697" name="Oval 17"/>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71698" name="Text Box 18"/>
          <p:cNvSpPr txBox="1">
            <a:spLocks noChangeArrowheads="1"/>
          </p:cNvSpPr>
          <p:nvPr/>
        </p:nvSpPr>
        <p:spPr bwMode="auto">
          <a:xfrm>
            <a:off x="3379519" y="1828800"/>
            <a:ext cx="2242089" cy="769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eaLnBrk="0" hangingPunct="0"/>
            <a:r>
              <a:rPr lang="tr-TR" sz="4400" dirty="0" smtClean="0">
                <a:solidFill>
                  <a:srgbClr val="C00000"/>
                </a:solidFill>
                <a:latin typeface="Arial Rounded MT Bold" panose="020F0704030504030204" pitchFamily="34" charset="0"/>
              </a:rPr>
              <a:t>Vaazlar</a:t>
            </a:r>
            <a:endParaRPr lang="en-US" altLang="tr-TR" sz="4400" dirty="0">
              <a:solidFill>
                <a:srgbClr val="C00000"/>
              </a:solidFill>
              <a:latin typeface="Arial Rounded MT Bold" panose="020F0704030504030204" pitchFamily="34" charset="0"/>
            </a:endParaRPr>
          </a:p>
        </p:txBody>
      </p:sp>
      <p:sp>
        <p:nvSpPr>
          <p:cNvPr id="71699" name="Text Box 19"/>
          <p:cNvSpPr txBox="1">
            <a:spLocks noChangeArrowheads="1"/>
          </p:cNvSpPr>
          <p:nvPr/>
        </p:nvSpPr>
        <p:spPr bwMode="auto">
          <a:xfrm>
            <a:off x="6640041" y="3312031"/>
            <a:ext cx="2038350"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tr-TR" altLang="tr-TR" sz="2400" dirty="0" smtClean="0">
                <a:solidFill>
                  <a:schemeClr val="tx1">
                    <a:lumMod val="60000"/>
                    <a:lumOff val="40000"/>
                  </a:schemeClr>
                </a:solidFill>
                <a:latin typeface="Arial Rounded MT Bold" panose="020F0704030504030204" pitchFamily="34" charset="0"/>
              </a:rPr>
              <a:t>Cemaat Merkezli</a:t>
            </a:r>
          </a:p>
        </p:txBody>
      </p:sp>
      <p:sp>
        <p:nvSpPr>
          <p:cNvPr id="21" name="AutoShape 3"/>
          <p:cNvSpPr>
            <a:spLocks noChangeArrowheads="1"/>
          </p:cNvSpPr>
          <p:nvPr/>
        </p:nvSpPr>
        <p:spPr bwMode="auto">
          <a:xfrm>
            <a:off x="3499659" y="4497387"/>
            <a:ext cx="2286000" cy="1163861"/>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xmlns="">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0" hangingPunct="0"/>
            <a:endParaRPr lang="tr-TR" altLang="tr-TR">
              <a:latin typeface="Verdana" pitchFamily="34" charset="0"/>
            </a:endParaRPr>
          </a:p>
        </p:txBody>
      </p:sp>
      <p:sp>
        <p:nvSpPr>
          <p:cNvPr id="22" name="Freeform 9"/>
          <p:cNvSpPr>
            <a:spLocks/>
          </p:cNvSpPr>
          <p:nvPr/>
        </p:nvSpPr>
        <p:spPr bwMode="gray">
          <a:xfrm rot="4021674" flipH="1">
            <a:off x="4082256" y="3226967"/>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ln/>
        </p:spPr>
        <p:style>
          <a:lnRef idx="2">
            <a:schemeClr val="accent1">
              <a:shade val="50000"/>
            </a:schemeClr>
          </a:lnRef>
          <a:fillRef idx="1">
            <a:schemeClr val="accent1"/>
          </a:fillRef>
          <a:effectRef idx="0">
            <a:schemeClr val="accent1"/>
          </a:effectRef>
          <a:fontRef idx="minor">
            <a:schemeClr val="lt1"/>
          </a:fontRef>
        </p:style>
        <p:txBody>
          <a:bodyPr/>
          <a:lstStyle/>
          <a:p>
            <a:endParaRPr lang="tr-TR">
              <a:solidFill>
                <a:schemeClr val="accent1">
                  <a:lumMod val="50000"/>
                </a:schemeClr>
              </a:solidFill>
            </a:endParaRPr>
          </a:p>
        </p:txBody>
      </p:sp>
      <p:sp>
        <p:nvSpPr>
          <p:cNvPr id="23" name="Altbilgi Yer Tutucusu 3"/>
          <p:cNvSpPr>
            <a:spLocks noGrp="1"/>
          </p:cNvSpPr>
          <p:nvPr>
            <p:ph type="ftr" sz="quarter" idx="10"/>
          </p:nvPr>
        </p:nvSpPr>
        <p:spPr>
          <a:xfrm>
            <a:off x="5788496" y="6281142"/>
            <a:ext cx="2895600" cy="320675"/>
          </a:xfrm>
        </p:spPr>
        <p:txBody>
          <a:bodyPr/>
          <a:lstStyle/>
          <a:p>
            <a:r>
              <a:rPr lang="tr-TR" altLang="tr-TR" sz="2800" dirty="0" smtClean="0">
                <a:latin typeface="Palace Script MT" panose="030303020206070C0B05" pitchFamily="66" charset="0"/>
              </a:rPr>
              <a:t>Ataman</a:t>
            </a:r>
            <a:endParaRPr lang="en-US" altLang="tr-TR" dirty="0">
              <a:latin typeface="Palace Script MT" panose="030303020206070C0B05" pitchFamily="66" charset="0"/>
            </a:endParaRPr>
          </a:p>
          <a:p>
            <a:endParaRPr lang="en-US" alt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63040" y="1412776"/>
            <a:ext cx="6637352" cy="4310293"/>
          </a:xfrm>
        </p:spPr>
        <p:txBody>
          <a:bodyPr>
            <a:normAutofit fontScale="92500" lnSpcReduction="10000"/>
          </a:bodyPr>
          <a:lstStyle/>
          <a:p>
            <a:pPr>
              <a:buNone/>
            </a:pPr>
            <a:r>
              <a:rPr lang="tr-TR" sz="3900" dirty="0" smtClean="0">
                <a:solidFill>
                  <a:srgbClr val="FF0000"/>
                </a:solidFill>
              </a:rPr>
              <a:t>5. </a:t>
            </a:r>
            <a:r>
              <a:rPr lang="tr-TR" sz="3900" dirty="0" err="1" smtClean="0">
                <a:solidFill>
                  <a:srgbClr val="FF0000"/>
                </a:solidFill>
              </a:rPr>
              <a:t>Tevbenin</a:t>
            </a:r>
            <a:r>
              <a:rPr lang="tr-TR" sz="3900" dirty="0" smtClean="0">
                <a:solidFill>
                  <a:srgbClr val="FF0000"/>
                </a:solidFill>
              </a:rPr>
              <a:t> </a:t>
            </a:r>
            <a:r>
              <a:rPr lang="tr-TR" sz="3900" dirty="0" smtClean="0">
                <a:solidFill>
                  <a:srgbClr val="FF0000"/>
                </a:solidFill>
              </a:rPr>
              <a:t>faydaları. </a:t>
            </a:r>
            <a:r>
              <a:rPr lang="tr-TR" dirty="0" smtClean="0"/>
              <a:t>Bu başlık altında şu alt başlıklara yer verilebilir:</a:t>
            </a:r>
          </a:p>
          <a:p>
            <a:pPr>
              <a:buNone/>
            </a:pPr>
            <a:r>
              <a:rPr lang="tr-TR" dirty="0" smtClean="0"/>
              <a:t>a. Allah’ın sevgisini kazanmak.</a:t>
            </a:r>
          </a:p>
          <a:p>
            <a:pPr>
              <a:buNone/>
            </a:pPr>
            <a:r>
              <a:rPr lang="tr-TR" dirty="0" smtClean="0"/>
              <a:t>b. </a:t>
            </a:r>
            <a:r>
              <a:rPr lang="tr-TR" dirty="0" err="1" smtClean="0"/>
              <a:t>Tevbe</a:t>
            </a:r>
            <a:r>
              <a:rPr lang="tr-TR" dirty="0" smtClean="0"/>
              <a:t> </a:t>
            </a:r>
            <a:r>
              <a:rPr lang="tr-TR" dirty="0" smtClean="0"/>
              <a:t>ile günahlardan kurtulmak ve affedilmek. </a:t>
            </a:r>
          </a:p>
          <a:p>
            <a:pPr>
              <a:buNone/>
            </a:pPr>
            <a:r>
              <a:rPr lang="tr-TR" dirty="0" smtClean="0"/>
              <a:t>c. Temiz bir hayata yeniden başlama imkanı bulmak. </a:t>
            </a:r>
          </a:p>
          <a:p>
            <a:pPr>
              <a:buNone/>
            </a:pPr>
            <a:r>
              <a:rPr lang="tr-TR" dirty="0" smtClean="0"/>
              <a:t>d. </a:t>
            </a:r>
            <a:r>
              <a:rPr lang="tr-TR" dirty="0" err="1" smtClean="0"/>
              <a:t>Tevbe</a:t>
            </a:r>
            <a:r>
              <a:rPr lang="tr-TR" dirty="0" smtClean="0"/>
              <a:t> </a:t>
            </a:r>
            <a:r>
              <a:rPr lang="tr-TR" dirty="0" smtClean="0"/>
              <a:t>dünya hayatını güzelleştirir.</a:t>
            </a:r>
          </a:p>
          <a:p>
            <a:pPr>
              <a:buNone/>
            </a:pPr>
            <a:endParaRPr lang="tr-TR" dirty="0"/>
          </a:p>
        </p:txBody>
      </p:sp>
    </p:spTree>
  </p:cSld>
  <p:clrMapOvr>
    <a:masterClrMapping/>
  </p:clrMapOvr>
  <p:transition spd="slow">
    <p:strips dir="l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63040" y="1628800"/>
            <a:ext cx="6196405" cy="4094269"/>
          </a:xfrm>
        </p:spPr>
        <p:txBody>
          <a:bodyPr>
            <a:normAutofit/>
          </a:bodyPr>
          <a:lstStyle/>
          <a:p>
            <a:pPr>
              <a:buNone/>
            </a:pPr>
            <a:r>
              <a:rPr lang="tr-TR" sz="4000" dirty="0" smtClean="0">
                <a:solidFill>
                  <a:srgbClr val="FF0000"/>
                </a:solidFill>
              </a:rPr>
              <a:t>6. </a:t>
            </a:r>
            <a:r>
              <a:rPr lang="tr-TR" sz="4000" dirty="0" err="1" smtClean="0">
                <a:solidFill>
                  <a:srgbClr val="FF0000"/>
                </a:solidFill>
              </a:rPr>
              <a:t>Tevbe</a:t>
            </a:r>
            <a:r>
              <a:rPr lang="tr-TR" sz="4000" dirty="0" smtClean="0">
                <a:solidFill>
                  <a:srgbClr val="FF0000"/>
                </a:solidFill>
              </a:rPr>
              <a:t> </a:t>
            </a:r>
            <a:r>
              <a:rPr lang="tr-TR" sz="4000" dirty="0" smtClean="0">
                <a:solidFill>
                  <a:srgbClr val="FF0000"/>
                </a:solidFill>
              </a:rPr>
              <a:t>etmeyi geciktirmemek</a:t>
            </a:r>
            <a:r>
              <a:rPr lang="tr-TR" sz="4000" dirty="0" smtClean="0">
                <a:solidFill>
                  <a:srgbClr val="FF0000"/>
                </a:solidFill>
              </a:rPr>
              <a:t>.</a:t>
            </a:r>
            <a:endParaRPr lang="tr-TR" sz="4000" dirty="0" smtClean="0">
              <a:solidFill>
                <a:srgbClr val="FF0000"/>
              </a:solidFill>
            </a:endParaRPr>
          </a:p>
        </p:txBody>
      </p:sp>
    </p:spTree>
  </p:cSld>
  <p:clrMapOvr>
    <a:masterClrMapping/>
  </p:clrMapOvr>
  <p:transition spd="slow">
    <p:strips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47664" y="1196752"/>
            <a:ext cx="6196405" cy="4454309"/>
          </a:xfrm>
        </p:spPr>
        <p:txBody>
          <a:bodyPr>
            <a:normAutofit lnSpcReduction="10000"/>
          </a:bodyPr>
          <a:lstStyle/>
          <a:p>
            <a:pPr algn="ctr">
              <a:buNone/>
            </a:pPr>
            <a:r>
              <a:rPr lang="tr-TR" sz="3600" b="1" i="1" dirty="0" smtClean="0">
                <a:solidFill>
                  <a:srgbClr val="FF0000"/>
                </a:solidFill>
              </a:rPr>
              <a:t>Sonuç ve </a:t>
            </a:r>
            <a:r>
              <a:rPr lang="tr-TR" sz="3600" b="1" i="1" dirty="0" smtClean="0">
                <a:solidFill>
                  <a:srgbClr val="FF0000"/>
                </a:solidFill>
              </a:rPr>
              <a:t>Değerlendirme</a:t>
            </a:r>
          </a:p>
          <a:p>
            <a:pPr algn="just">
              <a:buNone/>
            </a:pPr>
            <a:r>
              <a:rPr lang="tr-TR" dirty="0" smtClean="0"/>
              <a:t>  Yukarıda </a:t>
            </a:r>
            <a:r>
              <a:rPr lang="tr-TR" dirty="0" smtClean="0"/>
              <a:t>anlatılanlar 3-4 dakika içinde özetlenir ve </a:t>
            </a:r>
            <a:r>
              <a:rPr lang="tr-TR" dirty="0" err="1" smtClean="0"/>
              <a:t>tevbe</a:t>
            </a:r>
            <a:r>
              <a:rPr lang="tr-TR" dirty="0" smtClean="0"/>
              <a:t> </a:t>
            </a:r>
            <a:r>
              <a:rPr lang="tr-TR" dirty="0" smtClean="0"/>
              <a:t>kavramı zihinlere iyice yerleştirilmeye çalışılır. Son olarak günahların affı ve </a:t>
            </a:r>
            <a:r>
              <a:rPr lang="tr-TR" dirty="0" err="1" smtClean="0"/>
              <a:t>tevbelerin</a:t>
            </a:r>
            <a:r>
              <a:rPr lang="tr-TR" dirty="0" smtClean="0"/>
              <a:t> </a:t>
            </a:r>
            <a:r>
              <a:rPr lang="tr-TR" dirty="0" smtClean="0"/>
              <a:t>kabulünü ihtiva eden kısa bir dua yapılır ve vaaz bitirilir.</a:t>
            </a:r>
          </a:p>
          <a:p>
            <a:pPr algn="just">
              <a:buNone/>
            </a:pPr>
            <a:endParaRPr lang="tr-TR" dirty="0"/>
          </a:p>
        </p:txBody>
      </p:sp>
    </p:spTree>
  </p:cSld>
  <p:clrMapOvr>
    <a:masterClrMapping/>
  </p:clrMapOvr>
  <p:transition spd="slow">
    <p:strips dir="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268760"/>
            <a:ext cx="8208912" cy="4536504"/>
          </a:xfrm>
        </p:spPr>
        <p:txBody>
          <a:bodyPr>
            <a:noAutofit/>
          </a:bodyPr>
          <a:lstStyle/>
          <a:p>
            <a:pPr>
              <a:buNone/>
            </a:pPr>
            <a:r>
              <a:rPr lang="tr-TR" sz="1800" b="1" dirty="0" smtClean="0">
                <a:solidFill>
                  <a:srgbClr val="FF0000"/>
                </a:solidFill>
              </a:rPr>
              <a:t>Özetle;</a:t>
            </a:r>
          </a:p>
          <a:p>
            <a:pPr>
              <a:buNone/>
            </a:pPr>
            <a:r>
              <a:rPr lang="tr-TR" sz="1800" b="1" dirty="0" smtClean="0">
                <a:solidFill>
                  <a:srgbClr val="FF0000"/>
                </a:solidFill>
              </a:rPr>
              <a:t>- Giriş </a:t>
            </a:r>
            <a:r>
              <a:rPr lang="tr-TR" sz="1800" b="1" dirty="0" smtClean="0">
                <a:solidFill>
                  <a:srgbClr val="002060"/>
                </a:solidFill>
              </a:rPr>
              <a:t>(dua ve kavramsal izah)</a:t>
            </a:r>
          </a:p>
          <a:p>
            <a:pPr>
              <a:buNone/>
            </a:pPr>
            <a:endParaRPr lang="tr-TR" sz="1800" b="1" dirty="0" smtClean="0">
              <a:solidFill>
                <a:srgbClr val="002060"/>
              </a:solidFill>
            </a:endParaRPr>
          </a:p>
          <a:p>
            <a:pPr>
              <a:buNone/>
            </a:pPr>
            <a:r>
              <a:rPr lang="tr-TR" sz="1800" b="1" dirty="0" smtClean="0">
                <a:solidFill>
                  <a:srgbClr val="FF0000"/>
                </a:solidFill>
              </a:rPr>
              <a:t>- Gelişme </a:t>
            </a:r>
            <a:r>
              <a:rPr lang="tr-TR" sz="1800" b="1" dirty="0" smtClean="0">
                <a:solidFill>
                  <a:srgbClr val="002060"/>
                </a:solidFill>
              </a:rPr>
              <a:t>(alt başlıklar)</a:t>
            </a:r>
          </a:p>
          <a:p>
            <a:pPr>
              <a:buNone/>
            </a:pPr>
            <a:r>
              <a:rPr lang="tr-TR" sz="1800" b="1" dirty="0" smtClean="0">
                <a:solidFill>
                  <a:srgbClr val="002060"/>
                </a:solidFill>
              </a:rPr>
              <a:t> </a:t>
            </a:r>
            <a:r>
              <a:rPr lang="tr-TR" sz="1800" b="1" dirty="0" smtClean="0">
                <a:solidFill>
                  <a:srgbClr val="002060"/>
                </a:solidFill>
              </a:rPr>
              <a:t>  1. </a:t>
            </a:r>
            <a:r>
              <a:rPr lang="tr-TR" sz="1800" b="1" dirty="0" err="1" smtClean="0">
                <a:solidFill>
                  <a:srgbClr val="002060"/>
                </a:solidFill>
              </a:rPr>
              <a:t>tevbe</a:t>
            </a:r>
            <a:r>
              <a:rPr lang="tr-TR" sz="1800" b="1" dirty="0" smtClean="0">
                <a:solidFill>
                  <a:srgbClr val="002060"/>
                </a:solidFill>
              </a:rPr>
              <a:t> pişmanlıktır</a:t>
            </a:r>
          </a:p>
          <a:p>
            <a:pPr>
              <a:buNone/>
            </a:pPr>
            <a:r>
              <a:rPr lang="tr-TR" sz="1800" b="1" dirty="0" smtClean="0">
                <a:solidFill>
                  <a:srgbClr val="002060"/>
                </a:solidFill>
              </a:rPr>
              <a:t> </a:t>
            </a:r>
            <a:r>
              <a:rPr lang="tr-TR" sz="1800" b="1" dirty="0" smtClean="0">
                <a:solidFill>
                  <a:srgbClr val="002060"/>
                </a:solidFill>
              </a:rPr>
              <a:t>  2. </a:t>
            </a:r>
            <a:r>
              <a:rPr lang="tr-TR" sz="1800" b="1" dirty="0" err="1" smtClean="0">
                <a:solidFill>
                  <a:srgbClr val="002060"/>
                </a:solidFill>
              </a:rPr>
              <a:t>tevbe</a:t>
            </a:r>
            <a:r>
              <a:rPr lang="tr-TR" sz="1800" b="1" dirty="0" smtClean="0">
                <a:solidFill>
                  <a:srgbClr val="002060"/>
                </a:solidFill>
              </a:rPr>
              <a:t> ibadettir</a:t>
            </a:r>
          </a:p>
          <a:p>
            <a:pPr>
              <a:buNone/>
            </a:pPr>
            <a:r>
              <a:rPr lang="tr-TR" sz="1800" b="1" dirty="0" smtClean="0">
                <a:solidFill>
                  <a:srgbClr val="002060"/>
                </a:solidFill>
              </a:rPr>
              <a:t> </a:t>
            </a:r>
            <a:r>
              <a:rPr lang="tr-TR" sz="1800" b="1" dirty="0" smtClean="0">
                <a:solidFill>
                  <a:srgbClr val="002060"/>
                </a:solidFill>
              </a:rPr>
              <a:t>  3. </a:t>
            </a:r>
            <a:r>
              <a:rPr lang="tr-TR" sz="1800" b="1" dirty="0" err="1" smtClean="0">
                <a:solidFill>
                  <a:srgbClr val="002060"/>
                </a:solidFill>
              </a:rPr>
              <a:t>tevbe</a:t>
            </a:r>
            <a:r>
              <a:rPr lang="tr-TR" sz="1800" b="1" dirty="0" smtClean="0">
                <a:solidFill>
                  <a:srgbClr val="002060"/>
                </a:solidFill>
              </a:rPr>
              <a:t> Allah’ı sevindirir</a:t>
            </a:r>
          </a:p>
          <a:p>
            <a:pPr>
              <a:buNone/>
            </a:pPr>
            <a:r>
              <a:rPr lang="tr-TR" sz="1800" b="1" dirty="0" smtClean="0">
                <a:solidFill>
                  <a:srgbClr val="002060"/>
                </a:solidFill>
              </a:rPr>
              <a:t> </a:t>
            </a:r>
            <a:r>
              <a:rPr lang="tr-TR" sz="1800" b="1" dirty="0" smtClean="0">
                <a:solidFill>
                  <a:srgbClr val="002060"/>
                </a:solidFill>
              </a:rPr>
              <a:t>  4. </a:t>
            </a:r>
            <a:r>
              <a:rPr lang="tr-TR" sz="1800" b="1" dirty="0" err="1" smtClean="0">
                <a:solidFill>
                  <a:srgbClr val="002060"/>
                </a:solidFill>
              </a:rPr>
              <a:t>tevbe</a:t>
            </a:r>
            <a:r>
              <a:rPr lang="tr-TR" sz="1800" b="1" dirty="0" smtClean="0">
                <a:solidFill>
                  <a:srgbClr val="002060"/>
                </a:solidFill>
              </a:rPr>
              <a:t> kapısı her zaman açıktır</a:t>
            </a:r>
          </a:p>
          <a:p>
            <a:pPr>
              <a:buNone/>
            </a:pPr>
            <a:r>
              <a:rPr lang="tr-TR" sz="1800" b="1" dirty="0" smtClean="0">
                <a:solidFill>
                  <a:srgbClr val="002060"/>
                </a:solidFill>
              </a:rPr>
              <a:t> </a:t>
            </a:r>
            <a:r>
              <a:rPr lang="tr-TR" sz="1800" b="1" dirty="0" smtClean="0">
                <a:solidFill>
                  <a:srgbClr val="002060"/>
                </a:solidFill>
              </a:rPr>
              <a:t>  5. </a:t>
            </a:r>
            <a:r>
              <a:rPr lang="tr-TR" sz="1800" b="1" dirty="0" err="1" smtClean="0">
                <a:solidFill>
                  <a:srgbClr val="002060"/>
                </a:solidFill>
              </a:rPr>
              <a:t>tevbenin</a:t>
            </a:r>
            <a:r>
              <a:rPr lang="tr-TR" sz="1800" b="1" dirty="0" smtClean="0">
                <a:solidFill>
                  <a:srgbClr val="002060"/>
                </a:solidFill>
              </a:rPr>
              <a:t> faydaları</a:t>
            </a:r>
          </a:p>
          <a:p>
            <a:pPr>
              <a:buNone/>
            </a:pPr>
            <a:r>
              <a:rPr lang="tr-TR" sz="1800" b="1" dirty="0" smtClean="0">
                <a:solidFill>
                  <a:srgbClr val="7030A0"/>
                </a:solidFill>
              </a:rPr>
              <a:t>	</a:t>
            </a:r>
            <a:r>
              <a:rPr lang="tr-TR" sz="1800" dirty="0" smtClean="0">
                <a:solidFill>
                  <a:srgbClr val="7030A0"/>
                </a:solidFill>
              </a:rPr>
              <a:t> a. Allah’ın </a:t>
            </a:r>
            <a:r>
              <a:rPr lang="tr-TR" sz="1800" dirty="0" smtClean="0">
                <a:solidFill>
                  <a:srgbClr val="7030A0"/>
                </a:solidFill>
              </a:rPr>
              <a:t>sevgisini </a:t>
            </a:r>
            <a:r>
              <a:rPr lang="tr-TR" sz="1800" dirty="0" smtClean="0">
                <a:solidFill>
                  <a:srgbClr val="7030A0"/>
                </a:solidFill>
              </a:rPr>
              <a:t>kazanmak.</a:t>
            </a:r>
          </a:p>
          <a:p>
            <a:pPr>
              <a:buNone/>
            </a:pPr>
            <a:r>
              <a:rPr lang="tr-TR" sz="1800" dirty="0" smtClean="0">
                <a:solidFill>
                  <a:srgbClr val="7030A0"/>
                </a:solidFill>
              </a:rPr>
              <a:t>	</a:t>
            </a:r>
            <a:r>
              <a:rPr lang="tr-TR" sz="1800" dirty="0" smtClean="0">
                <a:solidFill>
                  <a:srgbClr val="7030A0"/>
                </a:solidFill>
              </a:rPr>
              <a:t> b.Tövbe </a:t>
            </a:r>
            <a:r>
              <a:rPr lang="tr-TR" sz="1800" dirty="0" smtClean="0">
                <a:solidFill>
                  <a:srgbClr val="7030A0"/>
                </a:solidFill>
              </a:rPr>
              <a:t>ile günahlardan kurtulmak ve affedilmek. </a:t>
            </a:r>
            <a:endParaRPr lang="tr-TR" sz="1800" dirty="0" smtClean="0">
              <a:solidFill>
                <a:srgbClr val="7030A0"/>
              </a:solidFill>
            </a:endParaRPr>
          </a:p>
          <a:p>
            <a:pPr>
              <a:buNone/>
            </a:pPr>
            <a:r>
              <a:rPr lang="tr-TR" sz="1800" dirty="0" smtClean="0">
                <a:solidFill>
                  <a:srgbClr val="7030A0"/>
                </a:solidFill>
              </a:rPr>
              <a:t>	</a:t>
            </a:r>
            <a:r>
              <a:rPr lang="tr-TR" sz="1800" dirty="0" smtClean="0">
                <a:solidFill>
                  <a:srgbClr val="7030A0"/>
                </a:solidFill>
              </a:rPr>
              <a:t> c.Temiz </a:t>
            </a:r>
            <a:r>
              <a:rPr lang="tr-TR" sz="1800" dirty="0" smtClean="0">
                <a:solidFill>
                  <a:srgbClr val="7030A0"/>
                </a:solidFill>
              </a:rPr>
              <a:t>bir hayata yeniden başlama imkanı bulmak</a:t>
            </a:r>
            <a:r>
              <a:rPr lang="tr-TR" sz="1800" dirty="0" smtClean="0">
                <a:solidFill>
                  <a:srgbClr val="7030A0"/>
                </a:solidFill>
              </a:rPr>
              <a:t>.</a:t>
            </a:r>
          </a:p>
          <a:p>
            <a:pPr>
              <a:buNone/>
            </a:pPr>
            <a:r>
              <a:rPr lang="tr-TR" sz="1800" dirty="0" smtClean="0">
                <a:solidFill>
                  <a:srgbClr val="7030A0"/>
                </a:solidFill>
              </a:rPr>
              <a:t>	 d.Tövbe </a:t>
            </a:r>
            <a:r>
              <a:rPr lang="tr-TR" sz="1800" dirty="0" smtClean="0">
                <a:solidFill>
                  <a:srgbClr val="7030A0"/>
                </a:solidFill>
              </a:rPr>
              <a:t>dünya hayatını </a:t>
            </a:r>
            <a:r>
              <a:rPr lang="tr-TR" sz="1800" dirty="0" smtClean="0">
                <a:solidFill>
                  <a:srgbClr val="7030A0"/>
                </a:solidFill>
              </a:rPr>
              <a:t>güzelleştirir.</a:t>
            </a:r>
          </a:p>
          <a:p>
            <a:pPr>
              <a:buNone/>
            </a:pPr>
            <a:r>
              <a:rPr lang="tr-TR" sz="1800" b="1" dirty="0" smtClean="0">
                <a:solidFill>
                  <a:srgbClr val="002060"/>
                </a:solidFill>
              </a:rPr>
              <a:t> </a:t>
            </a:r>
            <a:r>
              <a:rPr lang="tr-TR" sz="1800" b="1" dirty="0" smtClean="0">
                <a:solidFill>
                  <a:srgbClr val="002060"/>
                </a:solidFill>
              </a:rPr>
              <a:t>  6. </a:t>
            </a:r>
            <a:r>
              <a:rPr lang="tr-TR" sz="1800" b="1" dirty="0" err="1" smtClean="0">
                <a:solidFill>
                  <a:srgbClr val="002060"/>
                </a:solidFill>
              </a:rPr>
              <a:t>tevbe</a:t>
            </a:r>
            <a:r>
              <a:rPr lang="tr-TR" sz="1800" b="1" dirty="0" smtClean="0">
                <a:solidFill>
                  <a:srgbClr val="002060"/>
                </a:solidFill>
              </a:rPr>
              <a:t> etmeyi geciktirmemek</a:t>
            </a:r>
          </a:p>
          <a:p>
            <a:pPr>
              <a:buNone/>
            </a:pPr>
            <a:endParaRPr lang="tr-TR" sz="1800" b="1" dirty="0" smtClean="0">
              <a:solidFill>
                <a:srgbClr val="002060"/>
              </a:solidFill>
            </a:endParaRPr>
          </a:p>
          <a:p>
            <a:pPr>
              <a:buNone/>
            </a:pPr>
            <a:r>
              <a:rPr lang="tr-TR" sz="1800" b="1" dirty="0" smtClean="0">
                <a:solidFill>
                  <a:srgbClr val="FF0000"/>
                </a:solidFill>
              </a:rPr>
              <a:t>- Sonuç ve değerlendirme</a:t>
            </a:r>
            <a:endParaRPr lang="tr-TR" sz="1800" b="1" dirty="0" smtClean="0">
              <a:solidFill>
                <a:srgbClr val="FF0000"/>
              </a:solidFill>
            </a:endParaRPr>
          </a:p>
        </p:txBody>
      </p:sp>
    </p:spTree>
  </p:cSld>
  <p:clrMapOvr>
    <a:masterClrMapping/>
  </p:clrMapOvr>
  <p:transition spd="slow">
    <p:check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63040" y="1412776"/>
            <a:ext cx="6637352" cy="4310293"/>
          </a:xfrm>
        </p:spPr>
        <p:txBody>
          <a:bodyPr>
            <a:normAutofit lnSpcReduction="10000"/>
          </a:bodyPr>
          <a:lstStyle/>
          <a:p>
            <a:pPr algn="ctr">
              <a:buNone/>
            </a:pPr>
            <a:r>
              <a:rPr lang="tr-TR" sz="2800" b="1" dirty="0" smtClean="0">
                <a:solidFill>
                  <a:srgbClr val="FF0000"/>
                </a:solidFill>
                <a:latin typeface="Albertus Extra Bold" pitchFamily="34" charset="0"/>
              </a:rPr>
              <a:t>VAAZ KISA BİR DUA İLE BİTİRİLİR </a:t>
            </a:r>
          </a:p>
          <a:p>
            <a:pPr algn="just">
              <a:buNone/>
            </a:pPr>
            <a:r>
              <a:rPr lang="tr-TR" sz="2800" b="1" dirty="0" smtClean="0"/>
              <a:t>	</a:t>
            </a:r>
            <a:r>
              <a:rPr lang="tr-TR" sz="3200" b="1" dirty="0" smtClean="0">
                <a:latin typeface="Albertus Extra Bold" pitchFamily="34" charset="0"/>
              </a:rPr>
              <a:t>“Ya Rabbi! Bizlere kardeşliği anlayıp yaşayabilmeyi, hukuk ve ahlakına riayet edebilmeyi, Peygamberimizin “kardeşlerim” diyerek övdüğü ve özlemini dile getirdiği kardeşler topluluğu olabilmeyi nasip eyle” 		</a:t>
            </a:r>
            <a:r>
              <a:rPr lang="tr-TR" sz="3200" b="1" dirty="0" smtClean="0">
                <a:solidFill>
                  <a:srgbClr val="FF0000"/>
                </a:solidFill>
                <a:latin typeface="Albertus Extra Bold" pitchFamily="34" charset="0"/>
              </a:rPr>
              <a:t>AMİN!</a:t>
            </a:r>
          </a:p>
          <a:p>
            <a:endParaRPr lang="tr-TR"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VAAZ SUNUMUNDA İLKELER</a:t>
            </a:r>
            <a:endParaRPr lang="tr-TR" dirty="0"/>
          </a:p>
        </p:txBody>
      </p:sp>
      <p:sp>
        <p:nvSpPr>
          <p:cNvPr id="3" name="2 İçerik Yer Tutucusu"/>
          <p:cNvSpPr>
            <a:spLocks noGrp="1"/>
          </p:cNvSpPr>
          <p:nvPr>
            <p:ph idx="1"/>
          </p:nvPr>
        </p:nvSpPr>
        <p:spPr/>
        <p:txBody>
          <a:bodyPr/>
          <a:lstStyle/>
          <a:p>
            <a:pPr>
              <a:buNone/>
            </a:pPr>
            <a:r>
              <a:rPr lang="tr-TR" sz="2400" dirty="0" smtClean="0">
                <a:solidFill>
                  <a:srgbClr val="FF0000"/>
                </a:solidFill>
                <a:latin typeface="+mj-lt"/>
              </a:rPr>
              <a:t>   Vaiz </a:t>
            </a:r>
          </a:p>
          <a:p>
            <a:pPr>
              <a:buNone/>
            </a:pPr>
            <a:r>
              <a:rPr lang="tr-TR" sz="2400" dirty="0" smtClean="0">
                <a:latin typeface="+mj-lt"/>
              </a:rPr>
              <a:t>   Bugün bir meclise vardım oturmuş </a:t>
            </a:r>
            <a:r>
              <a:rPr lang="tr-TR" sz="2400" dirty="0" err="1" smtClean="0">
                <a:latin typeface="+mj-lt"/>
              </a:rPr>
              <a:t>pend</a:t>
            </a:r>
            <a:r>
              <a:rPr lang="tr-TR" sz="2400" dirty="0" smtClean="0">
                <a:latin typeface="+mj-lt"/>
              </a:rPr>
              <a:t> </a:t>
            </a:r>
            <a:r>
              <a:rPr lang="tr-TR" sz="2400" dirty="0" err="1" smtClean="0">
                <a:latin typeface="+mj-lt"/>
              </a:rPr>
              <a:t>ider</a:t>
            </a:r>
            <a:r>
              <a:rPr lang="tr-TR" sz="2400" dirty="0" smtClean="0">
                <a:latin typeface="+mj-lt"/>
              </a:rPr>
              <a:t> vaiz </a:t>
            </a:r>
            <a:br>
              <a:rPr lang="tr-TR" sz="2400" dirty="0" smtClean="0">
                <a:latin typeface="+mj-lt"/>
              </a:rPr>
            </a:br>
            <a:r>
              <a:rPr lang="tr-TR" sz="2400" dirty="0" smtClean="0">
                <a:latin typeface="+mj-lt"/>
              </a:rPr>
              <a:t>Okur açmış kitabını bu halkı ağlatır vaiz </a:t>
            </a:r>
            <a:br>
              <a:rPr lang="tr-TR" sz="2400" dirty="0" smtClean="0">
                <a:latin typeface="+mj-lt"/>
              </a:rPr>
            </a:br>
            <a:r>
              <a:rPr lang="tr-TR" sz="2400" dirty="0" smtClean="0">
                <a:latin typeface="+mj-lt"/>
              </a:rPr>
              <a:t>İki bölmüş cihan halkın, birini cennete salmış </a:t>
            </a:r>
            <a:br>
              <a:rPr lang="tr-TR" sz="2400" dirty="0" smtClean="0">
                <a:latin typeface="+mj-lt"/>
              </a:rPr>
            </a:br>
            <a:r>
              <a:rPr lang="tr-TR" sz="2400" dirty="0" smtClean="0">
                <a:latin typeface="+mj-lt"/>
              </a:rPr>
              <a:t>Eliyle kürsüden birin tamuya sarkıtır vaiz </a:t>
            </a:r>
            <a:br>
              <a:rPr lang="tr-TR" sz="2400" dirty="0" smtClean="0">
                <a:latin typeface="+mj-lt"/>
              </a:rPr>
            </a:br>
            <a:r>
              <a:rPr lang="tr-TR" sz="2400" dirty="0" smtClean="0">
                <a:latin typeface="+mj-lt"/>
              </a:rPr>
              <a:t>Çıkar ağzından ateşler, yakar şeytan-ı melunu </a:t>
            </a:r>
            <a:br>
              <a:rPr lang="tr-TR" sz="2400" dirty="0" smtClean="0">
                <a:latin typeface="+mj-lt"/>
              </a:rPr>
            </a:br>
            <a:r>
              <a:rPr lang="tr-TR" sz="2400" dirty="0" smtClean="0">
                <a:latin typeface="+mj-lt"/>
              </a:rPr>
              <a:t>Sanırsın yedi tamunun azabı kendidir vaiz </a:t>
            </a:r>
            <a:br>
              <a:rPr lang="tr-TR" sz="2400" dirty="0" smtClean="0">
                <a:latin typeface="+mj-lt"/>
              </a:rPr>
            </a:br>
            <a:r>
              <a:rPr lang="tr-TR" sz="2400" dirty="0" smtClean="0">
                <a:latin typeface="+mj-lt"/>
              </a:rPr>
              <a:t>Tamuya şöyle doldurmuş içinde yok duracak yer </a:t>
            </a:r>
            <a:br>
              <a:rPr lang="tr-TR" sz="2400" dirty="0" smtClean="0">
                <a:latin typeface="+mj-lt"/>
              </a:rPr>
            </a:br>
            <a:r>
              <a:rPr lang="tr-TR" sz="2400" dirty="0" smtClean="0">
                <a:latin typeface="+mj-lt"/>
              </a:rPr>
              <a:t>Ana yerleştirir halkı acep hizmettedir vaiz </a:t>
            </a:r>
            <a:br>
              <a:rPr lang="tr-TR" sz="2400" dirty="0" smtClean="0">
                <a:latin typeface="+mj-lt"/>
              </a:rPr>
            </a:br>
            <a:r>
              <a:rPr lang="tr-TR" sz="2400" dirty="0" smtClean="0">
                <a:latin typeface="+mj-lt"/>
              </a:rPr>
              <a:t>Yaraşır </a:t>
            </a:r>
            <a:r>
              <a:rPr lang="tr-TR" sz="2400" dirty="0" err="1" smtClean="0">
                <a:latin typeface="+mj-lt"/>
              </a:rPr>
              <a:t>va'z</a:t>
            </a:r>
            <a:r>
              <a:rPr lang="tr-TR" sz="2400" dirty="0" smtClean="0">
                <a:latin typeface="+mj-lt"/>
              </a:rPr>
              <a:t> ana hakkı ki yanar yakılır her dem </a:t>
            </a:r>
            <a:br>
              <a:rPr lang="tr-TR" sz="2400" dirty="0" smtClean="0">
                <a:latin typeface="+mj-lt"/>
              </a:rPr>
            </a:br>
            <a:r>
              <a:rPr lang="tr-TR" sz="2400" dirty="0" smtClean="0">
                <a:latin typeface="+mj-lt"/>
              </a:rPr>
              <a:t>Niyazi'nin hemen ancak cihanda adıdır vaiz</a:t>
            </a:r>
          </a:p>
          <a:p>
            <a:pPr>
              <a:buNone/>
            </a:pPr>
            <a:r>
              <a:rPr lang="tr-TR" sz="2400" dirty="0" smtClean="0">
                <a:solidFill>
                  <a:srgbClr val="FF0000"/>
                </a:solidFill>
                <a:latin typeface="+mj-lt"/>
              </a:rPr>
              <a:t>                                                 </a:t>
            </a:r>
            <a:endParaRPr lang="tr-TR" sz="2400" dirty="0">
              <a:solidFill>
                <a:srgbClr val="FF0000"/>
              </a:solidFill>
              <a:latin typeface="+mj-lt"/>
            </a:endParaRPr>
          </a:p>
        </p:txBody>
      </p:sp>
      <p:sp>
        <p:nvSpPr>
          <p:cNvPr id="4" name="3 Altbilgi Yer Tutucusu"/>
          <p:cNvSpPr>
            <a:spLocks noGrp="1"/>
          </p:cNvSpPr>
          <p:nvPr>
            <p:ph type="ftr" sz="quarter" idx="10"/>
          </p:nvPr>
        </p:nvSpPr>
        <p:spPr>
          <a:xfrm>
            <a:off x="5508104" y="5445224"/>
            <a:ext cx="2895600" cy="320675"/>
          </a:xfrm>
        </p:spPr>
        <p:txBody>
          <a:bodyPr/>
          <a:lstStyle/>
          <a:p>
            <a:r>
              <a:rPr lang="tr-TR" sz="1800" dirty="0" err="1" smtClean="0">
                <a:solidFill>
                  <a:srgbClr val="FF0000"/>
                </a:solidFill>
              </a:rPr>
              <a:t>Niyâzî</a:t>
            </a:r>
            <a:r>
              <a:rPr lang="tr-TR" sz="1800" dirty="0" smtClean="0">
                <a:solidFill>
                  <a:srgbClr val="FF0000"/>
                </a:solidFill>
              </a:rPr>
              <a:t> </a:t>
            </a:r>
            <a:r>
              <a:rPr lang="tr-TR" sz="1800" dirty="0" err="1" smtClean="0">
                <a:solidFill>
                  <a:srgbClr val="FF0000"/>
                </a:solidFill>
              </a:rPr>
              <a:t>Mısrî</a:t>
            </a:r>
            <a:endParaRPr lang="en-US" altLang="tr-TR" sz="1800" dirty="0"/>
          </a:p>
        </p:txBody>
      </p:sp>
      <p:sp>
        <p:nvSpPr>
          <p:cNvPr id="5" name="4 Veri Yer Tutucusu"/>
          <p:cNvSpPr>
            <a:spLocks noGrp="1"/>
          </p:cNvSpPr>
          <p:nvPr>
            <p:ph type="dt" sz="half" idx="12"/>
          </p:nvPr>
        </p:nvSpPr>
        <p:spPr/>
        <p:txBody>
          <a:bodyPr/>
          <a:lstStyle/>
          <a:p>
            <a:r>
              <a:rPr lang="tr-TR" altLang="tr-TR" dirty="0" smtClean="0"/>
              <a:t>  </a:t>
            </a:r>
            <a:endParaRPr lang="en-US" alt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VAAZ SUNMADA İLKELER</a:t>
            </a:r>
            <a:endParaRPr lang="tr-TR" dirty="0"/>
          </a:p>
        </p:txBody>
      </p:sp>
      <p:sp>
        <p:nvSpPr>
          <p:cNvPr id="3" name="2 İçerik Yer Tutucusu"/>
          <p:cNvSpPr>
            <a:spLocks noGrp="1"/>
          </p:cNvSpPr>
          <p:nvPr>
            <p:ph idx="1"/>
          </p:nvPr>
        </p:nvSpPr>
        <p:spPr>
          <a:xfrm>
            <a:off x="251520" y="1152525"/>
            <a:ext cx="8712968" cy="5248275"/>
          </a:xfrm>
        </p:spPr>
        <p:txBody>
          <a:bodyPr numCol="2"/>
          <a:lstStyle/>
          <a:p>
            <a:pPr>
              <a:buNone/>
            </a:pPr>
            <a:r>
              <a:rPr lang="tr-TR" sz="2400" dirty="0" smtClean="0">
                <a:solidFill>
                  <a:srgbClr val="FF0000"/>
                </a:solidFill>
              </a:rPr>
              <a:t>Gülşen-i </a:t>
            </a:r>
            <a:r>
              <a:rPr lang="tr-TR" sz="2400" dirty="0" err="1" smtClean="0">
                <a:solidFill>
                  <a:srgbClr val="FF0000"/>
                </a:solidFill>
              </a:rPr>
              <a:t>Pend</a:t>
            </a:r>
            <a:endParaRPr lang="tr-TR" sz="2400" dirty="0" smtClean="0">
              <a:solidFill>
                <a:srgbClr val="FF0000"/>
              </a:solidFill>
            </a:endParaRPr>
          </a:p>
          <a:p>
            <a:pPr>
              <a:buNone/>
            </a:pPr>
            <a:r>
              <a:rPr lang="tr-TR" sz="2000" dirty="0" smtClean="0">
                <a:solidFill>
                  <a:srgbClr val="FF0000"/>
                </a:solidFill>
              </a:rPr>
              <a:t>(bu </a:t>
            </a:r>
            <a:r>
              <a:rPr lang="tr-TR" sz="2000" dirty="0" err="1" smtClean="0">
                <a:solidFill>
                  <a:srgbClr val="FF0000"/>
                </a:solidFill>
              </a:rPr>
              <a:t>pend</a:t>
            </a:r>
            <a:r>
              <a:rPr lang="tr-TR" sz="2000" dirty="0" smtClean="0">
                <a:solidFill>
                  <a:srgbClr val="FF0000"/>
                </a:solidFill>
              </a:rPr>
              <a:t> vaizlere hak güfte-</a:t>
            </a:r>
            <a:r>
              <a:rPr lang="tr-TR" sz="2000" dirty="0" err="1" smtClean="0">
                <a:solidFill>
                  <a:srgbClr val="FF0000"/>
                </a:solidFill>
              </a:rPr>
              <a:t>hâdur</a:t>
            </a:r>
            <a:r>
              <a:rPr lang="tr-TR" sz="2000" dirty="0" smtClean="0">
                <a:solidFill>
                  <a:srgbClr val="FF0000"/>
                </a:solidFill>
              </a:rPr>
              <a:t>)</a:t>
            </a:r>
          </a:p>
          <a:p>
            <a:pPr>
              <a:buNone/>
            </a:pPr>
            <a:r>
              <a:rPr lang="tr-TR" sz="2000" dirty="0" smtClean="0"/>
              <a:t>Eğer vaiz isen </a:t>
            </a:r>
            <a:r>
              <a:rPr lang="tr-TR" sz="2000" dirty="0" err="1" smtClean="0"/>
              <a:t>nakl</a:t>
            </a:r>
            <a:r>
              <a:rPr lang="tr-TR" sz="2000" dirty="0" smtClean="0"/>
              <a:t>-i </a:t>
            </a:r>
            <a:r>
              <a:rPr lang="tr-TR" sz="2000" dirty="0" err="1" smtClean="0"/>
              <a:t>Hadîs</a:t>
            </a:r>
            <a:r>
              <a:rPr lang="tr-TR" sz="2000" dirty="0" smtClean="0"/>
              <a:t> it,</a:t>
            </a:r>
          </a:p>
          <a:p>
            <a:pPr>
              <a:buNone/>
            </a:pPr>
            <a:r>
              <a:rPr lang="tr-TR" sz="2000" dirty="0" err="1" smtClean="0"/>
              <a:t>Uyûb</a:t>
            </a:r>
            <a:r>
              <a:rPr lang="tr-TR" sz="2000" dirty="0" smtClean="0"/>
              <a:t>-u </a:t>
            </a:r>
            <a:r>
              <a:rPr lang="tr-TR" sz="2000" dirty="0" err="1" smtClean="0"/>
              <a:t>nâsı</a:t>
            </a:r>
            <a:r>
              <a:rPr lang="tr-TR" sz="2000" dirty="0" smtClean="0"/>
              <a:t> </a:t>
            </a:r>
            <a:r>
              <a:rPr lang="tr-TR" sz="2000" dirty="0" err="1" smtClean="0"/>
              <a:t>dahl</a:t>
            </a:r>
            <a:r>
              <a:rPr lang="tr-TR" sz="2000" dirty="0" smtClean="0"/>
              <a:t> itme, </a:t>
            </a:r>
            <a:r>
              <a:rPr lang="tr-TR" sz="2000" dirty="0" err="1" smtClean="0"/>
              <a:t>hatâdur</a:t>
            </a:r>
            <a:r>
              <a:rPr lang="tr-TR" sz="2000" dirty="0" smtClean="0"/>
              <a:t>,</a:t>
            </a:r>
          </a:p>
          <a:p>
            <a:pPr>
              <a:buNone/>
            </a:pPr>
            <a:r>
              <a:rPr lang="tr-TR" sz="2000" dirty="0" smtClean="0"/>
              <a:t>Bu </a:t>
            </a:r>
            <a:r>
              <a:rPr lang="tr-TR" sz="2000" dirty="0" err="1" smtClean="0"/>
              <a:t>vechile</a:t>
            </a:r>
            <a:r>
              <a:rPr lang="tr-TR" sz="2000" dirty="0" smtClean="0"/>
              <a:t> nasihat kıl, zarif ol,</a:t>
            </a:r>
          </a:p>
          <a:p>
            <a:pPr>
              <a:buNone/>
            </a:pPr>
            <a:r>
              <a:rPr lang="tr-TR" sz="2000" dirty="0" err="1" smtClean="0"/>
              <a:t>Taazzub</a:t>
            </a:r>
            <a:r>
              <a:rPr lang="tr-TR" sz="2000" dirty="0" smtClean="0"/>
              <a:t> eyleme </a:t>
            </a:r>
            <a:r>
              <a:rPr lang="tr-TR" sz="2000" dirty="0" err="1" smtClean="0"/>
              <a:t>nâsa</a:t>
            </a:r>
            <a:r>
              <a:rPr lang="tr-TR" sz="2000" dirty="0" smtClean="0"/>
              <a:t>, </a:t>
            </a:r>
            <a:r>
              <a:rPr lang="tr-TR" sz="2000" dirty="0" err="1" smtClean="0"/>
              <a:t>ezâdur</a:t>
            </a:r>
            <a:r>
              <a:rPr lang="tr-TR" sz="2000" dirty="0" smtClean="0"/>
              <a:t>,</a:t>
            </a:r>
          </a:p>
          <a:p>
            <a:pPr>
              <a:buNone/>
            </a:pPr>
            <a:r>
              <a:rPr lang="tr-TR" sz="2000" dirty="0" err="1" smtClean="0"/>
              <a:t>Gerekdur</a:t>
            </a:r>
            <a:r>
              <a:rPr lang="tr-TR" sz="2000" dirty="0" smtClean="0"/>
              <a:t> vaize sermaye üç şey,</a:t>
            </a:r>
          </a:p>
          <a:p>
            <a:pPr>
              <a:buNone/>
            </a:pPr>
            <a:r>
              <a:rPr lang="tr-TR" sz="2000" dirty="0" smtClean="0"/>
              <a:t>Utanmaz yüz,bitmeyen söz,</a:t>
            </a:r>
            <a:r>
              <a:rPr lang="tr-TR" sz="2000" dirty="0" err="1" smtClean="0"/>
              <a:t>bükâdur</a:t>
            </a:r>
            <a:r>
              <a:rPr lang="tr-TR" sz="2000" dirty="0" smtClean="0"/>
              <a:t>,</a:t>
            </a:r>
          </a:p>
          <a:p>
            <a:pPr>
              <a:buNone/>
            </a:pPr>
            <a:r>
              <a:rPr lang="tr-TR" sz="2000" dirty="0" smtClean="0"/>
              <a:t>Sakın </a:t>
            </a:r>
            <a:r>
              <a:rPr lang="tr-TR" sz="2000" dirty="0" err="1" smtClean="0"/>
              <a:t>dûzahla</a:t>
            </a:r>
            <a:r>
              <a:rPr lang="tr-TR" sz="2000" dirty="0" smtClean="0"/>
              <a:t> </a:t>
            </a:r>
            <a:r>
              <a:rPr lang="tr-TR" sz="2000" dirty="0" err="1" smtClean="0"/>
              <a:t>virme</a:t>
            </a:r>
            <a:r>
              <a:rPr lang="tr-TR" sz="2000" dirty="0" smtClean="0"/>
              <a:t> halka haşyet,</a:t>
            </a:r>
          </a:p>
          <a:p>
            <a:pPr>
              <a:buNone/>
            </a:pPr>
            <a:r>
              <a:rPr lang="tr-TR" sz="2000" dirty="0" err="1" smtClean="0"/>
              <a:t>Gehî</a:t>
            </a:r>
            <a:r>
              <a:rPr lang="tr-TR" sz="2000" dirty="0" smtClean="0"/>
              <a:t> </a:t>
            </a:r>
            <a:r>
              <a:rPr lang="tr-TR" sz="2000" dirty="0" err="1" smtClean="0"/>
              <a:t>vir</a:t>
            </a:r>
            <a:r>
              <a:rPr lang="tr-TR" sz="2000" dirty="0" smtClean="0"/>
              <a:t> müjde-i cennet,</a:t>
            </a:r>
            <a:r>
              <a:rPr lang="tr-TR" sz="2000" dirty="0" err="1" smtClean="0"/>
              <a:t>safâdur</a:t>
            </a:r>
            <a:r>
              <a:rPr lang="tr-TR" sz="2000" dirty="0" smtClean="0"/>
              <a:t>,</a:t>
            </a:r>
          </a:p>
          <a:p>
            <a:pPr>
              <a:buNone/>
            </a:pPr>
            <a:r>
              <a:rPr lang="tr-TR" sz="2000" dirty="0" err="1" smtClean="0"/>
              <a:t>Sırâtı</a:t>
            </a:r>
            <a:r>
              <a:rPr lang="tr-TR" sz="2000" dirty="0" smtClean="0"/>
              <a:t> yâd </a:t>
            </a:r>
            <a:r>
              <a:rPr lang="tr-TR" sz="2000" dirty="0" err="1" smtClean="0"/>
              <a:t>idüp</a:t>
            </a:r>
            <a:r>
              <a:rPr lang="tr-TR" sz="2000" dirty="0" smtClean="0"/>
              <a:t> korkutma halkı,</a:t>
            </a:r>
          </a:p>
          <a:p>
            <a:pPr>
              <a:buNone/>
            </a:pPr>
            <a:r>
              <a:rPr lang="tr-TR" sz="2000" dirty="0" smtClean="0"/>
              <a:t>Ki </a:t>
            </a:r>
            <a:r>
              <a:rPr lang="tr-TR" sz="2000" dirty="0" err="1" smtClean="0"/>
              <a:t>yokdur</a:t>
            </a:r>
            <a:r>
              <a:rPr lang="tr-TR" sz="2000" dirty="0" smtClean="0"/>
              <a:t> korkuluk, </a:t>
            </a:r>
            <a:r>
              <a:rPr lang="tr-TR" sz="2000" dirty="0" err="1" smtClean="0"/>
              <a:t>bî</a:t>
            </a:r>
            <a:r>
              <a:rPr lang="tr-TR" sz="2000" dirty="0" smtClean="0"/>
              <a:t> </a:t>
            </a:r>
            <a:r>
              <a:rPr lang="tr-TR" sz="2000" dirty="0" err="1" smtClean="0"/>
              <a:t>ittikâdur</a:t>
            </a:r>
            <a:r>
              <a:rPr lang="tr-TR" sz="2000" dirty="0" smtClean="0"/>
              <a:t>,</a:t>
            </a:r>
          </a:p>
          <a:p>
            <a:pPr>
              <a:buNone/>
            </a:pPr>
            <a:r>
              <a:rPr lang="tr-TR" sz="2000" dirty="0" smtClean="0"/>
              <a:t>Görüp bir </a:t>
            </a:r>
            <a:r>
              <a:rPr lang="tr-TR" sz="2000" dirty="0" err="1" smtClean="0"/>
              <a:t>fi’l</a:t>
            </a:r>
            <a:r>
              <a:rPr lang="tr-TR" sz="2000" dirty="0" smtClean="0"/>
              <a:t>-i </a:t>
            </a:r>
            <a:r>
              <a:rPr lang="tr-TR" sz="2000" dirty="0" err="1" smtClean="0"/>
              <a:t>münker</a:t>
            </a:r>
            <a:r>
              <a:rPr lang="tr-TR" sz="2000" dirty="0" smtClean="0"/>
              <a:t>, itme </a:t>
            </a:r>
            <a:r>
              <a:rPr lang="tr-TR" sz="2000" dirty="0" err="1" smtClean="0"/>
              <a:t>tahkîr</a:t>
            </a:r>
            <a:r>
              <a:rPr lang="tr-TR" sz="2000" dirty="0" smtClean="0"/>
              <a:t>,</a:t>
            </a:r>
          </a:p>
          <a:p>
            <a:pPr>
              <a:buNone/>
            </a:pPr>
            <a:r>
              <a:rPr lang="tr-TR" sz="2000" dirty="0" smtClean="0"/>
              <a:t>Ki </a:t>
            </a:r>
            <a:r>
              <a:rPr lang="tr-TR" sz="2000" dirty="0" err="1" smtClean="0"/>
              <a:t>bab</a:t>
            </a:r>
            <a:r>
              <a:rPr lang="tr-TR" sz="2000" dirty="0" smtClean="0"/>
              <a:t>-ı </a:t>
            </a:r>
            <a:r>
              <a:rPr lang="tr-TR" sz="2000" dirty="0" err="1" smtClean="0"/>
              <a:t>tevbe</a:t>
            </a:r>
            <a:r>
              <a:rPr lang="tr-TR" sz="2000" dirty="0" smtClean="0"/>
              <a:t> </a:t>
            </a:r>
            <a:r>
              <a:rPr lang="tr-TR" sz="2000" dirty="0" err="1" smtClean="0"/>
              <a:t>meftûh</a:t>
            </a:r>
            <a:r>
              <a:rPr lang="tr-TR" sz="2000" dirty="0" smtClean="0"/>
              <a:t> u </a:t>
            </a:r>
            <a:r>
              <a:rPr lang="tr-TR" sz="2000" dirty="0" err="1" smtClean="0"/>
              <a:t>güşâdur</a:t>
            </a:r>
            <a:r>
              <a:rPr lang="tr-TR" sz="2000" dirty="0" smtClean="0"/>
              <a:t>,</a:t>
            </a:r>
          </a:p>
          <a:p>
            <a:pPr>
              <a:buNone/>
            </a:pPr>
            <a:endParaRPr lang="tr-TR" sz="2000" dirty="0" smtClean="0"/>
          </a:p>
          <a:p>
            <a:pPr>
              <a:buNone/>
            </a:pPr>
            <a:r>
              <a:rPr lang="tr-TR" sz="2000" dirty="0" err="1" smtClean="0"/>
              <a:t>Hemân</a:t>
            </a:r>
            <a:r>
              <a:rPr lang="tr-TR" sz="2000" dirty="0" smtClean="0"/>
              <a:t> sen </a:t>
            </a:r>
            <a:r>
              <a:rPr lang="tr-TR" sz="2000" dirty="0" err="1" smtClean="0"/>
              <a:t>va’zını</a:t>
            </a:r>
            <a:r>
              <a:rPr lang="tr-TR" sz="2000" dirty="0" smtClean="0"/>
              <a:t> rast eyle </a:t>
            </a:r>
            <a:r>
              <a:rPr lang="tr-TR" sz="2000" dirty="0" err="1" smtClean="0"/>
              <a:t>takrîr</a:t>
            </a:r>
            <a:r>
              <a:rPr lang="tr-TR" sz="2000" dirty="0" smtClean="0"/>
              <a:t>,</a:t>
            </a:r>
          </a:p>
          <a:p>
            <a:pPr>
              <a:buNone/>
            </a:pPr>
            <a:r>
              <a:rPr lang="tr-TR" sz="2000" dirty="0" smtClean="0"/>
              <a:t>Seni </a:t>
            </a:r>
            <a:r>
              <a:rPr lang="tr-TR" sz="2000" dirty="0" err="1" smtClean="0"/>
              <a:t>gûş</a:t>
            </a:r>
            <a:r>
              <a:rPr lang="tr-TR" sz="2000" dirty="0" smtClean="0"/>
              <a:t> iden ekser </a:t>
            </a:r>
            <a:r>
              <a:rPr lang="tr-TR" sz="2000" dirty="0" err="1" smtClean="0"/>
              <a:t>cühelâdur</a:t>
            </a:r>
            <a:r>
              <a:rPr lang="tr-TR" sz="2000" dirty="0" smtClean="0"/>
              <a:t>,</a:t>
            </a:r>
          </a:p>
          <a:p>
            <a:pPr>
              <a:buNone/>
            </a:pPr>
            <a:r>
              <a:rPr lang="tr-TR" sz="2000" dirty="0" smtClean="0"/>
              <a:t>Ola cümle </a:t>
            </a:r>
            <a:r>
              <a:rPr lang="tr-TR" sz="2000" dirty="0" err="1" smtClean="0"/>
              <a:t>kelâmun</a:t>
            </a:r>
            <a:r>
              <a:rPr lang="tr-TR" sz="2000" dirty="0" smtClean="0"/>
              <a:t> </a:t>
            </a:r>
            <a:r>
              <a:rPr lang="tr-TR" sz="2000" dirty="0" err="1" smtClean="0"/>
              <a:t>sâde</a:t>
            </a:r>
            <a:r>
              <a:rPr lang="tr-TR" sz="2000" dirty="0" smtClean="0"/>
              <a:t>, </a:t>
            </a:r>
            <a:r>
              <a:rPr lang="tr-TR" sz="2000" dirty="0" err="1" smtClean="0"/>
              <a:t>rûşen</a:t>
            </a:r>
            <a:r>
              <a:rPr lang="tr-TR" sz="2000" dirty="0" smtClean="0"/>
              <a:t>,</a:t>
            </a:r>
          </a:p>
          <a:p>
            <a:pPr>
              <a:buNone/>
            </a:pPr>
            <a:r>
              <a:rPr lang="tr-TR" sz="2000" dirty="0" smtClean="0"/>
              <a:t>Musanna’ güfte </a:t>
            </a:r>
            <a:r>
              <a:rPr lang="tr-TR" sz="2000" dirty="0" err="1" smtClean="0"/>
              <a:t>va’za</a:t>
            </a:r>
            <a:r>
              <a:rPr lang="tr-TR" sz="2000" dirty="0" smtClean="0"/>
              <a:t> </a:t>
            </a:r>
            <a:r>
              <a:rPr lang="tr-TR" sz="2000" dirty="0" err="1" smtClean="0"/>
              <a:t>nâsezâdur</a:t>
            </a:r>
            <a:r>
              <a:rPr lang="tr-TR" sz="2000" dirty="0" smtClean="0"/>
              <a:t>,</a:t>
            </a:r>
          </a:p>
          <a:p>
            <a:pPr>
              <a:buNone/>
            </a:pPr>
            <a:r>
              <a:rPr lang="tr-TR" sz="2000" dirty="0" smtClean="0"/>
              <a:t>Sözün ger </a:t>
            </a:r>
            <a:r>
              <a:rPr lang="tr-TR" sz="2000" dirty="0" err="1" smtClean="0"/>
              <a:t>ıstılâh</a:t>
            </a:r>
            <a:r>
              <a:rPr lang="tr-TR" sz="2000" dirty="0" smtClean="0"/>
              <a:t> </a:t>
            </a:r>
            <a:r>
              <a:rPr lang="tr-TR" sz="2000" dirty="0" err="1" smtClean="0"/>
              <a:t>üzre</a:t>
            </a:r>
            <a:r>
              <a:rPr lang="tr-TR" sz="2000" dirty="0" smtClean="0"/>
              <a:t> olursa,</a:t>
            </a:r>
          </a:p>
          <a:p>
            <a:pPr>
              <a:buNone/>
            </a:pPr>
            <a:r>
              <a:rPr lang="tr-TR" sz="2000" dirty="0" smtClean="0"/>
              <a:t>Biri </a:t>
            </a:r>
            <a:r>
              <a:rPr lang="tr-TR" sz="2000" dirty="0" err="1" smtClean="0"/>
              <a:t>fehmeylemez</a:t>
            </a:r>
            <a:r>
              <a:rPr lang="tr-TR" sz="2000" dirty="0" smtClean="0"/>
              <a:t>,</a:t>
            </a:r>
            <a:r>
              <a:rPr lang="tr-TR" sz="2000" dirty="0" err="1" smtClean="0"/>
              <a:t>va’zun</a:t>
            </a:r>
            <a:r>
              <a:rPr lang="tr-TR" sz="2000" dirty="0" smtClean="0"/>
              <a:t> </a:t>
            </a:r>
            <a:r>
              <a:rPr lang="tr-TR" sz="2000" dirty="0" err="1" smtClean="0"/>
              <a:t>hevâdur</a:t>
            </a:r>
            <a:r>
              <a:rPr lang="tr-TR" sz="2000" dirty="0" smtClean="0"/>
              <a:t>,</a:t>
            </a:r>
          </a:p>
          <a:p>
            <a:pPr>
              <a:buNone/>
            </a:pPr>
            <a:r>
              <a:rPr lang="tr-TR" sz="2000" dirty="0" smtClean="0"/>
              <a:t>Amel kıl </a:t>
            </a:r>
            <a:r>
              <a:rPr lang="tr-TR" sz="2000" dirty="0" err="1" smtClean="0"/>
              <a:t>ibtidâ</a:t>
            </a:r>
            <a:r>
              <a:rPr lang="tr-TR" sz="2000" dirty="0" smtClean="0"/>
              <a:t> </a:t>
            </a:r>
            <a:r>
              <a:rPr lang="tr-TR" sz="2000" dirty="0" err="1" smtClean="0"/>
              <a:t>pendün</a:t>
            </a:r>
            <a:r>
              <a:rPr lang="tr-TR" sz="2000" dirty="0" smtClean="0"/>
              <a:t> ile sen,</a:t>
            </a:r>
          </a:p>
          <a:p>
            <a:pPr>
              <a:buNone/>
            </a:pPr>
            <a:r>
              <a:rPr lang="tr-TR" sz="2000" dirty="0" smtClean="0"/>
              <a:t>Ki sonra </a:t>
            </a:r>
            <a:r>
              <a:rPr lang="tr-TR" sz="2000" dirty="0" err="1" smtClean="0"/>
              <a:t>nâs</a:t>
            </a:r>
            <a:r>
              <a:rPr lang="tr-TR" sz="2000" dirty="0" smtClean="0"/>
              <a:t> ola ahzına </a:t>
            </a:r>
            <a:r>
              <a:rPr lang="tr-TR" sz="2000" dirty="0" err="1" smtClean="0"/>
              <a:t>kâdir</a:t>
            </a:r>
            <a:r>
              <a:rPr lang="tr-TR" sz="2000" dirty="0" smtClean="0"/>
              <a:t>,</a:t>
            </a:r>
          </a:p>
          <a:p>
            <a:pPr>
              <a:buNone/>
            </a:pPr>
            <a:r>
              <a:rPr lang="tr-TR" sz="2000" dirty="0" smtClean="0"/>
              <a:t>Amel ile </a:t>
            </a:r>
            <a:r>
              <a:rPr lang="tr-TR" sz="2000" dirty="0" err="1" smtClean="0"/>
              <a:t>müessirdür</a:t>
            </a:r>
            <a:r>
              <a:rPr lang="tr-TR" sz="2000" dirty="0" smtClean="0"/>
              <a:t> nasihat,</a:t>
            </a:r>
          </a:p>
          <a:p>
            <a:pPr>
              <a:buNone/>
            </a:pPr>
            <a:r>
              <a:rPr lang="tr-TR" sz="2000" dirty="0" smtClean="0"/>
              <a:t>Ki </a:t>
            </a:r>
            <a:r>
              <a:rPr lang="tr-TR" sz="2000" dirty="0" err="1" smtClean="0"/>
              <a:t>va’z</a:t>
            </a:r>
            <a:r>
              <a:rPr lang="tr-TR" sz="2000" dirty="0" smtClean="0"/>
              <a:t>-ı </a:t>
            </a:r>
            <a:r>
              <a:rPr lang="tr-TR" sz="2000" dirty="0" err="1" smtClean="0"/>
              <a:t>bî</a:t>
            </a:r>
            <a:r>
              <a:rPr lang="tr-TR" sz="2000" dirty="0" smtClean="0"/>
              <a:t> amel cümle </a:t>
            </a:r>
            <a:r>
              <a:rPr lang="tr-TR" sz="2000" dirty="0" err="1" smtClean="0"/>
              <a:t>hebâdur</a:t>
            </a:r>
            <a:endParaRPr lang="tr-TR" sz="2000" dirty="0" smtClean="0"/>
          </a:p>
          <a:p>
            <a:pPr>
              <a:buNone/>
            </a:pPr>
            <a:endParaRPr lang="tr-TR" sz="2000" dirty="0" smtClean="0"/>
          </a:p>
          <a:p>
            <a:pPr>
              <a:buNone/>
            </a:pPr>
            <a:r>
              <a:rPr lang="tr-TR" sz="2000" dirty="0" smtClean="0"/>
              <a:t>                  </a:t>
            </a:r>
            <a:r>
              <a:rPr lang="tr-TR" sz="2000" dirty="0" smtClean="0">
                <a:solidFill>
                  <a:srgbClr val="FF0000"/>
                </a:solidFill>
              </a:rPr>
              <a:t>Şeyh </a:t>
            </a:r>
            <a:r>
              <a:rPr lang="tr-TR" sz="2000" dirty="0" err="1" smtClean="0">
                <a:solidFill>
                  <a:srgbClr val="FF0000"/>
                </a:solidFill>
              </a:rPr>
              <a:t>Sâfî</a:t>
            </a:r>
            <a:r>
              <a:rPr lang="tr-TR" sz="2000" dirty="0" smtClean="0">
                <a:solidFill>
                  <a:srgbClr val="FF0000"/>
                </a:solidFill>
              </a:rPr>
              <a:t> Mustafa Efendi</a:t>
            </a:r>
            <a:endParaRPr lang="tr-TR" sz="2000" dirty="0">
              <a:solidFill>
                <a:srgbClr val="FF0000"/>
              </a:solidFill>
            </a:endParaRPr>
          </a:p>
        </p:txBody>
      </p:sp>
      <p:sp>
        <p:nvSpPr>
          <p:cNvPr id="4" name="3 Altbilgi Yer Tutucusu"/>
          <p:cNvSpPr>
            <a:spLocks noGrp="1"/>
          </p:cNvSpPr>
          <p:nvPr>
            <p:ph type="ftr" sz="quarter" idx="10"/>
          </p:nvPr>
        </p:nvSpPr>
        <p:spPr/>
        <p:txBody>
          <a:bodyPr/>
          <a:lstStyle/>
          <a:p>
            <a:r>
              <a:rPr lang="tr-TR" altLang="tr-TR" dirty="0" smtClean="0"/>
              <a:t>  </a:t>
            </a:r>
            <a:endParaRPr lang="en-US" altLang="tr-TR" dirty="0"/>
          </a:p>
        </p:txBody>
      </p:sp>
      <p:sp>
        <p:nvSpPr>
          <p:cNvPr id="5" name="4 Veri Yer Tutucusu"/>
          <p:cNvSpPr>
            <a:spLocks noGrp="1"/>
          </p:cNvSpPr>
          <p:nvPr>
            <p:ph type="dt" sz="half" idx="12"/>
          </p:nvPr>
        </p:nvSpPr>
        <p:spPr/>
        <p:txBody>
          <a:bodyPr/>
          <a:lstStyle/>
          <a:p>
            <a:r>
              <a:rPr lang="tr-TR" altLang="tr-TR" dirty="0" smtClean="0"/>
              <a:t>  </a:t>
            </a:r>
            <a:endParaRPr lang="en-US" alt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 SÖZ </a:t>
            </a:r>
            <a:endParaRPr lang="tr-TR" dirty="0"/>
          </a:p>
        </p:txBody>
      </p:sp>
      <p:sp>
        <p:nvSpPr>
          <p:cNvPr id="3" name="2 İçerik Yer Tutucusu"/>
          <p:cNvSpPr>
            <a:spLocks noGrp="1"/>
          </p:cNvSpPr>
          <p:nvPr>
            <p:ph idx="1"/>
          </p:nvPr>
        </p:nvSpPr>
        <p:spPr/>
        <p:style>
          <a:lnRef idx="0">
            <a:schemeClr val="accent3"/>
          </a:lnRef>
          <a:fillRef idx="3">
            <a:schemeClr val="accent3"/>
          </a:fillRef>
          <a:effectRef idx="3">
            <a:schemeClr val="accent3"/>
          </a:effectRef>
          <a:fontRef idx="minor">
            <a:schemeClr val="lt1"/>
          </a:fontRef>
        </p:style>
        <p:txBody>
          <a:bodyPr/>
          <a:lstStyle/>
          <a:p>
            <a:pPr algn="ctr">
              <a:buNone/>
            </a:pPr>
            <a:endParaRPr lang="tr-TR" dirty="0" smtClean="0">
              <a:solidFill>
                <a:srgbClr val="00B050"/>
              </a:solidFill>
            </a:endParaRPr>
          </a:p>
          <a:p>
            <a:pPr algn="ctr">
              <a:buNone/>
            </a:pPr>
            <a:endParaRPr lang="tr-TR" dirty="0" smtClean="0">
              <a:solidFill>
                <a:srgbClr val="00B050"/>
              </a:solidFill>
            </a:endParaRPr>
          </a:p>
          <a:p>
            <a:pPr algn="ctr">
              <a:buNone/>
            </a:pPr>
            <a:r>
              <a:rPr lang="tr-TR" sz="4400" dirty="0" smtClean="0">
                <a:solidFill>
                  <a:srgbClr val="FF0000"/>
                </a:solidFill>
              </a:rPr>
              <a:t>sesini değil sözünü yükselt,</a:t>
            </a:r>
          </a:p>
          <a:p>
            <a:pPr algn="ctr">
              <a:buNone/>
            </a:pPr>
            <a:r>
              <a:rPr lang="tr-TR" sz="4400" dirty="0" smtClean="0">
                <a:solidFill>
                  <a:srgbClr val="002060"/>
                </a:solidFill>
              </a:rPr>
              <a:t>zira gök gürültüsü değil </a:t>
            </a:r>
          </a:p>
          <a:p>
            <a:pPr algn="ctr">
              <a:buNone/>
            </a:pPr>
            <a:r>
              <a:rPr lang="tr-TR" sz="4400" dirty="0" smtClean="0">
                <a:solidFill>
                  <a:srgbClr val="002060"/>
                </a:solidFill>
              </a:rPr>
              <a:t>yağmur damlalarıdır </a:t>
            </a:r>
            <a:r>
              <a:rPr lang="tr-TR" sz="4400" dirty="0" smtClean="0">
                <a:solidFill>
                  <a:srgbClr val="00B050"/>
                </a:solidFill>
              </a:rPr>
              <a:t>yaprakları yeşerten…</a:t>
            </a:r>
          </a:p>
        </p:txBody>
      </p:sp>
      <p:sp>
        <p:nvSpPr>
          <p:cNvPr id="4" name="3 Altbilgi Yer Tutucusu"/>
          <p:cNvSpPr>
            <a:spLocks noGrp="1"/>
          </p:cNvSpPr>
          <p:nvPr>
            <p:ph type="ftr" sz="quarter" idx="10"/>
          </p:nvPr>
        </p:nvSpPr>
        <p:spPr/>
        <p:txBody>
          <a:bodyPr/>
          <a:lstStyle/>
          <a:p>
            <a:r>
              <a:rPr lang="tr-TR" altLang="tr-TR" dirty="0" smtClean="0"/>
              <a:t> </a:t>
            </a:r>
            <a:endParaRPr lang="en-US" altLang="tr-TR" dirty="0"/>
          </a:p>
        </p:txBody>
      </p:sp>
      <p:sp>
        <p:nvSpPr>
          <p:cNvPr id="5" name="4 Veri Yer Tutucusu"/>
          <p:cNvSpPr>
            <a:spLocks noGrp="1"/>
          </p:cNvSpPr>
          <p:nvPr>
            <p:ph type="dt" sz="half" idx="12"/>
          </p:nvPr>
        </p:nvSpPr>
        <p:spPr/>
        <p:txBody>
          <a:bodyPr/>
          <a:lstStyle/>
          <a:p>
            <a:r>
              <a:rPr lang="tr-TR" altLang="tr-TR" dirty="0" smtClean="0"/>
              <a:t> </a:t>
            </a:r>
            <a:endParaRPr lang="en-US" alt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pPr algn="ctr">
              <a:buNone/>
            </a:pPr>
            <a:endParaRPr lang="tr-TR" dirty="0" smtClean="0">
              <a:effectLst>
                <a:outerShdw blurRad="38100" dist="38100" dir="2700000" algn="tl">
                  <a:srgbClr val="000000">
                    <a:alpha val="43137"/>
                  </a:srgbClr>
                </a:outerShdw>
              </a:effectLst>
            </a:endParaRPr>
          </a:p>
          <a:p>
            <a:pPr algn="ctr">
              <a:buNone/>
            </a:pPr>
            <a:r>
              <a:rPr lang="tr-TR" sz="3600" dirty="0" smtClean="0">
                <a:effectLst>
                  <a:outerShdw blurRad="38100" dist="38100" dir="2700000" algn="tl">
                    <a:srgbClr val="000000">
                      <a:alpha val="43137"/>
                    </a:srgbClr>
                  </a:outerShdw>
                </a:effectLst>
              </a:rPr>
              <a:t>BENİ SABIRLA DİNLEDİĞİNİZ İÇİN TEŞEKKÜR EDİYOR</a:t>
            </a:r>
          </a:p>
          <a:p>
            <a:pPr algn="ctr">
              <a:buNone/>
            </a:pPr>
            <a:endParaRPr lang="tr-TR" dirty="0" smtClean="0">
              <a:effectLst>
                <a:outerShdw blurRad="38100" dist="38100" dir="2700000" algn="tl">
                  <a:srgbClr val="000000">
                    <a:alpha val="43137"/>
                  </a:srgbClr>
                </a:outerShdw>
              </a:effectLst>
            </a:endParaRPr>
          </a:p>
          <a:p>
            <a:pPr algn="ctr">
              <a:buNone/>
            </a:pPr>
            <a:r>
              <a:rPr lang="tr-TR" sz="4000" dirty="0" smtClean="0">
                <a:solidFill>
                  <a:srgbClr val="00B050"/>
                </a:solidFill>
                <a:effectLst>
                  <a:outerShdw blurRad="38100" dist="38100" dir="2700000" algn="tl">
                    <a:srgbClr val="000000">
                      <a:alpha val="43137"/>
                    </a:srgbClr>
                  </a:outerShdw>
                </a:effectLst>
              </a:rPr>
              <a:t>SAYGILAR SUNUYORUM</a:t>
            </a:r>
          </a:p>
          <a:p>
            <a:pPr algn="ctr">
              <a:buNone/>
            </a:pPr>
            <a:endParaRPr lang="tr-TR" dirty="0" smtClean="0">
              <a:solidFill>
                <a:schemeClr val="accent6">
                  <a:lumMod val="50000"/>
                </a:schemeClr>
              </a:solidFill>
              <a:effectLst>
                <a:outerShdw blurRad="38100" dist="38100" dir="2700000" algn="tl">
                  <a:srgbClr val="000000">
                    <a:alpha val="43137"/>
                  </a:srgbClr>
                </a:outerShdw>
              </a:effectLst>
            </a:endParaRPr>
          </a:p>
          <a:p>
            <a:pPr algn="ctr">
              <a:buNone/>
            </a:pPr>
            <a:r>
              <a:rPr lang="tr-TR" dirty="0" smtClean="0">
                <a:solidFill>
                  <a:schemeClr val="accent6">
                    <a:lumMod val="50000"/>
                  </a:schemeClr>
                </a:solidFill>
                <a:effectLst>
                  <a:outerShdw blurRad="38100" dist="38100" dir="2700000" algn="tl">
                    <a:srgbClr val="000000">
                      <a:alpha val="43137"/>
                    </a:srgbClr>
                  </a:outerShdw>
                </a:effectLst>
              </a:rPr>
              <a:t>Muhammed COŞKUN</a:t>
            </a:r>
          </a:p>
          <a:p>
            <a:pPr algn="ctr">
              <a:buNone/>
            </a:pPr>
            <a:r>
              <a:rPr lang="tr-TR" dirty="0" smtClean="0">
                <a:solidFill>
                  <a:schemeClr val="accent6">
                    <a:lumMod val="50000"/>
                  </a:schemeClr>
                </a:solidFill>
                <a:effectLst>
                  <a:outerShdw blurRad="38100" dist="38100" dir="2700000" algn="tl">
                    <a:srgbClr val="000000">
                      <a:alpha val="43137"/>
                    </a:srgbClr>
                  </a:outerShdw>
                </a:effectLst>
              </a:rPr>
              <a:t>Bursa Eğitim Merkezi Müdürü</a:t>
            </a:r>
            <a:endParaRPr lang="tr-TR" dirty="0">
              <a:solidFill>
                <a:schemeClr val="accent6">
                  <a:lumMod val="50000"/>
                </a:schemeClr>
              </a:solidFill>
              <a:effectLst>
                <a:outerShdw blurRad="38100" dist="38100" dir="2700000" algn="tl">
                  <a:srgbClr val="000000">
                    <a:alpha val="43137"/>
                  </a:srgbClr>
                </a:outerShdw>
              </a:effectLst>
            </a:endParaRPr>
          </a:p>
        </p:txBody>
      </p:sp>
      <p:sp>
        <p:nvSpPr>
          <p:cNvPr id="4" name="3 Altbilgi Yer Tutucusu"/>
          <p:cNvSpPr>
            <a:spLocks noGrp="1"/>
          </p:cNvSpPr>
          <p:nvPr>
            <p:ph type="ftr" sz="quarter" idx="10"/>
          </p:nvPr>
        </p:nvSpPr>
        <p:spPr/>
        <p:txBody>
          <a:bodyPr/>
          <a:lstStyle/>
          <a:p>
            <a:r>
              <a:rPr lang="tr-TR" altLang="tr-TR" dirty="0" smtClean="0"/>
              <a:t>   </a:t>
            </a:r>
            <a:endParaRPr lang="en-US" altLang="tr-TR" dirty="0"/>
          </a:p>
        </p:txBody>
      </p:sp>
      <p:sp>
        <p:nvSpPr>
          <p:cNvPr id="5" name="4 Veri Yer Tutucusu"/>
          <p:cNvSpPr>
            <a:spLocks noGrp="1"/>
          </p:cNvSpPr>
          <p:nvPr>
            <p:ph type="dt" sz="half" idx="12"/>
          </p:nvPr>
        </p:nvSpPr>
        <p:spPr/>
        <p:txBody>
          <a:bodyPr/>
          <a:lstStyle/>
          <a:p>
            <a:r>
              <a:rPr lang="tr-TR" altLang="tr-TR" dirty="0" smtClean="0"/>
              <a:t>   </a:t>
            </a:r>
            <a:endParaRPr lang="en-US" alt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ltbilgi Yer Tutucusu 3"/>
          <p:cNvSpPr>
            <a:spLocks noGrp="1"/>
          </p:cNvSpPr>
          <p:nvPr>
            <p:ph type="ftr" sz="quarter" idx="10"/>
          </p:nvPr>
        </p:nvSpPr>
        <p:spPr>
          <a:xfrm>
            <a:off x="5788496" y="6281142"/>
            <a:ext cx="2895600" cy="320675"/>
          </a:xfrm>
        </p:spPr>
        <p:txBody>
          <a:bodyPr/>
          <a:lstStyle/>
          <a:p>
            <a:r>
              <a:rPr lang="tr-TR" altLang="tr-TR" sz="2800" dirty="0" smtClean="0">
                <a:latin typeface="Palace Script MT" panose="030303020206070C0B05" pitchFamily="66" charset="0"/>
              </a:rPr>
              <a:t>Ataman</a:t>
            </a:r>
            <a:endParaRPr lang="en-US" altLang="tr-TR" dirty="0">
              <a:latin typeface="Palace Script MT" panose="030303020206070C0B05" pitchFamily="66" charset="0"/>
            </a:endParaRPr>
          </a:p>
          <a:p>
            <a:endParaRPr lang="en-US" altLang="tr-TR" dirty="0"/>
          </a:p>
        </p:txBody>
      </p:sp>
      <p:sp>
        <p:nvSpPr>
          <p:cNvPr id="9" name="Veri Yer Tutucusu 5"/>
          <p:cNvSpPr>
            <a:spLocks noGrp="1"/>
          </p:cNvSpPr>
          <p:nvPr>
            <p:ph type="dt" sz="half" idx="12"/>
          </p:nvPr>
        </p:nvSpPr>
        <p:spPr/>
        <p:txBody>
          <a:bodyPr/>
          <a:lstStyle/>
          <a:p>
            <a:pPr algn="ctr"/>
            <a:r>
              <a:rPr lang="tr-TR" altLang="tr-TR" dirty="0" smtClean="0"/>
              <a:t>VAAZ/İRŞAT</a:t>
            </a:r>
            <a:endParaRPr lang="en-US" altLang="tr-TR" dirty="0"/>
          </a:p>
        </p:txBody>
      </p:sp>
      <p:sp>
        <p:nvSpPr>
          <p:cNvPr id="76802" name="Rectangle 2"/>
          <p:cNvSpPr>
            <a:spLocks noGrp="1" noChangeArrowheads="1"/>
          </p:cNvSpPr>
          <p:nvPr>
            <p:ph type="title"/>
          </p:nvPr>
        </p:nvSpPr>
        <p:spPr/>
        <p:txBody>
          <a:bodyPr/>
          <a:lstStyle/>
          <a:p>
            <a:r>
              <a:rPr lang="tr-TR" altLang="tr-TR" sz="3600" dirty="0" smtClean="0">
                <a:latin typeface="Arial Rounded MT Bold" panose="020F0704030504030204" pitchFamily="34" charset="0"/>
              </a:rPr>
              <a:t>     3.Temel  İlkeler</a:t>
            </a:r>
            <a:endParaRPr lang="en-US" altLang="tr-TR" sz="2000" dirty="0"/>
          </a:p>
        </p:txBody>
      </p:sp>
      <p:sp>
        <p:nvSpPr>
          <p:cNvPr id="76803" name="AutoShape 3"/>
          <p:cNvSpPr>
            <a:spLocks noChangeArrowheads="1"/>
          </p:cNvSpPr>
          <p:nvPr/>
        </p:nvSpPr>
        <p:spPr bwMode="ltGray">
          <a:xfrm>
            <a:off x="3563888" y="1240582"/>
            <a:ext cx="3672408" cy="5040560"/>
          </a:xfrm>
          <a:prstGeom prst="rightArrow">
            <a:avLst>
              <a:gd name="adj1" fmla="val 79306"/>
              <a:gd name="adj2" fmla="val 32395"/>
            </a:avLst>
          </a:prstGeom>
          <a:gradFill rotWithShape="1">
            <a:gsLst>
              <a:gs pos="0">
                <a:schemeClr val="accent1">
                  <a:gamma/>
                  <a:tint val="0"/>
                  <a:invGamma/>
                </a:schemeClr>
              </a:gs>
              <a:gs pos="100000">
                <a:schemeClr val="accent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76804" name="AutoShape 4"/>
          <p:cNvSpPr>
            <a:spLocks noChangeArrowheads="1"/>
          </p:cNvSpPr>
          <p:nvPr/>
        </p:nvSpPr>
        <p:spPr bwMode="blackWhite">
          <a:xfrm>
            <a:off x="431540" y="1772816"/>
            <a:ext cx="5220580" cy="864096"/>
          </a:xfrm>
          <a:prstGeom prst="roundRect">
            <a:avLst>
              <a:gd name="adj" fmla="val 9106"/>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eaLnBrk="0" hangingPunct="0"/>
            <a:r>
              <a:rPr lang="tr-TR" altLang="tr-TR" dirty="0" smtClean="0">
                <a:solidFill>
                  <a:srgbClr val="C00000"/>
                </a:solidFill>
                <a:latin typeface="Arial Rounded MT Bold" panose="020F0704030504030204" pitchFamily="34" charset="0"/>
              </a:rPr>
              <a:t>1.Sahih bilgi </a:t>
            </a:r>
            <a:r>
              <a:rPr lang="tr-TR" altLang="tr-TR" dirty="0" smtClean="0">
                <a:solidFill>
                  <a:srgbClr val="002060"/>
                </a:solidFill>
                <a:latin typeface="Arial Rounded MT Bold" panose="020F0704030504030204" pitchFamily="34" charset="0"/>
              </a:rPr>
              <a:t>ve </a:t>
            </a:r>
            <a:r>
              <a:rPr lang="tr-TR" altLang="tr-TR" dirty="0" smtClean="0">
                <a:solidFill>
                  <a:srgbClr val="C00000"/>
                </a:solidFill>
                <a:latin typeface="Arial Rounded MT Bold" panose="020F0704030504030204" pitchFamily="34" charset="0"/>
              </a:rPr>
              <a:t>hikmet</a:t>
            </a:r>
            <a:r>
              <a:rPr lang="tr-TR" altLang="tr-TR" dirty="0" smtClean="0">
                <a:solidFill>
                  <a:srgbClr val="002060"/>
                </a:solidFill>
                <a:latin typeface="Arial Rounded MT Bold" panose="020F0704030504030204" pitchFamily="34" charset="0"/>
              </a:rPr>
              <a:t>le bilgilendirmeyi ve</a:t>
            </a:r>
          </a:p>
          <a:p>
            <a:pPr algn="ctr" eaLnBrk="0" hangingPunct="0"/>
            <a:r>
              <a:rPr lang="tr-TR" altLang="tr-TR" dirty="0" smtClean="0">
                <a:solidFill>
                  <a:srgbClr val="002060"/>
                </a:solidFill>
                <a:latin typeface="Arial Rounded MT Bold" panose="020F0704030504030204" pitchFamily="34" charset="0"/>
              </a:rPr>
              <a:t> bilinçlendirmeyi amaçlamak(</a:t>
            </a:r>
            <a:r>
              <a:rPr lang="tr-TR" altLang="tr-TR" dirty="0" err="1" smtClean="0">
                <a:solidFill>
                  <a:srgbClr val="002060"/>
                </a:solidFill>
                <a:latin typeface="Arial Rounded MT Bold" panose="020F0704030504030204" pitchFamily="34" charset="0"/>
              </a:rPr>
              <a:t>Nahl</a:t>
            </a:r>
            <a:r>
              <a:rPr lang="tr-TR" altLang="tr-TR" dirty="0" smtClean="0">
                <a:solidFill>
                  <a:srgbClr val="002060"/>
                </a:solidFill>
                <a:latin typeface="Arial Rounded MT Bold" panose="020F0704030504030204" pitchFamily="34" charset="0"/>
              </a:rPr>
              <a:t> 16/125)</a:t>
            </a:r>
          </a:p>
        </p:txBody>
      </p:sp>
      <p:sp>
        <p:nvSpPr>
          <p:cNvPr id="76805" name="AutoShape 5"/>
          <p:cNvSpPr>
            <a:spLocks noChangeArrowheads="1"/>
          </p:cNvSpPr>
          <p:nvPr/>
        </p:nvSpPr>
        <p:spPr bwMode="blackWhite">
          <a:xfrm>
            <a:off x="386358" y="3068960"/>
            <a:ext cx="5265762" cy="864096"/>
          </a:xfrm>
          <a:prstGeom prst="roundRect">
            <a:avLst>
              <a:gd name="adj" fmla="val 9106"/>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nSpc>
                <a:spcPct val="150000"/>
              </a:lnSpc>
              <a:buNone/>
            </a:pPr>
            <a:r>
              <a:rPr lang="tr-TR" altLang="tr-TR" dirty="0" smtClean="0">
                <a:solidFill>
                  <a:srgbClr val="002060"/>
                </a:solidFill>
                <a:latin typeface="Arial Rounded MT Bold" panose="020F0704030504030204" pitchFamily="34" charset="0"/>
              </a:rPr>
              <a:t>2.Konularda çeşitliliğe önem vermek</a:t>
            </a:r>
          </a:p>
          <a:p>
            <a:pPr>
              <a:lnSpc>
                <a:spcPct val="150000"/>
              </a:lnSpc>
              <a:buNone/>
            </a:pPr>
            <a:r>
              <a:rPr lang="tr-TR" altLang="tr-TR" dirty="0" smtClean="0">
                <a:solidFill>
                  <a:srgbClr val="002060"/>
                </a:solidFill>
                <a:latin typeface="Arial Rounded MT Bold" panose="020F0704030504030204" pitchFamily="34" charset="0"/>
              </a:rPr>
              <a:t> (iman, ibadet, ahlâk ve sosyal ilişkiler vb.)</a:t>
            </a:r>
          </a:p>
        </p:txBody>
      </p:sp>
      <p:sp>
        <p:nvSpPr>
          <p:cNvPr id="10" name="AutoShape 6"/>
          <p:cNvSpPr>
            <a:spLocks noChangeArrowheads="1"/>
          </p:cNvSpPr>
          <p:nvPr/>
        </p:nvSpPr>
        <p:spPr bwMode="blackWhite">
          <a:xfrm>
            <a:off x="385202" y="4559394"/>
            <a:ext cx="5337770" cy="1152128"/>
          </a:xfrm>
          <a:prstGeom prst="roundRect">
            <a:avLst>
              <a:gd name="adj" fmla="val 9106"/>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eaLnBrk="0" hangingPunct="0"/>
            <a:r>
              <a:rPr lang="tr-TR" altLang="tr-TR" dirty="0" smtClean="0">
                <a:solidFill>
                  <a:srgbClr val="002060"/>
                </a:solidFill>
                <a:latin typeface="Arial Rounded MT Bold" panose="020F0704030504030204" pitchFamily="34" charset="0"/>
              </a:rPr>
              <a:t>3.Toplumda birlik, beraberlik, şefkat ve </a:t>
            </a:r>
          </a:p>
          <a:p>
            <a:pPr eaLnBrk="0" hangingPunct="0"/>
            <a:r>
              <a:rPr lang="tr-TR" altLang="tr-TR" dirty="0" smtClean="0">
                <a:solidFill>
                  <a:srgbClr val="002060"/>
                </a:solidFill>
                <a:latin typeface="Arial Rounded MT Bold" panose="020F0704030504030204" pitchFamily="34" charset="0"/>
              </a:rPr>
              <a:t>merhamet duygularını </a:t>
            </a:r>
          </a:p>
          <a:p>
            <a:pPr eaLnBrk="0" hangingPunct="0"/>
            <a:r>
              <a:rPr lang="tr-TR" altLang="tr-TR" dirty="0" smtClean="0">
                <a:solidFill>
                  <a:srgbClr val="002060"/>
                </a:solidFill>
                <a:latin typeface="Arial Rounded MT Bold" panose="020F0704030504030204" pitchFamily="34" charset="0"/>
              </a:rPr>
              <a:t>güçlendirmeye çalışmak </a:t>
            </a:r>
            <a:r>
              <a:rPr lang="tr-TR" altLang="tr-TR" sz="1100" dirty="0" smtClean="0">
                <a:solidFill>
                  <a:srgbClr val="002060"/>
                </a:solidFill>
                <a:latin typeface="Arial Rounded MT Bold" panose="020F0704030504030204" pitchFamily="34" charset="0"/>
              </a:rPr>
              <a:t>(</a:t>
            </a:r>
            <a:r>
              <a:rPr lang="tr-TR" altLang="tr-TR" sz="1100" dirty="0" err="1" smtClean="0">
                <a:solidFill>
                  <a:srgbClr val="002060"/>
                </a:solidFill>
                <a:latin typeface="Arial Rounded MT Bold" panose="020F0704030504030204" pitchFamily="34" charset="0"/>
              </a:rPr>
              <a:t>Tevbe</a:t>
            </a:r>
            <a:r>
              <a:rPr lang="tr-TR" altLang="tr-TR" sz="1100" dirty="0" smtClean="0">
                <a:solidFill>
                  <a:srgbClr val="002060"/>
                </a:solidFill>
                <a:latin typeface="Arial Rounded MT Bold" panose="020F0704030504030204" pitchFamily="34" charset="0"/>
              </a:rPr>
              <a:t> 9/128)</a:t>
            </a:r>
          </a:p>
          <a:p>
            <a:pPr eaLnBrk="0" hangingPunct="0"/>
            <a:endParaRPr lang="en-US" altLang="tr-TR" b="1" dirty="0">
              <a:solidFill>
                <a:schemeClr val="bg1"/>
              </a:solidFill>
            </a:endParaRPr>
          </a:p>
        </p:txBody>
      </p:sp>
      <p:sp>
        <p:nvSpPr>
          <p:cNvPr id="4" name="Dikdörtgen 3"/>
          <p:cNvSpPr/>
          <p:nvPr/>
        </p:nvSpPr>
        <p:spPr>
          <a:xfrm>
            <a:off x="7380312" y="2636912"/>
            <a:ext cx="1498935" cy="224676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Vaazda</a:t>
            </a:r>
          </a:p>
          <a:p>
            <a:pPr algn="ctr"/>
            <a:endPar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endParaRPr>
          </a:p>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 Temel</a:t>
            </a:r>
          </a:p>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 </a:t>
            </a:r>
          </a:p>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İlkeler</a:t>
            </a:r>
            <a:endParaRPr lang="tr-TR"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ltbilgi Yer Tutucusu 3"/>
          <p:cNvSpPr>
            <a:spLocks noGrp="1"/>
          </p:cNvSpPr>
          <p:nvPr>
            <p:ph type="ftr" sz="quarter" idx="10"/>
          </p:nvPr>
        </p:nvSpPr>
        <p:spPr>
          <a:xfrm>
            <a:off x="6012160" y="6381328"/>
            <a:ext cx="2895600" cy="320675"/>
          </a:xfrm>
        </p:spPr>
        <p:txBody>
          <a:bodyPr/>
          <a:lstStyle/>
          <a:p>
            <a:endParaRPr lang="en-US" altLang="tr-TR" sz="2800" dirty="0">
              <a:latin typeface="Palace Script MT" panose="030303020206070C0B05" pitchFamily="66" charset="0"/>
            </a:endParaRPr>
          </a:p>
        </p:txBody>
      </p:sp>
      <p:sp>
        <p:nvSpPr>
          <p:cNvPr id="9" name="Veri Yer Tutucusu 5"/>
          <p:cNvSpPr>
            <a:spLocks noGrp="1"/>
          </p:cNvSpPr>
          <p:nvPr>
            <p:ph type="dt" sz="half" idx="12"/>
          </p:nvPr>
        </p:nvSpPr>
        <p:spPr/>
        <p:txBody>
          <a:bodyPr/>
          <a:lstStyle/>
          <a:p>
            <a:pPr algn="ctr"/>
            <a:r>
              <a:rPr lang="tr-TR" altLang="tr-TR" dirty="0" smtClean="0"/>
              <a:t>VAAZ/İRŞAT</a:t>
            </a:r>
            <a:endParaRPr lang="en-US" altLang="tr-TR" dirty="0"/>
          </a:p>
        </p:txBody>
      </p:sp>
      <p:sp>
        <p:nvSpPr>
          <p:cNvPr id="76802" name="Rectangle 2"/>
          <p:cNvSpPr>
            <a:spLocks noGrp="1" noChangeArrowheads="1"/>
          </p:cNvSpPr>
          <p:nvPr>
            <p:ph type="title"/>
          </p:nvPr>
        </p:nvSpPr>
        <p:spPr/>
        <p:txBody>
          <a:bodyPr/>
          <a:lstStyle/>
          <a:p>
            <a:r>
              <a:rPr lang="tr-TR" altLang="tr-TR" sz="3600" dirty="0" smtClean="0">
                <a:latin typeface="Arial Rounded MT Bold" panose="020F0704030504030204" pitchFamily="34" charset="0"/>
              </a:rPr>
              <a:t>3.Temel  İlkeler</a:t>
            </a:r>
            <a:endParaRPr lang="en-US" altLang="tr-TR" sz="2000" dirty="0"/>
          </a:p>
        </p:txBody>
      </p:sp>
      <p:sp>
        <p:nvSpPr>
          <p:cNvPr id="76803" name="AutoShape 3"/>
          <p:cNvSpPr>
            <a:spLocks noChangeArrowheads="1"/>
          </p:cNvSpPr>
          <p:nvPr/>
        </p:nvSpPr>
        <p:spPr bwMode="ltGray">
          <a:xfrm>
            <a:off x="3563888" y="1240582"/>
            <a:ext cx="3672408" cy="5040560"/>
          </a:xfrm>
          <a:prstGeom prst="rightArrow">
            <a:avLst>
              <a:gd name="adj1" fmla="val 79306"/>
              <a:gd name="adj2" fmla="val 32395"/>
            </a:avLst>
          </a:prstGeom>
          <a:gradFill rotWithShape="1">
            <a:gsLst>
              <a:gs pos="0">
                <a:schemeClr val="accent1">
                  <a:gamma/>
                  <a:tint val="0"/>
                  <a:invGamma/>
                </a:schemeClr>
              </a:gs>
              <a:gs pos="100000">
                <a:schemeClr val="accent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76805" name="AutoShape 5"/>
          <p:cNvSpPr>
            <a:spLocks noChangeArrowheads="1"/>
          </p:cNvSpPr>
          <p:nvPr/>
        </p:nvSpPr>
        <p:spPr bwMode="blackWhite">
          <a:xfrm>
            <a:off x="270364" y="3243182"/>
            <a:ext cx="5040560" cy="1035360"/>
          </a:xfrm>
          <a:prstGeom prst="roundRect">
            <a:avLst>
              <a:gd name="adj" fmla="val 9106"/>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marL="609600" indent="-609600">
              <a:lnSpc>
                <a:spcPct val="150000"/>
              </a:lnSpc>
            </a:pPr>
            <a:r>
              <a:rPr lang="tr-TR" altLang="tr-TR" dirty="0" smtClean="0">
                <a:solidFill>
                  <a:srgbClr val="002060"/>
                </a:solidFill>
                <a:latin typeface="Arial Rounded MT Bold" panose="020F0704030504030204" pitchFamily="34" charset="0"/>
              </a:rPr>
              <a:t>6.Kolaylaştırıcı, yapıcı ve  motive edici</a:t>
            </a:r>
          </a:p>
          <a:p>
            <a:pPr marL="609600" indent="-609600">
              <a:lnSpc>
                <a:spcPct val="150000"/>
              </a:lnSpc>
            </a:pPr>
            <a:r>
              <a:rPr lang="tr-TR" altLang="tr-TR" dirty="0" smtClean="0">
                <a:solidFill>
                  <a:srgbClr val="002060"/>
                </a:solidFill>
                <a:latin typeface="Arial Rounded MT Bold" panose="020F0704030504030204" pitchFamily="34" charset="0"/>
              </a:rPr>
              <a:t> fikirlere öncelik vermek </a:t>
            </a:r>
          </a:p>
        </p:txBody>
      </p:sp>
      <p:sp>
        <p:nvSpPr>
          <p:cNvPr id="76807" name="AutoShape 7"/>
          <p:cNvSpPr>
            <a:spLocks noChangeArrowheads="1"/>
          </p:cNvSpPr>
          <p:nvPr/>
        </p:nvSpPr>
        <p:spPr bwMode="auto">
          <a:xfrm>
            <a:off x="7236296" y="1988840"/>
            <a:ext cx="1728192" cy="3544044"/>
          </a:xfrm>
          <a:prstGeom prst="roundRect">
            <a:avLst>
              <a:gd name="adj" fmla="val 9106"/>
            </a:avLst>
          </a:prstGeom>
          <a:noFill/>
          <a:ln>
            <a:noFill/>
          </a:ln>
          <a:effectLst/>
          <a:extLst>
            <a:ext uri="{909E8E84-426E-40DD-AFC4-6F175D3DCCD1}">
              <a14:hiddenFill xmlns:a14="http://schemas.microsoft.com/office/drawing/2010/main" xmlns="">
                <a:solidFill>
                  <a:srgbClr val="9ACDD4"/>
                </a:solidFill>
              </a14:hiddenFill>
            </a:ext>
            <a:ext uri="{91240B29-F687-4F45-9708-019B960494DF}">
              <a14:hiddenLine xmlns:a14="http://schemas.microsoft.com/office/drawing/2010/main" xmlns="" w="25400">
                <a:solidFill>
                  <a:srgbClr val="00000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altLang="tr-T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Vaazda</a:t>
            </a:r>
          </a:p>
          <a:p>
            <a:pPr algn="ctr"/>
            <a:endParaRPr lang="tr-TR" altLang="tr-T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endParaRPr>
          </a:p>
          <a:p>
            <a:pPr algn="ctr"/>
            <a:r>
              <a:rPr lang="tr-TR" altLang="tr-T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 Temel</a:t>
            </a:r>
          </a:p>
          <a:p>
            <a:pPr algn="ctr"/>
            <a:r>
              <a:rPr lang="tr-TR" altLang="tr-T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 </a:t>
            </a:r>
          </a:p>
          <a:p>
            <a:pPr algn="ctr"/>
            <a:r>
              <a:rPr lang="tr-TR" altLang="tr-T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İlkeler</a:t>
            </a:r>
            <a:endParaRPr lang="en-US" altLang="tr-T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AutoShape 6"/>
          <p:cNvSpPr>
            <a:spLocks noChangeArrowheads="1"/>
          </p:cNvSpPr>
          <p:nvPr/>
        </p:nvSpPr>
        <p:spPr bwMode="blackWhite">
          <a:xfrm>
            <a:off x="305232" y="4653136"/>
            <a:ext cx="5040560" cy="1118170"/>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lnSpc>
                <a:spcPct val="150000"/>
              </a:lnSpc>
              <a:buFont typeface="Wingdings" pitchFamily="2" charset="2"/>
              <a:buNone/>
            </a:pPr>
            <a:r>
              <a:rPr lang="tr-TR" altLang="tr-TR" dirty="0" smtClean="0">
                <a:solidFill>
                  <a:srgbClr val="002060"/>
                </a:solidFill>
                <a:latin typeface="Arial Rounded MT Bold" panose="020F0704030504030204" pitchFamily="34" charset="0"/>
              </a:rPr>
              <a:t>7.Müjdeleme ve uyarma arasındaki </a:t>
            </a:r>
          </a:p>
          <a:p>
            <a:pPr eaLnBrk="1" hangingPunct="1">
              <a:lnSpc>
                <a:spcPct val="150000"/>
              </a:lnSpc>
              <a:buFont typeface="Wingdings" pitchFamily="2" charset="2"/>
              <a:buNone/>
            </a:pPr>
            <a:r>
              <a:rPr lang="tr-TR" altLang="tr-TR" dirty="0" smtClean="0">
                <a:solidFill>
                  <a:srgbClr val="002060"/>
                </a:solidFill>
                <a:latin typeface="Arial Rounded MT Bold" panose="020F0704030504030204" pitchFamily="34" charset="0"/>
              </a:rPr>
              <a:t>dengeyi gözetmek</a:t>
            </a:r>
          </a:p>
          <a:p>
            <a:pPr eaLnBrk="0" hangingPunct="0"/>
            <a:endParaRPr lang="en-US" altLang="tr-TR" b="1" dirty="0">
              <a:solidFill>
                <a:schemeClr val="bg1"/>
              </a:solidFill>
            </a:endParaRPr>
          </a:p>
        </p:txBody>
      </p:sp>
      <p:sp>
        <p:nvSpPr>
          <p:cNvPr id="12" name="AutoShape 4"/>
          <p:cNvSpPr>
            <a:spLocks noChangeArrowheads="1"/>
          </p:cNvSpPr>
          <p:nvPr/>
        </p:nvSpPr>
        <p:spPr bwMode="blackWhite">
          <a:xfrm>
            <a:off x="346936" y="1769408"/>
            <a:ext cx="4968552" cy="1018416"/>
          </a:xfrm>
          <a:prstGeom prst="roundRect">
            <a:avLst>
              <a:gd name="adj" fmla="val 9106"/>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609600" indent="-609600">
              <a:lnSpc>
                <a:spcPct val="150000"/>
              </a:lnSpc>
            </a:pPr>
            <a:r>
              <a:rPr lang="tr-TR" altLang="tr-TR" dirty="0" smtClean="0">
                <a:solidFill>
                  <a:srgbClr val="002060"/>
                </a:solidFill>
                <a:latin typeface="Arial Rounded MT Bold" panose="020F0704030504030204" pitchFamily="34" charset="0"/>
              </a:rPr>
              <a:t>5.Kur’an ve sünnet ışığında </a:t>
            </a:r>
          </a:p>
          <a:p>
            <a:pPr marL="609600" indent="-609600">
              <a:lnSpc>
                <a:spcPct val="150000"/>
              </a:lnSpc>
            </a:pPr>
            <a:r>
              <a:rPr lang="tr-TR" altLang="tr-TR" dirty="0" smtClean="0">
                <a:solidFill>
                  <a:srgbClr val="002060"/>
                </a:solidFill>
                <a:latin typeface="Arial Rounded MT Bold" panose="020F0704030504030204" pitchFamily="34" charset="0"/>
              </a:rPr>
              <a:t>günceli gözeterek değer üretmek</a:t>
            </a:r>
          </a:p>
        </p:txBody>
      </p:sp>
    </p:spTree>
    <p:extLst>
      <p:ext uri="{BB962C8B-B14F-4D97-AF65-F5344CB8AC3E}">
        <p14:creationId xmlns:p14="http://schemas.microsoft.com/office/powerpoint/2010/main" xmlns="" val="2699868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ltbilgi Yer Tutucusu 3"/>
          <p:cNvSpPr>
            <a:spLocks noGrp="1"/>
          </p:cNvSpPr>
          <p:nvPr>
            <p:ph type="ftr" sz="quarter" idx="10"/>
          </p:nvPr>
        </p:nvSpPr>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sz="2800" dirty="0"/>
          </a:p>
        </p:txBody>
      </p:sp>
      <p:sp>
        <p:nvSpPr>
          <p:cNvPr id="9" name="Veri Yer Tutucusu 5"/>
          <p:cNvSpPr>
            <a:spLocks noGrp="1"/>
          </p:cNvSpPr>
          <p:nvPr>
            <p:ph type="dt" sz="half" idx="12"/>
          </p:nvPr>
        </p:nvSpPr>
        <p:spPr/>
        <p:txBody>
          <a:bodyPr/>
          <a:lstStyle/>
          <a:p>
            <a:pPr algn="ctr"/>
            <a:r>
              <a:rPr lang="tr-TR" altLang="tr-TR" dirty="0"/>
              <a:t>VAAZ/İRŞAT</a:t>
            </a:r>
            <a:endParaRPr lang="en-US" altLang="tr-TR" dirty="0"/>
          </a:p>
        </p:txBody>
      </p:sp>
      <p:sp>
        <p:nvSpPr>
          <p:cNvPr id="76802" name="Rectangle 2"/>
          <p:cNvSpPr>
            <a:spLocks noGrp="1" noChangeArrowheads="1"/>
          </p:cNvSpPr>
          <p:nvPr>
            <p:ph type="title"/>
          </p:nvPr>
        </p:nvSpPr>
        <p:spPr/>
        <p:txBody>
          <a:bodyPr/>
          <a:lstStyle/>
          <a:p>
            <a:r>
              <a:rPr lang="tr-TR" altLang="tr-TR" sz="3600" dirty="0" smtClean="0">
                <a:latin typeface="Arial Rounded MT Bold" panose="020F0704030504030204" pitchFamily="34" charset="0"/>
              </a:rPr>
              <a:t>3.Temel  </a:t>
            </a:r>
            <a:r>
              <a:rPr lang="tr-TR" altLang="tr-TR" sz="3600" dirty="0">
                <a:latin typeface="Arial Rounded MT Bold" panose="020F0704030504030204" pitchFamily="34" charset="0"/>
              </a:rPr>
              <a:t>İlkeler</a:t>
            </a:r>
            <a:endParaRPr lang="en-US" altLang="tr-TR" sz="2000" dirty="0"/>
          </a:p>
        </p:txBody>
      </p:sp>
      <p:sp>
        <p:nvSpPr>
          <p:cNvPr id="76803" name="AutoShape 3"/>
          <p:cNvSpPr>
            <a:spLocks noChangeArrowheads="1"/>
          </p:cNvSpPr>
          <p:nvPr/>
        </p:nvSpPr>
        <p:spPr bwMode="ltGray">
          <a:xfrm>
            <a:off x="3563888" y="1240582"/>
            <a:ext cx="3672408" cy="5040560"/>
          </a:xfrm>
          <a:prstGeom prst="rightArrow">
            <a:avLst>
              <a:gd name="adj1" fmla="val 79306"/>
              <a:gd name="adj2" fmla="val 32395"/>
            </a:avLst>
          </a:prstGeom>
          <a:gradFill rotWithShape="1">
            <a:gsLst>
              <a:gs pos="0">
                <a:schemeClr val="accent1">
                  <a:gamma/>
                  <a:tint val="0"/>
                  <a:invGamma/>
                </a:schemeClr>
              </a:gs>
              <a:gs pos="100000">
                <a:schemeClr val="accent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tr-TR"/>
          </a:p>
        </p:txBody>
      </p:sp>
      <p:sp>
        <p:nvSpPr>
          <p:cNvPr id="76805" name="AutoShape 5"/>
          <p:cNvSpPr>
            <a:spLocks noChangeArrowheads="1"/>
          </p:cNvSpPr>
          <p:nvPr/>
        </p:nvSpPr>
        <p:spPr bwMode="blackWhite">
          <a:xfrm>
            <a:off x="399522" y="1772816"/>
            <a:ext cx="5040560" cy="1080120"/>
          </a:xfrm>
          <a:prstGeom prst="roundRect">
            <a:avLst>
              <a:gd name="adj" fmla="val 9106"/>
            </a:avLst>
          </a:prstGeom>
          <a:gradFill rotWithShape="1">
            <a:gsLst>
              <a:gs pos="0">
                <a:srgbClr val="699D5F"/>
              </a:gs>
              <a:gs pos="100000">
                <a:srgbClr val="699D5F">
                  <a:gamma/>
                  <a:tint val="69804"/>
                  <a:invGamma/>
                </a:srgbClr>
              </a:gs>
            </a:gsLst>
            <a:lin ang="5400000" scaled="1"/>
          </a:gradFill>
          <a:ln w="254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lnSpc>
                <a:spcPct val="150000"/>
              </a:lnSpc>
              <a:buFont typeface="Wingdings" pitchFamily="2" charset="2"/>
              <a:buNone/>
            </a:pPr>
            <a:r>
              <a:rPr lang="tr-TR" altLang="tr-TR" dirty="0">
                <a:solidFill>
                  <a:srgbClr val="002060"/>
                </a:solidFill>
                <a:latin typeface="Arial Rounded MT Bold" panose="020F0704030504030204" pitchFamily="34" charset="0"/>
              </a:rPr>
              <a:t>8</a:t>
            </a:r>
            <a:r>
              <a:rPr lang="tr-TR" altLang="tr-TR" dirty="0" smtClean="0">
                <a:solidFill>
                  <a:srgbClr val="002060"/>
                </a:solidFill>
                <a:latin typeface="Arial Rounded MT Bold" panose="020F0704030504030204" pitchFamily="34" charset="0"/>
              </a:rPr>
              <a:t>.Konuyla ilgili kaynaklarda seçiciliğe</a:t>
            </a:r>
          </a:p>
          <a:p>
            <a:pPr eaLnBrk="1" hangingPunct="1">
              <a:lnSpc>
                <a:spcPct val="150000"/>
              </a:lnSpc>
              <a:buFont typeface="Wingdings" pitchFamily="2" charset="2"/>
              <a:buNone/>
            </a:pPr>
            <a:r>
              <a:rPr lang="tr-TR" altLang="tr-TR" dirty="0" smtClean="0">
                <a:solidFill>
                  <a:srgbClr val="002060"/>
                </a:solidFill>
                <a:latin typeface="Arial Rounded MT Bold" panose="020F0704030504030204" pitchFamily="34" charset="0"/>
              </a:rPr>
              <a:t>ve çeşitliliğe önem vermek</a:t>
            </a:r>
          </a:p>
        </p:txBody>
      </p:sp>
      <p:sp>
        <p:nvSpPr>
          <p:cNvPr id="76806" name="AutoShape 6"/>
          <p:cNvSpPr>
            <a:spLocks noChangeArrowheads="1"/>
          </p:cNvSpPr>
          <p:nvPr/>
        </p:nvSpPr>
        <p:spPr bwMode="blackWhite">
          <a:xfrm>
            <a:off x="399522" y="4725144"/>
            <a:ext cx="5040560" cy="990600"/>
          </a:xfrm>
          <a:prstGeom prst="roundRect">
            <a:avLst>
              <a:gd name="adj" fmla="val 9106"/>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pPr algn="ctr" eaLnBrk="0" hangingPunct="0"/>
            <a:endParaRPr lang="tr-TR" altLang="tr-TR" b="1" dirty="0" smtClean="0">
              <a:solidFill>
                <a:schemeClr val="bg1"/>
              </a:solidFill>
            </a:endParaRPr>
          </a:p>
          <a:p>
            <a:pPr>
              <a:lnSpc>
                <a:spcPct val="150000"/>
              </a:lnSpc>
            </a:pPr>
            <a:r>
              <a:rPr lang="tr-TR" altLang="tr-TR" dirty="0" smtClean="0">
                <a:solidFill>
                  <a:srgbClr val="002060"/>
                </a:solidFill>
                <a:latin typeface="Arial Rounded MT Bold" panose="020F0704030504030204" pitchFamily="34" charset="0"/>
              </a:rPr>
              <a:t> 10.Süreye riayet etmek</a:t>
            </a:r>
          </a:p>
          <a:p>
            <a:pPr eaLnBrk="1" hangingPunct="1">
              <a:lnSpc>
                <a:spcPct val="150000"/>
              </a:lnSpc>
              <a:buFont typeface="Wingdings" pitchFamily="2" charset="2"/>
              <a:buNone/>
            </a:pPr>
            <a:endParaRPr lang="tr-TR" altLang="tr-TR" dirty="0" smtClean="0">
              <a:solidFill>
                <a:srgbClr val="002060"/>
              </a:solidFill>
              <a:latin typeface="Arial Rounded MT Bold" panose="020F0704030504030204" pitchFamily="34" charset="0"/>
            </a:endParaRPr>
          </a:p>
          <a:p>
            <a:pPr algn="ctr" eaLnBrk="0" hangingPunct="0"/>
            <a:r>
              <a:rPr lang="tr-TR" altLang="tr-TR" b="1" dirty="0" smtClean="0">
                <a:solidFill>
                  <a:schemeClr val="bg1"/>
                </a:solidFill>
              </a:rPr>
              <a:t> </a:t>
            </a:r>
            <a:endParaRPr lang="en-US" altLang="tr-TR" b="1" dirty="0" smtClean="0">
              <a:solidFill>
                <a:schemeClr val="bg1"/>
              </a:solidFill>
            </a:endParaRPr>
          </a:p>
        </p:txBody>
      </p:sp>
      <p:sp>
        <p:nvSpPr>
          <p:cNvPr id="10" name="AutoShape 6"/>
          <p:cNvSpPr>
            <a:spLocks noChangeArrowheads="1"/>
          </p:cNvSpPr>
          <p:nvPr/>
        </p:nvSpPr>
        <p:spPr bwMode="blackWhite">
          <a:xfrm>
            <a:off x="359532" y="3212976"/>
            <a:ext cx="5040560" cy="1080120"/>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1" hangingPunct="1">
              <a:lnSpc>
                <a:spcPct val="150000"/>
              </a:lnSpc>
              <a:buFont typeface="Wingdings" pitchFamily="2" charset="2"/>
              <a:buNone/>
            </a:pPr>
            <a:r>
              <a:rPr lang="tr-TR" altLang="tr-TR" dirty="0">
                <a:solidFill>
                  <a:srgbClr val="002060"/>
                </a:solidFill>
                <a:latin typeface="Arial Rounded MT Bold" panose="020F0704030504030204" pitchFamily="34" charset="0"/>
              </a:rPr>
              <a:t>9</a:t>
            </a:r>
            <a:r>
              <a:rPr lang="tr-TR" altLang="tr-TR" dirty="0" smtClean="0">
                <a:solidFill>
                  <a:srgbClr val="002060"/>
                </a:solidFill>
                <a:latin typeface="Arial Rounded MT Bold" panose="020F0704030504030204" pitchFamily="34" charset="0"/>
              </a:rPr>
              <a:t>.Toplumun dinî ve </a:t>
            </a:r>
            <a:r>
              <a:rPr lang="tr-TR" altLang="tr-TR" dirty="0" err="1" smtClean="0">
                <a:solidFill>
                  <a:srgbClr val="002060"/>
                </a:solidFill>
                <a:latin typeface="Arial Rounded MT Bold" panose="020F0704030504030204" pitchFamily="34" charset="0"/>
              </a:rPr>
              <a:t>sosyo</a:t>
            </a:r>
            <a:r>
              <a:rPr lang="tr-TR" altLang="tr-TR" dirty="0" smtClean="0">
                <a:solidFill>
                  <a:srgbClr val="002060"/>
                </a:solidFill>
                <a:latin typeface="Arial Rounded MT Bold" panose="020F0704030504030204" pitchFamily="34" charset="0"/>
              </a:rPr>
              <a:t>-kültürel </a:t>
            </a:r>
          </a:p>
          <a:p>
            <a:pPr eaLnBrk="1" hangingPunct="1">
              <a:lnSpc>
                <a:spcPct val="150000"/>
              </a:lnSpc>
              <a:buFont typeface="Wingdings" pitchFamily="2" charset="2"/>
              <a:buNone/>
            </a:pPr>
            <a:r>
              <a:rPr lang="tr-TR" altLang="tr-TR" dirty="0" smtClean="0">
                <a:solidFill>
                  <a:srgbClr val="002060"/>
                </a:solidFill>
                <a:latin typeface="Arial Rounded MT Bold" panose="020F0704030504030204" pitchFamily="34" charset="0"/>
              </a:rPr>
              <a:t>yapısını gözetmek</a:t>
            </a:r>
          </a:p>
        </p:txBody>
      </p:sp>
      <p:sp>
        <p:nvSpPr>
          <p:cNvPr id="3" name="Dikdörtgen 2"/>
          <p:cNvSpPr/>
          <p:nvPr/>
        </p:nvSpPr>
        <p:spPr>
          <a:xfrm>
            <a:off x="7380312" y="2516681"/>
            <a:ext cx="1498935" cy="224676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Vaazda</a:t>
            </a:r>
          </a:p>
          <a:p>
            <a:pPr algn="ctr"/>
            <a:endPar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endParaRPr>
          </a:p>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 Temel</a:t>
            </a:r>
          </a:p>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 </a:t>
            </a:r>
          </a:p>
          <a:p>
            <a:pPr algn="ctr"/>
            <a:r>
              <a:rPr lang="tr-TR" altLang="tr-TR"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Rounded MT Bold" panose="020F0704030504030204" pitchFamily="34" charset="0"/>
              </a:rPr>
              <a:t>İlkeler</a:t>
            </a:r>
            <a:endParaRPr lang="tr-TR"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1516830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ltbilgi Yer Tutucusu 3"/>
          <p:cNvSpPr>
            <a:spLocks noGrp="1"/>
          </p:cNvSpPr>
          <p:nvPr>
            <p:ph type="ftr" sz="quarter" idx="10"/>
          </p:nvPr>
        </p:nvSpPr>
        <p:spPr>
          <a:xfrm>
            <a:off x="5871405"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sz="2800" dirty="0"/>
          </a:p>
        </p:txBody>
      </p:sp>
      <p:sp>
        <p:nvSpPr>
          <p:cNvPr id="29" name="Veri Yer Tutucusu 5"/>
          <p:cNvSpPr>
            <a:spLocks noGrp="1"/>
          </p:cNvSpPr>
          <p:nvPr>
            <p:ph type="dt" sz="half" idx="12"/>
          </p:nvPr>
        </p:nvSpPr>
        <p:spPr>
          <a:xfrm>
            <a:off x="0" y="836712"/>
            <a:ext cx="8458200" cy="228600"/>
          </a:xfrm>
        </p:spPr>
        <p:txBody>
          <a:bodyPr/>
          <a:lstStyle/>
          <a:p>
            <a:pPr algn="ctr"/>
            <a:r>
              <a:rPr lang="tr-TR" altLang="tr-TR" dirty="0" smtClean="0"/>
              <a:t>VAAZ/İRŞAT</a:t>
            </a:r>
            <a:endParaRPr lang="en-US" altLang="tr-TR" dirty="0"/>
          </a:p>
        </p:txBody>
      </p:sp>
      <p:sp>
        <p:nvSpPr>
          <p:cNvPr id="74754" name="Rectangle 2"/>
          <p:cNvSpPr>
            <a:spLocks noGrp="1" noChangeArrowheads="1"/>
          </p:cNvSpPr>
          <p:nvPr>
            <p:ph type="title"/>
          </p:nvPr>
        </p:nvSpPr>
        <p:spPr/>
        <p:txBody>
          <a:bodyPr/>
          <a:lstStyle/>
          <a:p>
            <a:r>
              <a:rPr lang="tr-TR" altLang="tr-TR" dirty="0" smtClean="0"/>
              <a:t> 4.Hazırlık Aşamaları</a:t>
            </a:r>
            <a:endParaRPr lang="en-US" altLang="tr-TR" sz="1800" dirty="0"/>
          </a:p>
        </p:txBody>
      </p:sp>
      <p:grpSp>
        <p:nvGrpSpPr>
          <p:cNvPr id="74755" name="Group 3"/>
          <p:cNvGrpSpPr>
            <a:grpSpLocks/>
          </p:cNvGrpSpPr>
          <p:nvPr/>
        </p:nvGrpSpPr>
        <p:grpSpPr bwMode="auto">
          <a:xfrm>
            <a:off x="373958" y="2188831"/>
            <a:ext cx="8590832" cy="3352800"/>
            <a:chOff x="-6" y="1248"/>
            <a:chExt cx="5965" cy="2256"/>
          </a:xfrm>
        </p:grpSpPr>
        <p:grpSp>
          <p:nvGrpSpPr>
            <p:cNvPr id="74756" name="Group 4"/>
            <p:cNvGrpSpPr>
              <a:grpSpLocks/>
            </p:cNvGrpSpPr>
            <p:nvPr/>
          </p:nvGrpSpPr>
          <p:grpSpPr bwMode="auto">
            <a:xfrm>
              <a:off x="1824" y="1248"/>
              <a:ext cx="2014" cy="1615"/>
              <a:chOff x="1872" y="1824"/>
              <a:chExt cx="2014" cy="1615"/>
            </a:xfrm>
          </p:grpSpPr>
          <p:sp>
            <p:nvSpPr>
              <p:cNvPr id="74757" name="AutoShape 5"/>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4758" name="AutoShape 6"/>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4760" name="Oval 8"/>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a:extLs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4761" name="Oval 9"/>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76200" dir="10800000" kx="-3284103" algn="br" rotWithShape="0">
                        <a:schemeClr val="bg2">
                          <a:alpha val="50000"/>
                        </a:schemeClr>
                      </a:outerShdw>
                    </a:effectLst>
                  </a14:hiddenEffects>
                </a:ext>
              </a:extLst>
            </p:spPr>
            <p:txBody>
              <a:bodyPr wrap="none" anchor="ctr"/>
              <a:lstStyle/>
              <a:p>
                <a:endParaRPr lang="tr-TR"/>
              </a:p>
            </p:txBody>
          </p:sp>
          <p:sp>
            <p:nvSpPr>
              <p:cNvPr id="74762" name="Oval 10"/>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74763" name="Oval 11"/>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74764" name="Oval 12"/>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74765" name="Oval 13"/>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sp>
          <p:nvSpPr>
            <p:cNvPr id="74766" name="AutoShape 14"/>
            <p:cNvSpPr>
              <a:spLocks noChangeArrowheads="1"/>
            </p:cNvSpPr>
            <p:nvPr/>
          </p:nvSpPr>
          <p:spPr bwMode="gray">
            <a:xfrm>
              <a:off x="9" y="2256"/>
              <a:ext cx="1793" cy="384"/>
            </a:xfrm>
            <a:prstGeom prst="can">
              <a:avLst>
                <a:gd name="adj" fmla="val 25000"/>
              </a:avLst>
            </a:prstGeom>
            <a:ln>
              <a:noFill/>
            </a:ln>
            <a:effectLst/>
          </p:spPr>
          <p:style>
            <a:lnRef idx="0">
              <a:scrgbClr r="0" g="0" b="0"/>
            </a:lnRef>
            <a:fillRef idx="1003">
              <a:schemeClr val="lt2"/>
            </a:fillRef>
            <a:effectRef idx="0">
              <a:scrgbClr r="0" g="0" b="0"/>
            </a:effectRef>
            <a:fontRef idx="major"/>
          </p:style>
          <p:txBody>
            <a:bodyPr wrap="none" anchor="ctr"/>
            <a:lstStyle/>
            <a:p>
              <a:endParaRPr lang="tr-TR"/>
            </a:p>
          </p:txBody>
        </p:sp>
        <p:sp>
          <p:nvSpPr>
            <p:cNvPr id="74767" name="AutoShape 15"/>
            <p:cNvSpPr>
              <a:spLocks noChangeArrowheads="1"/>
            </p:cNvSpPr>
            <p:nvPr/>
          </p:nvSpPr>
          <p:spPr bwMode="gray">
            <a:xfrm>
              <a:off x="9" y="1920"/>
              <a:ext cx="1793" cy="384"/>
            </a:xfrm>
            <a:prstGeom prst="can">
              <a:avLst>
                <a:gd name="adj" fmla="val 25000"/>
              </a:avLst>
            </a:prstGeom>
            <a:ln/>
          </p:spPr>
          <p:style>
            <a:lnRef idx="1">
              <a:schemeClr val="accent3"/>
            </a:lnRef>
            <a:fillRef idx="3">
              <a:schemeClr val="accent3"/>
            </a:fillRef>
            <a:effectRef idx="2">
              <a:schemeClr val="accent3"/>
            </a:effectRef>
            <a:fontRef idx="minor">
              <a:schemeClr val="lt1"/>
            </a:fontRef>
          </p:style>
          <p:txBody>
            <a:bodyPr wrap="none" anchor="ctr"/>
            <a:lstStyle/>
            <a:p>
              <a:endParaRPr lang="tr-TR"/>
            </a:p>
          </p:txBody>
        </p:sp>
        <p:sp>
          <p:nvSpPr>
            <p:cNvPr id="74768" name="AutoShape 16"/>
            <p:cNvSpPr>
              <a:spLocks noChangeArrowheads="1"/>
            </p:cNvSpPr>
            <p:nvPr/>
          </p:nvSpPr>
          <p:spPr bwMode="gray">
            <a:xfrm>
              <a:off x="9" y="1584"/>
              <a:ext cx="1814" cy="384"/>
            </a:xfrm>
            <a:prstGeom prst="can">
              <a:avLst>
                <a:gd name="adj" fmla="val 25000"/>
              </a:avLst>
            </a:prstGeom>
            <a:ln>
              <a:noFill/>
            </a:ln>
            <a:effectLst/>
          </p:spPr>
          <p:style>
            <a:lnRef idx="0">
              <a:scrgbClr r="0" g="0" b="0"/>
            </a:lnRef>
            <a:fillRef idx="1003">
              <a:schemeClr val="lt1"/>
            </a:fillRef>
            <a:effectRef idx="0">
              <a:scrgbClr r="0" g="0" b="0"/>
            </a:effectRef>
            <a:fontRef idx="major"/>
          </p:style>
          <p:txBody>
            <a:bodyPr wrap="none" anchor="ctr"/>
            <a:lstStyle/>
            <a:p>
              <a:endParaRPr lang="tr-TR"/>
            </a:p>
          </p:txBody>
        </p:sp>
        <p:sp>
          <p:nvSpPr>
            <p:cNvPr id="74769" name="AutoShape 17"/>
            <p:cNvSpPr>
              <a:spLocks noChangeArrowheads="1"/>
            </p:cNvSpPr>
            <p:nvPr/>
          </p:nvSpPr>
          <p:spPr bwMode="gray">
            <a:xfrm>
              <a:off x="3984" y="2256"/>
              <a:ext cx="1825" cy="384"/>
            </a:xfrm>
            <a:prstGeom prst="can">
              <a:avLst>
                <a:gd name="adj" fmla="val 25000"/>
              </a:avLst>
            </a:prstGeom>
            <a:ln/>
          </p:spPr>
          <p:style>
            <a:lnRef idx="1">
              <a:schemeClr val="accent1"/>
            </a:lnRef>
            <a:fillRef idx="2">
              <a:schemeClr val="accent1"/>
            </a:fillRef>
            <a:effectRef idx="1">
              <a:schemeClr val="accent1"/>
            </a:effectRef>
            <a:fontRef idx="minor">
              <a:schemeClr val="dk1"/>
            </a:fontRef>
          </p:style>
          <p:txBody>
            <a:bodyPr wrap="none" anchor="ctr"/>
            <a:lstStyle/>
            <a:p>
              <a:endParaRPr lang="tr-TR"/>
            </a:p>
          </p:txBody>
        </p:sp>
        <p:sp>
          <p:nvSpPr>
            <p:cNvPr id="74770" name="AutoShape 18"/>
            <p:cNvSpPr>
              <a:spLocks noChangeArrowheads="1"/>
            </p:cNvSpPr>
            <p:nvPr/>
          </p:nvSpPr>
          <p:spPr bwMode="gray">
            <a:xfrm>
              <a:off x="3984" y="1920"/>
              <a:ext cx="1825" cy="384"/>
            </a:xfrm>
            <a:prstGeom prst="can">
              <a:avLst>
                <a:gd name="adj" fmla="val 25000"/>
              </a:avLst>
            </a:prstGeom>
            <a:ln/>
          </p:spPr>
          <p:style>
            <a:lnRef idx="0">
              <a:schemeClr val="accent1"/>
            </a:lnRef>
            <a:fillRef idx="3">
              <a:schemeClr val="accent1"/>
            </a:fillRef>
            <a:effectRef idx="3">
              <a:schemeClr val="accent1"/>
            </a:effectRef>
            <a:fontRef idx="minor">
              <a:schemeClr val="lt1"/>
            </a:fontRef>
          </p:style>
          <p:txBody>
            <a:bodyPr wrap="none" anchor="ctr"/>
            <a:lstStyle/>
            <a:p>
              <a:endParaRPr lang="tr-TR"/>
            </a:p>
          </p:txBody>
        </p:sp>
        <p:sp>
          <p:nvSpPr>
            <p:cNvPr id="74771" name="AutoShape 19"/>
            <p:cNvSpPr>
              <a:spLocks noChangeArrowheads="1"/>
            </p:cNvSpPr>
            <p:nvPr/>
          </p:nvSpPr>
          <p:spPr bwMode="gray">
            <a:xfrm>
              <a:off x="3984" y="1584"/>
              <a:ext cx="1825" cy="384"/>
            </a:xfrm>
            <a:prstGeom prst="can">
              <a:avLst>
                <a:gd name="adj" fmla="val 25000"/>
              </a:avLst>
            </a:prstGeom>
            <a:ln/>
          </p:spPr>
          <p:style>
            <a:lnRef idx="3">
              <a:schemeClr val="lt1"/>
            </a:lnRef>
            <a:fillRef idx="1">
              <a:schemeClr val="accent5"/>
            </a:fillRef>
            <a:effectRef idx="1">
              <a:schemeClr val="accent5"/>
            </a:effectRef>
            <a:fontRef idx="minor">
              <a:schemeClr val="lt1"/>
            </a:fontRef>
          </p:style>
          <p:txBody>
            <a:bodyPr wrap="none" anchor="ctr"/>
            <a:lstStyle/>
            <a:p>
              <a:endParaRPr lang="tr-TR"/>
            </a:p>
          </p:txBody>
        </p:sp>
        <p:sp>
          <p:nvSpPr>
            <p:cNvPr id="74772" name="Text Box 20"/>
            <p:cNvSpPr txBox="1">
              <a:spLocks noChangeArrowheads="1"/>
            </p:cNvSpPr>
            <p:nvPr/>
          </p:nvSpPr>
          <p:spPr bwMode="gray">
            <a:xfrm>
              <a:off x="2069" y="1651"/>
              <a:ext cx="1523" cy="8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r>
                <a:rPr lang="tr-TR" sz="2400" dirty="0" smtClean="0">
                  <a:latin typeface="Arial Rounded MT Bold" panose="020F0704030504030204" pitchFamily="34" charset="0"/>
                </a:rPr>
                <a:t>Vaaz Hazırlama Aşamaları</a:t>
              </a:r>
              <a:endParaRPr lang="en-US" altLang="tr-TR" sz="2400" b="1" dirty="0">
                <a:latin typeface="Arial Rounded MT Bold" panose="020F0704030504030204" pitchFamily="34" charset="0"/>
              </a:endParaRPr>
            </a:p>
          </p:txBody>
        </p:sp>
        <p:sp>
          <p:nvSpPr>
            <p:cNvPr id="74773" name="AutoShape 21"/>
            <p:cNvSpPr>
              <a:spLocks noChangeArrowheads="1"/>
            </p:cNvSpPr>
            <p:nvPr/>
          </p:nvSpPr>
          <p:spPr bwMode="auto">
            <a:xfrm>
              <a:off x="1459" y="3168"/>
              <a:ext cx="2900" cy="336"/>
            </a:xfrm>
            <a:prstGeom prst="roundRect">
              <a:avLst>
                <a:gd name="adj" fmla="val 50000"/>
              </a:avLst>
            </a:prstGeom>
            <a:solidFill>
              <a:schemeClr val="bg1"/>
            </a:solidFill>
            <a:ln w="38100">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eaLnBrk="0" hangingPunct="0"/>
              <a:r>
                <a:rPr lang="tr-TR" sz="2400" dirty="0" smtClean="0">
                  <a:solidFill>
                    <a:srgbClr val="A22208"/>
                  </a:solidFill>
                  <a:latin typeface="Arial Rounded MT Bold" panose="020F0704030504030204" pitchFamily="34" charset="0"/>
                </a:rPr>
                <a:t>Vaaz Hazırlama Aşamaları</a:t>
              </a:r>
              <a:endParaRPr lang="en-US" altLang="tr-TR" sz="2400" b="1" dirty="0">
                <a:solidFill>
                  <a:srgbClr val="A22208"/>
                </a:solidFill>
                <a:latin typeface="Arial Rounded MT Bold" panose="020F0704030504030204" pitchFamily="34" charset="0"/>
              </a:endParaRPr>
            </a:p>
          </p:txBody>
        </p:sp>
        <p:sp>
          <p:nvSpPr>
            <p:cNvPr id="74774" name="Text Box 22"/>
            <p:cNvSpPr txBox="1">
              <a:spLocks noChangeArrowheads="1"/>
            </p:cNvSpPr>
            <p:nvPr/>
          </p:nvSpPr>
          <p:spPr bwMode="gray">
            <a:xfrm>
              <a:off x="29" y="1638"/>
              <a:ext cx="1793" cy="4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r>
                <a:rPr lang="tr-TR" altLang="tr-TR" sz="2400" dirty="0" smtClean="0">
                  <a:latin typeface="Arial Rounded MT Bold" panose="020F0704030504030204" pitchFamily="34" charset="0"/>
                </a:rPr>
                <a:t>1.Konu seçimi</a:t>
              </a:r>
            </a:p>
            <a:p>
              <a:pPr algn="ctr" eaLnBrk="0" hangingPunct="0"/>
              <a:endParaRPr lang="en-US" altLang="tr-TR" b="1" dirty="0">
                <a:solidFill>
                  <a:schemeClr val="bg1"/>
                </a:solidFill>
              </a:endParaRPr>
            </a:p>
          </p:txBody>
        </p:sp>
        <p:sp>
          <p:nvSpPr>
            <p:cNvPr id="74775" name="Text Box 23"/>
            <p:cNvSpPr txBox="1">
              <a:spLocks noChangeArrowheads="1"/>
            </p:cNvSpPr>
            <p:nvPr/>
          </p:nvSpPr>
          <p:spPr bwMode="gray">
            <a:xfrm>
              <a:off x="-6" y="2012"/>
              <a:ext cx="1793" cy="4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r>
                <a:rPr lang="tr-TR" altLang="tr-TR" sz="2400" dirty="0" smtClean="0">
                  <a:latin typeface="Arial Rounded MT Bold" panose="020F0704030504030204" pitchFamily="34" charset="0"/>
                </a:rPr>
                <a:t>2.Plan</a:t>
              </a:r>
            </a:p>
            <a:p>
              <a:pPr algn="ctr" eaLnBrk="0" hangingPunct="0"/>
              <a:endParaRPr lang="en-US" altLang="tr-TR" b="1" dirty="0">
                <a:solidFill>
                  <a:schemeClr val="bg1"/>
                </a:solidFill>
              </a:endParaRPr>
            </a:p>
          </p:txBody>
        </p:sp>
        <p:sp>
          <p:nvSpPr>
            <p:cNvPr id="74776" name="Text Box 24"/>
            <p:cNvSpPr txBox="1">
              <a:spLocks noChangeArrowheads="1"/>
            </p:cNvSpPr>
            <p:nvPr/>
          </p:nvSpPr>
          <p:spPr bwMode="gray">
            <a:xfrm>
              <a:off x="46" y="2334"/>
              <a:ext cx="1773" cy="4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r>
                <a:rPr lang="tr-TR" altLang="tr-TR" sz="2400" dirty="0" smtClean="0">
                  <a:latin typeface="Arial Rounded MT Bold" panose="020F0704030504030204" pitchFamily="34" charset="0"/>
                </a:rPr>
                <a:t>3.Bilgi toplama</a:t>
              </a:r>
            </a:p>
            <a:p>
              <a:pPr algn="ctr" eaLnBrk="0" hangingPunct="0"/>
              <a:endParaRPr lang="en-US" altLang="tr-TR" b="1" dirty="0">
                <a:solidFill>
                  <a:schemeClr val="bg1"/>
                </a:solidFill>
              </a:endParaRPr>
            </a:p>
          </p:txBody>
        </p:sp>
        <p:sp>
          <p:nvSpPr>
            <p:cNvPr id="74777" name="Text Box 25"/>
            <p:cNvSpPr txBox="1">
              <a:spLocks noChangeArrowheads="1"/>
            </p:cNvSpPr>
            <p:nvPr/>
          </p:nvSpPr>
          <p:spPr bwMode="gray">
            <a:xfrm>
              <a:off x="3909" y="1637"/>
              <a:ext cx="2050" cy="4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r>
                <a:rPr lang="tr-TR" altLang="tr-TR" sz="2400" dirty="0" smtClean="0">
                  <a:latin typeface="Arial Rounded MT Bold" panose="020F0704030504030204" pitchFamily="34" charset="0"/>
                </a:rPr>
                <a:t>4.Harmanlama</a:t>
              </a:r>
            </a:p>
            <a:p>
              <a:pPr algn="ctr" eaLnBrk="0" hangingPunct="0"/>
              <a:endParaRPr lang="en-US" altLang="tr-TR" b="1" dirty="0">
                <a:solidFill>
                  <a:schemeClr val="bg1"/>
                </a:solidFill>
              </a:endParaRPr>
            </a:p>
          </p:txBody>
        </p:sp>
        <p:sp>
          <p:nvSpPr>
            <p:cNvPr id="74778" name="Text Box 26"/>
            <p:cNvSpPr txBox="1">
              <a:spLocks noChangeArrowheads="1"/>
            </p:cNvSpPr>
            <p:nvPr/>
          </p:nvSpPr>
          <p:spPr bwMode="gray">
            <a:xfrm>
              <a:off x="4161" y="2012"/>
              <a:ext cx="1469" cy="4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r>
                <a:rPr lang="tr-TR" altLang="tr-TR" sz="2400" dirty="0" smtClean="0">
                  <a:latin typeface="Arial Rounded MT Bold" panose="020F0704030504030204" pitchFamily="34" charset="0"/>
                </a:rPr>
                <a:t>5.Hazırlama</a:t>
              </a:r>
            </a:p>
            <a:p>
              <a:pPr algn="ctr" eaLnBrk="0" hangingPunct="0"/>
              <a:endParaRPr lang="en-US" altLang="tr-TR" b="1" dirty="0">
                <a:solidFill>
                  <a:schemeClr val="bg1"/>
                </a:solidFill>
              </a:endParaRPr>
            </a:p>
          </p:txBody>
        </p:sp>
        <p:sp>
          <p:nvSpPr>
            <p:cNvPr id="74779" name="Text Box 27"/>
            <p:cNvSpPr txBox="1">
              <a:spLocks noChangeArrowheads="1"/>
            </p:cNvSpPr>
            <p:nvPr/>
          </p:nvSpPr>
          <p:spPr bwMode="gray">
            <a:xfrm>
              <a:off x="3984" y="2349"/>
              <a:ext cx="1825" cy="4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r>
                <a:rPr lang="tr-TR" altLang="tr-TR" sz="2400" dirty="0" smtClean="0">
                  <a:latin typeface="Arial Rounded MT Bold" panose="020F0704030504030204" pitchFamily="34" charset="0"/>
                </a:rPr>
                <a:t>6.Kontrol etme</a:t>
              </a:r>
            </a:p>
            <a:p>
              <a:pPr algn="ctr" eaLnBrk="0" hangingPunct="0"/>
              <a:endParaRPr lang="en-US" altLang="tr-TR" b="1" dirty="0">
                <a:solidFill>
                  <a:schemeClr val="bg1"/>
                </a:solidFill>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ltbilgi Yer Tutucusu 3"/>
          <p:cNvSpPr>
            <a:spLocks noGrp="1"/>
          </p:cNvSpPr>
          <p:nvPr>
            <p:ph type="ftr" sz="quarter" idx="10"/>
          </p:nvPr>
        </p:nvSpPr>
        <p:spPr>
          <a:xfrm>
            <a:off x="6011863"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a:p>
            <a:endParaRPr lang="en-US" altLang="tr-TR" sz="2800" dirty="0"/>
          </a:p>
        </p:txBody>
      </p:sp>
      <p:sp>
        <p:nvSpPr>
          <p:cNvPr id="42" name="Veri Yer Tutucusu 5"/>
          <p:cNvSpPr>
            <a:spLocks noGrp="1"/>
          </p:cNvSpPr>
          <p:nvPr>
            <p:ph type="dt" sz="half" idx="12"/>
          </p:nvPr>
        </p:nvSpPr>
        <p:spPr/>
        <p:txBody>
          <a:bodyPr/>
          <a:lstStyle/>
          <a:p>
            <a:pPr algn="ctr"/>
            <a:r>
              <a:rPr lang="tr-TR" altLang="tr-TR" dirty="0" smtClean="0"/>
              <a:t>VAAZ/İRŞAT</a:t>
            </a:r>
            <a:endParaRPr lang="en-US" altLang="tr-TR" dirty="0"/>
          </a:p>
        </p:txBody>
      </p:sp>
      <p:sp>
        <p:nvSpPr>
          <p:cNvPr id="90114" name="AutoShape 2"/>
          <p:cNvSpPr>
            <a:spLocks noChangeArrowheads="1"/>
          </p:cNvSpPr>
          <p:nvPr/>
        </p:nvSpPr>
        <p:spPr bwMode="auto">
          <a:xfrm>
            <a:off x="3722688" y="3657600"/>
            <a:ext cx="1839912" cy="2286000"/>
          </a:xfrm>
          <a:prstGeom prst="roundRect">
            <a:avLst>
              <a:gd name="adj" fmla="val 13745"/>
            </a:avLst>
          </a:prstGeom>
          <a:noFill/>
          <a:ln w="38100">
            <a:solidFill>
              <a:schemeClr val="accent1">
                <a:lumMod val="50000"/>
              </a:schemeClr>
            </a:solidFill>
            <a:round/>
            <a:headEnd/>
            <a:tailEnd/>
          </a:ln>
          <a:effectLst/>
          <a:extLst>
            <a:ext uri="{909E8E84-426E-40DD-AFC4-6F175D3DCCD1}">
              <a14:hiddenFill xmlns:a14="http://schemas.microsoft.com/office/drawing/2010/main" xmlns="">
                <a:solidFill>
                  <a:srgbClr val="FFFFFF">
                    <a:alpha val="31000"/>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tr-TR" altLang="tr-TR" sz="2400" dirty="0" smtClean="0">
                <a:solidFill>
                  <a:srgbClr val="002060"/>
                </a:solidFill>
                <a:latin typeface="Arial Rounded MT Bold" panose="020F0704030504030204" pitchFamily="34" charset="0"/>
              </a:rPr>
              <a:t>Konunun</a:t>
            </a:r>
          </a:p>
          <a:p>
            <a:r>
              <a:rPr lang="tr-TR" altLang="tr-TR" sz="2400" dirty="0" smtClean="0">
                <a:solidFill>
                  <a:srgbClr val="002060"/>
                </a:solidFill>
                <a:latin typeface="Arial Rounded MT Bold" panose="020F0704030504030204" pitchFamily="34" charset="0"/>
              </a:rPr>
              <a:t>takdimi</a:t>
            </a:r>
            <a:endParaRPr lang="tr-TR" altLang="tr-TR" sz="2400" dirty="0">
              <a:solidFill>
                <a:srgbClr val="002060"/>
              </a:solidFill>
              <a:latin typeface="Arial Rounded MT Bold" panose="020F0704030504030204" pitchFamily="34" charset="0"/>
            </a:endParaRPr>
          </a:p>
        </p:txBody>
      </p:sp>
      <p:sp>
        <p:nvSpPr>
          <p:cNvPr id="90115" name="AutoShape 3"/>
          <p:cNvSpPr>
            <a:spLocks noChangeArrowheads="1"/>
          </p:cNvSpPr>
          <p:nvPr/>
        </p:nvSpPr>
        <p:spPr bwMode="auto">
          <a:xfrm>
            <a:off x="1219200" y="3657600"/>
            <a:ext cx="1828800" cy="2286000"/>
          </a:xfrm>
          <a:prstGeom prst="roundRect">
            <a:avLst>
              <a:gd name="adj" fmla="val 13745"/>
            </a:avLst>
          </a:prstGeom>
          <a:noFill/>
          <a:ln w="38100">
            <a:solidFill>
              <a:schemeClr val="bg2">
                <a:lumMod val="50000"/>
              </a:schemeClr>
            </a:solidFill>
            <a:round/>
            <a:headEnd/>
            <a:tailEnd/>
          </a:ln>
          <a:effectLst/>
          <a:extLst>
            <a:ext uri="{909E8E84-426E-40DD-AFC4-6F175D3DCCD1}">
              <a14:hiddenFill xmlns:a14="http://schemas.microsoft.com/office/drawing/2010/main" xmlns="">
                <a:solidFill>
                  <a:srgbClr val="C0C0C0">
                    <a:alpha val="31000"/>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eaLnBrk="0" hangingPunct="0"/>
            <a:r>
              <a:rPr lang="tr-TR" altLang="tr-TR" sz="2400" dirty="0" err="1" smtClean="0">
                <a:solidFill>
                  <a:schemeClr val="tx1">
                    <a:lumMod val="75000"/>
                  </a:schemeClr>
                </a:solidFill>
                <a:latin typeface="Arial Rounded MT Bold" panose="020F0704030504030204" pitchFamily="34" charset="0"/>
              </a:rPr>
              <a:t>Hamdele</a:t>
            </a:r>
            <a:endParaRPr lang="tr-TR" altLang="tr-TR" sz="2400" dirty="0">
              <a:solidFill>
                <a:schemeClr val="tx1">
                  <a:lumMod val="75000"/>
                </a:schemeClr>
              </a:solidFill>
              <a:latin typeface="Arial Rounded MT Bold" panose="020F0704030504030204" pitchFamily="34" charset="0"/>
            </a:endParaRPr>
          </a:p>
          <a:p>
            <a:pPr eaLnBrk="0" hangingPunct="0"/>
            <a:endParaRPr lang="tr-TR" altLang="tr-TR" sz="2400" dirty="0" smtClean="0">
              <a:solidFill>
                <a:schemeClr val="tx1">
                  <a:lumMod val="75000"/>
                </a:schemeClr>
              </a:solidFill>
              <a:latin typeface="Arial Rounded MT Bold" panose="020F0704030504030204" pitchFamily="34" charset="0"/>
            </a:endParaRPr>
          </a:p>
          <a:p>
            <a:pPr eaLnBrk="0" hangingPunct="0"/>
            <a:r>
              <a:rPr lang="tr-TR" altLang="tr-TR" sz="2400" dirty="0" err="1" smtClean="0">
                <a:solidFill>
                  <a:schemeClr val="tx1">
                    <a:lumMod val="75000"/>
                  </a:schemeClr>
                </a:solidFill>
                <a:latin typeface="Arial Rounded MT Bold" panose="020F0704030504030204" pitchFamily="34" charset="0"/>
              </a:rPr>
              <a:t>Salvele</a:t>
            </a:r>
            <a:endParaRPr lang="en-US" altLang="tr-TR" sz="2400" dirty="0">
              <a:solidFill>
                <a:schemeClr val="tx1">
                  <a:lumMod val="75000"/>
                </a:schemeClr>
              </a:solidFill>
              <a:latin typeface="Arial Rounded MT Bold" panose="020F0704030504030204" pitchFamily="34" charset="0"/>
            </a:endParaRPr>
          </a:p>
        </p:txBody>
      </p:sp>
      <p:sp>
        <p:nvSpPr>
          <p:cNvPr id="90116" name="AutoShape 4"/>
          <p:cNvSpPr>
            <a:spLocks noChangeArrowheads="1"/>
          </p:cNvSpPr>
          <p:nvPr/>
        </p:nvSpPr>
        <p:spPr bwMode="auto">
          <a:xfrm>
            <a:off x="6248400" y="3657600"/>
            <a:ext cx="1752600" cy="2286000"/>
          </a:xfrm>
          <a:prstGeom prst="roundRect">
            <a:avLst>
              <a:gd name="adj" fmla="val 13745"/>
            </a:avLst>
          </a:prstGeom>
          <a:noFill/>
          <a:ln w="38100">
            <a:solidFill>
              <a:schemeClr val="accent4">
                <a:lumMod val="60000"/>
                <a:lumOff val="40000"/>
              </a:schemeClr>
            </a:solidFill>
            <a:round/>
            <a:headEnd/>
            <a:tailEnd/>
          </a:ln>
          <a:effectLst/>
          <a:extLst>
            <a:ext uri="{909E8E84-426E-40DD-AFC4-6F175D3DCCD1}">
              <a14:hiddenFill xmlns:a14="http://schemas.microsoft.com/office/drawing/2010/main" xmlns="">
                <a:solidFill>
                  <a:srgbClr val="C0C0C0">
                    <a:alpha val="31000"/>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eaLnBrk="0" hangingPunct="0"/>
            <a:r>
              <a:rPr lang="tr-TR" altLang="tr-TR" sz="2000" dirty="0">
                <a:solidFill>
                  <a:schemeClr val="tx1">
                    <a:lumMod val="75000"/>
                  </a:schemeClr>
                </a:solidFill>
                <a:latin typeface="Arial Rounded MT Bold" panose="020F0704030504030204" pitchFamily="34" charset="0"/>
              </a:rPr>
              <a:t>K</a:t>
            </a:r>
            <a:r>
              <a:rPr lang="tr-TR" altLang="tr-TR" sz="2000" dirty="0" smtClean="0">
                <a:solidFill>
                  <a:schemeClr val="tx1">
                    <a:lumMod val="75000"/>
                  </a:schemeClr>
                </a:solidFill>
                <a:latin typeface="Arial Rounded MT Bold" panose="020F0704030504030204" pitchFamily="34" charset="0"/>
              </a:rPr>
              <a:t>onuyla ilgili ayet, hadis, güncel bir olay, kıssa vb.)</a:t>
            </a:r>
            <a:endParaRPr lang="en-US" altLang="tr-TR" sz="2000" dirty="0">
              <a:solidFill>
                <a:schemeClr val="tx1">
                  <a:lumMod val="75000"/>
                </a:schemeClr>
              </a:solidFill>
              <a:latin typeface="Verdana" pitchFamily="34" charset="0"/>
            </a:endParaRPr>
          </a:p>
        </p:txBody>
      </p:sp>
      <p:sp>
        <p:nvSpPr>
          <p:cNvPr id="90117" name="Rectangle 5"/>
          <p:cNvSpPr>
            <a:spLocks noGrp="1" noChangeArrowheads="1"/>
          </p:cNvSpPr>
          <p:nvPr>
            <p:ph type="title"/>
          </p:nvPr>
        </p:nvSpPr>
        <p:spPr/>
        <p:txBody>
          <a:bodyPr/>
          <a:lstStyle/>
          <a:p>
            <a:r>
              <a:rPr lang="tr-TR" sz="3600" dirty="0" smtClean="0">
                <a:latin typeface="Arial Rounded MT Bold" panose="020F0704030504030204" pitchFamily="34" charset="0"/>
              </a:rPr>
              <a:t>5.Vaaz Planı / Uygulama</a:t>
            </a:r>
            <a:endParaRPr lang="en-US" altLang="tr-TR" sz="2000" dirty="0"/>
          </a:p>
        </p:txBody>
      </p:sp>
      <p:sp>
        <p:nvSpPr>
          <p:cNvPr id="90118" name="AutoShape 6"/>
          <p:cNvSpPr>
            <a:spLocks noChangeArrowheads="1"/>
          </p:cNvSpPr>
          <p:nvPr/>
        </p:nvSpPr>
        <p:spPr bwMode="gray">
          <a:xfrm>
            <a:off x="3151188" y="2452688"/>
            <a:ext cx="400050" cy="449262"/>
          </a:xfrm>
          <a:prstGeom prst="chevron">
            <a:avLst>
              <a:gd name="adj" fmla="val 52514"/>
            </a:avLst>
          </a:prstGeom>
          <a:solidFill>
            <a:schemeClr val="accent1"/>
          </a:solidFill>
          <a:ln>
            <a:noFill/>
          </a:ln>
          <a:effectLst/>
          <a:extLst>
            <a:ext uri="{91240B29-F687-4F45-9708-019B960494DF}">
              <a14:hiddenLine xmlns:a14="http://schemas.microsoft.com/office/drawing/2010/main" xmlns="" w="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tr-TR"/>
          </a:p>
        </p:txBody>
      </p:sp>
      <p:sp>
        <p:nvSpPr>
          <p:cNvPr id="90119" name="AutoShape 7"/>
          <p:cNvSpPr>
            <a:spLocks noChangeArrowheads="1"/>
          </p:cNvSpPr>
          <p:nvPr/>
        </p:nvSpPr>
        <p:spPr bwMode="gray">
          <a:xfrm>
            <a:off x="5613400" y="2452688"/>
            <a:ext cx="398463" cy="449262"/>
          </a:xfrm>
          <a:prstGeom prst="chevron">
            <a:avLst>
              <a:gd name="adj" fmla="val 52514"/>
            </a:avLst>
          </a:prstGeom>
          <a:solidFill>
            <a:schemeClr val="hlink"/>
          </a:solidFill>
          <a:ln>
            <a:noFill/>
          </a:ln>
          <a:effectLst/>
          <a:extLst>
            <a:ext uri="{91240B29-F687-4F45-9708-019B960494DF}">
              <a14:hiddenLine xmlns:a14="http://schemas.microsoft.com/office/drawing/2010/main" xmlns="" w="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tr-TR"/>
          </a:p>
        </p:txBody>
      </p:sp>
      <p:sp>
        <p:nvSpPr>
          <p:cNvPr id="90120" name="Oval 8"/>
          <p:cNvSpPr>
            <a:spLocks noChangeArrowheads="1"/>
          </p:cNvSpPr>
          <p:nvPr/>
        </p:nvSpPr>
        <p:spPr bwMode="gray">
          <a:xfrm>
            <a:off x="6221413" y="1833563"/>
            <a:ext cx="1703387" cy="16875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21" name="Oval 9"/>
          <p:cNvSpPr>
            <a:spLocks noChangeArrowheads="1"/>
          </p:cNvSpPr>
          <p:nvPr/>
        </p:nvSpPr>
        <p:spPr bwMode="gray">
          <a:xfrm>
            <a:off x="6221413" y="1833563"/>
            <a:ext cx="1703387" cy="1687512"/>
          </a:xfrm>
          <a:prstGeom prst="ellipse">
            <a:avLst/>
          </a:prstGeom>
          <a:gradFill rotWithShape="1">
            <a:gsLst>
              <a:gs pos="0">
                <a:schemeClr val="hlink">
                  <a:alpha val="32001"/>
                </a:schemeClr>
              </a:gs>
              <a:gs pos="100000">
                <a:schemeClr val="hlink">
                  <a:gamma/>
                  <a:shade val="0"/>
                  <a:invGamma/>
                  <a:alpha val="89999"/>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2" name="Oval 10"/>
          <p:cNvSpPr>
            <a:spLocks noChangeArrowheads="1"/>
          </p:cNvSpPr>
          <p:nvPr/>
        </p:nvSpPr>
        <p:spPr bwMode="gray">
          <a:xfrm>
            <a:off x="6332538" y="1944688"/>
            <a:ext cx="1481137" cy="146685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3" name="Oval 11"/>
          <p:cNvSpPr>
            <a:spLocks noChangeArrowheads="1"/>
          </p:cNvSpPr>
          <p:nvPr/>
        </p:nvSpPr>
        <p:spPr bwMode="gray">
          <a:xfrm>
            <a:off x="6357938" y="1952625"/>
            <a:ext cx="1481137" cy="1466850"/>
          </a:xfrm>
          <a:prstGeom prst="ellipse">
            <a:avLst/>
          </a:prstGeom>
          <a:gradFill rotWithShape="1">
            <a:gsLst>
              <a:gs pos="0">
                <a:schemeClr val="hlink">
                  <a:gamma/>
                  <a:shade val="63529"/>
                  <a:invGamma/>
                </a:schemeClr>
              </a:gs>
              <a:gs pos="100000">
                <a:schemeClr val="hlink">
                  <a:alpha val="0"/>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4" name="Oval 12"/>
          <p:cNvSpPr>
            <a:spLocks noChangeArrowheads="1"/>
          </p:cNvSpPr>
          <p:nvPr/>
        </p:nvSpPr>
        <p:spPr bwMode="gray">
          <a:xfrm>
            <a:off x="6411913" y="2016125"/>
            <a:ext cx="1335087" cy="1320800"/>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5" name="Oval 13"/>
          <p:cNvSpPr>
            <a:spLocks noChangeArrowheads="1"/>
          </p:cNvSpPr>
          <p:nvPr/>
        </p:nvSpPr>
        <p:spPr bwMode="gray">
          <a:xfrm>
            <a:off x="1295400" y="1828800"/>
            <a:ext cx="1703388" cy="168751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26" name="Oval 14"/>
          <p:cNvSpPr>
            <a:spLocks noChangeArrowheads="1"/>
          </p:cNvSpPr>
          <p:nvPr/>
        </p:nvSpPr>
        <p:spPr bwMode="gray">
          <a:xfrm>
            <a:off x="1295400" y="1828800"/>
            <a:ext cx="1703388" cy="1687513"/>
          </a:xfrm>
          <a:prstGeom prst="ellipse">
            <a:avLst/>
          </a:prstGeom>
          <a:gradFill rotWithShape="1">
            <a:gsLst>
              <a:gs pos="0">
                <a:schemeClr val="folHlink">
                  <a:alpha val="32001"/>
                </a:schemeClr>
              </a:gs>
              <a:gs pos="100000">
                <a:schemeClr val="folHlink">
                  <a:gamma/>
                  <a:shade val="0"/>
                  <a:invGamma/>
                  <a:alpha val="89999"/>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27" name="Oval 15"/>
          <p:cNvSpPr>
            <a:spLocks noChangeArrowheads="1"/>
          </p:cNvSpPr>
          <p:nvPr/>
        </p:nvSpPr>
        <p:spPr bwMode="gray">
          <a:xfrm>
            <a:off x="1406525" y="1938338"/>
            <a:ext cx="1481138" cy="1466850"/>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8" name="Oval 16"/>
          <p:cNvSpPr>
            <a:spLocks noChangeArrowheads="1"/>
          </p:cNvSpPr>
          <p:nvPr/>
        </p:nvSpPr>
        <p:spPr bwMode="gray">
          <a:xfrm>
            <a:off x="1408113" y="1941513"/>
            <a:ext cx="1481137" cy="1466850"/>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9" name="Oval 17"/>
          <p:cNvSpPr>
            <a:spLocks noChangeArrowheads="1"/>
          </p:cNvSpPr>
          <p:nvPr/>
        </p:nvSpPr>
        <p:spPr bwMode="gray">
          <a:xfrm>
            <a:off x="1481138" y="2012950"/>
            <a:ext cx="1333500" cy="1320800"/>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nvGrpSpPr>
          <p:cNvPr id="90130" name="Group 18"/>
          <p:cNvGrpSpPr>
            <a:grpSpLocks/>
          </p:cNvGrpSpPr>
          <p:nvPr/>
        </p:nvGrpSpPr>
        <p:grpSpPr bwMode="auto">
          <a:xfrm>
            <a:off x="1501775" y="2032000"/>
            <a:ext cx="1290638" cy="1277938"/>
            <a:chOff x="4166" y="1706"/>
            <a:chExt cx="1252" cy="1252"/>
          </a:xfrm>
        </p:grpSpPr>
        <p:sp>
          <p:nvSpPr>
            <p:cNvPr id="90131" name="Oval 19"/>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32" name="Oval 20"/>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33" name="Oval 21"/>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34" name="Oval 22"/>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0135" name="Oval 23"/>
          <p:cNvSpPr>
            <a:spLocks noChangeArrowheads="1"/>
          </p:cNvSpPr>
          <p:nvPr/>
        </p:nvSpPr>
        <p:spPr bwMode="gray">
          <a:xfrm>
            <a:off x="3759200" y="1833563"/>
            <a:ext cx="1703388" cy="1687512"/>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36" name="Oval 24"/>
          <p:cNvSpPr>
            <a:spLocks noChangeArrowheads="1"/>
          </p:cNvSpPr>
          <p:nvPr/>
        </p:nvSpPr>
        <p:spPr bwMode="gray">
          <a:xfrm>
            <a:off x="3759200" y="1833563"/>
            <a:ext cx="1703388" cy="1687512"/>
          </a:xfrm>
          <a:prstGeom prst="ellipse">
            <a:avLst/>
          </a:prstGeom>
          <a:gradFill rotWithShape="1">
            <a:gsLst>
              <a:gs pos="0">
                <a:schemeClr val="accent1">
                  <a:alpha val="32001"/>
                </a:schemeClr>
              </a:gs>
              <a:gs pos="100000">
                <a:schemeClr val="accent1">
                  <a:gamma/>
                  <a:shade val="46275"/>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37" name="Oval 25"/>
          <p:cNvSpPr>
            <a:spLocks noChangeArrowheads="1"/>
          </p:cNvSpPr>
          <p:nvPr/>
        </p:nvSpPr>
        <p:spPr bwMode="gray">
          <a:xfrm>
            <a:off x="3870325" y="1944688"/>
            <a:ext cx="1481138" cy="1466850"/>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38" name="Oval 26"/>
          <p:cNvSpPr>
            <a:spLocks noChangeArrowheads="1"/>
          </p:cNvSpPr>
          <p:nvPr/>
        </p:nvSpPr>
        <p:spPr bwMode="gray">
          <a:xfrm>
            <a:off x="3871913" y="1946275"/>
            <a:ext cx="1481137" cy="1466850"/>
          </a:xfrm>
          <a:prstGeom prst="ellipse">
            <a:avLst/>
          </a:prstGeom>
          <a:gradFill rotWithShape="1">
            <a:gsLst>
              <a:gs pos="0">
                <a:schemeClr val="accent1">
                  <a:gamma/>
                  <a:shade val="63529"/>
                  <a:invGamma/>
                </a:schemeClr>
              </a:gs>
              <a:gs pos="100000">
                <a:schemeClr val="accent1">
                  <a:alpha val="0"/>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39" name="Oval 27"/>
          <p:cNvSpPr>
            <a:spLocks noChangeArrowheads="1"/>
          </p:cNvSpPr>
          <p:nvPr/>
        </p:nvSpPr>
        <p:spPr bwMode="gray">
          <a:xfrm>
            <a:off x="3943350" y="2016125"/>
            <a:ext cx="1333500" cy="1320800"/>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nvGrpSpPr>
          <p:cNvPr id="90140" name="Group 28"/>
          <p:cNvGrpSpPr>
            <a:grpSpLocks/>
          </p:cNvGrpSpPr>
          <p:nvPr/>
        </p:nvGrpSpPr>
        <p:grpSpPr bwMode="auto">
          <a:xfrm>
            <a:off x="3965575" y="2032000"/>
            <a:ext cx="1290638" cy="1277938"/>
            <a:chOff x="4166" y="1706"/>
            <a:chExt cx="1252" cy="1252"/>
          </a:xfrm>
        </p:grpSpPr>
        <p:sp>
          <p:nvSpPr>
            <p:cNvPr id="90141" name="Oval 29"/>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2" name="Oval 30"/>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3" name="Oval 31"/>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4" name="Oval 32"/>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grpSp>
        <p:nvGrpSpPr>
          <p:cNvPr id="90145" name="Group 33"/>
          <p:cNvGrpSpPr>
            <a:grpSpLocks/>
          </p:cNvGrpSpPr>
          <p:nvPr/>
        </p:nvGrpSpPr>
        <p:grpSpPr bwMode="auto">
          <a:xfrm>
            <a:off x="6435725" y="2032000"/>
            <a:ext cx="1292225" cy="1277938"/>
            <a:chOff x="4166" y="1706"/>
            <a:chExt cx="1252" cy="1252"/>
          </a:xfrm>
        </p:grpSpPr>
        <p:sp>
          <p:nvSpPr>
            <p:cNvPr id="90146" name="Oval 34"/>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7" name="Oval 35"/>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8" name="Oval 36"/>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9" name="Oval 37"/>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0150" name="Text Box 38"/>
          <p:cNvSpPr txBox="1">
            <a:spLocks noChangeArrowheads="1"/>
          </p:cNvSpPr>
          <p:nvPr/>
        </p:nvSpPr>
        <p:spPr bwMode="gray">
          <a:xfrm>
            <a:off x="1719717" y="2385035"/>
            <a:ext cx="857927"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eaLnBrk="0" hangingPunct="0"/>
            <a:r>
              <a:rPr lang="tr-TR" altLang="tr-TR" sz="2400" dirty="0" smtClean="0">
                <a:solidFill>
                  <a:srgbClr val="002060"/>
                </a:solidFill>
                <a:latin typeface="Arial Rounded MT Bold" panose="020F0704030504030204" pitchFamily="34" charset="0"/>
              </a:rPr>
              <a:t>Dua </a:t>
            </a:r>
          </a:p>
          <a:p>
            <a:pPr algn="ctr" eaLnBrk="0" hangingPunct="0"/>
            <a:endParaRPr lang="en-US" altLang="tr-TR" sz="2400" dirty="0">
              <a:solidFill>
                <a:srgbClr val="000000"/>
              </a:solidFill>
            </a:endParaRPr>
          </a:p>
        </p:txBody>
      </p:sp>
      <p:sp>
        <p:nvSpPr>
          <p:cNvPr id="90151" name="Text Box 39"/>
          <p:cNvSpPr txBox="1">
            <a:spLocks noChangeArrowheads="1"/>
          </p:cNvSpPr>
          <p:nvPr/>
        </p:nvSpPr>
        <p:spPr bwMode="gray">
          <a:xfrm>
            <a:off x="3845893" y="2482215"/>
            <a:ext cx="149701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sz="2400" dirty="0" smtClean="0">
                <a:solidFill>
                  <a:srgbClr val="002060"/>
                </a:solidFill>
                <a:latin typeface="Arial Rounded MT Bold" panose="020F0704030504030204" pitchFamily="34" charset="0"/>
              </a:rPr>
              <a:t> Takdim</a:t>
            </a:r>
            <a:endParaRPr lang="tr-TR" altLang="tr-TR" sz="2400" dirty="0">
              <a:solidFill>
                <a:srgbClr val="002060"/>
              </a:solidFill>
              <a:latin typeface="Arial Rounded MT Bold" panose="020F0704030504030204" pitchFamily="34" charset="0"/>
            </a:endParaRPr>
          </a:p>
        </p:txBody>
      </p:sp>
      <p:sp>
        <p:nvSpPr>
          <p:cNvPr id="90152" name="Text Box 40"/>
          <p:cNvSpPr txBox="1">
            <a:spLocks noChangeArrowheads="1"/>
          </p:cNvSpPr>
          <p:nvPr/>
        </p:nvSpPr>
        <p:spPr bwMode="gray">
          <a:xfrm>
            <a:off x="6645605" y="2505075"/>
            <a:ext cx="88357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eaLnBrk="0" hangingPunct="0"/>
            <a:r>
              <a:rPr lang="tr-TR" altLang="tr-TR" sz="2400" dirty="0" smtClean="0">
                <a:solidFill>
                  <a:srgbClr val="002060"/>
                </a:solidFill>
                <a:latin typeface="Arial Rounded MT Bold" panose="020F0704030504030204" pitchFamily="34" charset="0"/>
              </a:rPr>
              <a:t>Giriş</a:t>
            </a:r>
            <a:endParaRPr lang="en-US" altLang="tr-TR" sz="2400" dirty="0">
              <a:solidFill>
                <a:srgbClr val="000000"/>
              </a:solidFill>
            </a:endParaRPr>
          </a:p>
        </p:txBody>
      </p:sp>
    </p:spTree>
    <p:extLst>
      <p:ext uri="{BB962C8B-B14F-4D97-AF65-F5344CB8AC3E}">
        <p14:creationId xmlns:p14="http://schemas.microsoft.com/office/powerpoint/2010/main" xmlns="" val="3209375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ltbilgi Yer Tutucusu 3"/>
          <p:cNvSpPr>
            <a:spLocks noGrp="1"/>
          </p:cNvSpPr>
          <p:nvPr>
            <p:ph type="ftr" sz="quarter" idx="10"/>
          </p:nvPr>
        </p:nvSpPr>
        <p:spPr>
          <a:xfrm>
            <a:off x="6011863" y="6381328"/>
            <a:ext cx="2895600" cy="320675"/>
          </a:xfrm>
        </p:spPr>
        <p:txBody>
          <a:bodyPr/>
          <a:lstStyle/>
          <a:p>
            <a:r>
              <a:rPr lang="tr-TR" altLang="tr-TR" sz="2800" dirty="0">
                <a:latin typeface="Palace Script MT" panose="030303020206070C0B05" pitchFamily="66" charset="0"/>
              </a:rPr>
              <a:t>Ataman</a:t>
            </a:r>
            <a:endParaRPr lang="en-US" altLang="tr-TR" sz="2800" dirty="0">
              <a:latin typeface="Palace Script MT" panose="030303020206070C0B05" pitchFamily="66" charset="0"/>
            </a:endParaRPr>
          </a:p>
        </p:txBody>
      </p:sp>
      <p:sp>
        <p:nvSpPr>
          <p:cNvPr id="42" name="Veri Yer Tutucusu 5"/>
          <p:cNvSpPr>
            <a:spLocks noGrp="1"/>
          </p:cNvSpPr>
          <p:nvPr>
            <p:ph type="dt" sz="half" idx="12"/>
          </p:nvPr>
        </p:nvSpPr>
        <p:spPr/>
        <p:txBody>
          <a:bodyPr/>
          <a:lstStyle/>
          <a:p>
            <a:pPr algn="ctr"/>
            <a:r>
              <a:rPr lang="tr-TR" altLang="tr-TR" dirty="0" smtClean="0"/>
              <a:t>VAAZ/İRŞAT</a:t>
            </a:r>
            <a:endParaRPr lang="en-US" altLang="tr-TR" dirty="0"/>
          </a:p>
        </p:txBody>
      </p:sp>
      <p:sp>
        <p:nvSpPr>
          <p:cNvPr id="90114" name="AutoShape 2"/>
          <p:cNvSpPr>
            <a:spLocks noChangeArrowheads="1"/>
          </p:cNvSpPr>
          <p:nvPr/>
        </p:nvSpPr>
        <p:spPr bwMode="auto">
          <a:xfrm>
            <a:off x="3722688" y="3657600"/>
            <a:ext cx="1839912" cy="2286000"/>
          </a:xfrm>
          <a:prstGeom prst="roundRect">
            <a:avLst>
              <a:gd name="adj" fmla="val 13745"/>
            </a:avLst>
          </a:prstGeom>
          <a:noFill/>
          <a:ln w="38100">
            <a:solidFill>
              <a:schemeClr val="accent1">
                <a:lumMod val="50000"/>
              </a:schemeClr>
            </a:solidFill>
            <a:round/>
            <a:headEnd/>
            <a:tailEnd/>
          </a:ln>
          <a:effectLst/>
          <a:extLst>
            <a:ext uri="{909E8E84-426E-40DD-AFC4-6F175D3DCCD1}">
              <a14:hiddenFill xmlns:a14="http://schemas.microsoft.com/office/drawing/2010/main" xmlns="">
                <a:solidFill>
                  <a:srgbClr val="FFFFFF">
                    <a:alpha val="31000"/>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pPr eaLnBrk="0" hangingPunct="0"/>
            <a:r>
              <a:rPr lang="tr-TR" altLang="tr-TR" sz="2000" dirty="0">
                <a:solidFill>
                  <a:srgbClr val="002060"/>
                </a:solidFill>
                <a:latin typeface="Arial Rounded MT Bold" panose="020F0704030504030204" pitchFamily="34" charset="0"/>
              </a:rPr>
              <a:t>K</a:t>
            </a:r>
            <a:r>
              <a:rPr lang="tr-TR" altLang="tr-TR" sz="2000" dirty="0" smtClean="0">
                <a:solidFill>
                  <a:srgbClr val="002060"/>
                </a:solidFill>
                <a:latin typeface="Arial Rounded MT Bold" panose="020F0704030504030204" pitchFamily="34" charset="0"/>
              </a:rPr>
              <a:t>ısa özet, ana mesaj, önemli noktaların vurgusu</a:t>
            </a:r>
            <a:endParaRPr lang="en-US" altLang="tr-TR" sz="2000" dirty="0">
              <a:solidFill>
                <a:schemeClr val="tx2"/>
              </a:solidFill>
              <a:latin typeface="Verdana" pitchFamily="34" charset="0"/>
            </a:endParaRPr>
          </a:p>
        </p:txBody>
      </p:sp>
      <p:sp>
        <p:nvSpPr>
          <p:cNvPr id="90115" name="AutoShape 3"/>
          <p:cNvSpPr>
            <a:spLocks noChangeArrowheads="1"/>
          </p:cNvSpPr>
          <p:nvPr/>
        </p:nvSpPr>
        <p:spPr bwMode="auto">
          <a:xfrm>
            <a:off x="395536" y="3789040"/>
            <a:ext cx="2880319" cy="2154560"/>
          </a:xfrm>
          <a:prstGeom prst="roundRect">
            <a:avLst>
              <a:gd name="adj" fmla="val 13745"/>
            </a:avLst>
          </a:prstGeom>
          <a:noFill/>
          <a:ln w="38100">
            <a:solidFill>
              <a:schemeClr val="bg2">
                <a:lumMod val="50000"/>
              </a:schemeClr>
            </a:solidFill>
            <a:round/>
            <a:headEnd/>
            <a:tailEnd/>
          </a:ln>
          <a:effectLst/>
          <a:extLst>
            <a:ext uri="{909E8E84-426E-40DD-AFC4-6F175D3DCCD1}">
              <a14:hiddenFill xmlns:a14="http://schemas.microsoft.com/office/drawing/2010/main" xmlns="">
                <a:solidFill>
                  <a:srgbClr val="C0C0C0">
                    <a:alpha val="31000"/>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tr-TR" altLang="tr-TR" dirty="0" smtClean="0">
                <a:solidFill>
                  <a:srgbClr val="002060"/>
                </a:solidFill>
                <a:latin typeface="Arial Rounded MT Bold" panose="020F0704030504030204" pitchFamily="34" charset="0"/>
              </a:rPr>
              <a:t>Açıklayıcı bilgiler, ayet ve hadis yorumları, şiirler, hikayeler, şahsi yorumlar, örnek olaylar, cemaate soru ve cevaplar, hatıra ve gözlemler, vs.</a:t>
            </a:r>
            <a:endParaRPr lang="tr-TR" altLang="tr-TR" dirty="0">
              <a:solidFill>
                <a:srgbClr val="002060"/>
              </a:solidFill>
              <a:latin typeface="Arial Rounded MT Bold" panose="020F0704030504030204" pitchFamily="34" charset="0"/>
            </a:endParaRPr>
          </a:p>
        </p:txBody>
      </p:sp>
      <p:sp>
        <p:nvSpPr>
          <p:cNvPr id="90116" name="AutoShape 4"/>
          <p:cNvSpPr>
            <a:spLocks noChangeArrowheads="1"/>
          </p:cNvSpPr>
          <p:nvPr/>
        </p:nvSpPr>
        <p:spPr bwMode="auto">
          <a:xfrm>
            <a:off x="6248400" y="3657600"/>
            <a:ext cx="1752600" cy="2286000"/>
          </a:xfrm>
          <a:prstGeom prst="roundRect">
            <a:avLst>
              <a:gd name="adj" fmla="val 13745"/>
            </a:avLst>
          </a:prstGeom>
          <a:noFill/>
          <a:ln w="38100">
            <a:solidFill>
              <a:srgbClr val="0070C0"/>
            </a:solidFill>
            <a:round/>
            <a:headEnd/>
            <a:tailEnd/>
          </a:ln>
          <a:effectLst/>
          <a:extLst>
            <a:ext uri="{909E8E84-426E-40DD-AFC4-6F175D3DCCD1}">
              <a14:hiddenFill xmlns:a14="http://schemas.microsoft.com/office/drawing/2010/main" xmlns="">
                <a:solidFill>
                  <a:srgbClr val="C0C0C0">
                    <a:alpha val="31000"/>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p>
            <a:r>
              <a:rPr lang="tr-TR" altLang="tr-TR" sz="2000" dirty="0" smtClean="0">
                <a:solidFill>
                  <a:srgbClr val="002060"/>
                </a:solidFill>
                <a:latin typeface="Arial Rounded MT Bold" panose="020F0704030504030204" pitchFamily="34" charset="0"/>
              </a:rPr>
              <a:t>Dua, temenniler ve Fatiha</a:t>
            </a:r>
            <a:endParaRPr lang="tr-TR" altLang="tr-TR" sz="2000" dirty="0">
              <a:solidFill>
                <a:srgbClr val="002060"/>
              </a:solidFill>
              <a:latin typeface="Arial Rounded MT Bold" panose="020F0704030504030204" pitchFamily="34" charset="0"/>
            </a:endParaRPr>
          </a:p>
        </p:txBody>
      </p:sp>
      <p:sp>
        <p:nvSpPr>
          <p:cNvPr id="90117" name="Rectangle 5"/>
          <p:cNvSpPr>
            <a:spLocks noGrp="1" noChangeArrowheads="1"/>
          </p:cNvSpPr>
          <p:nvPr>
            <p:ph type="title"/>
          </p:nvPr>
        </p:nvSpPr>
        <p:spPr/>
        <p:txBody>
          <a:bodyPr/>
          <a:lstStyle/>
          <a:p>
            <a:r>
              <a:rPr lang="tr-TR" sz="3600" dirty="0">
                <a:latin typeface="Arial Rounded MT Bold" panose="020F0704030504030204" pitchFamily="34" charset="0"/>
              </a:rPr>
              <a:t>5.Vaaz Planı / Uygulama</a:t>
            </a:r>
            <a:endParaRPr lang="en-US" altLang="tr-TR" sz="2000" dirty="0"/>
          </a:p>
        </p:txBody>
      </p:sp>
      <p:sp>
        <p:nvSpPr>
          <p:cNvPr id="90118" name="AutoShape 6"/>
          <p:cNvSpPr>
            <a:spLocks noChangeArrowheads="1"/>
          </p:cNvSpPr>
          <p:nvPr/>
        </p:nvSpPr>
        <p:spPr bwMode="gray">
          <a:xfrm>
            <a:off x="3151188" y="2452688"/>
            <a:ext cx="400050" cy="449262"/>
          </a:xfrm>
          <a:prstGeom prst="chevron">
            <a:avLst>
              <a:gd name="adj" fmla="val 52514"/>
            </a:avLst>
          </a:prstGeom>
          <a:solidFill>
            <a:schemeClr val="accent1"/>
          </a:solidFill>
          <a:ln>
            <a:noFill/>
          </a:ln>
          <a:effectLst/>
          <a:extLst>
            <a:ext uri="{91240B29-F687-4F45-9708-019B960494DF}">
              <a14:hiddenLine xmlns:a14="http://schemas.microsoft.com/office/drawing/2010/main" xmlns="" w="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tr-TR"/>
          </a:p>
        </p:txBody>
      </p:sp>
      <p:sp>
        <p:nvSpPr>
          <p:cNvPr id="90119" name="AutoShape 7"/>
          <p:cNvSpPr>
            <a:spLocks noChangeArrowheads="1"/>
          </p:cNvSpPr>
          <p:nvPr/>
        </p:nvSpPr>
        <p:spPr bwMode="gray">
          <a:xfrm>
            <a:off x="5613400" y="2452688"/>
            <a:ext cx="398463" cy="449262"/>
          </a:xfrm>
          <a:prstGeom prst="chevron">
            <a:avLst>
              <a:gd name="adj" fmla="val 52514"/>
            </a:avLst>
          </a:prstGeom>
          <a:solidFill>
            <a:schemeClr val="hlink"/>
          </a:solidFill>
          <a:ln>
            <a:noFill/>
          </a:ln>
          <a:effectLst/>
          <a:extLst>
            <a:ext uri="{91240B29-F687-4F45-9708-019B960494DF}">
              <a14:hiddenLine xmlns:a14="http://schemas.microsoft.com/office/drawing/2010/main" xmlns="" w="0" algn="ctr">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tr-TR"/>
          </a:p>
        </p:txBody>
      </p:sp>
      <p:sp>
        <p:nvSpPr>
          <p:cNvPr id="90120" name="Oval 8"/>
          <p:cNvSpPr>
            <a:spLocks noChangeArrowheads="1"/>
          </p:cNvSpPr>
          <p:nvPr/>
        </p:nvSpPr>
        <p:spPr bwMode="gray">
          <a:xfrm>
            <a:off x="6221413" y="1833563"/>
            <a:ext cx="1703387" cy="16875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21" name="Oval 9"/>
          <p:cNvSpPr>
            <a:spLocks noChangeArrowheads="1"/>
          </p:cNvSpPr>
          <p:nvPr/>
        </p:nvSpPr>
        <p:spPr bwMode="gray">
          <a:xfrm>
            <a:off x="6221413" y="1833563"/>
            <a:ext cx="1703387" cy="1687512"/>
          </a:xfrm>
          <a:prstGeom prst="ellipse">
            <a:avLst/>
          </a:prstGeom>
          <a:gradFill rotWithShape="1">
            <a:gsLst>
              <a:gs pos="0">
                <a:schemeClr val="hlink">
                  <a:alpha val="32001"/>
                </a:schemeClr>
              </a:gs>
              <a:gs pos="100000">
                <a:schemeClr val="hlink">
                  <a:gamma/>
                  <a:shade val="0"/>
                  <a:invGamma/>
                  <a:alpha val="89999"/>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2" name="Oval 10"/>
          <p:cNvSpPr>
            <a:spLocks noChangeArrowheads="1"/>
          </p:cNvSpPr>
          <p:nvPr/>
        </p:nvSpPr>
        <p:spPr bwMode="gray">
          <a:xfrm>
            <a:off x="6332538" y="1944688"/>
            <a:ext cx="1481137" cy="146685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3" name="Oval 11"/>
          <p:cNvSpPr>
            <a:spLocks noChangeArrowheads="1"/>
          </p:cNvSpPr>
          <p:nvPr/>
        </p:nvSpPr>
        <p:spPr bwMode="gray">
          <a:xfrm>
            <a:off x="6357938" y="1952625"/>
            <a:ext cx="1481137" cy="1466850"/>
          </a:xfrm>
          <a:prstGeom prst="ellipse">
            <a:avLst/>
          </a:prstGeom>
          <a:gradFill rotWithShape="1">
            <a:gsLst>
              <a:gs pos="0">
                <a:schemeClr val="hlink">
                  <a:gamma/>
                  <a:shade val="63529"/>
                  <a:invGamma/>
                </a:schemeClr>
              </a:gs>
              <a:gs pos="100000">
                <a:schemeClr val="hlink">
                  <a:alpha val="0"/>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4" name="Oval 12"/>
          <p:cNvSpPr>
            <a:spLocks noChangeArrowheads="1"/>
          </p:cNvSpPr>
          <p:nvPr/>
        </p:nvSpPr>
        <p:spPr bwMode="gray">
          <a:xfrm>
            <a:off x="6411913" y="2016125"/>
            <a:ext cx="1335087" cy="1320800"/>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5" name="Oval 13"/>
          <p:cNvSpPr>
            <a:spLocks noChangeArrowheads="1"/>
          </p:cNvSpPr>
          <p:nvPr/>
        </p:nvSpPr>
        <p:spPr bwMode="gray">
          <a:xfrm>
            <a:off x="1295400" y="1828800"/>
            <a:ext cx="1703388" cy="168751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26" name="Oval 14"/>
          <p:cNvSpPr>
            <a:spLocks noChangeArrowheads="1"/>
          </p:cNvSpPr>
          <p:nvPr/>
        </p:nvSpPr>
        <p:spPr bwMode="gray">
          <a:xfrm>
            <a:off x="1295400" y="1828800"/>
            <a:ext cx="1703388" cy="1687513"/>
          </a:xfrm>
          <a:prstGeom prst="ellipse">
            <a:avLst/>
          </a:prstGeom>
          <a:gradFill rotWithShape="1">
            <a:gsLst>
              <a:gs pos="0">
                <a:schemeClr val="folHlink">
                  <a:alpha val="32001"/>
                </a:schemeClr>
              </a:gs>
              <a:gs pos="100000">
                <a:schemeClr val="folHlink">
                  <a:gamma/>
                  <a:shade val="0"/>
                  <a:invGamma/>
                  <a:alpha val="89999"/>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27" name="Oval 15"/>
          <p:cNvSpPr>
            <a:spLocks noChangeArrowheads="1"/>
          </p:cNvSpPr>
          <p:nvPr/>
        </p:nvSpPr>
        <p:spPr bwMode="gray">
          <a:xfrm>
            <a:off x="1406525" y="1938338"/>
            <a:ext cx="1481138" cy="1466850"/>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8" name="Oval 16"/>
          <p:cNvSpPr>
            <a:spLocks noChangeArrowheads="1"/>
          </p:cNvSpPr>
          <p:nvPr/>
        </p:nvSpPr>
        <p:spPr bwMode="gray">
          <a:xfrm>
            <a:off x="1408113" y="1941513"/>
            <a:ext cx="1481137" cy="1466850"/>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29" name="Oval 17"/>
          <p:cNvSpPr>
            <a:spLocks noChangeArrowheads="1"/>
          </p:cNvSpPr>
          <p:nvPr/>
        </p:nvSpPr>
        <p:spPr bwMode="gray">
          <a:xfrm>
            <a:off x="1481138" y="2012950"/>
            <a:ext cx="1333500" cy="1320800"/>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nvGrpSpPr>
          <p:cNvPr id="90130" name="Group 18"/>
          <p:cNvGrpSpPr>
            <a:grpSpLocks/>
          </p:cNvGrpSpPr>
          <p:nvPr/>
        </p:nvGrpSpPr>
        <p:grpSpPr bwMode="auto">
          <a:xfrm>
            <a:off x="1501775" y="2032000"/>
            <a:ext cx="1290638" cy="1277938"/>
            <a:chOff x="4166" y="1706"/>
            <a:chExt cx="1252" cy="1252"/>
          </a:xfrm>
        </p:grpSpPr>
        <p:sp>
          <p:nvSpPr>
            <p:cNvPr id="90131" name="Oval 19"/>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32" name="Oval 20"/>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33" name="Oval 21"/>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34" name="Oval 22"/>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0135" name="Oval 23"/>
          <p:cNvSpPr>
            <a:spLocks noChangeArrowheads="1"/>
          </p:cNvSpPr>
          <p:nvPr/>
        </p:nvSpPr>
        <p:spPr bwMode="gray">
          <a:xfrm>
            <a:off x="3759200" y="1833563"/>
            <a:ext cx="1703388" cy="1687512"/>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36" name="Oval 24"/>
          <p:cNvSpPr>
            <a:spLocks noChangeArrowheads="1"/>
          </p:cNvSpPr>
          <p:nvPr/>
        </p:nvSpPr>
        <p:spPr bwMode="gray">
          <a:xfrm>
            <a:off x="3759200" y="1833563"/>
            <a:ext cx="1703388" cy="1687512"/>
          </a:xfrm>
          <a:prstGeom prst="ellipse">
            <a:avLst/>
          </a:prstGeom>
          <a:gradFill rotWithShape="1">
            <a:gsLst>
              <a:gs pos="0">
                <a:schemeClr val="accent1">
                  <a:alpha val="32001"/>
                </a:schemeClr>
              </a:gs>
              <a:gs pos="100000">
                <a:schemeClr val="accent1">
                  <a:gamma/>
                  <a:shade val="46275"/>
                  <a:invGamma/>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0137" name="Oval 25"/>
          <p:cNvSpPr>
            <a:spLocks noChangeArrowheads="1"/>
          </p:cNvSpPr>
          <p:nvPr/>
        </p:nvSpPr>
        <p:spPr bwMode="gray">
          <a:xfrm>
            <a:off x="3870325" y="1944688"/>
            <a:ext cx="1481138" cy="1466850"/>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38" name="Oval 26"/>
          <p:cNvSpPr>
            <a:spLocks noChangeArrowheads="1"/>
          </p:cNvSpPr>
          <p:nvPr/>
        </p:nvSpPr>
        <p:spPr bwMode="gray">
          <a:xfrm>
            <a:off x="3871913" y="1946275"/>
            <a:ext cx="1481137" cy="1466850"/>
          </a:xfrm>
          <a:prstGeom prst="ellipse">
            <a:avLst/>
          </a:prstGeom>
          <a:gradFill rotWithShape="1">
            <a:gsLst>
              <a:gs pos="0">
                <a:schemeClr val="accent1">
                  <a:gamma/>
                  <a:shade val="63529"/>
                  <a:invGamma/>
                </a:schemeClr>
              </a:gs>
              <a:gs pos="100000">
                <a:schemeClr val="accent1">
                  <a:alpha val="0"/>
                </a:schemeClr>
              </a:gs>
            </a:gsLst>
            <a:lin ang="2700000" scaled="1"/>
          </a:gra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90139" name="Oval 27"/>
          <p:cNvSpPr>
            <a:spLocks noChangeArrowheads="1"/>
          </p:cNvSpPr>
          <p:nvPr/>
        </p:nvSpPr>
        <p:spPr bwMode="gray">
          <a:xfrm>
            <a:off x="3943350" y="2016125"/>
            <a:ext cx="1333500" cy="1320800"/>
          </a:xfrm>
          <a:prstGeom prst="ellipse">
            <a:avLst/>
          </a:prstGeom>
          <a:solidFill>
            <a:srgbClr val="333333"/>
          </a:solidFill>
          <a:ln>
            <a:noFill/>
          </a:ln>
          <a:effectLst/>
          <a:extLst>
            <a:ext uri="{91240B29-F687-4F45-9708-019B960494DF}">
              <a14:hiddenLine xmlns:a14="http://schemas.microsoft.com/office/drawing/2010/main" xmlns="" w="38100" algn="ctr">
                <a:solidFill>
                  <a:schemeClr val="bg1"/>
                </a:solidFill>
                <a:round/>
                <a:headEnd/>
                <a:tailEnd/>
              </a14:hiddenLine>
            </a:ext>
            <a:ext uri="{AF507438-7753-43E0-B8FC-AC1667EBCBE1}">
              <a14:hiddenEffects xmlns:a14="http://schemas.microsoft.com/office/drawing/2010/main" xmlns="">
                <a:effectLst>
                  <a:outerShdw dist="109250" dir="3267739" algn="ctr" rotWithShape="0">
                    <a:srgbClr val="808080">
                      <a:alpha val="50000"/>
                    </a:srgbClr>
                  </a:outerShdw>
                </a:effectLst>
              </a14:hiddenEffects>
            </a:ext>
          </a:extLst>
        </p:spPr>
        <p:txBody>
          <a:bodyPr anchor="ctr">
            <a:spAutoFit/>
          </a:bodyPr>
          <a:lstStyle/>
          <a:p>
            <a:endParaRPr lang="tr-TR"/>
          </a:p>
        </p:txBody>
      </p:sp>
      <p:grpSp>
        <p:nvGrpSpPr>
          <p:cNvPr id="90140" name="Group 28"/>
          <p:cNvGrpSpPr>
            <a:grpSpLocks/>
          </p:cNvGrpSpPr>
          <p:nvPr/>
        </p:nvGrpSpPr>
        <p:grpSpPr bwMode="auto">
          <a:xfrm>
            <a:off x="3965575" y="2032000"/>
            <a:ext cx="1290638" cy="1277938"/>
            <a:chOff x="4166" y="1706"/>
            <a:chExt cx="1252" cy="1252"/>
          </a:xfrm>
        </p:grpSpPr>
        <p:sp>
          <p:nvSpPr>
            <p:cNvPr id="90141" name="Oval 29"/>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2" name="Oval 30"/>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3" name="Oval 31"/>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4" name="Oval 32"/>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grpSp>
        <p:nvGrpSpPr>
          <p:cNvPr id="90145" name="Group 33"/>
          <p:cNvGrpSpPr>
            <a:grpSpLocks/>
          </p:cNvGrpSpPr>
          <p:nvPr/>
        </p:nvGrpSpPr>
        <p:grpSpPr bwMode="auto">
          <a:xfrm>
            <a:off x="6435725" y="2032000"/>
            <a:ext cx="1292225" cy="1277938"/>
            <a:chOff x="4166" y="1706"/>
            <a:chExt cx="1252" cy="1252"/>
          </a:xfrm>
        </p:grpSpPr>
        <p:sp>
          <p:nvSpPr>
            <p:cNvPr id="90146" name="Oval 34"/>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7" name="Oval 35"/>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8" name="Oval 36"/>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sp>
          <p:nvSpPr>
            <p:cNvPr id="90149" name="Oval 37"/>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eaVert" wrap="none" anchor="ctr"/>
            <a:lstStyle/>
            <a:p>
              <a:endParaRPr lang="tr-TR"/>
            </a:p>
          </p:txBody>
        </p:sp>
      </p:grpSp>
      <p:sp>
        <p:nvSpPr>
          <p:cNvPr id="90150" name="Text Box 38"/>
          <p:cNvSpPr txBox="1">
            <a:spLocks noChangeArrowheads="1"/>
          </p:cNvSpPr>
          <p:nvPr/>
        </p:nvSpPr>
        <p:spPr bwMode="gray">
          <a:xfrm>
            <a:off x="1458396" y="2505075"/>
            <a:ext cx="138691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eaLnBrk="0" hangingPunct="0"/>
            <a:r>
              <a:rPr lang="tr-TR" altLang="tr-TR" sz="2400" dirty="0" smtClean="0">
                <a:solidFill>
                  <a:srgbClr val="002060"/>
                </a:solidFill>
                <a:latin typeface="Arial Rounded MT Bold" panose="020F0704030504030204" pitchFamily="34" charset="0"/>
              </a:rPr>
              <a:t>Gelişme</a:t>
            </a:r>
            <a:endParaRPr lang="en-US" altLang="tr-TR" sz="2400" dirty="0">
              <a:solidFill>
                <a:srgbClr val="000000"/>
              </a:solidFill>
            </a:endParaRPr>
          </a:p>
        </p:txBody>
      </p:sp>
      <p:sp>
        <p:nvSpPr>
          <p:cNvPr id="90151" name="Text Box 39"/>
          <p:cNvSpPr txBox="1">
            <a:spLocks noChangeArrowheads="1"/>
          </p:cNvSpPr>
          <p:nvPr/>
        </p:nvSpPr>
        <p:spPr bwMode="gray">
          <a:xfrm>
            <a:off x="4057218" y="2505075"/>
            <a:ext cx="1126399"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eaLnBrk="0" hangingPunct="0"/>
            <a:r>
              <a:rPr lang="tr-TR" altLang="tr-TR" sz="2400" dirty="0" smtClean="0">
                <a:solidFill>
                  <a:srgbClr val="002060"/>
                </a:solidFill>
                <a:latin typeface="Arial Rounded MT Bold" panose="020F0704030504030204" pitchFamily="34" charset="0"/>
              </a:rPr>
              <a:t>Sonuç</a:t>
            </a:r>
            <a:endParaRPr lang="en-US" altLang="tr-TR" sz="2400" dirty="0">
              <a:solidFill>
                <a:srgbClr val="000000"/>
              </a:solidFill>
            </a:endParaRPr>
          </a:p>
        </p:txBody>
      </p:sp>
      <p:sp>
        <p:nvSpPr>
          <p:cNvPr id="90152" name="Text Box 40"/>
          <p:cNvSpPr txBox="1">
            <a:spLocks noChangeArrowheads="1"/>
          </p:cNvSpPr>
          <p:nvPr/>
        </p:nvSpPr>
        <p:spPr bwMode="gray">
          <a:xfrm>
            <a:off x="6560646" y="2505075"/>
            <a:ext cx="105349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eaLnBrk="0" hangingPunct="0"/>
            <a:r>
              <a:rPr lang="tr-TR" altLang="tr-TR" sz="2400" dirty="0" smtClean="0">
                <a:solidFill>
                  <a:srgbClr val="002060"/>
                </a:solidFill>
                <a:latin typeface="Arial Rounded MT Bold" panose="020F0704030504030204" pitchFamily="34" charset="0"/>
              </a:rPr>
              <a:t>Bitiriş</a:t>
            </a:r>
            <a:endParaRPr lang="en-US" altLang="tr-TR" sz="2400" dirty="0">
              <a:solidFill>
                <a:srgbClr val="000000"/>
              </a:solidFill>
            </a:endParaRPr>
          </a:p>
        </p:txBody>
      </p:sp>
    </p:spTree>
    <p:extLst>
      <p:ext uri="{BB962C8B-B14F-4D97-AF65-F5344CB8AC3E}">
        <p14:creationId xmlns:p14="http://schemas.microsoft.com/office/powerpoint/2010/main" xmlns="" val="1586840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cdb2004c003l">
  <a:themeElements>
    <a:clrScheme name="sample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fontScheme name="sample">
      <a:majorFont>
        <a:latin typeface="Verdana"/>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163794"/>
        </a:dk1>
        <a:lt1>
          <a:srgbClr val="FFFFFF"/>
        </a:lt1>
        <a:dk2>
          <a:srgbClr val="000000"/>
        </a:dk2>
        <a:lt2>
          <a:srgbClr val="C0C0C0"/>
        </a:lt2>
        <a:accent1>
          <a:srgbClr val="009999"/>
        </a:accent1>
        <a:accent2>
          <a:srgbClr val="990000"/>
        </a:accent2>
        <a:accent3>
          <a:srgbClr val="FFFFFF"/>
        </a:accent3>
        <a:accent4>
          <a:srgbClr val="112D7E"/>
        </a:accent4>
        <a:accent5>
          <a:srgbClr val="AACACA"/>
        </a:accent5>
        <a:accent6>
          <a:srgbClr val="8A0000"/>
        </a:accent6>
        <a:hlink>
          <a:srgbClr val="6699FF"/>
        </a:hlink>
        <a:folHlink>
          <a:srgbClr val="969696"/>
        </a:folHlink>
      </a:clrScheme>
      <a:clrMap bg1="lt1" tx1="dk1" bg2="lt2" tx2="dk2" accent1="accent1" accent2="accent2" accent3="accent3" accent4="accent4" accent5="accent5" accent6="accent6" hlink="hlink" folHlink="folHlink"/>
    </a:extraClrScheme>
    <a:extraClrScheme>
      <a:clrScheme name="sample 2">
        <a:dk1>
          <a:srgbClr val="29698D"/>
        </a:dk1>
        <a:lt1>
          <a:srgbClr val="FFFFFF"/>
        </a:lt1>
        <a:dk2>
          <a:srgbClr val="000000"/>
        </a:dk2>
        <a:lt2>
          <a:srgbClr val="A1BABD"/>
        </a:lt2>
        <a:accent1>
          <a:srgbClr val="FF5050"/>
        </a:accent1>
        <a:accent2>
          <a:srgbClr val="FF9933"/>
        </a:accent2>
        <a:accent3>
          <a:srgbClr val="FFFFFF"/>
        </a:accent3>
        <a:accent4>
          <a:srgbClr val="215978"/>
        </a:accent4>
        <a:accent5>
          <a:srgbClr val="FFB3B3"/>
        </a:accent5>
        <a:accent6>
          <a:srgbClr val="E78A2D"/>
        </a:accent6>
        <a:hlink>
          <a:srgbClr val="00CC99"/>
        </a:hlink>
        <a:folHlink>
          <a:srgbClr val="83A6A7"/>
        </a:folHlink>
      </a:clrScheme>
      <a:clrMap bg1="lt1" tx1="dk1" bg2="lt2" tx2="dk2" accent1="accent1" accent2="accent2" accent3="accent3" accent4="accent4" accent5="accent5" accent6="accent6" hlink="hlink" folHlink="folHlink"/>
    </a:extraClrScheme>
    <a:extraClrScheme>
      <a:clrScheme name="sample 3">
        <a:dk1>
          <a:srgbClr val="666699"/>
        </a:dk1>
        <a:lt1>
          <a:srgbClr val="FFFFFF"/>
        </a:lt1>
        <a:dk2>
          <a:srgbClr val="000000"/>
        </a:dk2>
        <a:lt2>
          <a:srgbClr val="C0C0C0"/>
        </a:lt2>
        <a:accent1>
          <a:srgbClr val="72B88E"/>
        </a:accent1>
        <a:accent2>
          <a:srgbClr val="C78DD7"/>
        </a:accent2>
        <a:accent3>
          <a:srgbClr val="FFFFFF"/>
        </a:accent3>
        <a:accent4>
          <a:srgbClr val="565682"/>
        </a:accent4>
        <a:accent5>
          <a:srgbClr val="BCD8C6"/>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cdb2004c003l</Template>
  <TotalTime>610</TotalTime>
  <Words>1127</Words>
  <Application>Microsoft Office PowerPoint</Application>
  <PresentationFormat>Ekran Gösterisi (4:3)</PresentationFormat>
  <Paragraphs>352</Paragraphs>
  <Slides>38</Slides>
  <Notes>1</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cdb2004c003l</vt:lpstr>
      <vt:lpstr>  1.Tanım</vt:lpstr>
      <vt:lpstr>1.Tanım</vt:lpstr>
      <vt:lpstr>2.Vaaz  Çeşitleri</vt:lpstr>
      <vt:lpstr>     3.Temel  İlkeler</vt:lpstr>
      <vt:lpstr>3.Temel  İlkeler</vt:lpstr>
      <vt:lpstr>3.Temel  İlkeler</vt:lpstr>
      <vt:lpstr> 4.Hazırlık Aşamaları</vt:lpstr>
      <vt:lpstr>5.Vaaz Planı / Uygulama</vt:lpstr>
      <vt:lpstr>5.Vaaz Planı / Uygulama</vt:lpstr>
      <vt:lpstr>6.Konu Seçiminde  Gözetilecek Unsurlar</vt:lpstr>
      <vt:lpstr>6.Konu Seçiminde  Gözetilecek Unsurlar</vt:lpstr>
      <vt:lpstr>7.Vaazın Hazırlanışı</vt:lpstr>
      <vt:lpstr>  8.Vaizin Kendisini Hazırlaması</vt:lpstr>
      <vt:lpstr>9.İyi Bir  Vaaz</vt:lpstr>
      <vt:lpstr>9.İyi Bir  Vaaz</vt:lpstr>
      <vt:lpstr>9.İyi Bir  Vaaz</vt:lpstr>
      <vt:lpstr> AYETLERDEN YARARLANMA </vt:lpstr>
      <vt:lpstr>Slayt 18</vt:lpstr>
      <vt:lpstr>Slayt 19</vt:lpstr>
      <vt:lpstr> HADİSLERDEN YARARLANMA </vt:lpstr>
      <vt:lpstr>  KISSALARDAN YARARLANMA </vt:lpstr>
      <vt:lpstr> HİKMETLİ SÖZ VE ŞİİRLERDEN YARARLANMA </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VAAZ SUNUMUNDA İLKELER</vt:lpstr>
      <vt:lpstr>VAAZ SUNMADA İLKELER</vt:lpstr>
      <vt:lpstr>SON SÖZ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Ibrahim ATAMAN</dc:creator>
  <cp:lastModifiedBy>muhammedcoskun</cp:lastModifiedBy>
  <cp:revision>86</cp:revision>
  <dcterms:created xsi:type="dcterms:W3CDTF">2014-05-27T08:40:53Z</dcterms:created>
  <dcterms:modified xsi:type="dcterms:W3CDTF">2015-01-27T09:45:57Z</dcterms:modified>
</cp:coreProperties>
</file>