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5" r:id="rId2"/>
    <p:sldId id="266" r:id="rId3"/>
    <p:sldId id="274" r:id="rId4"/>
    <p:sldId id="275" r:id="rId5"/>
    <p:sldId id="298" r:id="rId6"/>
    <p:sldId id="294" r:id="rId7"/>
    <p:sldId id="310" r:id="rId8"/>
    <p:sldId id="277" r:id="rId9"/>
    <p:sldId id="296" r:id="rId10"/>
    <p:sldId id="278" r:id="rId11"/>
    <p:sldId id="297" r:id="rId12"/>
    <p:sldId id="279" r:id="rId13"/>
    <p:sldId id="299" r:id="rId14"/>
    <p:sldId id="281" r:id="rId15"/>
    <p:sldId id="282" r:id="rId16"/>
    <p:sldId id="300" r:id="rId17"/>
    <p:sldId id="290" r:id="rId18"/>
    <p:sldId id="301" r:id="rId19"/>
    <p:sldId id="291" r:id="rId20"/>
    <p:sldId id="302" r:id="rId21"/>
    <p:sldId id="284" r:id="rId22"/>
    <p:sldId id="303" r:id="rId23"/>
    <p:sldId id="285" r:id="rId24"/>
    <p:sldId id="304" r:id="rId25"/>
    <p:sldId id="305" r:id="rId26"/>
    <p:sldId id="306" r:id="rId27"/>
    <p:sldId id="307" r:id="rId28"/>
    <p:sldId id="308" r:id="rId29"/>
    <p:sldId id="286" r:id="rId30"/>
    <p:sldId id="309" r:id="rId31"/>
    <p:sldId id="292" r:id="rId32"/>
    <p:sldId id="287" r:id="rId33"/>
    <p:sldId id="293" r:id="rId34"/>
    <p:sldId id="289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6D6E99-75A1-40FF-AA5E-58F8DB828796}" type="datetimeFigureOut">
              <a:rPr lang="tr-TR" smtClean="0"/>
              <a:pPr/>
              <a:t>22.09.2011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\öresin\resimler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Dikdörtgen"/>
          <p:cNvSpPr/>
          <p:nvPr/>
        </p:nvSpPr>
        <p:spPr>
          <a:xfrm>
            <a:off x="539552" y="4149080"/>
            <a:ext cx="821891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VAAZ VE İRŞATTA </a:t>
            </a:r>
          </a:p>
          <a:p>
            <a:pPr algn="ctr"/>
            <a:r>
              <a:rPr lang="tr-TR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ETKİLİ İLETİŞİM</a:t>
            </a:r>
            <a:endParaRPr lang="tr-TR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52736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latin typeface="Comic Sans MS" pitchFamily="66" charset="0"/>
              </a:rPr>
              <a:t>2.İletişimin Rengi</a:t>
            </a:r>
            <a:endParaRPr lang="tr-TR" sz="4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83264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sz="6600" dirty="0" smtClean="0">
                <a:latin typeface="Comic Sans MS" pitchFamily="66" charset="0"/>
              </a:rPr>
              <a:t>-niyet- </a:t>
            </a:r>
          </a:p>
          <a:p>
            <a:pPr algn="ctr">
              <a:buNone/>
            </a:pPr>
            <a:r>
              <a:rPr lang="tr-TR" sz="2800" b="1" dirty="0" smtClean="0">
                <a:latin typeface="Comic Sans MS" pitchFamily="66" charset="0"/>
              </a:rPr>
              <a:t>(İyi niyet – iyiye niyet)</a:t>
            </a:r>
            <a:r>
              <a:rPr lang="tr-TR" sz="6600" b="1" dirty="0" smtClean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إِنَّمَا الأَعْمَالُ بِالنِّيَّاتِ ،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وَإِنَّمَا لِكُلِّ امْرِئٍ مَا نَوَى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4000" b="1" dirty="0" err="1" smtClean="0">
                <a:latin typeface="Traditional Arabic" pitchFamily="18" charset="-78"/>
                <a:cs typeface="Traditional Arabic" pitchFamily="18" charset="-78"/>
              </a:rPr>
              <a:t>Buhâri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صحة الفهم وحسن القصد من أعظم نعم الله التي أنعم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على عبده بل ما أعطي عبد عطاء بعد الإسلام أفضل ولا أجل منهما بل هما ساقا الإسلام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وقيامه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عليهما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tr-TR" sz="3000" dirty="0" err="1" smtClean="0">
                <a:latin typeface="Aharoni" pitchFamily="2" charset="-79"/>
                <a:cs typeface="Aharoni" pitchFamily="2" charset="-79"/>
              </a:rPr>
              <a:t>İbnü’l</a:t>
            </a: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-Kayyım, </a:t>
            </a:r>
            <a:r>
              <a:rPr lang="tr-TR" sz="3000" dirty="0" err="1" smtClean="0">
                <a:latin typeface="Aharoni" pitchFamily="2" charset="-79"/>
                <a:cs typeface="Aharoni" pitchFamily="2" charset="-79"/>
              </a:rPr>
              <a:t>İ’lamu’l</a:t>
            </a: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-</a:t>
            </a:r>
            <a:r>
              <a:rPr lang="tr-TR" sz="3000" dirty="0" err="1" smtClean="0">
                <a:latin typeface="Aharoni" pitchFamily="2" charset="-79"/>
                <a:cs typeface="Aharoni" pitchFamily="2" charset="-79"/>
              </a:rPr>
              <a:t>Muvakkıîn</a:t>
            </a: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)</a:t>
            </a:r>
            <a:endParaRPr lang="tr-TR" sz="3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Niyetin İletişime yansımaları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4400" b="1" dirty="0" smtClean="0">
                <a:latin typeface="Comic Sans MS" pitchFamily="66" charset="0"/>
                <a:cs typeface="Aharoni" pitchFamily="2" charset="-79"/>
              </a:rPr>
              <a:t> Cemaatin sayısına göre performansın değişmesi  </a:t>
            </a:r>
          </a:p>
          <a:p>
            <a:pPr algn="ctr">
              <a:buFont typeface="Wingdings" pitchFamily="2" charset="2"/>
              <a:buChar char="v"/>
            </a:pPr>
            <a:endParaRPr lang="tr-TR" sz="4400" b="1" dirty="0" smtClean="0">
              <a:latin typeface="Comic Sans MS" pitchFamily="66" charset="0"/>
              <a:cs typeface="Aharoni" pitchFamily="2" charset="-79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4400" b="1" dirty="0" smtClean="0">
                <a:latin typeface="Comic Sans MS" pitchFamily="66" charset="0"/>
                <a:cs typeface="Aharoni" pitchFamily="2" charset="-79"/>
              </a:rPr>
              <a:t> İlgi çekme kaygısı ve  bilgi kullanımında kontrolsüz hareket etme</a:t>
            </a:r>
            <a:endParaRPr lang="tr-TR" sz="4400" b="1" dirty="0"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latin typeface="Comic Sans MS" pitchFamily="66" charset="0"/>
              </a:rPr>
              <a:t>3.İletişimin Temeli</a:t>
            </a:r>
            <a:br>
              <a:rPr lang="tr-TR" sz="4400" dirty="0" smtClean="0">
                <a:latin typeface="Comic Sans MS" pitchFamily="66" charset="0"/>
              </a:rPr>
            </a:br>
            <a:endParaRPr lang="tr-TR" sz="4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8326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sz="4800" dirty="0" smtClean="0">
                <a:latin typeface="Comic Sans MS" pitchFamily="66" charset="0"/>
              </a:rPr>
              <a:t>-değer &amp; saygı-</a:t>
            </a:r>
          </a:p>
          <a:p>
            <a:pPr algn="ctr">
              <a:buNone/>
            </a:pPr>
            <a:r>
              <a:rPr lang="tr-TR" sz="4700" dirty="0" smtClean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لَمَّا نَظَرَ رَسُولُ اللهِ صَلَّى اللَّهُ عَلَيْهِ وَسَلَّمَ إِلَى الْكَعْبَةِ، قَالَ: " مَرْحَبًا بِكِ مِنْ بَيْتٍ مَا أَعْظَمَكِ وَأَعْظَمَ حُرْمَتَكِ، وَلَلْمُؤْمِنُ أَعْظَمُ حُرْمَةَ عِنْدَ اللهِ مِنْكِ</a:t>
            </a: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4700" b="1" dirty="0" err="1" smtClean="0">
                <a:latin typeface="Traditional Arabic" pitchFamily="18" charset="-78"/>
                <a:cs typeface="Traditional Arabic" pitchFamily="18" charset="-78"/>
              </a:rPr>
              <a:t>Beyhaki</a:t>
            </a: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, Ş. İman)</a:t>
            </a:r>
          </a:p>
          <a:p>
            <a:pPr algn="ctr">
              <a:buNone/>
            </a:pPr>
            <a:endParaRPr lang="tr-TR" sz="47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فَقَالَ يَا رَسُولَ اللَّهِ إِذاً وَاللَّهِ </a:t>
            </a:r>
            <a:r>
              <a:rPr lang="ar-SA" sz="4700" b="1" dirty="0" err="1" smtClean="0">
                <a:latin typeface="Traditional Arabic" pitchFamily="18" charset="-78"/>
                <a:cs typeface="Traditional Arabic" pitchFamily="18" charset="-78"/>
              </a:rPr>
              <a:t>تَجِدَنِى</a:t>
            </a: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 كَاسِداً. فَقَالَ </a:t>
            </a:r>
            <a:r>
              <a:rPr lang="ar-SA" sz="4700" b="1" dirty="0" err="1" smtClean="0">
                <a:latin typeface="Traditional Arabic" pitchFamily="18" charset="-78"/>
                <a:cs typeface="Traditional Arabic" pitchFamily="18" charset="-78"/>
              </a:rPr>
              <a:t>النَّبِىُّ</a:t>
            </a: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 -صلى الله عليه وسلم- « لَكِنْ عِنْدَ اللَّهِ لَسْتَ بِكَاسِدٍ ». أَوْ قَالَ « لَكِنْ عِنْدَ اللَّهِ أَنْتَ غَالٍ »</a:t>
            </a: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4700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tr-T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0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latin typeface="Comic Sans MS" pitchFamily="66" charset="0"/>
              </a:rPr>
              <a:t>Vaaz ve irşatta muhataba yönelik değer göstergeleri</a:t>
            </a:r>
            <a:endParaRPr lang="tr-TR" sz="40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5661248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Hitap cümlelerinin etkin kullanılması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Olumlu davranışı pekiştirme 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Konuyla bağlantılı dua cümleleri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Suçluya değil suça, günaha vurgu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Genelleme yapmama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Vakti verimli kullanma</a:t>
            </a:r>
            <a:endParaRPr lang="tr-TR" sz="4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latin typeface="Comic Sans MS" pitchFamily="66" charset="0"/>
              </a:rPr>
              <a:t>4. İletişimin </a:t>
            </a:r>
            <a:r>
              <a:rPr lang="tr-TR" sz="4000" dirty="0" err="1" smtClean="0">
                <a:latin typeface="Comic Sans MS" pitchFamily="66" charset="0"/>
              </a:rPr>
              <a:t>Dâvetiyesi</a:t>
            </a:r>
            <a:r>
              <a:rPr lang="tr-TR" sz="4000" dirty="0" smtClean="0">
                <a:latin typeface="Comic Sans MS" pitchFamily="66" charset="0"/>
              </a:rPr>
              <a:t/>
            </a:r>
            <a:br>
              <a:rPr lang="tr-TR" sz="4000" dirty="0" smtClean="0">
                <a:latin typeface="Comic Sans MS" pitchFamily="66" charset="0"/>
              </a:rPr>
            </a:br>
            <a:endParaRPr lang="tr-TR" sz="40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0405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sz="4400" dirty="0" smtClean="0">
                <a:latin typeface="Comic Sans MS" pitchFamily="66" charset="0"/>
              </a:rPr>
              <a:t>-tebessüm-</a:t>
            </a:r>
          </a:p>
          <a:p>
            <a:pPr algn="ctr">
              <a:buNone/>
            </a:pPr>
            <a:r>
              <a:rPr lang="tr-TR" sz="4400" dirty="0" smtClean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مَا رَأَيْتُ أَحَدًا أَكْثَرَ تَبَسُّمًا مِنْ رَسُولِ اللَّهِ -صلى الله </a:t>
            </a: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عليه وسلم-</a:t>
            </a:r>
            <a:r>
              <a:rPr lang="tr-TR" sz="48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Tirmizi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« الْمُؤْمِنُ </a:t>
            </a:r>
            <a:r>
              <a:rPr lang="ar-SA" sz="4400" b="1" dirty="0" err="1" smtClean="0">
                <a:latin typeface="Traditional Arabic" pitchFamily="18" charset="-78"/>
                <a:cs typeface="Traditional Arabic" pitchFamily="18" charset="-78"/>
              </a:rPr>
              <a:t>مَأْلَفَةٌ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وَلاَ خَيْرَ فِيمَنْ لاَ يَأْلَفُ وَلاَ يُؤْلَفُ »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5. İletişimin Sıhhati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7606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>
                <a:latin typeface="Comic Sans MS" pitchFamily="66" charset="0"/>
              </a:rPr>
              <a:t>-</a:t>
            </a:r>
            <a:r>
              <a:rPr lang="tr-TR" sz="4000" dirty="0" smtClean="0">
                <a:latin typeface="Comic Sans MS" pitchFamily="66" charset="0"/>
              </a:rPr>
              <a:t>anlama &amp;güzeli görme- </a:t>
            </a:r>
          </a:p>
          <a:p>
            <a:pPr algn="ctr">
              <a:buNone/>
            </a:pPr>
            <a:endParaRPr lang="tr-TR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600" b="1" dirty="0" err="1" smtClean="0">
                <a:latin typeface="Traditional Arabic" pitchFamily="18" charset="-78"/>
                <a:cs typeface="Traditional Arabic" pitchFamily="18" charset="-78"/>
              </a:rPr>
              <a:t>Ebû</a:t>
            </a:r>
            <a:r>
              <a:rPr lang="tr-TR" sz="36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tr-TR" sz="3600" b="1" dirty="0" err="1" smtClean="0">
                <a:latin typeface="Traditional Arabic" pitchFamily="18" charset="-78"/>
                <a:cs typeface="Traditional Arabic" pitchFamily="18" charset="-78"/>
              </a:rPr>
              <a:t>Mahzûre</a:t>
            </a:r>
            <a:endParaRPr lang="tr-T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; </a:t>
            </a:r>
            <a:r>
              <a:rPr lang="tr-TR" b="1" dirty="0" err="1" smtClean="0">
                <a:latin typeface="Traditional Arabic" pitchFamily="18" charset="-78"/>
                <a:cs typeface="Traditional Arabic" pitchFamily="18" charset="-78"/>
              </a:rPr>
              <a:t>Nesâi</a:t>
            </a: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, Sünen; İ. </a:t>
            </a:r>
            <a:r>
              <a:rPr lang="tr-TR" b="1" dirty="0" err="1" smtClean="0">
                <a:latin typeface="Traditional Arabic" pitchFamily="18" charset="-78"/>
                <a:cs typeface="Traditional Arabic" pitchFamily="18" charset="-78"/>
              </a:rPr>
              <a:t>Mâce</a:t>
            </a: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, Sünen)</a:t>
            </a:r>
          </a:p>
          <a:p>
            <a:pPr algn="ctr">
              <a:buNone/>
            </a:pPr>
            <a:endParaRPr lang="tr-TR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4000" b="1" dirty="0" err="1" smtClean="0">
                <a:latin typeface="Traditional Arabic" pitchFamily="18" charset="-78"/>
                <a:cs typeface="Traditional Arabic" pitchFamily="18" charset="-78"/>
              </a:rPr>
              <a:t>Muâviye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b. Hakem:</a:t>
            </a:r>
          </a:p>
          <a:p>
            <a:pPr algn="ctr">
              <a:buNone/>
            </a:pPr>
            <a:r>
              <a:rPr lang="ar-SA" sz="3900" b="1" dirty="0" smtClean="0">
                <a:latin typeface="Traditional Arabic" pitchFamily="18" charset="-78"/>
                <a:cs typeface="Traditional Arabic" pitchFamily="18" charset="-78"/>
              </a:rPr>
              <a:t>مَا رَأَيْتُ مُعَلِّمًا قَبْلَهُ وَلَا بَعْدَهُ أَحْسَنَ تَعْلِيمًا مِنْهُ </a:t>
            </a:r>
            <a:r>
              <a:rPr lang="ar-SA" sz="3900" b="1" dirty="0" err="1" smtClean="0">
                <a:latin typeface="Traditional Arabic" pitchFamily="18" charset="-78"/>
                <a:cs typeface="Traditional Arabic" pitchFamily="18" charset="-78"/>
              </a:rPr>
              <a:t>فَوَاللَّهِ</a:t>
            </a:r>
            <a:r>
              <a:rPr lang="ar-SA" sz="3900" b="1" dirty="0" smtClean="0">
                <a:latin typeface="Traditional Arabic" pitchFamily="18" charset="-78"/>
                <a:cs typeface="Traditional Arabic" pitchFamily="18" charset="-78"/>
              </a:rPr>
              <a:t> مَا </a:t>
            </a:r>
            <a:r>
              <a:rPr lang="ar-SA" sz="3900" b="1" dirty="0" err="1" smtClean="0">
                <a:latin typeface="Traditional Arabic" pitchFamily="18" charset="-78"/>
                <a:cs typeface="Traditional Arabic" pitchFamily="18" charset="-78"/>
              </a:rPr>
              <a:t>كَهَرَنِي</a:t>
            </a:r>
            <a:r>
              <a:rPr lang="ar-SA" sz="3900" b="1" dirty="0" smtClean="0">
                <a:latin typeface="Traditional Arabic" pitchFamily="18" charset="-78"/>
                <a:cs typeface="Traditional Arabic" pitchFamily="18" charset="-78"/>
              </a:rPr>
              <a:t> وَلَا ضَرَبَنِي وَلَا شَتَمَنِي قَالَ إِنَّ هَذِهِ الصَّلَاةَ لَا يَصْلُحُ فِيهَا شَيْءٌ مِنْ كَلَامِ النَّاسِ إِنَّمَا هُوَ التَّسْبِيحُ وَالتَّكْبِيرُ وَقِرَاءَةُ الْقُرْآنِ</a:t>
            </a:r>
            <a:endParaRPr lang="tr-TR" sz="39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(Müslim)</a:t>
            </a:r>
            <a:endParaRPr lang="tr-TR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08912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Vaazda iletişimin sıhhati için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052736"/>
            <a:ext cx="8424936" cy="5073427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 Marifetin iltifata tabi olduğu gibi iltifatın da marifete tabi olduğunu unutmama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Muhataba olumlu bakma  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Halkın irfanına güven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Kısa cümleler kurma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Ses tonunu ve hızını doğru ayarlama </a:t>
            </a:r>
            <a:endParaRPr lang="tr-TR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>
                <a:latin typeface="Comic Sans MS" pitchFamily="66" charset="0"/>
              </a:rPr>
              <a:t>6.İletişimin Devamı</a:t>
            </a:r>
            <a:endParaRPr lang="tr-TR" sz="5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3200" dirty="0" smtClean="0">
                <a:latin typeface="Comic Sans MS" pitchFamily="66" charset="0"/>
              </a:rPr>
              <a:t>“İşi Kolay Kılma”</a:t>
            </a:r>
          </a:p>
          <a:p>
            <a:pPr algn="ctr">
              <a:buNone/>
            </a:pPr>
            <a:r>
              <a:rPr lang="ar-SA" sz="5400" b="1" dirty="0" smtClean="0">
                <a:latin typeface="Traditional Arabic" pitchFamily="18" charset="-78"/>
                <a:cs typeface="Traditional Arabic" pitchFamily="18" charset="-78"/>
              </a:rPr>
              <a:t>وَمَا جَعَلَ عَلَيْكُمْ فِي الدِّينِ مِنْ حَرَجٍ</a:t>
            </a:r>
            <a:endParaRPr lang="tr-TR" sz="5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2000" b="1" dirty="0" smtClean="0">
                <a:latin typeface="Comic Sans MS" pitchFamily="66" charset="0"/>
              </a:rPr>
              <a:t>(Hac, 78)</a:t>
            </a:r>
          </a:p>
          <a:p>
            <a:pPr algn="ctr">
              <a:buNone/>
            </a:pPr>
            <a:endParaRPr lang="tr-TR" sz="2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ar-SA" sz="2000" b="1" dirty="0" smtClean="0"/>
              <a:t> 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يَسِّرُوا وَلاَ تُعَسِّرُوا ، وَبَشِّرُوا(وَسَكِّنُوا)  وَلاَ تُنَفِّرُوا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2000" b="1" dirty="0" smtClean="0">
                <a:latin typeface="Comic Sans MS" pitchFamily="66" charset="0"/>
              </a:rPr>
              <a:t>(</a:t>
            </a:r>
            <a:r>
              <a:rPr lang="tr-TR" sz="2000" b="1" dirty="0" err="1" smtClean="0">
                <a:latin typeface="Comic Sans MS" pitchFamily="66" charset="0"/>
              </a:rPr>
              <a:t>Buhari</a:t>
            </a:r>
            <a:r>
              <a:rPr lang="tr-TR" sz="2000" b="1" dirty="0" smtClean="0">
                <a:latin typeface="Comic Sans MS" pitchFamily="66" charset="0"/>
              </a:rPr>
              <a:t>)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عَلِّمُوا وَيَسِّرُوا وَلاَ تُعَسِّرُوا وَإِذَا غَضِبَ أَحَدُكُمْ فَلْيَسْكُتْ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20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2000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sz="20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endParaRPr lang="ar-SA" sz="2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000" b="1" dirty="0" smtClean="0">
                <a:latin typeface="Comic Sans MS" pitchFamily="66" charset="0"/>
              </a:rPr>
              <a:t>“gelin tanış olalım işi kolay kılalım”</a:t>
            </a:r>
            <a:endParaRPr lang="tr-TR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90872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Vaazda iletişimi devamlı kılmak için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Uygulanabilirliği ön plana çıkarma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Çözüm üretme 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Dikkat çekme ama dikkati hapsetmeme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Ara özetlerle dinlemeyi etkin kılma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“Anlatacağım çok husus vardı ama…”; “buraya özellikle dikkat çekiyorum; hiç unutmayın” </a:t>
            </a:r>
            <a:r>
              <a:rPr lang="tr-TR" sz="3200" b="1" dirty="0" err="1" smtClean="0">
                <a:latin typeface="Comic Sans MS" pitchFamily="66" charset="0"/>
              </a:rPr>
              <a:t>vb.ifadelerden</a:t>
            </a:r>
            <a:r>
              <a:rPr lang="tr-TR" sz="3200" b="1" dirty="0" smtClean="0">
                <a:latin typeface="Comic Sans MS" pitchFamily="66" charset="0"/>
              </a:rPr>
              <a:t> kaçınma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Kısaca vaazı dinleyeni “ben bunu yapamam” değil “evet ben hocanın dediklerini başarabilirim” duygusuyla uğurlama 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tr-TR" dirty="0" smtClean="0">
                <a:latin typeface="Comic Sans MS" pitchFamily="66" charset="0"/>
              </a:rPr>
              <a:t>7. İletişimin Hedefi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tr-TR" sz="3600" dirty="0" smtClean="0">
                <a:latin typeface="Comic Sans MS" pitchFamily="66" charset="0"/>
              </a:rPr>
              <a:t>Algıyı, İlgiyi ve Duyguyu yönetmek -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« لاَ يَتَحَدَّثُ النَّاسُ أَنَّهُ كَانَ يَقْتُلُ أَصْحَابَهُ » </a:t>
            </a:r>
            <a:endParaRPr lang="tr-TR" sz="4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Buhari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tr-T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İletişim Duası</a:t>
            </a:r>
            <a:br>
              <a:rPr lang="tr-TR" sz="4800" dirty="0" smtClean="0">
                <a:latin typeface="Comic Sans MS" pitchFamily="66" charset="0"/>
              </a:rPr>
            </a:b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 بسم الله الرحمن الرحيم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اذْهَبْ إِلَى فِرْعَوْنَ إِنَّهُ طَغَى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قَالَ رَبِّ اشْرَحْ لِي صَدْرِي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وَيَسِّرْ لِي أَمْرِي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وَاحْلُلْ عُقْدَةً مِنْ لِسَانِي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يَفْقَهُوا قَوْلِي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tr-TR" sz="4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وَاجْعَلْ لِي وَزِيرًا مِنْ أَهْلِي</a:t>
            </a:r>
            <a:r>
              <a:rPr lang="tr-TR" sz="4400" b="1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Tâhâ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, 24-29)</a:t>
            </a:r>
            <a:endParaRPr lang="tr-T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Algıyı, ilgiyi ve duyguyu yönetmek için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Vaaza etkin giriş (AİD)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Duygu – bilgi dengesini gözetme (D) 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Duygu yatırımı yapma (D)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Dışarıdakine değil karşıdakine konuşma (İ)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Mecaz içeren ayet vb. bilgileri altyapıyı hazırlamadan sunmama (A)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Yoklama değil </a:t>
            </a:r>
            <a:r>
              <a:rPr lang="tr-TR" sz="3600" b="1" dirty="0" err="1" smtClean="0">
                <a:latin typeface="Comic Sans MS" pitchFamily="66" charset="0"/>
              </a:rPr>
              <a:t>varlama</a:t>
            </a:r>
            <a:r>
              <a:rPr lang="tr-TR" sz="3600" b="1" dirty="0" smtClean="0">
                <a:latin typeface="Comic Sans MS" pitchFamily="66" charset="0"/>
              </a:rPr>
              <a:t> yapma (D)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Yaşanılabilir örnek verme (Aİ)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Bilgiyi anlamlandırma (İ)</a:t>
            </a:r>
          </a:p>
          <a:p>
            <a:pPr algn="ctr"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latin typeface="Comic Sans MS" pitchFamily="66" charset="0"/>
              </a:rPr>
              <a:t>8. İletişimin Tamiri</a:t>
            </a:r>
            <a:br>
              <a:rPr lang="tr-TR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242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000" dirty="0" smtClean="0">
                <a:latin typeface="Comic Sans MS" pitchFamily="66" charset="0"/>
              </a:rPr>
              <a:t>-özür dilenme-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« مَنْ كَانَتْ لَهُ مَظْلَمَةٌ لأَحَدٍ مِنْ عِرْضِهِ أَوْ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شَىْءٍ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فَلْيَتَحَلَّلْهُ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مِنْهُ الْيَوْمَ ، قَبْلَ أَنْ لاَ يَكُونَ دِينَارٌ وَلاَ دِرْهَمٌ ، إِنْ كَانَ لَهُ عَمَلٌ صَالِحٌ أُخِذَ مِنْهُ بِقَدْرِ مَظْلَمَتِهِ ، وَإِنْ لَمْ تَكُنْ لَهُ حَسَنَاتٌ أُخِذَ مِنْ سَيِّئَاتِ صَاحِبِهِ فَحُمِلَ عَلَيْهِ »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Buhari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; 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Ahmed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 b. 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Hanbel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4000" dirty="0" smtClean="0">
                <a:latin typeface="Comic Sans MS" pitchFamily="66" charset="0"/>
                <a:cs typeface="Traditional Arabic" pitchFamily="18" charset="-78"/>
              </a:rPr>
              <a:t> Bir özür kategorik olmalı</a:t>
            </a:r>
          </a:p>
          <a:p>
            <a:pPr algn="ctr">
              <a:buNone/>
            </a:pPr>
            <a:endParaRPr lang="tr-TR" sz="4000" dirty="0" smtClean="0">
              <a:latin typeface="Comic Sans MS" pitchFamily="66" charset="0"/>
              <a:cs typeface="Traditional Arabic" pitchFamily="18" charset="-78"/>
            </a:endParaRPr>
          </a:p>
          <a:p>
            <a:pPr algn="ctr">
              <a:buFont typeface="Wingdings" pitchFamily="2" charset="2"/>
              <a:buChar char="q"/>
            </a:pPr>
            <a:endParaRPr lang="tr-TR" sz="4000" dirty="0" smtClean="0">
              <a:latin typeface="Comic Sans MS" pitchFamily="66" charset="0"/>
              <a:cs typeface="Traditional Arabic" pitchFamily="18" charset="-78"/>
            </a:endParaRPr>
          </a:p>
          <a:p>
            <a:pPr algn="ctr">
              <a:buFont typeface="Wingdings" pitchFamily="2" charset="2"/>
              <a:buChar char="q"/>
            </a:pPr>
            <a:endParaRPr lang="tr-TR" sz="4000" dirty="0">
              <a:latin typeface="Comic Sans MS" pitchFamily="66" charset="0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omic Sans MS" pitchFamily="66" charset="0"/>
              </a:rPr>
              <a:t>Vaazda iletişimi tamir için</a:t>
            </a:r>
            <a:endParaRPr lang="tr-TR" sz="44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Yanlış, eksik bilgilendirmeleri ve anlatımları vaktinde tashih etme</a:t>
            </a:r>
          </a:p>
          <a:p>
            <a:pPr algn="ctr">
              <a:buNone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Gereksiz özür ve helalleşmeden kaçınma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Şartlı ve suçlayıcı özür dilememe</a:t>
            </a:r>
          </a:p>
          <a:p>
            <a:pPr algn="ctr">
              <a:buFont typeface="Wingdings" pitchFamily="2" charset="2"/>
              <a:buChar char="v"/>
            </a:pP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İletişim Engelleri ve Yansımaları</a:t>
            </a:r>
            <a:br>
              <a:rPr lang="tr-TR" sz="4800" dirty="0" smtClean="0">
                <a:latin typeface="Comic Sans MS" pitchFamily="66" charset="0"/>
              </a:rPr>
            </a:b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q"/>
            </a:pPr>
            <a:r>
              <a:rPr lang="tr-TR" sz="4000" dirty="0" smtClean="0">
                <a:latin typeface="Comic Sans MS" pitchFamily="66" charset="0"/>
              </a:rPr>
              <a:t> Kibir- Haset - Riya - </a:t>
            </a:r>
            <a:r>
              <a:rPr lang="tr-TR" sz="4000" dirty="0" err="1" smtClean="0">
                <a:latin typeface="Comic Sans MS" pitchFamily="66" charset="0"/>
              </a:rPr>
              <a:t>Süm’a</a:t>
            </a:r>
            <a:r>
              <a:rPr lang="tr-TR" sz="4000" dirty="0" smtClean="0">
                <a:latin typeface="Comic Sans MS" pitchFamily="66" charset="0"/>
              </a:rPr>
              <a:t>- </a:t>
            </a:r>
            <a:r>
              <a:rPr lang="tr-TR" sz="4000" dirty="0" err="1" smtClean="0">
                <a:latin typeface="Comic Sans MS" pitchFamily="66" charset="0"/>
              </a:rPr>
              <a:t>Ucb</a:t>
            </a:r>
            <a:r>
              <a:rPr lang="tr-TR" sz="4000" dirty="0" smtClean="0">
                <a:latin typeface="Comic Sans MS" pitchFamily="66" charset="0"/>
              </a:rPr>
              <a:t> – Zillet</a:t>
            </a:r>
          </a:p>
          <a:p>
            <a:pPr algn="ctr">
              <a:buFont typeface="Wingdings" pitchFamily="2" charset="2"/>
              <a:buChar char="q"/>
            </a:pPr>
            <a:endParaRPr lang="tr-TR" sz="40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000" dirty="0" smtClean="0">
                <a:latin typeface="Comic Sans MS" pitchFamily="66" charset="0"/>
              </a:rPr>
              <a:t> </a:t>
            </a:r>
            <a:endParaRPr lang="tr-TR" sz="4000" dirty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endParaRPr lang="tr-TR" sz="4000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4000" dirty="0" smtClean="0">
                <a:latin typeface="Comic Sans MS" pitchFamily="66" charset="0"/>
              </a:rPr>
              <a:t> Aşağılama - küçümseme- umursamama - reddetme-</a:t>
            </a:r>
            <a:r>
              <a:rPr lang="tr-TR" sz="4000" dirty="0" err="1" smtClean="0">
                <a:latin typeface="Comic Sans MS" pitchFamily="66" charset="0"/>
              </a:rPr>
              <a:t>genellleme</a:t>
            </a:r>
            <a:r>
              <a:rPr lang="tr-TR" sz="4000" dirty="0" smtClean="0">
                <a:latin typeface="Comic Sans MS" pitchFamily="66" charset="0"/>
              </a:rPr>
              <a:t>-yönlendirme-tanımlama….</a:t>
            </a:r>
          </a:p>
        </p:txBody>
      </p:sp>
      <p:sp>
        <p:nvSpPr>
          <p:cNvPr id="4" name="3 Aşağı Ok"/>
          <p:cNvSpPr/>
          <p:nvPr/>
        </p:nvSpPr>
        <p:spPr>
          <a:xfrm>
            <a:off x="3491880" y="2636912"/>
            <a:ext cx="2376264" cy="1944216"/>
          </a:xfrm>
          <a:prstGeom prst="downArrow">
            <a:avLst>
              <a:gd name="adj1" fmla="val 50000"/>
              <a:gd name="adj2" fmla="val 47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505475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omic Sans MS" pitchFamily="66" charset="0"/>
              </a:rPr>
              <a:t>İmamlarımıza yönelik seminerlerde</a:t>
            </a:r>
          </a:p>
          <a:p>
            <a:pPr algn="ctr">
              <a:buNone/>
            </a:pPr>
            <a:r>
              <a:rPr lang="tr-TR" sz="4400" b="1" dirty="0" smtClean="0">
                <a:latin typeface="Comic Sans MS" pitchFamily="66" charset="0"/>
              </a:rPr>
              <a:t>vaaz ve iletişim becerisini geliştirmek için ne tür uygulamalar yapabiliriz  yapabiliriz?</a:t>
            </a:r>
            <a:endParaRPr lang="tr-TR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075240" cy="112474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1. Nitelikli bir vaazı özet olarak dinleme ve değerlendirme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25658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&gt; Dinlemeden önce gerekli yönergeler verilir</a:t>
            </a:r>
          </a:p>
          <a:p>
            <a:pPr algn="ctr"/>
            <a:r>
              <a:rPr lang="tr-TR" sz="3200" b="1" dirty="0" smtClean="0">
                <a:latin typeface="Comic Sans MS" pitchFamily="66" charset="0"/>
              </a:rPr>
              <a:t>&gt; Vaaza giriş, ses tonu, vücut dilini kullanma,özetleme, konu bütünlüğü vb. hususlarda değerlendirmeler alınır.</a:t>
            </a:r>
          </a:p>
          <a:p>
            <a:pPr algn="ctr"/>
            <a:r>
              <a:rPr lang="tr-TR" sz="3200" b="1" dirty="0" smtClean="0">
                <a:latin typeface="Comic Sans MS" pitchFamily="66" charset="0"/>
              </a:rPr>
              <a:t>&gt; Siz olsaydınız bu konuda farklı neler yapardınız / nasıl giriş yapardınız / nasıl özetlerdiniz  vb. sorularla vaaz değerlendirilir.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2. Nitelikli yazılı bir metni okuma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&gt; Alanımızla ilgili nitelikli bir metin seçilir </a:t>
            </a:r>
          </a:p>
          <a:p>
            <a:pPr algn="ctr"/>
            <a:r>
              <a:rPr lang="tr-TR" sz="3200" b="1" dirty="0" smtClean="0">
                <a:latin typeface="Comic Sans MS" pitchFamily="66" charset="0"/>
              </a:rPr>
              <a:t>&gt; Katılımcıların bu metni okumaları ve sınıfın huzurunda sunmaları sağlanır</a:t>
            </a:r>
          </a:p>
          <a:p>
            <a:pPr algn="ctr">
              <a:buFont typeface="Wingdings"/>
              <a:buChar char="Ø"/>
            </a:pPr>
            <a:r>
              <a:rPr lang="tr-TR" sz="3200" b="1" dirty="0" smtClean="0">
                <a:latin typeface="Comic Sans MS" pitchFamily="66" charset="0"/>
              </a:rPr>
              <a:t>Okurken vurgulara, telaffuzlara işaret edilir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&gt; Dinleyicilerden bu metinden anladıklarını kendi ifadeleriyle özetlemeleri istenir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352928" cy="980728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3. Gurup çalışması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19256" cy="5544616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/>
              <a:buChar char="Ø"/>
            </a:pPr>
            <a:r>
              <a:rPr lang="tr-TR" b="1" dirty="0" smtClean="0">
                <a:latin typeface="Comic Sans MS" pitchFamily="66" charset="0"/>
              </a:rPr>
              <a:t>Oluşturulan guruplara bir konu verilir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 algn="ctr">
              <a:buFont typeface="Wingdings"/>
              <a:buChar char="Ø"/>
            </a:pPr>
            <a:r>
              <a:rPr lang="tr-TR" b="1" dirty="0" smtClean="0">
                <a:latin typeface="Comic Sans MS" pitchFamily="66" charset="0"/>
              </a:rPr>
              <a:t>Gurubun bu konu hakkında 10 – 15 dakikalık bir vaaz hazırlaması istenir.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 algn="ctr">
              <a:buFont typeface="Wingdings"/>
              <a:buChar char="Ø"/>
            </a:pPr>
            <a:r>
              <a:rPr lang="tr-TR" b="1" dirty="0" smtClean="0">
                <a:latin typeface="Comic Sans MS" pitchFamily="66" charset="0"/>
              </a:rPr>
              <a:t>Gurup içerisinde her bir üye tarafından vaazın guruba sunulması ve olgunlaştırılması istenir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b="1" dirty="0" smtClean="0">
                <a:latin typeface="Comic Sans MS" pitchFamily="66" charset="0"/>
              </a:rPr>
              <a:t>&gt; Seçilen bir kişi gurubun vaazını tüm sınıfla paylaşır ve sınıf olarak vaaz sunumu değerlendirilir.</a:t>
            </a:r>
          </a:p>
          <a:p>
            <a:pPr algn="ctr">
              <a:buNone/>
            </a:pP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Uygulamalarda Genel İlkeler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1. Özgüven kazandırılmalı </a:t>
            </a:r>
          </a:p>
          <a:p>
            <a:r>
              <a:rPr lang="tr-TR" b="1" dirty="0" smtClean="0">
                <a:latin typeface="Comic Sans MS" pitchFamily="66" charset="0"/>
              </a:rPr>
              <a:t>2. Değerlendirmelerde iki temel yönerge kullanılmalı</a:t>
            </a:r>
          </a:p>
          <a:p>
            <a:r>
              <a:rPr lang="tr-TR" b="1" dirty="0" smtClean="0">
                <a:latin typeface="Comic Sans MS" pitchFamily="66" charset="0"/>
              </a:rPr>
              <a:t>- Neleri güzel yaptı?</a:t>
            </a:r>
          </a:p>
          <a:p>
            <a:r>
              <a:rPr lang="tr-TR" b="1" dirty="0" smtClean="0">
                <a:latin typeface="Comic Sans MS" pitchFamily="66" charset="0"/>
              </a:rPr>
              <a:t>- Siz olsaydınız nasıl yapardınız?</a:t>
            </a:r>
          </a:p>
          <a:p>
            <a:r>
              <a:rPr lang="tr-TR" b="1" dirty="0" smtClean="0">
                <a:latin typeface="Comic Sans MS" pitchFamily="66" charset="0"/>
              </a:rPr>
              <a:t>3. Alkış gibi motive araçları da kullanılabilir</a:t>
            </a:r>
          </a:p>
          <a:p>
            <a:r>
              <a:rPr lang="tr-TR" b="1" dirty="0" smtClean="0">
                <a:latin typeface="Comic Sans MS" pitchFamily="66" charset="0"/>
              </a:rPr>
              <a:t>4. Kuvvetli ve geliştirmeye açık yönler vurgulanmalı</a:t>
            </a:r>
          </a:p>
          <a:p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Özet yerine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60932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Nitelikli bir iletişim için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Akl</a:t>
            </a:r>
            <a:r>
              <a:rPr lang="tr-TR" sz="3200" b="1" dirty="0" smtClean="0">
                <a:latin typeface="Comic Sans MS" pitchFamily="66" charset="0"/>
              </a:rPr>
              <a:t>-ı Selim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Kalb</a:t>
            </a:r>
            <a:r>
              <a:rPr lang="tr-TR" sz="3200" b="1" dirty="0" smtClean="0">
                <a:latin typeface="Comic Sans MS" pitchFamily="66" charset="0"/>
              </a:rPr>
              <a:t>-i Selim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Zevk-i Selim 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sahibi olmalı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Nitelikli bir iletişim için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öz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göz 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söz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Etkin ve verimli olmalı</a:t>
            </a:r>
          </a:p>
          <a:p>
            <a:pPr algn="ctr">
              <a:buNone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0" y="0"/>
            <a:ext cx="8568952" cy="778098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latin typeface="Comic Sans MS" pitchFamily="66" charset="0"/>
              </a:rPr>
              <a:t>Birlikteliğimizin Temel Hedefleri </a:t>
            </a:r>
            <a:endParaRPr lang="tr-TR" sz="4000" b="1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 İletişimin temel ilkelerini tespit etme</a:t>
            </a:r>
          </a:p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Vaaz ve irşat hizmetlerinde bu ilkelerin yansımalarını belirleme   </a:t>
            </a:r>
          </a:p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 Vaaz ve irşat hizmetlerinde etkiyi ve verimi olumsuz etkileyen engellere çözüm üretme</a:t>
            </a:r>
          </a:p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 İmamlarımızın vaaz ve irşat becerisini geliştirmek için yapılacak eğitimlere iletişim özelinde bir yol haritası belirleme </a:t>
            </a:r>
          </a:p>
          <a:p>
            <a:pPr algn="just">
              <a:buNone/>
            </a:pPr>
            <a:endParaRPr lang="tr-TR" sz="3600" b="1" dirty="0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q"/>
            </a:pPr>
            <a:endParaRPr lang="tr-TR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1143000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İleri Okumalar İçin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1. Din Öğretimi, S. Akyürek</a:t>
            </a:r>
          </a:p>
          <a:p>
            <a:r>
              <a:rPr lang="tr-TR" sz="2800" dirty="0" smtClean="0"/>
              <a:t>2. </a:t>
            </a:r>
            <a:r>
              <a:rPr lang="tr-TR" sz="2800" dirty="0" err="1" smtClean="0"/>
              <a:t>Tidef</a:t>
            </a:r>
            <a:r>
              <a:rPr lang="tr-TR" sz="2800" dirty="0" smtClean="0"/>
              <a:t>, Etkili Din Öğretimi</a:t>
            </a:r>
          </a:p>
          <a:p>
            <a:r>
              <a:rPr lang="tr-TR" sz="2800" dirty="0" smtClean="0"/>
              <a:t>3. Din Eğitiminde İletişim ve Dini tutum, </a:t>
            </a:r>
            <a:r>
              <a:rPr lang="tr-TR" sz="2800" dirty="0" err="1" smtClean="0"/>
              <a:t>Mevlüt</a:t>
            </a:r>
            <a:r>
              <a:rPr lang="tr-TR" sz="2800" dirty="0" smtClean="0"/>
              <a:t> Kaya</a:t>
            </a:r>
          </a:p>
          <a:p>
            <a:r>
              <a:rPr lang="tr-TR" sz="2800" dirty="0" smtClean="0"/>
              <a:t>4. </a:t>
            </a:r>
            <a:r>
              <a:rPr lang="tr-TR" sz="2800" dirty="0" err="1" smtClean="0"/>
              <a:t>Psiko</a:t>
            </a:r>
            <a:r>
              <a:rPr lang="tr-TR" sz="2800" dirty="0" smtClean="0"/>
              <a:t> Sosyal Açıdan Dini İletişim, Mustafa Köylü</a:t>
            </a:r>
          </a:p>
          <a:p>
            <a:r>
              <a:rPr lang="tr-TR" sz="2800" dirty="0" smtClean="0"/>
              <a:t>5. </a:t>
            </a:r>
            <a:r>
              <a:rPr lang="tr-TR" sz="2800" dirty="0" err="1" smtClean="0"/>
              <a:t>Asr</a:t>
            </a:r>
            <a:r>
              <a:rPr lang="tr-TR" sz="2800" smtClean="0"/>
              <a:t>-ı Saadet </a:t>
            </a:r>
            <a:r>
              <a:rPr lang="tr-TR" sz="2800" dirty="0" smtClean="0"/>
              <a:t>ve </a:t>
            </a:r>
            <a:r>
              <a:rPr lang="tr-TR" sz="2800" dirty="0" err="1" smtClean="0"/>
              <a:t>Raşid</a:t>
            </a:r>
            <a:r>
              <a:rPr lang="tr-TR" sz="2800" dirty="0" smtClean="0"/>
              <a:t> Halifeler Döneminde Hitabet, M. </a:t>
            </a:r>
            <a:r>
              <a:rPr lang="tr-TR" sz="2800" dirty="0" err="1" smtClean="0"/>
              <a:t>Reşid</a:t>
            </a:r>
            <a:r>
              <a:rPr lang="tr-TR" sz="2800" dirty="0" smtClean="0"/>
              <a:t> </a:t>
            </a:r>
            <a:r>
              <a:rPr lang="tr-TR" sz="2800" dirty="0" err="1" smtClean="0"/>
              <a:t>Özbalıkçı</a:t>
            </a:r>
            <a:endParaRPr lang="tr-TR" sz="2800" dirty="0" smtClean="0"/>
          </a:p>
          <a:p>
            <a:r>
              <a:rPr lang="tr-TR" sz="2800" dirty="0" smtClean="0"/>
              <a:t>6. Dini İletişim, Suat Cebeci</a:t>
            </a:r>
          </a:p>
          <a:p>
            <a:r>
              <a:rPr lang="tr-TR" sz="2800" dirty="0" smtClean="0"/>
              <a:t>7. “Muhammed” (Hitabeti) Mad., DİA</a:t>
            </a:r>
          </a:p>
          <a:p>
            <a:r>
              <a:rPr lang="tr-TR" sz="2800" dirty="0" smtClean="0"/>
              <a:t>8. Terapi, Kemal Sayar</a:t>
            </a:r>
          </a:p>
          <a:p>
            <a:r>
              <a:rPr lang="tr-TR" sz="2800" dirty="0" smtClean="0"/>
              <a:t>9. Yeniden İnsan İnsana, Doğan </a:t>
            </a:r>
            <a:r>
              <a:rPr lang="tr-TR" sz="2800" dirty="0" err="1" smtClean="0"/>
              <a:t>Cüceloğlu</a:t>
            </a:r>
            <a:r>
              <a:rPr lang="tr-TR" sz="2800" dirty="0" smtClean="0"/>
              <a:t>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pPr algn="ctr"/>
            <a:r>
              <a:rPr lang="tr-TR" dirty="0" smtClean="0"/>
              <a:t>Sorgulama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4000" dirty="0" smtClean="0">
                <a:latin typeface="Comic Sans MS" pitchFamily="66" charset="0"/>
              </a:rPr>
              <a:t>Doğru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niyet</a:t>
            </a:r>
            <a:r>
              <a:rPr lang="tr-TR" sz="4000" dirty="0" smtClean="0">
                <a:latin typeface="Comic Sans MS" pitchFamily="66" charset="0"/>
              </a:rPr>
              <a:t>le, uygun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üslup</a:t>
            </a:r>
            <a:r>
              <a:rPr lang="tr-TR" sz="4000" i="1" dirty="0" smtClean="0">
                <a:latin typeface="Comic Sans MS" pitchFamily="66" charset="0"/>
              </a:rPr>
              <a:t>la</a:t>
            </a:r>
            <a:r>
              <a:rPr lang="tr-TR" sz="4000" dirty="0" smtClean="0">
                <a:latin typeface="Comic Sans MS" pitchFamily="66" charset="0"/>
              </a:rPr>
              <a:t>,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değer</a:t>
            </a:r>
            <a:r>
              <a:rPr lang="tr-TR" sz="4000" dirty="0" smtClean="0">
                <a:latin typeface="Comic Sans MS" pitchFamily="66" charset="0"/>
              </a:rPr>
              <a:t>inize ve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saygı</a:t>
            </a:r>
            <a:r>
              <a:rPr lang="tr-TR" sz="4000" dirty="0" smtClean="0">
                <a:latin typeface="Comic Sans MS" pitchFamily="66" charset="0"/>
              </a:rPr>
              <a:t>nlığınıza zarar vermeden,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tebessüm</a:t>
            </a:r>
            <a:r>
              <a:rPr lang="tr-TR" sz="4000" dirty="0" smtClean="0">
                <a:latin typeface="Comic Sans MS" pitchFamily="66" charset="0"/>
              </a:rPr>
              <a:t>le, sizleri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anlama</a:t>
            </a:r>
            <a:r>
              <a:rPr lang="tr-TR" sz="4000" dirty="0" smtClean="0">
                <a:latin typeface="Comic Sans MS" pitchFamily="66" charset="0"/>
              </a:rPr>
              <a:t> ve sahip olduğunuz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güzellikleri keşfetme </a:t>
            </a:r>
            <a:r>
              <a:rPr lang="tr-TR" sz="4000" dirty="0" smtClean="0">
                <a:latin typeface="Comic Sans MS" pitchFamily="66" charset="0"/>
              </a:rPr>
              <a:t>çabası içinde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işi zorlaştırmadan</a:t>
            </a:r>
            <a:r>
              <a:rPr lang="tr-TR" sz="4000" dirty="0" smtClean="0">
                <a:latin typeface="Comic Sans MS" pitchFamily="66" charset="0"/>
              </a:rPr>
              <a:t>,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ilgi ve algıyı </a:t>
            </a:r>
            <a:r>
              <a:rPr lang="tr-TR" sz="4000" dirty="0" smtClean="0">
                <a:latin typeface="Comic Sans MS" pitchFamily="66" charset="0"/>
              </a:rPr>
              <a:t>olumlu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duygu</a:t>
            </a:r>
            <a:r>
              <a:rPr lang="tr-TR" sz="4000" dirty="0" smtClean="0">
                <a:latin typeface="Comic Sans MS" pitchFamily="66" charset="0"/>
              </a:rPr>
              <a:t>larla yöneterek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özür dileme</a:t>
            </a:r>
            <a:r>
              <a:rPr lang="tr-TR" sz="4000" dirty="0" smtClean="0">
                <a:latin typeface="Comic Sans MS" pitchFamily="66" charset="0"/>
              </a:rPr>
              <a:t>ye hacet bırakmayacak bir çalışma yapabildik mi?</a:t>
            </a:r>
            <a:endParaRPr lang="tr-TR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Bu birliktelik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 bize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 ne kazandırdı?</a:t>
            </a:r>
            <a:endParaRPr lang="tr-TR" sz="5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72670"/>
            <a:ext cx="7467600" cy="2841179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2" descr="http://t2.gstatic.com/images?q=tbn:ANd9GcRlhOb8W2HEVe8yunGSb0OQbqHbcJdQtrCVKy0qCSR-NMjSZxB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4479630" y="298729"/>
            <a:ext cx="1847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tr-TR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0" y="2780928"/>
            <a:ext cx="9144000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من يصلح ما بينه وبين الله</a:t>
            </a:r>
            <a: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يكفه الله ما بينه وبين الناس</a:t>
            </a:r>
            <a: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tr-TR" sz="54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tr-TR" sz="54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Efendimiz’in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 (sav) ilk Cuma Hutbesinden)</a:t>
            </a:r>
            <a:r>
              <a:rPr lang="tr-TR" sz="5400" b="1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tr-TR" sz="5400" b="1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tr-TR" sz="5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51125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tr-TR" sz="54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54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Dua 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ve 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Selam ile</a:t>
            </a:r>
          </a:p>
          <a:p>
            <a:pPr algn="ctr">
              <a:buNone/>
            </a:pPr>
            <a:r>
              <a:rPr lang="ar-SA" sz="9600" b="1" dirty="0" err="1" smtClean="0">
                <a:latin typeface="Traditional Arabic" pitchFamily="18" charset="-78"/>
                <a:cs typeface="Traditional Arabic" pitchFamily="18" charset="-78"/>
              </a:rPr>
              <a:t>فى</a:t>
            </a:r>
            <a:r>
              <a:rPr lang="ar-SA" sz="9600" b="1" dirty="0" smtClean="0">
                <a:latin typeface="Traditional Arabic" pitchFamily="18" charset="-78"/>
                <a:cs typeface="Traditional Arabic" pitchFamily="18" charset="-78"/>
              </a:rPr>
              <a:t> أمان الله</a:t>
            </a:r>
            <a:endParaRPr lang="tr-TR" sz="96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İlkelerimiz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sz="44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4400" b="1" dirty="0" smtClean="0">
                <a:latin typeface="Comic Sans MS" pitchFamily="66" charset="0"/>
              </a:rPr>
              <a:t> İncitmemek </a:t>
            </a:r>
          </a:p>
          <a:p>
            <a:pPr algn="ctr">
              <a:buNone/>
            </a:pPr>
            <a:r>
              <a:rPr lang="tr-TR" sz="4400" b="1" dirty="0" smtClean="0">
                <a:latin typeface="Comic Sans MS" pitchFamily="66" charset="0"/>
              </a:rPr>
              <a:t>&amp;</a:t>
            </a:r>
          </a:p>
          <a:p>
            <a:pPr algn="ctr">
              <a:buFont typeface="Wingdings" pitchFamily="2" charset="2"/>
              <a:buChar char="q"/>
            </a:pPr>
            <a:r>
              <a:rPr lang="tr-TR" sz="4400" b="1" dirty="0" smtClean="0">
                <a:latin typeface="Comic Sans MS" pitchFamily="66" charset="0"/>
              </a:rPr>
              <a:t> İncinmemek </a:t>
            </a:r>
            <a:endParaRPr lang="tr-TR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Din Hizmetinde Üç Temel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4800" b="1" dirty="0" smtClean="0">
                <a:latin typeface="Comic Sans MS" pitchFamily="66" charset="0"/>
              </a:rPr>
              <a:t>1. Doğru Bilgi</a:t>
            </a:r>
          </a:p>
          <a:p>
            <a:endParaRPr lang="tr-TR" sz="48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800" b="1" dirty="0" smtClean="0">
                <a:latin typeface="Comic Sans MS" pitchFamily="66" charset="0"/>
              </a:rPr>
              <a:t>2. Doğru Yöntem</a:t>
            </a:r>
          </a:p>
          <a:p>
            <a:endParaRPr lang="tr-TR" sz="48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800" b="1" dirty="0" smtClean="0">
                <a:latin typeface="Comic Sans MS" pitchFamily="66" charset="0"/>
              </a:rPr>
              <a:t>3. Doğru Uygulama</a:t>
            </a:r>
            <a:endParaRPr lang="tr-TR" sz="4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51520" y="980728"/>
            <a:ext cx="8301608" cy="864096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İletişimden </a:t>
            </a:r>
            <a:r>
              <a:rPr lang="tr-TR" sz="4800" dirty="0" smtClean="0">
                <a:latin typeface="Comic Sans MS" pitchFamily="66" charset="0"/>
              </a:rPr>
              <a:t>Önce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q"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Kendini tanı [Güçlü &amp; Zayıf]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smtClean="0">
                <a:latin typeface="Comic Sans MS" pitchFamily="66" charset="0"/>
              </a:rPr>
              <a:t>Muhatabı ona has yönleriyle tanı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[Cemaati ihtiyaçları, sorunları, 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beklentileri vb. yönleriyle tanıma]</a:t>
            </a:r>
          </a:p>
          <a:p>
            <a:pPr algn="ctr">
              <a:buNone/>
            </a:pPr>
            <a:endParaRPr lang="tr-TR" sz="11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A5B592"/>
              </a:buClr>
              <a:buNone/>
            </a:pPr>
            <a:r>
              <a:rPr lang="tr-TR" sz="3600" b="1" dirty="0">
                <a:solidFill>
                  <a:prstClr val="black"/>
                </a:solidFill>
                <a:latin typeface="Comic Sans MS" pitchFamily="66" charset="0"/>
              </a:rPr>
              <a:t>“Bir adamı tanımak için düşüncelerini, acılarını, heyecanlarını bilmemiz lazım hiç değilse. Hayatın maddi olaylarıyla ancak kronoloji yapılabilir. Kronoloji de aptalların işidir”</a:t>
            </a:r>
          </a:p>
          <a:p>
            <a:pPr lvl="0" algn="ctr">
              <a:buClr>
                <a:srgbClr val="A5B592"/>
              </a:buClr>
              <a:buNone/>
            </a:pPr>
            <a:r>
              <a:rPr lang="tr-TR" sz="3200" b="1" dirty="0">
                <a:solidFill>
                  <a:prstClr val="black"/>
                </a:solidFill>
                <a:latin typeface="Comic Sans MS" pitchFamily="66" charset="0"/>
              </a:rPr>
              <a:t>(Cemil Meriç)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357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dirty="0" smtClean="0">
                <a:latin typeface="Comic Sans MS" pitchFamily="66" charset="0"/>
              </a:rPr>
              <a:t>1. İletişimin Önemi </a:t>
            </a:r>
            <a:br>
              <a:rPr lang="tr-TR" sz="5400" dirty="0" smtClean="0">
                <a:latin typeface="Comic Sans MS" pitchFamily="66" charset="0"/>
              </a:rPr>
            </a:br>
            <a:endParaRPr lang="tr-TR" sz="5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4400" dirty="0" smtClean="0">
                <a:latin typeface="Comic Sans MS" pitchFamily="66" charset="0"/>
              </a:rPr>
              <a:t>-halk ve </a:t>
            </a:r>
            <a:r>
              <a:rPr lang="tr-TR" sz="4400" dirty="0" err="1" smtClean="0">
                <a:latin typeface="Comic Sans MS" pitchFamily="66" charset="0"/>
              </a:rPr>
              <a:t>beyân</a:t>
            </a:r>
            <a:r>
              <a:rPr lang="tr-TR" sz="4400" dirty="0" smtClean="0">
                <a:latin typeface="Comic Sans MS" pitchFamily="66" charset="0"/>
              </a:rPr>
              <a:t>- </a:t>
            </a: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الرَّحْمَنُ عَلَّمَ الْقُرْآنَ  خَلَقَ الْإِنْسَانَ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عَلَّمَهُ الْبَيَانَ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(Rahman, 1-4)</a:t>
            </a:r>
          </a:p>
          <a:p>
            <a:pPr algn="ctr">
              <a:buNone/>
            </a:pP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كمالك تحت كلامك</a:t>
            </a:r>
          </a:p>
          <a:p>
            <a:pPr algn="ctr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----</a:t>
            </a:r>
          </a:p>
          <a:p>
            <a:pPr algn="ctr">
              <a:buNone/>
            </a:pPr>
            <a:r>
              <a:rPr lang="ar-SA" sz="5400" b="1" dirty="0" smtClean="0">
                <a:latin typeface="Traditional Arabic" pitchFamily="18" charset="-78"/>
                <a:cs typeface="Traditional Arabic" pitchFamily="18" charset="-78"/>
              </a:rPr>
              <a:t>در فكر سخن زنده در </a:t>
            </a:r>
            <a:r>
              <a:rPr lang="fa-IR" sz="5400" b="1" dirty="0" smtClean="0">
                <a:latin typeface="Traditional Arabic" pitchFamily="18" charset="-78"/>
                <a:cs typeface="Traditional Arabic" pitchFamily="18" charset="-78"/>
              </a:rPr>
              <a:t>گفت سخن مر</a:t>
            </a:r>
            <a:r>
              <a:rPr lang="ar-SA" sz="5400" b="1" dirty="0" err="1" smtClean="0">
                <a:latin typeface="Traditional Arabic" pitchFamily="18" charset="-78"/>
                <a:cs typeface="Traditional Arabic" pitchFamily="18" charset="-78"/>
              </a:rPr>
              <a:t>ده</a:t>
            </a:r>
            <a:endParaRPr lang="ar-SA" sz="5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dirty="0" smtClean="0">
                <a:latin typeface="Traditional Arabic" pitchFamily="18" charset="-78"/>
                <a:cs typeface="Traditional Arabic" pitchFamily="18" charset="-78"/>
              </a:rPr>
              <a:t>(Mevlâna, </a:t>
            </a:r>
            <a:r>
              <a:rPr lang="tr-TR" sz="3200" dirty="0" err="1" smtClean="0">
                <a:latin typeface="Traditional Arabic" pitchFamily="18" charset="-78"/>
                <a:cs typeface="Traditional Arabic" pitchFamily="18" charset="-78"/>
              </a:rPr>
              <a:t>Divân</a:t>
            </a:r>
            <a:r>
              <a:rPr lang="tr-TR" sz="3200" dirty="0" smtClean="0">
                <a:latin typeface="Traditional Arabic" pitchFamily="18" charset="-78"/>
                <a:cs typeface="Traditional Arabic" pitchFamily="18" charset="-78"/>
              </a:rPr>
              <a:t>-ı Kebir)</a:t>
            </a:r>
            <a:endParaRPr lang="tr-T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848872" cy="90872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  <a:cs typeface="Aharoni" pitchFamily="2" charset="-79"/>
              </a:rPr>
              <a:t>Konuşmayı geliştirme çalışmaları</a:t>
            </a:r>
            <a:endParaRPr lang="tr-TR" sz="3600" b="1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544616"/>
          </a:xfrm>
        </p:spPr>
        <p:txBody>
          <a:bodyPr>
            <a:noAutofit/>
          </a:bodyPr>
          <a:lstStyle/>
          <a:p>
            <a:pPr algn="ctr">
              <a:buFont typeface="Wingdings"/>
              <a:buChar char="Ø"/>
            </a:pPr>
            <a:r>
              <a:rPr lang="tr-TR" sz="4000" b="1" dirty="0" smtClean="0"/>
              <a:t>Önyargıları </a:t>
            </a:r>
            <a:r>
              <a:rPr lang="tr-TR" sz="4000" b="1" dirty="0" err="1" smtClean="0"/>
              <a:t>izâle</a:t>
            </a:r>
            <a:r>
              <a:rPr lang="tr-TR" sz="4000" b="1" dirty="0" smtClean="0"/>
              <a:t>  “ ….Allah vergisi”</a:t>
            </a:r>
          </a:p>
          <a:p>
            <a:pPr algn="ctr">
              <a:buNone/>
            </a:pPr>
            <a:endParaRPr lang="tr-TR" sz="4000" b="1" dirty="0" smtClean="0"/>
          </a:p>
          <a:p>
            <a:pPr algn="ctr">
              <a:buFont typeface="Wingdings"/>
              <a:buChar char="Ø"/>
            </a:pPr>
            <a:r>
              <a:rPr lang="tr-TR" sz="4000" b="1" dirty="0" smtClean="0"/>
              <a:t> Etkin ve düzenli dinleme çalışmaları</a:t>
            </a:r>
          </a:p>
          <a:p>
            <a:pPr algn="ctr">
              <a:buNone/>
            </a:pPr>
            <a:endParaRPr lang="tr-TR" sz="4000" b="1" dirty="0" smtClean="0"/>
          </a:p>
          <a:p>
            <a:pPr algn="ctr">
              <a:buFont typeface="Wingdings"/>
              <a:buChar char="Ø"/>
            </a:pPr>
            <a:r>
              <a:rPr lang="tr-TR" sz="4000" b="1" dirty="0" smtClean="0"/>
              <a:t> Düzenli nitelikli kalemlerden sesli okuma çalışması</a:t>
            </a:r>
          </a:p>
          <a:p>
            <a:pPr algn="ctr">
              <a:buNone/>
            </a:pPr>
            <a:r>
              <a:rPr lang="tr-TR" sz="4000" b="1" dirty="0" smtClean="0"/>
              <a:t> </a:t>
            </a:r>
            <a:endParaRPr lang="tr-T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kni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557</TotalTime>
  <Words>1258</Words>
  <Application>Microsoft Office PowerPoint</Application>
  <PresentationFormat>Ekran Gösterisi (4:3)</PresentationFormat>
  <Paragraphs>212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Teknik</vt:lpstr>
      <vt:lpstr>PowerPoint Sunusu</vt:lpstr>
      <vt:lpstr>İletişim Duası  بسم الله الرحمن الرحيم</vt:lpstr>
      <vt:lpstr>Birlikteliğimizin Temel Hedefleri </vt:lpstr>
      <vt:lpstr>İlkelerimiz </vt:lpstr>
      <vt:lpstr>Din Hizmetinde Üç Temel</vt:lpstr>
      <vt:lpstr>İletişimden Önce</vt:lpstr>
      <vt:lpstr>PowerPoint Sunusu</vt:lpstr>
      <vt:lpstr>1. İletişimin Önemi  </vt:lpstr>
      <vt:lpstr>Konuşmayı geliştirme çalışmaları</vt:lpstr>
      <vt:lpstr>2.İletişimin Rengi</vt:lpstr>
      <vt:lpstr>Niyetin İletişime yansımaları</vt:lpstr>
      <vt:lpstr>3.İletişimin Temeli </vt:lpstr>
      <vt:lpstr>Vaaz ve irşatta muhataba yönelik değer göstergeleri</vt:lpstr>
      <vt:lpstr>4. İletişimin Dâvetiyesi </vt:lpstr>
      <vt:lpstr>5. İletişimin Sıhhati </vt:lpstr>
      <vt:lpstr>Vaazda iletişimin sıhhati için </vt:lpstr>
      <vt:lpstr>6.İletişimin Devamı</vt:lpstr>
      <vt:lpstr>Vaazda iletişimi devamlı kılmak için</vt:lpstr>
      <vt:lpstr>7. İletişimin Hedefi</vt:lpstr>
      <vt:lpstr>Algıyı, ilgiyi ve duyguyu yönetmek için</vt:lpstr>
      <vt:lpstr>8. İletişimin Tamiri </vt:lpstr>
      <vt:lpstr>Vaazda iletişimi tamir için</vt:lpstr>
      <vt:lpstr>İletişim Engelleri ve Yansımaları </vt:lpstr>
      <vt:lpstr>PowerPoint Sunusu</vt:lpstr>
      <vt:lpstr>1. Nitelikli bir vaazı özet olarak dinleme ve değerlendirme</vt:lpstr>
      <vt:lpstr>2. Nitelikli yazılı bir metni okuma</vt:lpstr>
      <vt:lpstr>3. Gurup çalışması</vt:lpstr>
      <vt:lpstr>Uygulamalarda Genel İlkeler</vt:lpstr>
      <vt:lpstr>Özet yerine</vt:lpstr>
      <vt:lpstr>İleri Okumalar İçin</vt:lpstr>
      <vt:lpstr>Sorgulama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“4 İ” YAKLAŞIMI</dc:title>
  <dc:creator>casper</dc:creator>
  <cp:lastModifiedBy>lenovo</cp:lastModifiedBy>
  <cp:revision>120</cp:revision>
  <dcterms:created xsi:type="dcterms:W3CDTF">2010-05-30T08:43:07Z</dcterms:created>
  <dcterms:modified xsi:type="dcterms:W3CDTF">2011-09-22T17:07:50Z</dcterms:modified>
</cp:coreProperties>
</file>