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533" autoAdjust="0"/>
  </p:normalViewPr>
  <p:slideViewPr>
    <p:cSldViewPr>
      <p:cViewPr varScale="1">
        <p:scale>
          <a:sx n="63" d="100"/>
          <a:sy n="63" d="100"/>
        </p:scale>
        <p:origin x="-13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3A027-EBA6-4A47-BC0A-0BB7693C8EBA}" type="datetimeFigureOut">
              <a:rPr lang="tr-TR" smtClean="0"/>
              <a:t>25.01.2015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8ED35C-1AB1-4878-8540-AC4D4C190F8F}" type="slidenum">
              <a:rPr lang="tr-TR" smtClean="0"/>
              <a:t>‹#›</a:t>
            </a:fld>
            <a:endParaRPr lang="tr-TR"/>
          </a:p>
        </p:txBody>
      </p:sp>
    </p:spTree>
    <p:extLst>
      <p:ext uri="{BB962C8B-B14F-4D97-AF65-F5344CB8AC3E}">
        <p14:creationId xmlns:p14="http://schemas.microsoft.com/office/powerpoint/2010/main" val="2388129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25.01.2015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3643317"/>
            <a:ext cx="8686832" cy="2363977"/>
          </a:xfrm>
        </p:spPr>
        <p:txBody>
          <a:bodyPr>
            <a:normAutofit fontScale="92500" lnSpcReduction="10000"/>
          </a:bodyPr>
          <a:lstStyle/>
          <a:p>
            <a:pPr>
              <a:buNone/>
            </a:pPr>
            <a:r>
              <a:rPr lang="tr-TR" dirty="0" smtClean="0"/>
              <a:t>  </a:t>
            </a:r>
          </a:p>
          <a:p>
            <a:endParaRPr lang="tr-TR" dirty="0" smtClean="0"/>
          </a:p>
          <a:p>
            <a:pPr>
              <a:buNone/>
            </a:pPr>
            <a:r>
              <a:rPr lang="tr-TR" dirty="0" smtClean="0"/>
              <a:t> </a:t>
            </a:r>
            <a:r>
              <a:rPr lang="tr-TR" sz="4800" dirty="0" smtClean="0"/>
              <a:t>seminerimize hoş geldiniz </a:t>
            </a:r>
          </a:p>
          <a:p>
            <a:pPr>
              <a:buNone/>
            </a:pPr>
            <a:r>
              <a:rPr lang="tr-TR" dirty="0" smtClean="0"/>
              <a:t>     </a:t>
            </a:r>
            <a:endParaRPr lang="tr-TR" dirty="0"/>
          </a:p>
        </p:txBody>
      </p:sp>
      <p:sp>
        <p:nvSpPr>
          <p:cNvPr id="3" name="2 Başlık"/>
          <p:cNvSpPr>
            <a:spLocks noGrp="1"/>
          </p:cNvSpPr>
          <p:nvPr>
            <p:ph type="title"/>
          </p:nvPr>
        </p:nvSpPr>
        <p:spPr>
          <a:xfrm>
            <a:off x="285721" y="1"/>
            <a:ext cx="8429684" cy="3929067"/>
          </a:xfrm>
        </p:spPr>
        <p:txBody>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279131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pPr>
              <a:buNone/>
            </a:pPr>
            <a:endParaRPr lang="tr-TR" dirty="0" smtClean="0"/>
          </a:p>
          <a:p>
            <a:pPr lvl="0"/>
            <a:r>
              <a:rPr lang="tr-TR" sz="4000" dirty="0" smtClean="0"/>
              <a:t>Etkili iletişim ilke, yöntem ve tekniklerini uygular.</a:t>
            </a:r>
          </a:p>
          <a:p>
            <a:pPr lvl="0"/>
            <a:r>
              <a:rPr lang="tr-TR" sz="4000" dirty="0" smtClean="0"/>
              <a:t>Vaaz, hutbe ve ders materyali hazırlar ve geliştirir </a:t>
            </a:r>
          </a:p>
          <a:p>
            <a:pPr lvl="0"/>
            <a:r>
              <a:rPr lang="tr-TR" sz="4000" dirty="0" smtClean="0"/>
              <a:t>Vaazı etkili biçimde sunar </a:t>
            </a:r>
          </a:p>
          <a:p>
            <a:pPr lvl="0"/>
            <a:r>
              <a:rPr lang="tr-TR" sz="4000" dirty="0" smtClean="0"/>
              <a:t>Cemaati bilgilendirmeye yönelik vaaz vb etkinliklerini planlar ve değerlendirir.</a:t>
            </a:r>
          </a:p>
          <a:p>
            <a:pPr lvl="0"/>
            <a:r>
              <a:rPr lang="tr-TR" sz="4000" dirty="0" smtClean="0"/>
              <a:t>Görevi çerçevesinde Dinî konularda danışmanlık ve rehberlik yapar.</a:t>
            </a:r>
          </a:p>
          <a:p>
            <a:endParaRPr lang="tr-TR" sz="3400" dirty="0"/>
          </a:p>
        </p:txBody>
      </p:sp>
      <p:sp>
        <p:nvSpPr>
          <p:cNvPr id="3" name="2 Başlık"/>
          <p:cNvSpPr>
            <a:spLocks noGrp="1"/>
          </p:cNvSpPr>
          <p:nvPr>
            <p:ph type="title"/>
          </p:nvPr>
        </p:nvSpPr>
        <p:spPr/>
        <p:txBody>
          <a:bodyPr>
            <a:normAutofit fontScale="90000"/>
          </a:bodyPr>
          <a:lstStyle/>
          <a:p>
            <a:r>
              <a:rPr lang="tr-TR" dirty="0" smtClean="0"/>
              <a:t/>
            </a:r>
            <a:br>
              <a:rPr lang="tr-TR" dirty="0" smtClean="0"/>
            </a:br>
            <a:r>
              <a:rPr lang="tr-TR" dirty="0" smtClean="0"/>
              <a:t>Seminerler sizlere neyi kazandırmayı hedeflemektedir?</a:t>
            </a:r>
            <a:br>
              <a:rPr lang="tr-TR" dirty="0" smtClean="0"/>
            </a:br>
            <a:endParaRPr lang="tr-TR" dirty="0"/>
          </a:p>
        </p:txBody>
      </p:sp>
    </p:spTree>
    <p:extLst>
      <p:ext uri="{BB962C8B-B14F-4D97-AF65-F5344CB8AC3E}">
        <p14:creationId xmlns:p14="http://schemas.microsoft.com/office/powerpoint/2010/main" val="2545912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0"/>
            <a:r>
              <a:rPr lang="tr-TR" sz="2600" dirty="0" smtClean="0"/>
              <a:t>Vaaz ve irşat hizmetlerinde, yetişkin eğitiminin ilke, yöntem ve tekniklerini uygular </a:t>
            </a:r>
          </a:p>
          <a:p>
            <a:pPr lvl="0"/>
            <a:r>
              <a:rPr lang="tr-TR" sz="2600" dirty="0" smtClean="0"/>
              <a:t>Vaaz hizmetlerine yeni yaklaşım, yöntem ve tekniklerden yararlanır.</a:t>
            </a:r>
          </a:p>
          <a:p>
            <a:pPr lvl="0"/>
            <a:r>
              <a:rPr lang="tr-TR" sz="2600" dirty="0" smtClean="0"/>
              <a:t>Toplumu din konusunda bilgilendirmeye yönelik gerekli ortamı düzenler ve etkili bir biçimde yönetir.</a:t>
            </a:r>
          </a:p>
          <a:p>
            <a:pPr lvl="0"/>
            <a:r>
              <a:rPr lang="tr-TR" sz="2600" dirty="0" smtClean="0"/>
              <a:t>Türkçeyi doğru ve etkili biçimde kullanır.</a:t>
            </a:r>
          </a:p>
          <a:p>
            <a:pPr lvl="0"/>
            <a:r>
              <a:rPr lang="tr-TR" sz="2600" dirty="0" smtClean="0"/>
              <a:t>Önemli gün ve gecelerin amacına uygun program düzenler.</a:t>
            </a:r>
          </a:p>
          <a:p>
            <a:endParaRPr lang="tr-TR" dirty="0"/>
          </a:p>
        </p:txBody>
      </p:sp>
      <p:sp>
        <p:nvSpPr>
          <p:cNvPr id="3" name="2 Başlık"/>
          <p:cNvSpPr>
            <a:spLocks noGrp="1"/>
          </p:cNvSpPr>
          <p:nvPr>
            <p:ph type="title"/>
          </p:nvPr>
        </p:nvSpPr>
        <p:spPr/>
        <p:txBody>
          <a:bodyPr>
            <a:normAutofit fontScale="90000"/>
          </a:bodyPr>
          <a:lstStyle/>
          <a:p>
            <a:r>
              <a:rPr lang="tr-TR" dirty="0" smtClean="0"/>
              <a:t/>
            </a:r>
            <a:br>
              <a:rPr lang="tr-TR" dirty="0" smtClean="0"/>
            </a:br>
            <a:r>
              <a:rPr lang="tr-TR" dirty="0" smtClean="0"/>
              <a:t>Seminerler sizlere neyi kazandırmayı hedeflemektedir?</a:t>
            </a:r>
            <a:br>
              <a:rPr lang="tr-TR" dirty="0" smtClean="0"/>
            </a:br>
            <a:endParaRPr lang="tr-TR" dirty="0"/>
          </a:p>
        </p:txBody>
      </p:sp>
    </p:spTree>
    <p:extLst>
      <p:ext uri="{BB962C8B-B14F-4D97-AF65-F5344CB8AC3E}">
        <p14:creationId xmlns:p14="http://schemas.microsoft.com/office/powerpoint/2010/main" val="2265867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b="1" dirty="0" smtClean="0"/>
              <a:t>1</a:t>
            </a:r>
            <a:r>
              <a:rPr lang="tr-TR" dirty="0" smtClean="0"/>
              <a:t>. Olgunlaştırmak; doğru yolu göstermek; rehberlik, kılavuzluk etmek. </a:t>
            </a:r>
          </a:p>
          <a:p>
            <a:r>
              <a:rPr lang="tr-TR" b="1" dirty="0" smtClean="0"/>
              <a:t>2.</a:t>
            </a:r>
            <a:r>
              <a:rPr lang="tr-TR" dirty="0" smtClean="0"/>
              <a:t> Bir din alimi, bir tasavvuf şeyhi ya da bir hocanın, birikim ve yetkinlik açısından daha alt düzeydeki İnsanları dînin ne olduğu, insanın dinin gereklerini nasıl yerine getirmesi gerektiği konularında aydınlatıp yönlendirmesi.</a:t>
            </a:r>
          </a:p>
          <a:p>
            <a:endParaRPr lang="tr-TR" dirty="0"/>
          </a:p>
        </p:txBody>
      </p:sp>
      <p:sp>
        <p:nvSpPr>
          <p:cNvPr id="2" name="1 Başlık"/>
          <p:cNvSpPr>
            <a:spLocks noGrp="1"/>
          </p:cNvSpPr>
          <p:nvPr>
            <p:ph type="title"/>
          </p:nvPr>
        </p:nvSpPr>
        <p:spPr/>
        <p:txBody>
          <a:bodyPr/>
          <a:lstStyle/>
          <a:p>
            <a:r>
              <a:rPr lang="tr-TR" dirty="0" smtClean="0"/>
              <a:t>İrşad nedir?</a:t>
            </a:r>
            <a:endParaRPr lang="tr-TR" dirty="0"/>
          </a:p>
        </p:txBody>
      </p:sp>
    </p:spTree>
    <p:extLst>
      <p:ext uri="{BB962C8B-B14F-4D97-AF65-F5344CB8AC3E}">
        <p14:creationId xmlns:p14="http://schemas.microsoft.com/office/powerpoint/2010/main" val="3064957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r>
              <a:rPr lang="tr-TR" dirty="0" smtClean="0"/>
              <a:t>İyiliğe sevk için söylenen söz, nasihat, öğüt, bir kimseye, kalbini yumuşatacak surette sevap ve </a:t>
            </a:r>
            <a:r>
              <a:rPr lang="tr-TR" dirty="0" err="1" smtClean="0"/>
              <a:t>ikâba</a:t>
            </a:r>
            <a:r>
              <a:rPr lang="tr-TR" dirty="0" smtClean="0"/>
              <a:t> dair söz söylemek, nasihat etmek, bu yolda söylenilen söz.</a:t>
            </a:r>
          </a:p>
          <a:p>
            <a:r>
              <a:rPr lang="tr-TR" dirty="0" smtClean="0"/>
              <a:t>Vaaz aslında bir şeyi öğretmek maksadıyla değil, </a:t>
            </a:r>
            <a:r>
              <a:rPr lang="tr-TR" dirty="0" err="1" smtClean="0"/>
              <a:t>telkîn</a:t>
            </a:r>
            <a:r>
              <a:rPr lang="tr-TR" dirty="0" smtClean="0"/>
              <a:t> gayesiyle yapılır. Genellikle, cemaatin bildiği şeyleri tesirli bir üslupta anlatıp onları doğru yola çekmeyi, kötülüklerden uzaklaştırmayı hedef alır.</a:t>
            </a:r>
            <a:br>
              <a:rPr lang="tr-TR" dirty="0" smtClean="0"/>
            </a:br>
            <a:endParaRPr lang="tr-TR" dirty="0"/>
          </a:p>
        </p:txBody>
      </p:sp>
      <p:sp>
        <p:nvSpPr>
          <p:cNvPr id="2" name="1 Başlık"/>
          <p:cNvSpPr>
            <a:spLocks noGrp="1"/>
          </p:cNvSpPr>
          <p:nvPr>
            <p:ph type="title"/>
          </p:nvPr>
        </p:nvSpPr>
        <p:spPr/>
        <p:txBody>
          <a:bodyPr/>
          <a:lstStyle/>
          <a:p>
            <a:r>
              <a:rPr lang="tr-TR" dirty="0" smtClean="0"/>
              <a:t>Vaaz nedir?</a:t>
            </a:r>
            <a:endParaRPr lang="tr-TR" dirty="0"/>
          </a:p>
        </p:txBody>
      </p:sp>
    </p:spTree>
    <p:extLst>
      <p:ext uri="{BB962C8B-B14F-4D97-AF65-F5344CB8AC3E}">
        <p14:creationId xmlns:p14="http://schemas.microsoft.com/office/powerpoint/2010/main" val="4260163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err="1" smtClean="0"/>
              <a:t>Hatîb</a:t>
            </a:r>
            <a:r>
              <a:rPr lang="tr-TR" dirty="0" smtClean="0"/>
              <a:t>, cuma ve bayram namazlarında, minberlerde cemaati dinî konularda aydınlatan veya irşat eden resmî cami görevlilerine denir.</a:t>
            </a:r>
          </a:p>
          <a:p>
            <a:r>
              <a:rPr lang="tr-TR" dirty="0" smtClean="0"/>
              <a:t>Hitabet ise her türlü söz sanatını kullanarak bilgi, şuur ve motivasyon gibi amaçlarla çeşitli yer ve zamanlarda yapılan etkili konuşmaların genel adına denir.</a:t>
            </a:r>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Hitabet nedir?</a:t>
            </a:r>
            <a:br>
              <a:rPr lang="tr-TR" sz="4400" dirty="0" smtClean="0"/>
            </a:br>
            <a:endParaRPr lang="tr-TR" dirty="0"/>
          </a:p>
        </p:txBody>
      </p:sp>
    </p:spTree>
    <p:extLst>
      <p:ext uri="{BB962C8B-B14F-4D97-AF65-F5344CB8AC3E}">
        <p14:creationId xmlns:p14="http://schemas.microsoft.com/office/powerpoint/2010/main" val="1762948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b="1" i="1" dirty="0" smtClean="0"/>
              <a:t>1- Sözlü Tebliğ İle İlgili Olanlar:</a:t>
            </a:r>
          </a:p>
          <a:p>
            <a:r>
              <a:rPr lang="tr-TR" b="1" dirty="0" smtClean="0"/>
              <a:t>A) Öğüt verme ile ilgili olanlar: </a:t>
            </a:r>
            <a:r>
              <a:rPr lang="tr-TR" dirty="0" smtClean="0"/>
              <a:t>Vaaz, </a:t>
            </a:r>
            <a:r>
              <a:rPr lang="tr-TR" dirty="0" err="1" smtClean="0"/>
              <a:t>mev’ize</a:t>
            </a:r>
            <a:r>
              <a:rPr lang="tr-TR" dirty="0" smtClean="0"/>
              <a:t>, </a:t>
            </a:r>
            <a:r>
              <a:rPr lang="tr-TR" dirty="0" err="1" smtClean="0"/>
              <a:t>zikr</a:t>
            </a:r>
            <a:r>
              <a:rPr lang="tr-TR" dirty="0" smtClean="0"/>
              <a:t>, </a:t>
            </a:r>
            <a:r>
              <a:rPr lang="tr-TR" dirty="0" err="1" smtClean="0"/>
              <a:t>zikrâ</a:t>
            </a:r>
            <a:r>
              <a:rPr lang="tr-TR" dirty="0" smtClean="0"/>
              <a:t>, tezkire, </a:t>
            </a:r>
            <a:r>
              <a:rPr lang="tr-TR" dirty="0" err="1" smtClean="0"/>
              <a:t>nasîhat</a:t>
            </a:r>
            <a:r>
              <a:rPr lang="tr-TR" dirty="0" smtClean="0"/>
              <a:t> ve tavsiye</a:t>
            </a:r>
          </a:p>
          <a:p>
            <a:r>
              <a:rPr lang="tr-TR" b="1" dirty="0" smtClean="0"/>
              <a:t>B) Bilgilendirme ve yol gösterme ile ilgili olanlar:</a:t>
            </a:r>
            <a:r>
              <a:rPr lang="tr-TR" dirty="0" smtClean="0"/>
              <a:t> </a:t>
            </a:r>
            <a:r>
              <a:rPr lang="tr-TR" dirty="0" err="1" smtClean="0"/>
              <a:t>Ta’lim</a:t>
            </a:r>
            <a:r>
              <a:rPr lang="tr-TR" dirty="0" smtClean="0"/>
              <a:t>, </a:t>
            </a:r>
            <a:r>
              <a:rPr lang="tr-TR" dirty="0" err="1" smtClean="0"/>
              <a:t>irşâd</a:t>
            </a:r>
            <a:r>
              <a:rPr lang="tr-TR" dirty="0" smtClean="0"/>
              <a:t>, tebliğ, </a:t>
            </a:r>
            <a:r>
              <a:rPr lang="tr-TR" dirty="0" err="1" smtClean="0"/>
              <a:t>da’vet</a:t>
            </a:r>
            <a:r>
              <a:rPr lang="tr-TR" dirty="0" smtClean="0"/>
              <a:t> ve hidayet.</a:t>
            </a:r>
          </a:p>
          <a:p>
            <a:r>
              <a:rPr lang="tr-TR" b="1" dirty="0" smtClean="0"/>
              <a:t>C) Emretme ve yasaklama ile ilgili olanlar: </a:t>
            </a:r>
            <a:r>
              <a:rPr lang="tr-TR" dirty="0" err="1" smtClean="0"/>
              <a:t>Emr</a:t>
            </a:r>
            <a:r>
              <a:rPr lang="tr-TR" dirty="0" smtClean="0"/>
              <a:t>-i </a:t>
            </a:r>
            <a:r>
              <a:rPr lang="tr-TR" dirty="0" err="1" smtClean="0"/>
              <a:t>bi’l</a:t>
            </a:r>
            <a:r>
              <a:rPr lang="tr-TR" dirty="0" smtClean="0"/>
              <a:t>-</a:t>
            </a:r>
            <a:r>
              <a:rPr lang="tr-TR" dirty="0" err="1" smtClean="0"/>
              <a:t>ma’ruf</a:t>
            </a:r>
            <a:r>
              <a:rPr lang="tr-TR" dirty="0" smtClean="0"/>
              <a:t> ve </a:t>
            </a:r>
            <a:r>
              <a:rPr lang="tr-TR" dirty="0" err="1" smtClean="0"/>
              <a:t>nehy</a:t>
            </a:r>
            <a:r>
              <a:rPr lang="tr-TR" dirty="0" smtClean="0"/>
              <a:t>-i </a:t>
            </a:r>
            <a:r>
              <a:rPr lang="tr-TR" dirty="0" err="1" smtClean="0"/>
              <a:t>ani’l</a:t>
            </a:r>
            <a:r>
              <a:rPr lang="tr-TR" dirty="0" smtClean="0"/>
              <a:t>-</a:t>
            </a:r>
            <a:r>
              <a:rPr lang="tr-TR" dirty="0" err="1" smtClean="0"/>
              <a:t>münker</a:t>
            </a:r>
            <a:r>
              <a:rPr lang="tr-TR" dirty="0" smtClean="0"/>
              <a:t>.</a:t>
            </a:r>
            <a:endParaRPr lang="tr-TR" dirty="0"/>
          </a:p>
        </p:txBody>
      </p:sp>
      <p:sp>
        <p:nvSpPr>
          <p:cNvPr id="3" name="2 Başlık"/>
          <p:cNvSpPr>
            <a:spLocks noGrp="1"/>
          </p:cNvSpPr>
          <p:nvPr>
            <p:ph type="title"/>
          </p:nvPr>
        </p:nvSpPr>
        <p:spPr/>
        <p:txBody>
          <a:bodyPr/>
          <a:lstStyle/>
          <a:p>
            <a:r>
              <a:rPr lang="tr-TR" dirty="0" smtClean="0"/>
              <a:t>İslam’da irşadla ilgili kavramlar</a:t>
            </a:r>
            <a:endParaRPr lang="tr-TR" dirty="0"/>
          </a:p>
        </p:txBody>
      </p:sp>
    </p:spTree>
    <p:extLst>
      <p:ext uri="{BB962C8B-B14F-4D97-AF65-F5344CB8AC3E}">
        <p14:creationId xmlns:p14="http://schemas.microsoft.com/office/powerpoint/2010/main" val="4223538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b="1" i="1" dirty="0" smtClean="0"/>
              <a:t>1- Sözlü Tebliğ İle İlgili Olanlar:</a:t>
            </a:r>
          </a:p>
          <a:p>
            <a:r>
              <a:rPr lang="tr-TR" b="1" dirty="0" smtClean="0"/>
              <a:t>D) Müjdeleme ve sakındırma ile ilgili olanlar: </a:t>
            </a:r>
            <a:r>
              <a:rPr lang="tr-TR" dirty="0" err="1" smtClean="0"/>
              <a:t>İnzâr</a:t>
            </a:r>
            <a:r>
              <a:rPr lang="tr-TR" dirty="0" smtClean="0"/>
              <a:t>, </a:t>
            </a:r>
            <a:r>
              <a:rPr lang="tr-TR" dirty="0" err="1" smtClean="0"/>
              <a:t>tahzîr</a:t>
            </a:r>
            <a:r>
              <a:rPr lang="tr-TR" dirty="0" smtClean="0"/>
              <a:t> ve tebşir.</a:t>
            </a:r>
          </a:p>
          <a:p>
            <a:r>
              <a:rPr lang="tr-TR" b="1" i="1" dirty="0" smtClean="0"/>
              <a:t>2- Sözlü Tebliğin Sunumu İle İlgili Olanlar: </a:t>
            </a:r>
            <a:r>
              <a:rPr lang="tr-TR" dirty="0" smtClean="0"/>
              <a:t>Hikmet, </a:t>
            </a:r>
            <a:r>
              <a:rPr lang="tr-TR" dirty="0" err="1" smtClean="0"/>
              <a:t>kavl</a:t>
            </a:r>
            <a:r>
              <a:rPr lang="tr-TR" dirty="0" smtClean="0"/>
              <a:t>-i </a:t>
            </a:r>
            <a:r>
              <a:rPr lang="tr-TR" dirty="0" err="1" smtClean="0"/>
              <a:t>leyyin</a:t>
            </a:r>
            <a:r>
              <a:rPr lang="tr-TR" dirty="0" smtClean="0"/>
              <a:t>, </a:t>
            </a:r>
            <a:r>
              <a:rPr lang="tr-TR" dirty="0" err="1" smtClean="0"/>
              <a:t>kavl</a:t>
            </a:r>
            <a:r>
              <a:rPr lang="tr-TR" dirty="0" smtClean="0"/>
              <a:t>-i beliğ, </a:t>
            </a:r>
            <a:r>
              <a:rPr lang="tr-TR" dirty="0" err="1" smtClean="0"/>
              <a:t>kavl</a:t>
            </a:r>
            <a:r>
              <a:rPr lang="tr-TR" dirty="0" smtClean="0"/>
              <a:t>-i </a:t>
            </a:r>
            <a:r>
              <a:rPr lang="tr-TR" dirty="0" err="1" smtClean="0"/>
              <a:t>hasen</a:t>
            </a:r>
            <a:r>
              <a:rPr lang="tr-TR" dirty="0" smtClean="0"/>
              <a:t>, </a:t>
            </a:r>
            <a:r>
              <a:rPr lang="tr-TR" dirty="0" err="1" smtClean="0"/>
              <a:t>kavl</a:t>
            </a:r>
            <a:r>
              <a:rPr lang="tr-TR" dirty="0" smtClean="0"/>
              <a:t>-i </a:t>
            </a:r>
            <a:r>
              <a:rPr lang="tr-TR" dirty="0" err="1" smtClean="0"/>
              <a:t>ma’ruf</a:t>
            </a:r>
            <a:r>
              <a:rPr lang="tr-TR" dirty="0" smtClean="0"/>
              <a:t>, mücadele.</a:t>
            </a:r>
          </a:p>
          <a:p>
            <a:r>
              <a:rPr lang="tr-TR" b="1" i="1" dirty="0" smtClean="0"/>
              <a:t>3-  Fiili Tebliğ İle İlgili Olanlar: </a:t>
            </a:r>
            <a:r>
              <a:rPr lang="tr-TR" dirty="0" err="1" smtClean="0"/>
              <a:t>Üsve</a:t>
            </a:r>
            <a:r>
              <a:rPr lang="tr-TR" dirty="0" smtClean="0"/>
              <a:t>-i </a:t>
            </a:r>
            <a:r>
              <a:rPr lang="tr-TR" dirty="0" err="1" smtClean="0"/>
              <a:t>hasene</a:t>
            </a:r>
            <a:r>
              <a:rPr lang="tr-TR" dirty="0" smtClean="0"/>
              <a:t>, </a:t>
            </a:r>
            <a:r>
              <a:rPr lang="tr-TR" dirty="0" err="1" smtClean="0"/>
              <a:t>cihad</a:t>
            </a:r>
            <a:r>
              <a:rPr lang="tr-TR" dirty="0" smtClean="0"/>
              <a:t>, fetih ve </a:t>
            </a:r>
            <a:r>
              <a:rPr lang="tr-TR" dirty="0" err="1" smtClean="0"/>
              <a:t>şâhid</a:t>
            </a:r>
            <a:r>
              <a:rPr lang="tr-TR" dirty="0" smtClean="0"/>
              <a:t>.</a:t>
            </a:r>
            <a:endParaRPr lang="tr-TR" dirty="0"/>
          </a:p>
        </p:txBody>
      </p:sp>
      <p:sp>
        <p:nvSpPr>
          <p:cNvPr id="3" name="2 Başlık"/>
          <p:cNvSpPr>
            <a:spLocks noGrp="1"/>
          </p:cNvSpPr>
          <p:nvPr>
            <p:ph type="title"/>
          </p:nvPr>
        </p:nvSpPr>
        <p:spPr/>
        <p:txBody>
          <a:bodyPr/>
          <a:lstStyle/>
          <a:p>
            <a:r>
              <a:rPr lang="tr-TR" dirty="0" smtClean="0"/>
              <a:t>İslam’da irşadla ilgili kavramlar</a:t>
            </a:r>
            <a:endParaRPr lang="tr-TR" dirty="0"/>
          </a:p>
        </p:txBody>
      </p:sp>
    </p:spTree>
    <p:extLst>
      <p:ext uri="{BB962C8B-B14F-4D97-AF65-F5344CB8AC3E}">
        <p14:creationId xmlns:p14="http://schemas.microsoft.com/office/powerpoint/2010/main" val="2881702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tr-TR" b="1" dirty="0" smtClean="0"/>
              <a:t>“Vaaz, mâbed içi </a:t>
            </a:r>
            <a:r>
              <a:rPr lang="tr-TR" b="1" dirty="0" err="1" smtClean="0"/>
              <a:t>dînî</a:t>
            </a:r>
            <a:r>
              <a:rPr lang="tr-TR" b="1" dirty="0" smtClean="0"/>
              <a:t> </a:t>
            </a:r>
            <a:r>
              <a:rPr lang="tr-TR" b="1" dirty="0" err="1" smtClean="0"/>
              <a:t>hitâbetin</a:t>
            </a:r>
            <a:r>
              <a:rPr lang="tr-TR" b="1" dirty="0" smtClean="0"/>
              <a:t> ikinci çeşidi olup </a:t>
            </a:r>
            <a:r>
              <a:rPr lang="tr-TR" b="1" dirty="0" err="1" smtClean="0"/>
              <a:t>câmilerde</a:t>
            </a:r>
            <a:r>
              <a:rPr lang="tr-TR" b="1" dirty="0" smtClean="0"/>
              <a:t> veya toplu ibâdet edilen yerlerde yetkili </a:t>
            </a:r>
            <a:r>
              <a:rPr lang="tr-TR" b="1" dirty="0" err="1" smtClean="0"/>
              <a:t>dîn</a:t>
            </a:r>
            <a:r>
              <a:rPr lang="tr-TR" b="1" dirty="0" smtClean="0"/>
              <a:t> adamları tarafından ibâdet öncesi veya </a:t>
            </a:r>
            <a:r>
              <a:rPr lang="tr-TR" b="1" dirty="0" err="1" smtClean="0"/>
              <a:t>sonrasnda</a:t>
            </a:r>
            <a:r>
              <a:rPr lang="tr-TR" b="1" dirty="0" smtClean="0"/>
              <a:t> yapılan </a:t>
            </a:r>
            <a:r>
              <a:rPr lang="tr-TR" b="1" dirty="0" err="1" smtClean="0"/>
              <a:t>dînî</a:t>
            </a:r>
            <a:r>
              <a:rPr lang="tr-TR" b="1" dirty="0" smtClean="0"/>
              <a:t> konuşmalardır”</a:t>
            </a:r>
            <a:r>
              <a:rPr lang="tr-TR" dirty="0" smtClean="0"/>
              <a:t> (</a:t>
            </a:r>
            <a:r>
              <a:rPr lang="tr-TR" dirty="0" err="1" smtClean="0"/>
              <a:t>Dînî</a:t>
            </a:r>
            <a:r>
              <a:rPr lang="tr-TR" dirty="0" smtClean="0"/>
              <a:t> </a:t>
            </a:r>
            <a:r>
              <a:rPr lang="tr-TR" dirty="0" err="1" smtClean="0"/>
              <a:t>Hitâbet</a:t>
            </a:r>
            <a:r>
              <a:rPr lang="tr-TR" dirty="0" smtClean="0"/>
              <a:t>, s. 53) </a:t>
            </a:r>
          </a:p>
          <a:p>
            <a:r>
              <a:rPr lang="tr-TR" dirty="0" smtClean="0"/>
              <a:t>Dini bilgilendirmedir.</a:t>
            </a:r>
          </a:p>
          <a:p>
            <a:r>
              <a:rPr lang="tr-TR" dirty="0" smtClean="0"/>
              <a:t>Cami içi yetişkin eğitimidir.</a:t>
            </a:r>
          </a:p>
          <a:p>
            <a:r>
              <a:rPr lang="tr-TR" dirty="0" smtClean="0"/>
              <a:t>Dinin duygu boyutunu canlandırmadır.</a:t>
            </a:r>
          </a:p>
          <a:p>
            <a:r>
              <a:rPr lang="tr-TR" dirty="0" smtClean="0"/>
              <a:t>Cemaati doğru ve hak yola </a:t>
            </a:r>
            <a:r>
              <a:rPr lang="tr-TR" dirty="0" err="1" smtClean="0"/>
              <a:t>irşâttır</a:t>
            </a:r>
            <a:r>
              <a:rPr lang="tr-TR" dirty="0" smtClean="0"/>
              <a:t>.</a:t>
            </a:r>
          </a:p>
          <a:p>
            <a:r>
              <a:rPr lang="tr-TR" dirty="0" smtClean="0"/>
              <a:t>İçerisinde Rabbimizin çoğu emri yerine getirilen bir eğitim faaliyetidir.</a:t>
            </a:r>
          </a:p>
          <a:p>
            <a:r>
              <a:rPr lang="tr-TR" dirty="0" smtClean="0"/>
              <a:t>Dini şuur ve heyecan verme ameliyesidir.</a:t>
            </a:r>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Vaazın anlamı nedir?</a:t>
            </a:r>
            <a:br>
              <a:rPr lang="tr-TR" sz="4400" dirty="0" smtClean="0"/>
            </a:br>
            <a:endParaRPr lang="tr-TR" dirty="0"/>
          </a:p>
        </p:txBody>
      </p:sp>
    </p:spTree>
    <p:extLst>
      <p:ext uri="{BB962C8B-B14F-4D97-AF65-F5344CB8AC3E}">
        <p14:creationId xmlns:p14="http://schemas.microsoft.com/office/powerpoint/2010/main" val="2788660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b="1" dirty="0" smtClean="0"/>
              <a:t>“Vaazın, kalpleri yumuşatacak şekilde tatlı sözlerle, </a:t>
            </a:r>
            <a:r>
              <a:rPr lang="tr-TR" b="1" dirty="0" err="1" smtClean="0"/>
              <a:t>hitâbet</a:t>
            </a:r>
            <a:r>
              <a:rPr lang="tr-TR" b="1" dirty="0" smtClean="0"/>
              <a:t> tekniği içinde </a:t>
            </a:r>
            <a:r>
              <a:rPr lang="tr-TR" b="1" dirty="0" err="1" smtClean="0"/>
              <a:t>cemâate</a:t>
            </a:r>
            <a:r>
              <a:rPr lang="tr-TR" b="1" dirty="0" smtClean="0"/>
              <a:t> öğüt vermek.”</a:t>
            </a:r>
          </a:p>
          <a:p>
            <a:r>
              <a:rPr lang="tr-TR" b="1" dirty="0" smtClean="0"/>
              <a:t>“Vaaz”</a:t>
            </a:r>
            <a:r>
              <a:rPr lang="tr-TR" dirty="0" smtClean="0"/>
              <a:t> kelimesi, </a:t>
            </a:r>
            <a:r>
              <a:rPr lang="tr-TR" dirty="0" err="1" smtClean="0"/>
              <a:t>Kur’ân</a:t>
            </a:r>
            <a:r>
              <a:rPr lang="tr-TR" dirty="0" smtClean="0"/>
              <a:t>-ı </a:t>
            </a:r>
            <a:r>
              <a:rPr lang="tr-TR" dirty="0" err="1" smtClean="0"/>
              <a:t>kerîmde</a:t>
            </a:r>
            <a:r>
              <a:rPr lang="tr-TR" dirty="0" smtClean="0"/>
              <a:t>, </a:t>
            </a:r>
            <a:r>
              <a:rPr lang="tr-TR" b="1" dirty="0" err="1" smtClean="0"/>
              <a:t>nasîhat</a:t>
            </a:r>
            <a:r>
              <a:rPr lang="tr-TR" b="1" dirty="0" smtClean="0"/>
              <a:t>, öğüt</a:t>
            </a:r>
            <a:r>
              <a:rPr lang="tr-TR" dirty="0" smtClean="0"/>
              <a:t> </a:t>
            </a:r>
            <a:r>
              <a:rPr lang="tr-TR" dirty="0" err="1" smtClean="0"/>
              <a:t>ma’nâsına</a:t>
            </a:r>
            <a:r>
              <a:rPr lang="tr-TR" dirty="0" smtClean="0"/>
              <a:t> gelen </a:t>
            </a:r>
            <a:r>
              <a:rPr lang="tr-TR" b="1" dirty="0" smtClean="0"/>
              <a:t>“</a:t>
            </a:r>
            <a:r>
              <a:rPr lang="tr-TR" b="1" dirty="0" err="1" smtClean="0"/>
              <a:t>Mev’ıza</a:t>
            </a:r>
            <a:r>
              <a:rPr lang="tr-TR" b="1" dirty="0" smtClean="0"/>
              <a:t>”</a:t>
            </a:r>
            <a:r>
              <a:rPr lang="tr-TR" dirty="0" smtClean="0"/>
              <a:t>  vezninde zikredilmiştir. [Bkz. </a:t>
            </a:r>
            <a:r>
              <a:rPr lang="tr-TR" dirty="0" err="1" smtClean="0"/>
              <a:t>Âl</a:t>
            </a:r>
            <a:r>
              <a:rPr lang="tr-TR" dirty="0" smtClean="0"/>
              <a:t>-i </a:t>
            </a:r>
            <a:r>
              <a:rPr lang="tr-TR" dirty="0" err="1" smtClean="0"/>
              <a:t>Imrân</a:t>
            </a:r>
            <a:r>
              <a:rPr lang="tr-TR" dirty="0" smtClean="0"/>
              <a:t> (3), 138; </a:t>
            </a:r>
            <a:r>
              <a:rPr lang="tr-TR" dirty="0" err="1" smtClean="0"/>
              <a:t>Yûnus</a:t>
            </a:r>
            <a:r>
              <a:rPr lang="tr-TR" dirty="0" smtClean="0"/>
              <a:t> (10), 57; </a:t>
            </a:r>
            <a:r>
              <a:rPr lang="tr-TR" dirty="0" err="1" smtClean="0"/>
              <a:t>Nahl</a:t>
            </a:r>
            <a:r>
              <a:rPr lang="tr-TR" dirty="0" smtClean="0"/>
              <a:t> (16), 125; </a:t>
            </a:r>
            <a:r>
              <a:rPr lang="tr-TR" dirty="0" err="1" smtClean="0"/>
              <a:t>Nûr</a:t>
            </a:r>
            <a:r>
              <a:rPr lang="tr-TR" dirty="0" smtClean="0"/>
              <a:t> (24), 34]</a:t>
            </a:r>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Vaazın anlamı nedir?</a:t>
            </a:r>
            <a:br>
              <a:rPr lang="tr-TR" sz="4400" dirty="0" smtClean="0"/>
            </a:br>
            <a:endParaRPr lang="tr-TR" dirty="0"/>
          </a:p>
        </p:txBody>
      </p:sp>
    </p:spTree>
    <p:extLst>
      <p:ext uri="{BB962C8B-B14F-4D97-AF65-F5344CB8AC3E}">
        <p14:creationId xmlns:p14="http://schemas.microsoft.com/office/powerpoint/2010/main" val="656721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Hayrı ve şerri öğretmedir.</a:t>
            </a:r>
          </a:p>
          <a:p>
            <a:r>
              <a:rPr lang="tr-TR" dirty="0" smtClean="0"/>
              <a:t>Helal-haram duyarlılığı kazandırmadır.</a:t>
            </a:r>
          </a:p>
          <a:p>
            <a:r>
              <a:rPr lang="tr-TR" dirty="0" smtClean="0"/>
              <a:t>Ahlakı ve nefsi tezkiye etme vasıtasıdır.</a:t>
            </a:r>
          </a:p>
          <a:p>
            <a:r>
              <a:rPr lang="tr-TR" dirty="0" smtClean="0"/>
              <a:t>Gönül eğitimidir.</a:t>
            </a:r>
          </a:p>
          <a:p>
            <a:r>
              <a:rPr lang="tr-TR" dirty="0" smtClean="0"/>
              <a:t>Dini telkin vermedir.</a:t>
            </a:r>
          </a:p>
          <a:p>
            <a:r>
              <a:rPr lang="tr-TR" dirty="0" smtClean="0"/>
              <a:t>Cennete insan kazandırma gayretidir.</a:t>
            </a:r>
          </a:p>
          <a:p>
            <a:r>
              <a:rPr lang="tr-TR" dirty="0" smtClean="0"/>
              <a:t>Kalpleri yumuşatmak ve iyiliği özendirmektir.</a:t>
            </a:r>
          </a:p>
          <a:p>
            <a:endParaRPr lang="tr-TR" dirty="0" smtClean="0"/>
          </a:p>
          <a:p>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Vaazın anlamı nedir?</a:t>
            </a:r>
            <a:br>
              <a:rPr lang="tr-TR" sz="4400" dirty="0" smtClean="0"/>
            </a:br>
            <a:endParaRPr lang="tr-TR" dirty="0"/>
          </a:p>
        </p:txBody>
      </p:sp>
    </p:spTree>
    <p:extLst>
      <p:ext uri="{BB962C8B-B14F-4D97-AF65-F5344CB8AC3E}">
        <p14:creationId xmlns:p14="http://schemas.microsoft.com/office/powerpoint/2010/main" val="3904601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a:bodyPr>
          <a:lstStyle/>
          <a:p>
            <a:endParaRPr lang="tr-TR" dirty="0" smtClean="0"/>
          </a:p>
          <a:p>
            <a:r>
              <a:rPr lang="tr-TR" sz="3200" dirty="0" smtClean="0"/>
              <a:t>Kur’an ve sünnetten örneklerle vaazın önemi vurgulanacak ve günümüzde yüz yüze vaazın toplumsal etki açısından anlamı açıklanacaktır.</a:t>
            </a:r>
            <a:endParaRPr lang="tr-TR" sz="3200" dirty="0"/>
          </a:p>
        </p:txBody>
      </p:sp>
      <p:sp>
        <p:nvSpPr>
          <p:cNvPr id="2" name="1 Başlık"/>
          <p:cNvSpPr>
            <a:spLocks noGrp="1"/>
          </p:cNvSpPr>
          <p:nvPr>
            <p:ph type="title"/>
          </p:nvPr>
        </p:nvSpPr>
        <p:spPr/>
        <p:txBody>
          <a:bodyPr>
            <a:normAutofit fontScale="90000"/>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1778004059"/>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“Kalbi korkutarak yumuşatmadır.” (</a:t>
            </a:r>
            <a:r>
              <a:rPr lang="tr-TR" dirty="0" err="1" smtClean="0"/>
              <a:t>ibnül</a:t>
            </a:r>
            <a:r>
              <a:rPr lang="tr-TR" dirty="0" smtClean="0"/>
              <a:t>-</a:t>
            </a:r>
            <a:r>
              <a:rPr lang="tr-TR" dirty="0" err="1" smtClean="0"/>
              <a:t>Cevzi</a:t>
            </a:r>
            <a:r>
              <a:rPr lang="tr-TR" dirty="0" smtClean="0"/>
              <a:t>)</a:t>
            </a:r>
          </a:p>
          <a:p>
            <a:r>
              <a:rPr lang="tr-TR" dirty="0" smtClean="0"/>
              <a:t>İbret ve öğütle halkı eğitme yoludur.</a:t>
            </a:r>
          </a:p>
          <a:p>
            <a:r>
              <a:rPr lang="tr-TR" dirty="0" smtClean="0"/>
              <a:t>Sağlam bilgi, güzel söz, güzel </a:t>
            </a:r>
            <a:r>
              <a:rPr lang="tr-TR" dirty="0" err="1" smtClean="0"/>
              <a:t>uslub</a:t>
            </a:r>
            <a:r>
              <a:rPr lang="tr-TR" dirty="0" smtClean="0"/>
              <a:t> ve uygun bir metotla yapılan dini bir faaliyet.</a:t>
            </a:r>
          </a:p>
          <a:p>
            <a:r>
              <a:rPr lang="tr-TR" dirty="0" smtClean="0"/>
              <a:t>Ayet ve hadisler ışığında yapılan bir sohbettir.</a:t>
            </a:r>
          </a:p>
          <a:p>
            <a:endParaRPr lang="tr-TR" dirty="0" smtClean="0"/>
          </a:p>
          <a:p>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Vaazın anlamı nedir?</a:t>
            </a:r>
            <a:br>
              <a:rPr lang="tr-TR" sz="4400" dirty="0" smtClean="0"/>
            </a:br>
            <a:endParaRPr lang="tr-TR" dirty="0"/>
          </a:p>
        </p:txBody>
      </p:sp>
    </p:spTree>
    <p:extLst>
      <p:ext uri="{BB962C8B-B14F-4D97-AF65-F5344CB8AC3E}">
        <p14:creationId xmlns:p14="http://schemas.microsoft.com/office/powerpoint/2010/main" val="13839466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Kalpleri yumuşatan, gönülleri ferahlatan, kafaları aydınlatan, kötü kimseleri iyiliklere yönelten, iyileri iyilikte sebata ve devamlılığa teşvik eden konuşmaya denir.</a:t>
            </a:r>
          </a:p>
          <a:p>
            <a:r>
              <a:rPr lang="tr-TR" dirty="0" smtClean="0"/>
              <a:t>Hz. Ali buyurur ki:  “</a:t>
            </a:r>
            <a:r>
              <a:rPr lang="tr-TR" i="1" dirty="0" smtClean="0"/>
              <a:t>Nükteli ve hikmetli söz ve davranışlarla ruhlarınızı dinlendirin. </a:t>
            </a:r>
            <a:r>
              <a:rPr lang="tr-TR" i="1" dirty="0" err="1" smtClean="0"/>
              <a:t>Zîrâ</a:t>
            </a:r>
            <a:r>
              <a:rPr lang="tr-TR" i="1" dirty="0" smtClean="0"/>
              <a:t> bedenler yorulduğu gibi ruhlar da yorulur</a:t>
            </a:r>
            <a:r>
              <a:rPr lang="tr-TR" dirty="0" smtClean="0"/>
              <a:t>.”</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Vaazın anlamı nedir?</a:t>
            </a:r>
            <a:br>
              <a:rPr lang="tr-TR" sz="4400" dirty="0" smtClean="0"/>
            </a:br>
            <a:endParaRPr lang="tr-TR" dirty="0"/>
          </a:p>
        </p:txBody>
      </p:sp>
    </p:spTree>
    <p:extLst>
      <p:ext uri="{BB962C8B-B14F-4D97-AF65-F5344CB8AC3E}">
        <p14:creationId xmlns:p14="http://schemas.microsoft.com/office/powerpoint/2010/main" val="3972417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Sözün gücü,  öz ve amelden gelir. Hitabet, sözün gücünü ve hakkın sesinin yankısıdır.</a:t>
            </a:r>
          </a:p>
          <a:p>
            <a:r>
              <a:rPr lang="tr-TR" dirty="0" smtClean="0"/>
              <a:t>Gönül insanı olarak yetiştirmeye gayretidir.</a:t>
            </a:r>
          </a:p>
          <a:p>
            <a:r>
              <a:rPr lang="tr-TR" dirty="0" smtClean="0"/>
              <a:t>Hitabetin malzemesi bilgi ve muhabbet, harcı gayret, sonucu da </a:t>
            </a:r>
            <a:r>
              <a:rPr lang="tr-TR" dirty="0" err="1" smtClean="0"/>
              <a:t>tevfik</a:t>
            </a:r>
            <a:r>
              <a:rPr lang="tr-TR" dirty="0" smtClean="0"/>
              <a:t>-i ilâhiye mazhariyettir.</a:t>
            </a:r>
          </a:p>
          <a:p>
            <a:endParaRPr lang="tr-TR" dirty="0" smtClean="0"/>
          </a:p>
          <a:p>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Hitabetin anlamı nedir?</a:t>
            </a:r>
            <a:br>
              <a:rPr lang="tr-TR" sz="4400" dirty="0" smtClean="0"/>
            </a:br>
            <a:endParaRPr lang="tr-TR" dirty="0"/>
          </a:p>
        </p:txBody>
      </p:sp>
    </p:spTree>
    <p:extLst>
      <p:ext uri="{BB962C8B-B14F-4D97-AF65-F5344CB8AC3E}">
        <p14:creationId xmlns:p14="http://schemas.microsoft.com/office/powerpoint/2010/main" val="2288562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tr-TR" sz="3300" dirty="0" smtClean="0"/>
              <a:t>İslamî literatürde ise </a:t>
            </a:r>
            <a:r>
              <a:rPr lang="tr-TR" sz="3300" dirty="0" err="1" smtClean="0"/>
              <a:t>hatîb</a:t>
            </a:r>
            <a:r>
              <a:rPr lang="tr-TR" sz="3300" dirty="0" smtClean="0"/>
              <a:t>, cuma ve bayram namazlarında, minberlerde cemaati dinî konularda aydınlatan veya irşat eden resmî cami görevlilerine denir. </a:t>
            </a:r>
            <a:r>
              <a:rPr lang="tr-TR" sz="3300" dirty="0" err="1" smtClean="0"/>
              <a:t>Hatîbler</a:t>
            </a:r>
            <a:r>
              <a:rPr lang="tr-TR" sz="3300" dirty="0" smtClean="0"/>
              <a:t>, o günün şartlarına veya haftanın özelliğine göre bir hutbe hazırlayarak, kabiliyetlerine göre ya </a:t>
            </a:r>
            <a:r>
              <a:rPr lang="tr-TR" sz="3300" dirty="0" err="1" smtClean="0"/>
              <a:t>irticâlen</a:t>
            </a:r>
            <a:r>
              <a:rPr lang="tr-TR" sz="3300" dirty="0" smtClean="0"/>
              <a:t> veya yazdıkları metinlerden okuyup halka İslâmî konularda bilgi verirler. </a:t>
            </a:r>
            <a:r>
              <a:rPr lang="tr-TR" sz="3300" dirty="0" err="1" smtClean="0"/>
              <a:t>Hatîbler</a:t>
            </a:r>
            <a:r>
              <a:rPr lang="tr-TR" sz="3300" dirty="0" smtClean="0"/>
              <a:t> bu hutbelerini hem hazırlarken, hem de cemaate sunarken, halkın kültür seviyesini ve durumunu göz önüne tane, gür sesle ve tatlı bir üslupla okumaları sonuç açısından daha etkileyicidir.</a:t>
            </a:r>
            <a:r>
              <a:rPr lang="tr-TR" dirty="0" smtClean="0"/>
              <a:t/>
            </a:r>
            <a:br>
              <a:rPr lang="tr-TR" dirty="0" smtClean="0"/>
            </a:br>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İslam kültüründe vaaz ve hitabetin önemi</a:t>
            </a:r>
            <a:br>
              <a:rPr lang="tr-TR" sz="4400" dirty="0" smtClean="0"/>
            </a:br>
            <a:endParaRPr lang="tr-TR" dirty="0"/>
          </a:p>
        </p:txBody>
      </p:sp>
    </p:spTree>
    <p:extLst>
      <p:ext uri="{BB962C8B-B14F-4D97-AF65-F5344CB8AC3E}">
        <p14:creationId xmlns:p14="http://schemas.microsoft.com/office/powerpoint/2010/main" val="8452763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40000" lnSpcReduction="20000"/>
          </a:bodyPr>
          <a:lstStyle/>
          <a:p>
            <a:r>
              <a:rPr lang="tr-TR" sz="7000" dirty="0" err="1" smtClean="0"/>
              <a:t>Hatîblik</a:t>
            </a:r>
            <a:r>
              <a:rPr lang="tr-TR" sz="7000" dirty="0" smtClean="0"/>
              <a:t> mesleği, esasında oldukça eskidir. Bazı bilgin ve devlet adamları </a:t>
            </a:r>
            <a:r>
              <a:rPr lang="tr-TR" sz="7000" dirty="0" err="1" smtClean="0"/>
              <a:t>hatîblikle</a:t>
            </a:r>
            <a:r>
              <a:rPr lang="tr-TR" sz="7000" dirty="0" smtClean="0"/>
              <a:t> meşhurdur. Bilhassa İslâm öncesi </a:t>
            </a:r>
            <a:r>
              <a:rPr lang="tr-TR" sz="7000" dirty="0" err="1" smtClean="0"/>
              <a:t>câhiliyye</a:t>
            </a:r>
            <a:r>
              <a:rPr lang="tr-TR" sz="7000" dirty="0" smtClean="0"/>
              <a:t> çağında </a:t>
            </a:r>
            <a:r>
              <a:rPr lang="tr-TR" sz="7000" dirty="0" err="1" smtClean="0"/>
              <a:t>hatîblik</a:t>
            </a:r>
            <a:r>
              <a:rPr lang="tr-TR" sz="7000" dirty="0" smtClean="0"/>
              <a:t> mesleği oldukça revaçta idi. Bu devirde </a:t>
            </a:r>
            <a:r>
              <a:rPr lang="tr-TR" sz="7000" dirty="0" err="1" smtClean="0"/>
              <a:t>hatîbler</a:t>
            </a:r>
            <a:r>
              <a:rPr lang="tr-TR" sz="7000" dirty="0" smtClean="0"/>
              <a:t>, yılın belli zamanlarında kurulan panayırlarda halka şiirler okurlar veya konuşmalar yaparlardı. Özellikle İslâm tarihi açısından önemli olan bir </a:t>
            </a:r>
            <a:r>
              <a:rPr lang="tr-TR" sz="7000" dirty="0" err="1" smtClean="0"/>
              <a:t>hatîb</a:t>
            </a:r>
            <a:r>
              <a:rPr lang="tr-TR" sz="7000" dirty="0" smtClean="0"/>
              <a:t> vardır ki, adı </a:t>
            </a:r>
            <a:r>
              <a:rPr lang="tr-TR" sz="7000" dirty="0" err="1" smtClean="0"/>
              <a:t>Kuss</a:t>
            </a:r>
            <a:r>
              <a:rPr lang="tr-TR" sz="7000" dirty="0" smtClean="0"/>
              <a:t> b. </a:t>
            </a:r>
            <a:r>
              <a:rPr lang="tr-TR" sz="7000" dirty="0" err="1" smtClean="0"/>
              <a:t>Sâide</a:t>
            </a:r>
            <a:r>
              <a:rPr lang="tr-TR" sz="7000" dirty="0" smtClean="0"/>
              <a:t> idi. Bu zat </a:t>
            </a:r>
            <a:r>
              <a:rPr lang="tr-TR" sz="7000" dirty="0" err="1" smtClean="0"/>
              <a:t>hanîf</a:t>
            </a:r>
            <a:r>
              <a:rPr lang="tr-TR" sz="7000" dirty="0" smtClean="0"/>
              <a:t> dinine mensup olup, daha sonra Hz. Peygamber, peygamberlikle görevlendirilmeden, söylediği meşhur bir hutbesinde, yakında bir peygamberin geleceğini haber vermiş ve halka putlara tapmamayı tavsiye etmiştir.</a:t>
            </a:r>
            <a:br>
              <a:rPr lang="tr-TR" sz="7000" dirty="0" smtClean="0"/>
            </a:br>
            <a:r>
              <a:rPr lang="tr-TR" dirty="0" smtClean="0"/>
              <a:t/>
            </a:r>
            <a:br>
              <a:rPr lang="tr-TR" dirty="0" smtClean="0"/>
            </a:br>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İslam kültüründe vaaz ve hitabetin önemi</a:t>
            </a:r>
            <a:br>
              <a:rPr lang="tr-TR" sz="4400" dirty="0" smtClean="0"/>
            </a:br>
            <a:endParaRPr lang="tr-TR" dirty="0"/>
          </a:p>
        </p:txBody>
      </p:sp>
    </p:spTree>
    <p:extLst>
      <p:ext uri="{BB962C8B-B14F-4D97-AF65-F5344CB8AC3E}">
        <p14:creationId xmlns:p14="http://schemas.microsoft.com/office/powerpoint/2010/main" val="1072810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0" indent="0">
              <a:buNone/>
            </a:pPr>
            <a:r>
              <a:rPr lang="ar-SA" sz="3200" dirty="0" smtClean="0"/>
              <a:t>  </a:t>
            </a:r>
            <a:r>
              <a:rPr lang="ar-SA" sz="3200" dirty="0" smtClean="0"/>
              <a:t>فَمَنْ جَاءَهُ مَوْعِظَةٌ مِنْ رَبِّهٖ فَانْتَهٰى فَلَهُ مَا سَلَفَ وَاَمْرُهُ اِلَى اللّٰهِ وَمَنْ عَادَ فَاُولٰئِكَ اَصْحَابُ النَّارِ هُمْ فٖيهَا خَالِدُونَ</a:t>
            </a:r>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370672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r>
              <a:rPr lang="tr-TR" dirty="0" smtClean="0"/>
              <a:t>Kime </a:t>
            </a:r>
            <a:r>
              <a:rPr lang="tr-TR" dirty="0" smtClean="0"/>
              <a:t>Rabbinden bir öğüt gelir de (faize) bir son verirse, artık geçmişi kendisine, işi de Allah'a aittir. Kim (faize) geri dönerse, artık onlar ateşin halkıdır, orada sürekli kalacaklardır.” (Bakara 2/275)</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248088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endParaRPr lang="tr-TR" dirty="0" smtClean="0"/>
          </a:p>
          <a:p>
            <a:r>
              <a:rPr lang="ar-SA" dirty="0" smtClean="0"/>
              <a:t>هٰـذَا بَيَانٌ لِلنَّاسِ وَهُدًى وَمَوْعِظَةٌ لِلْمُتَّقٖينَ</a:t>
            </a:r>
          </a:p>
          <a:p>
            <a:endParaRPr lang="tr-TR" dirty="0" smtClean="0"/>
          </a:p>
          <a:p>
            <a:r>
              <a:rPr lang="tr-TR" dirty="0" smtClean="0"/>
              <a:t>“Bu (Kur’an), insanlar için bir açıklama, Allah’a karşı gelmekten sakınanlar için bir hidayet ve bir öğüttür.” (Ali İmran 3/ 138 </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9793950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endParaRPr lang="tr-TR" dirty="0" smtClean="0"/>
          </a:p>
          <a:p>
            <a:r>
              <a:rPr lang="ar-SA" dirty="0" smtClean="0"/>
              <a:t>يَا اَيُّهَا النَّاسُ قَدْ جَاءَتْكُمْ مَوْعِظَةٌ مِنْ رَبِّكُمْ وَشِفَاءٌ لِمَا فِى الصُّدُورِ وَهُدًى وَرَحْمَةٌ لِلْمُؤْمِنٖينَ </a:t>
            </a:r>
          </a:p>
          <a:p>
            <a:endParaRPr lang="tr-TR" dirty="0" smtClean="0"/>
          </a:p>
          <a:p>
            <a:r>
              <a:rPr lang="tr-TR" dirty="0" smtClean="0"/>
              <a:t>“Ey insanlar işte size </a:t>
            </a:r>
            <a:r>
              <a:rPr lang="tr-TR" dirty="0" err="1" smtClean="0"/>
              <a:t>rabbınızdan</a:t>
            </a:r>
            <a:r>
              <a:rPr lang="tr-TR" dirty="0" smtClean="0"/>
              <a:t> bir </a:t>
            </a:r>
            <a:r>
              <a:rPr lang="tr-TR" dirty="0" err="1" smtClean="0"/>
              <a:t>mev'ıza</a:t>
            </a:r>
            <a:r>
              <a:rPr lang="tr-TR" dirty="0" smtClean="0"/>
              <a:t> ve gönüller derdine bir şifa, ve </a:t>
            </a:r>
            <a:r>
              <a:rPr lang="tr-TR" dirty="0" err="1" smtClean="0"/>
              <a:t>mü'minler</a:t>
            </a:r>
            <a:r>
              <a:rPr lang="tr-TR" dirty="0" smtClean="0"/>
              <a:t> için bir hidayet ve rahmet geldi.” (</a:t>
            </a:r>
            <a:r>
              <a:rPr lang="tr-TR" dirty="0" err="1" smtClean="0"/>
              <a:t>Yûnus</a:t>
            </a:r>
            <a:r>
              <a:rPr lang="tr-TR" dirty="0" smtClean="0"/>
              <a:t> 12/57) </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2098506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fontScale="92500"/>
          </a:bodyPr>
          <a:lstStyle/>
          <a:p>
            <a:endParaRPr lang="tr-TR" dirty="0" smtClean="0"/>
          </a:p>
          <a:p>
            <a:r>
              <a:rPr lang="ar-SA" dirty="0" smtClean="0"/>
              <a:t>اُدْعُ اِلٰى سَبٖيلِ رَبِّكَ بِالْحِكْمَةِ وَالْمَوْعِظَةِ الْحَسَنَةِ وَجَادِلْهُمْ بِالَّتٖى هِىَ اَحْسَنُ اِنَّ رَبَّكَ هُوَ اَعْلَمُ بِمَنْ ضَلَّ عَنْ سَبٖيلِهٖ وَهُوَ اَعْلَمُ بِالْمُهْتَدٖينَ </a:t>
            </a:r>
          </a:p>
          <a:p>
            <a:endParaRPr lang="tr-TR" dirty="0" smtClean="0"/>
          </a:p>
          <a:p>
            <a:r>
              <a:rPr lang="tr-TR" dirty="0" smtClean="0"/>
              <a:t>“(Ey Muhammed!) Rabbinin yoluna, hikmetle, güzel öğütle çağır ve onlarla en güzel şekilde mücadele et. Şüphesiz senin Rabbin, kendi yolundan sapanları en iyi bilendir. O, doğru yolda olanları da en iyi bilendir.” (</a:t>
            </a:r>
            <a:r>
              <a:rPr lang="tr-TR" dirty="0" err="1" smtClean="0"/>
              <a:t>Nahl</a:t>
            </a:r>
            <a:r>
              <a:rPr lang="tr-TR" dirty="0" smtClean="0"/>
              <a:t> 16/125)</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1575143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fontScale="92500" lnSpcReduction="20000"/>
          </a:bodyPr>
          <a:lstStyle/>
          <a:p>
            <a:r>
              <a:rPr lang="tr-TR" dirty="0" smtClean="0"/>
              <a:t>2011 yılı mart ayında yapılan İl Müftüleri Seminerinde konu müzakere edilmiş ve seminer sonuç bildirgesindeki, “</a:t>
            </a:r>
            <a:r>
              <a:rPr lang="tr-TR" i="1" dirty="0" smtClean="0"/>
              <a:t>Başkanlığımız, halkı din konusunda aydınlatma görevinin en bariz hizmet alanlarından olan cami ve mescitlerdeki vaaz ve irşat hizmetlerinin yıllardır merkezî sistemle yürütülmesinin pratik ve kısmî faydalarının bulunmasıyla birlikte personelimizin potansiyelinin açığa çıkmasını engellediği ve yüz yüze iletişimin sağladığı etkiyi vermediği tespitinden hareketle bu uygulamayı yeniden gözden geçirme ihtiyacı hissetmiştir. </a:t>
            </a:r>
            <a:endParaRPr lang="tr-TR" dirty="0" smtClean="0"/>
          </a:p>
        </p:txBody>
      </p:sp>
      <p:sp>
        <p:nvSpPr>
          <p:cNvPr id="2" name="1 Başlık"/>
          <p:cNvSpPr>
            <a:spLocks noGrp="1"/>
          </p:cNvSpPr>
          <p:nvPr>
            <p:ph type="title"/>
          </p:nvPr>
        </p:nvSpPr>
        <p:spPr/>
        <p:txBody>
          <a:bodyPr>
            <a:normAutofit fontScale="90000"/>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2588654651"/>
      </p:ext>
    </p:extLst>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r>
              <a:rPr lang="ar-SA" dirty="0" smtClean="0"/>
              <a:t>وَلَقَدْ اَنْزَلْنَا اِلَيْكُمْ اٰيَاتٍ مُبَيِّنَاتٍ وَمَثَلًا مِنَ الَّذٖينَ خَلَوْا مِنْ قَبْلِكُمْ وَمَوْعِظَةً لِلْمُتَّقٖينَ </a:t>
            </a:r>
          </a:p>
          <a:p>
            <a:endParaRPr lang="tr-TR" dirty="0" smtClean="0"/>
          </a:p>
          <a:p>
            <a:r>
              <a:rPr lang="tr-TR" dirty="0" smtClean="0"/>
              <a:t>“Muhakkak ki size dinin hükümlerini açıklayan </a:t>
            </a:r>
            <a:r>
              <a:rPr lang="tr-TR" dirty="0" err="1" smtClean="0"/>
              <a:t>âyetler</a:t>
            </a:r>
            <a:r>
              <a:rPr lang="tr-TR" dirty="0" smtClean="0"/>
              <a:t>, sizden önce gelip geçenlerin hallerinden misaller ve Allah’a karşı gelmekten sakınacaklar için birtakım öğütler indirdik.” (Nur 24/34)</a:t>
            </a:r>
          </a:p>
          <a:p>
            <a:endParaRPr lang="tr-TR" dirty="0" smtClean="0"/>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4145847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r>
              <a:rPr lang="ar-SA" dirty="0" smtClean="0"/>
              <a:t>فَذَكِّرْ اِنَّمَا اَنْتَ مُذَكِّرٌ</a:t>
            </a:r>
            <a:r>
              <a:rPr lang="tr-TR" dirty="0" smtClean="0"/>
              <a:t>@</a:t>
            </a:r>
            <a:r>
              <a:rPr lang="ar-SA" dirty="0" smtClean="0"/>
              <a:t>لَسْتَ عَلَيْهِمْ بِمُصَيْطِرٍ</a:t>
            </a:r>
            <a:endParaRPr lang="tr-TR" dirty="0" smtClean="0"/>
          </a:p>
          <a:p>
            <a:r>
              <a:rPr lang="ar-SA" dirty="0" smtClean="0"/>
              <a:t> </a:t>
            </a:r>
            <a:r>
              <a:rPr lang="tr-TR" dirty="0" smtClean="0"/>
              <a:t>“İşte böyle... Sen insanları irşada devam et! Zaten senin görevin sadece </a:t>
            </a:r>
            <a:r>
              <a:rPr lang="tr-TR" dirty="0" err="1" smtClean="0"/>
              <a:t>irşad</a:t>
            </a:r>
            <a:r>
              <a:rPr lang="tr-TR" dirty="0" smtClean="0"/>
              <a:t> edip düşündürmektir. Onların üzerinde zorlayıcı değilsin.” </a:t>
            </a:r>
            <a:r>
              <a:rPr lang="tr-TR" dirty="0" err="1" smtClean="0"/>
              <a:t>Ğaşiye</a:t>
            </a:r>
            <a:r>
              <a:rPr lang="tr-TR" dirty="0" smtClean="0"/>
              <a:t> 88/21-22)</a:t>
            </a:r>
          </a:p>
          <a:p>
            <a:endParaRPr lang="tr-TR" dirty="0" smtClean="0"/>
          </a:p>
          <a:p>
            <a:endParaRPr lang="ar-SA" dirty="0" smtClean="0"/>
          </a:p>
          <a:p>
            <a:endParaRPr lang="tr-TR" dirty="0" smtClean="0"/>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6770323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1523987"/>
            <a:ext cx="8372476" cy="4525963"/>
          </a:xfrm>
        </p:spPr>
        <p:txBody>
          <a:bodyPr>
            <a:normAutofit/>
          </a:bodyPr>
          <a:lstStyle/>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
        <p:nvSpPr>
          <p:cNvPr id="4" name="3 Dikdörtgen"/>
          <p:cNvSpPr/>
          <p:nvPr/>
        </p:nvSpPr>
        <p:spPr>
          <a:xfrm>
            <a:off x="214282" y="1809739"/>
            <a:ext cx="8643998" cy="4308872"/>
          </a:xfrm>
          <a:prstGeom prst="rect">
            <a:avLst/>
          </a:prstGeom>
        </p:spPr>
        <p:txBody>
          <a:bodyPr wrap="square">
            <a:spAutoFit/>
          </a:bodyPr>
          <a:lstStyle/>
          <a:p>
            <a:r>
              <a:rPr lang="ar-SA" sz="3200" dirty="0" smtClean="0"/>
              <a:t>وَلْتَكُنْ مِنْكُمْ اُمَّةٌ يَدْعُونَ اِلَى الْخَيْرِ وَيَاْمُرُونَ بِالْمَعْرُوفِ وَيَنْهَوْنَ </a:t>
            </a:r>
            <a:endParaRPr lang="tr-TR" sz="3200" dirty="0" smtClean="0"/>
          </a:p>
          <a:p>
            <a:r>
              <a:rPr lang="ar-SA" sz="3200" dirty="0" smtClean="0"/>
              <a:t>عَنِ الْمُنْكَرِ وَاُولٰئِكَ هُمُ الْمُفْلِحُونَ</a:t>
            </a:r>
            <a:r>
              <a:rPr lang="tr-TR" sz="3200" dirty="0" smtClean="0"/>
              <a:t> </a:t>
            </a:r>
          </a:p>
          <a:p>
            <a:r>
              <a:rPr lang="tr-TR" sz="3200" dirty="0" smtClean="0"/>
              <a:t>“Sizden, hayra çağıran, iyiliği emreden ve kötülükten men eden bir topluluk bulunsun. İşte kurtuluşa erenler onlardır.”</a:t>
            </a:r>
          </a:p>
          <a:p>
            <a:pPr algn="r" rtl="1"/>
            <a:r>
              <a:rPr lang="tr-TR" sz="3200" dirty="0" smtClean="0"/>
              <a:t> (</a:t>
            </a:r>
            <a:r>
              <a:rPr lang="tr-TR" sz="3200" dirty="0" err="1" smtClean="0"/>
              <a:t>Âl</a:t>
            </a:r>
            <a:r>
              <a:rPr lang="tr-TR" sz="3200" dirty="0" smtClean="0"/>
              <a:t>-i İmran 3/104) </a:t>
            </a:r>
          </a:p>
          <a:p>
            <a:endParaRPr lang="tr-TR" sz="3200" dirty="0" smtClean="0"/>
          </a:p>
          <a:p>
            <a:endParaRPr lang="ar-SA" sz="3200" dirty="0" smtClean="0"/>
          </a:p>
          <a:p>
            <a:endParaRPr lang="tr-TR" dirty="0" smtClean="0"/>
          </a:p>
        </p:txBody>
      </p:sp>
    </p:spTree>
    <p:extLst>
      <p:ext uri="{BB962C8B-B14F-4D97-AF65-F5344CB8AC3E}">
        <p14:creationId xmlns:p14="http://schemas.microsoft.com/office/powerpoint/2010/main" val="40994749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pPr>
              <a:buNone/>
            </a:pPr>
            <a:r>
              <a:rPr lang="ar-SA" sz="3200" dirty="0" smtClean="0"/>
              <a:t>يُؤْمِنُونَ بِاللّٰهِ وَالْيَوْمِ الْاٰخِرِ وَيَاْمُرُونَ بِالْمَعْرُوفِ وَيَنْهَوْنَ عَنِ الْمُنْكَرِ وَيُسَارِعُونَ فِى الْخَيْرَاتِ وَاُولٰئِكَ مِنَ الصَّالِحٖينَ</a:t>
            </a:r>
          </a:p>
          <a:p>
            <a:pPr>
              <a:buNone/>
            </a:pPr>
            <a:endParaRPr lang="tr-TR" sz="3200" dirty="0" smtClean="0"/>
          </a:p>
          <a:p>
            <a:r>
              <a:rPr lang="tr-TR" sz="3200" dirty="0" smtClean="0"/>
              <a:t>“Onlar, Allah’a ve </a:t>
            </a:r>
            <a:r>
              <a:rPr lang="tr-TR" sz="3200" dirty="0" err="1" smtClean="0"/>
              <a:t>ahiret</a:t>
            </a:r>
            <a:r>
              <a:rPr lang="tr-TR" sz="3200" dirty="0" smtClean="0"/>
              <a:t> gününe inanırlar. İyiliği emrederler. Kötülükten men ederler, hayır işlerinde birbirleriyle yarışırlar. İşte onlar </a:t>
            </a:r>
            <a:r>
              <a:rPr lang="tr-TR" sz="3200" dirty="0" err="1" smtClean="0"/>
              <a:t>salihlerdendir</a:t>
            </a:r>
            <a:r>
              <a:rPr lang="tr-TR" sz="3200" dirty="0" smtClean="0"/>
              <a:t>.” </a:t>
            </a:r>
          </a:p>
          <a:p>
            <a:pPr>
              <a:buNone/>
            </a:pPr>
            <a:r>
              <a:rPr lang="tr-TR" sz="3200" dirty="0" smtClean="0"/>
              <a:t>           </a:t>
            </a:r>
            <a:r>
              <a:rPr lang="tr-TR" dirty="0" smtClean="0"/>
              <a:t>( </a:t>
            </a:r>
            <a:r>
              <a:rPr lang="tr-TR" dirty="0" err="1" smtClean="0"/>
              <a:t>Âl</a:t>
            </a:r>
            <a:r>
              <a:rPr lang="tr-TR" dirty="0" smtClean="0"/>
              <a:t>-i İmran 3/113)</a:t>
            </a:r>
          </a:p>
          <a:p>
            <a:endParaRPr lang="tr-TR" dirty="0" smtClean="0"/>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6129011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fontScale="85000" lnSpcReduction="10000"/>
          </a:bodyPr>
          <a:lstStyle/>
          <a:p>
            <a:endParaRPr lang="tr-TR" dirty="0" smtClean="0"/>
          </a:p>
          <a:p>
            <a:r>
              <a:rPr lang="ar-SA" dirty="0" smtClean="0"/>
              <a:t>وَالْمُؤْمِنُونَ وَالْمُؤْمِنَاتُ بَعْضُهُمْ اَوْلِيَاءُ بَعْضٍ يَاْمُرُونَ بِالْمَعْرُوفِ وَيَنْهَوْنَ عَنِ الْمُنْكَرِ وَيُقٖيمُونَ الصَّلٰوةَ وَيُؤْتُونَ الزَّكٰوةَ وَيُطٖيعُونَ اللّٰهَ وَرَسُولَهُ اُولٰـئِكَ سَيَرْحَمُهُمُ اللّٰهُ اِنَّ اللّٰهَ عَزٖيزٌ حَكٖيمٌ</a:t>
            </a:r>
          </a:p>
          <a:p>
            <a:endParaRPr lang="tr-TR" dirty="0" smtClean="0"/>
          </a:p>
          <a:p>
            <a:r>
              <a:rPr lang="tr-TR" dirty="0" smtClean="0"/>
              <a:t>“Mü’min erkekler ve mü’min kadınlar birbirlerinin dostlarıdır. İyiliği emreder, kötülükten alıkoyarlar. Namazı dosdoğru kılar, zekâtı verirler. Allah’a ve </a:t>
            </a:r>
            <a:r>
              <a:rPr lang="tr-TR" dirty="0" err="1" smtClean="0"/>
              <a:t>Resûlüne</a:t>
            </a:r>
            <a:r>
              <a:rPr lang="tr-TR" dirty="0" smtClean="0"/>
              <a:t> itaat ederler. İşte bunlara Allah merhamet edecektir. Şüphesiz Allah mutlak güç sahibidir, hüküm ve hikmet sahibidir.” ( </a:t>
            </a:r>
            <a:r>
              <a:rPr lang="tr-TR" dirty="0" err="1" smtClean="0"/>
              <a:t>Tevbe</a:t>
            </a:r>
            <a:r>
              <a:rPr lang="tr-TR" dirty="0" smtClean="0"/>
              <a:t> 9/71)</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11746537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fontScale="92500" lnSpcReduction="10000"/>
          </a:bodyPr>
          <a:lstStyle/>
          <a:p>
            <a:endParaRPr lang="tr-TR" dirty="0" smtClean="0"/>
          </a:p>
          <a:p>
            <a:r>
              <a:rPr lang="ar-SA" dirty="0" smtClean="0"/>
              <a:t>اَلتَّائِبُونَ الْعَابِدُونَ الْحَامِدُونَ السَّائِحُونَ الرَّاكِعُونَ السَّاجِدُونَ الْاٰمِرُونَ بِالْمَعْرُوفِ وَالنَّاهُونَ عَنِ الْمُنْكَرِ وَالْحَافِظُونَ لِحُدُودِ اللّٰهِ وَبَشِّرِ الْمُؤْمِنٖينَ </a:t>
            </a:r>
          </a:p>
          <a:p>
            <a:endParaRPr lang="tr-TR" dirty="0" smtClean="0"/>
          </a:p>
          <a:p>
            <a:r>
              <a:rPr lang="tr-TR" dirty="0" smtClean="0"/>
              <a:t>“Bunlar, tövbe edenler, ibâdet edenler, </a:t>
            </a:r>
            <a:r>
              <a:rPr lang="tr-TR" dirty="0" err="1" smtClean="0"/>
              <a:t>hamdedenler</a:t>
            </a:r>
            <a:r>
              <a:rPr lang="tr-TR" dirty="0" smtClean="0"/>
              <a:t>, oruç tutanlar , rükû’ ve secde edenler, iyiliği emredip kötülükten alıkoyanlar ve Allah’ın koyduğu sınırları hakkıyla koruyanlardır. </a:t>
            </a:r>
            <a:r>
              <a:rPr lang="tr-TR" dirty="0" err="1" smtClean="0"/>
              <a:t>Mü’minleri</a:t>
            </a:r>
            <a:r>
              <a:rPr lang="tr-TR" dirty="0" smtClean="0"/>
              <a:t> müjdele.” ( </a:t>
            </a:r>
            <a:r>
              <a:rPr lang="tr-TR" dirty="0" err="1" smtClean="0"/>
              <a:t>Tevbe</a:t>
            </a:r>
            <a:r>
              <a:rPr lang="tr-TR" dirty="0" smtClean="0"/>
              <a:t> 9/112 )</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1315897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endParaRPr lang="tr-TR" dirty="0" smtClean="0"/>
          </a:p>
          <a:p>
            <a:r>
              <a:rPr lang="ar-SA" dirty="0" smtClean="0"/>
              <a:t>يَا بُنَیَّ اَقِمِ الصَّلٰوةَ وَاْمُرْ بِالْمَعْرُوفِ وَانْهَ عَنِ الْمُنْكَرِ وَاصْبِرْ عَلٰى مَا اَصَابَكَ اِنَّ ذٰلِكَ مِنْ عَزْمِ الْاُمُورِ</a:t>
            </a:r>
          </a:p>
          <a:p>
            <a:endParaRPr lang="tr-TR" dirty="0" smtClean="0"/>
          </a:p>
          <a:p>
            <a:r>
              <a:rPr lang="tr-TR" dirty="0" smtClean="0"/>
              <a:t>“Yavrum! Namazı dosdoğru kıl. İyiliği emret. Kötülükten alıkoy. Başına gelen musibetlere karşı sabırlı ol. Çünkü bunlar kesin olarak emredilmiş işlerdendir.” ( Lokman 31/17)</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3393056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r>
              <a:rPr lang="ar-SA" dirty="0" smtClean="0"/>
              <a:t>كَانُوا لَا يَتَنَاهَوْنَ عَنْ مُنْكَرٍ فَعَلُوهُ لَبِئْسَ مَا كَانُوا يَفْعَلُونَ</a:t>
            </a:r>
          </a:p>
          <a:p>
            <a:endParaRPr lang="tr-TR" dirty="0" smtClean="0"/>
          </a:p>
          <a:p>
            <a:r>
              <a:rPr lang="tr-TR" dirty="0" smtClean="0"/>
              <a:t>“İşledikleri herhangi bir kötülükten birbirlerini vazgeçirmeye çalışmazlardı. Yapmakta oldukları ne kötüydü!” ( </a:t>
            </a:r>
            <a:r>
              <a:rPr lang="tr-TR" dirty="0" err="1" smtClean="0"/>
              <a:t>Maide</a:t>
            </a:r>
            <a:r>
              <a:rPr lang="tr-TR" dirty="0" smtClean="0"/>
              <a:t> 5/79) </a:t>
            </a:r>
          </a:p>
          <a:p>
            <a:endParaRPr lang="tr-TR" dirty="0" smtClean="0"/>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22166903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endParaRPr lang="tr-TR" dirty="0" smtClean="0"/>
          </a:p>
          <a:p>
            <a:pPr>
              <a:buNone/>
            </a:pPr>
            <a:r>
              <a:rPr lang="ar-SA" dirty="0" smtClean="0"/>
              <a:t>اَلَّذٖينَ يَتَّبِعُونَ الرَّسُولَ النَّبِىَّ الْاُمِّىَّ الَّذٖى يَجِدُونَهُ مَكْتُوبًا عِنْدَهُمْ فِى التَّوْرٰيةِ وَالْاِنْجٖيلِ يَاْمُرُهُمْ بِالْمَعْرُوفِ وَيَنْهٰیهُمْ عَنِ الْمُنْكَرِ وَيُحِلُّ لَهُمُ الطَّيِّبَاتِ وَيُحَرِّمُ عَلَيْهِمُ الْخَبَائِثَ وَيَضَعُ عَنْهُمْ اِصْرَهُمْ وَالْاَغْلَالَ الَّتٖى كَانَتْ عَلَيْهِمْ فَالَّذٖينَ اٰمَنُوا بِهٖ وَعَزَّرُوهُ وَنَصَرُوهُ وَاتَّبَعُوا النُّورَ الَّذٖى اُنْزِلَ مَعَهُ اُولٰـئِكَ هُمُ الْمُفْلِحُونَ </a:t>
            </a:r>
          </a:p>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11266906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lnSpcReduction="10000"/>
          </a:bodyPr>
          <a:lstStyle/>
          <a:p>
            <a:r>
              <a:rPr lang="tr-TR" dirty="0" smtClean="0"/>
              <a:t>“Onlar, yanlarındaki Tevrat’ta ve İncil’de yazılı buldukları </a:t>
            </a:r>
            <a:r>
              <a:rPr lang="tr-TR" dirty="0" err="1" smtClean="0"/>
              <a:t>Resûle</a:t>
            </a:r>
            <a:r>
              <a:rPr lang="tr-TR" dirty="0" smtClean="0"/>
              <a:t>, o ümmî peygambere uyan kimselerdir. O, onlara iyiliği emreder, onları kötülükten alıkoyar. Onlara iyi ve temiz şeyleri helâl, kötü ve pis şeyleri haram kılar. Üzerlerindeki ağır yükleri ve zincirleri kaldırır. Ona iman edenler, ona saygı gösterenler, ona yardım edenler ve ona indirilen nura (Kur’an’a) uyanlar var ya, işte onlar kurtuluşa erenlerdir.” (</a:t>
            </a:r>
            <a:r>
              <a:rPr lang="tr-TR" dirty="0" err="1" smtClean="0"/>
              <a:t>A’raf</a:t>
            </a:r>
            <a:r>
              <a:rPr lang="tr-TR" dirty="0" smtClean="0"/>
              <a:t> 7/157)</a:t>
            </a:r>
          </a:p>
          <a:p>
            <a:endParaRPr lang="tr-TR" dirty="0" smtClean="0"/>
          </a:p>
          <a:p>
            <a:endParaRPr lang="tr-TR" dirty="0" smtClean="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679068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fontScale="92500" lnSpcReduction="20000"/>
          </a:bodyPr>
          <a:lstStyle/>
          <a:p>
            <a:r>
              <a:rPr lang="tr-TR" i="1" dirty="0" smtClean="0"/>
              <a:t>Bu sebeple etkin bir irşat hizmetini sunabilecek personel seçimi, bunların gerekli hizmet içi eğitime tâbi tutulması ve ihtiyaç duyulan araç ve kaynakların temini konularında hazırlıklar sürmektedir. Ayrıca il müftülerimiz de bölgesel şartları, ihtiyaçları ve imkânları doğrultusunda belli bir plân dâhilinde bu sürece gereken katkıyı sağlayacaktır. Neticede din görevlilerimizin kısa sürede kendi cemaatine vaaz ve irşat hizmeti sunabilir hâle getirilmesinin teşkilâtımızın öncelikli hedeflerinden biri olduğu unutulmamalıdır”</a:t>
            </a:r>
            <a:r>
              <a:rPr lang="tr-TR" dirty="0" smtClean="0"/>
              <a:t> tespiti kamuoyuyla paylaşılmıştır.</a:t>
            </a:r>
          </a:p>
        </p:txBody>
      </p:sp>
      <p:sp>
        <p:nvSpPr>
          <p:cNvPr id="2" name="1 Başlık"/>
          <p:cNvSpPr>
            <a:spLocks noGrp="1"/>
          </p:cNvSpPr>
          <p:nvPr>
            <p:ph type="title"/>
          </p:nvPr>
        </p:nvSpPr>
        <p:spPr/>
        <p:txBody>
          <a:bodyPr>
            <a:normAutofit fontScale="90000"/>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1410669973"/>
      </p:ext>
    </p:extLst>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r>
              <a:rPr lang="ar-SA" dirty="0" smtClean="0"/>
              <a:t>اَلَّذٖينَ اِنْ مَكَّنَّاهُمْ فِى الْاَرْضِ اَقَامُوا الصَّلٰوةَ وَاٰتَوُا الزَّكٰوةَ وَاَمَرُوا بِالْمَعْرُوفِ وَنَهَوْا عَنِ الْمُنْكَرِ وَلِلّٰهِ عَاقِبَةُ الْاُمُورِ </a:t>
            </a:r>
          </a:p>
          <a:p>
            <a:r>
              <a:rPr lang="tr-TR" dirty="0" smtClean="0"/>
              <a:t>“Onlar öyle kimselerdir ki, </a:t>
            </a:r>
            <a:r>
              <a:rPr lang="tr-TR" dirty="0" err="1" smtClean="0"/>
              <a:t>şâyet</a:t>
            </a:r>
            <a:r>
              <a:rPr lang="tr-TR" dirty="0" smtClean="0"/>
              <a:t> kendilerine yeryüzünde imkân ve iktidar versek, namazı dosdoğru kılar, zekâtı verir, iyiliği emreder ve kötülüğü yasaklarlar. Bütün işlerin </a:t>
            </a:r>
            <a:r>
              <a:rPr lang="tr-TR" dirty="0" err="1" smtClean="0"/>
              <a:t>âkıbeti</a:t>
            </a:r>
            <a:r>
              <a:rPr lang="tr-TR" dirty="0" smtClean="0"/>
              <a:t> Allah’a aittir.” ( Hac 22/41)</a:t>
            </a:r>
          </a:p>
          <a:p>
            <a:endParaRPr lang="tr-TR" dirty="0" smtClean="0"/>
          </a:p>
          <a:p>
            <a:endParaRPr lang="tr-TR" dirty="0" smtClean="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30528668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523987"/>
            <a:ext cx="8229600" cy="4525963"/>
          </a:xfrm>
        </p:spPr>
        <p:txBody>
          <a:bodyPr>
            <a:normAutofit/>
          </a:bodyPr>
          <a:lstStyle/>
          <a:p>
            <a:endParaRPr lang="tr-TR" dirty="0" smtClean="0"/>
          </a:p>
          <a:p>
            <a:endParaRPr lang="tr-TR" dirty="0" smtClean="0"/>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Kur’an’da vaaz ve hitabetle ilgili Ayetler</a:t>
            </a:r>
            <a:br>
              <a:rPr lang="tr-TR" sz="4400" dirty="0" smtClean="0"/>
            </a:br>
            <a:endParaRPr lang="tr-TR" dirty="0"/>
          </a:p>
        </p:txBody>
      </p:sp>
    </p:spTree>
    <p:extLst>
      <p:ext uri="{BB962C8B-B14F-4D97-AF65-F5344CB8AC3E}">
        <p14:creationId xmlns:p14="http://schemas.microsoft.com/office/powerpoint/2010/main" val="28192554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Veda Hutbesi bunun en meşhurlarıdır.</a:t>
            </a:r>
          </a:p>
          <a:p>
            <a:endParaRPr lang="tr-TR" dirty="0"/>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Peygamberimizin vaaz örnekleri</a:t>
            </a:r>
            <a:br>
              <a:rPr lang="tr-TR" sz="4400" dirty="0" smtClean="0"/>
            </a:br>
            <a:endParaRPr lang="tr-TR" dirty="0"/>
          </a:p>
        </p:txBody>
      </p:sp>
    </p:spTree>
    <p:extLst>
      <p:ext uri="{BB962C8B-B14F-4D97-AF65-F5344CB8AC3E}">
        <p14:creationId xmlns:p14="http://schemas.microsoft.com/office/powerpoint/2010/main" val="39117786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a:p>
        </p:txBody>
      </p:sp>
      <p:sp>
        <p:nvSpPr>
          <p:cNvPr id="3" name="2 Başlık"/>
          <p:cNvSpPr>
            <a:spLocks noGrp="1"/>
          </p:cNvSpPr>
          <p:nvPr>
            <p:ph type="title"/>
          </p:nvPr>
        </p:nvSpPr>
        <p:spPr/>
        <p:txBody>
          <a:bodyPr>
            <a:normAutofit fontScale="90000"/>
          </a:bodyPr>
          <a:lstStyle/>
          <a:p>
            <a:pPr lvl="0"/>
            <a:r>
              <a:rPr lang="tr-TR" sz="4400" dirty="0" smtClean="0"/>
              <a:t/>
            </a:r>
            <a:br>
              <a:rPr lang="tr-TR" sz="4400" dirty="0" smtClean="0"/>
            </a:br>
            <a:r>
              <a:rPr lang="tr-TR" sz="4400" dirty="0" smtClean="0"/>
              <a:t>İslam tarihinde meşhur hatipler</a:t>
            </a:r>
            <a:br>
              <a:rPr lang="tr-TR" sz="4400" dirty="0" smtClean="0"/>
            </a:br>
            <a:endParaRPr lang="tr-TR" dirty="0"/>
          </a:p>
        </p:txBody>
      </p:sp>
    </p:spTree>
    <p:extLst>
      <p:ext uri="{BB962C8B-B14F-4D97-AF65-F5344CB8AC3E}">
        <p14:creationId xmlns:p14="http://schemas.microsoft.com/office/powerpoint/2010/main" val="1808324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a:p>
        </p:txBody>
      </p:sp>
      <p:sp>
        <p:nvSpPr>
          <p:cNvPr id="3" name="2 Başlık"/>
          <p:cNvSpPr>
            <a:spLocks noGrp="1"/>
          </p:cNvSpPr>
          <p:nvPr>
            <p:ph type="title"/>
          </p:nvPr>
        </p:nvSpPr>
        <p:spPr/>
        <p:txBody>
          <a:bodyPr>
            <a:normAutofit fontScale="90000"/>
          </a:bodyPr>
          <a:lstStyle/>
          <a:p>
            <a:r>
              <a:rPr lang="tr-TR" sz="4400" dirty="0" smtClean="0"/>
              <a:t/>
            </a:r>
            <a:br>
              <a:rPr lang="tr-TR" sz="4400" dirty="0" smtClean="0"/>
            </a:br>
            <a:r>
              <a:rPr lang="tr-TR" sz="4400" dirty="0" smtClean="0"/>
              <a:t>Günümüzde toplumsal ihtiyaçlar açısından vaazın Önemi</a:t>
            </a:r>
            <a:br>
              <a:rPr lang="tr-TR" sz="4400" dirty="0" smtClean="0"/>
            </a:br>
            <a:endParaRPr lang="tr-TR" dirty="0"/>
          </a:p>
        </p:txBody>
      </p:sp>
    </p:spTree>
    <p:extLst>
      <p:ext uri="{BB962C8B-B14F-4D97-AF65-F5344CB8AC3E}">
        <p14:creationId xmlns:p14="http://schemas.microsoft.com/office/powerpoint/2010/main" val="5717288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pPr lvl="0"/>
            <a:r>
              <a:rPr lang="tr-TR" dirty="0" err="1" smtClean="0"/>
              <a:t>V’az</a:t>
            </a:r>
            <a:r>
              <a:rPr lang="tr-TR" dirty="0" smtClean="0"/>
              <a:t> Edebiyatında Hadisler, Mahmut YEŞİL, TDV. Yayınları, 1998.</a:t>
            </a:r>
          </a:p>
          <a:p>
            <a:pPr lvl="0"/>
            <a:r>
              <a:rPr lang="tr-TR" dirty="0" smtClean="0"/>
              <a:t>Türkiye’de Vaizlik (Tarihçesi ve Problemleri), Mehmet Faruk BAYRAKTAR, İFAV Yayınları, 1997.</a:t>
            </a:r>
          </a:p>
          <a:p>
            <a:pPr lvl="0"/>
            <a:r>
              <a:rPr lang="tr-TR" dirty="0" smtClean="0"/>
              <a:t>Dinî Hitabet, İ. Lütfi Çakan, İFAV Yayınları, 1998.</a:t>
            </a:r>
          </a:p>
          <a:p>
            <a:pPr lvl="0"/>
            <a:r>
              <a:rPr lang="tr-TR" dirty="0" smtClean="0"/>
              <a:t>Peygamber Efendimizin Hitabeti, Ahmet Lütfi Kazancı İstanbul, Marifet Yayınları, 1980.</a:t>
            </a:r>
          </a:p>
          <a:p>
            <a:pPr lvl="0"/>
            <a:r>
              <a:rPr lang="tr-TR" dirty="0" err="1" smtClean="0"/>
              <a:t>Asr</a:t>
            </a:r>
            <a:r>
              <a:rPr lang="tr-TR" dirty="0" smtClean="0"/>
              <a:t>-ı Saadet ve Raşit Halifeler Döneminde Hitabet, Mehmet Reşit </a:t>
            </a:r>
            <a:r>
              <a:rPr lang="tr-TR" dirty="0" err="1" smtClean="0"/>
              <a:t>Özbalıkçı</a:t>
            </a:r>
            <a:r>
              <a:rPr lang="tr-TR" dirty="0" smtClean="0"/>
              <a:t>, İstanbul, Yeni Akademi Yayınları, 2005.</a:t>
            </a:r>
          </a:p>
          <a:p>
            <a:pPr lvl="0"/>
            <a:r>
              <a:rPr lang="tr-TR" dirty="0" smtClean="0"/>
              <a:t>Diyanet İslam Ansiklopedisi, Vaaz ve Hitabet Maddesi.</a:t>
            </a:r>
          </a:p>
          <a:p>
            <a:r>
              <a:rPr lang="tr-TR" dirty="0" smtClean="0"/>
              <a:t>Sorunlarımız-Sorumluluklarımız, Dr. Ömer Menekşe, Diyanet yayınları.</a:t>
            </a:r>
          </a:p>
          <a:p>
            <a:r>
              <a:rPr lang="tr-TR" dirty="0" smtClean="0"/>
              <a:t>Şamil İslam Ansiklopedisi.</a:t>
            </a:r>
            <a:endParaRPr lang="tr-TR" dirty="0"/>
          </a:p>
        </p:txBody>
      </p:sp>
      <p:sp>
        <p:nvSpPr>
          <p:cNvPr id="3" name="2 Başlık"/>
          <p:cNvSpPr>
            <a:spLocks noGrp="1"/>
          </p:cNvSpPr>
          <p:nvPr>
            <p:ph type="title"/>
          </p:nvPr>
        </p:nvSpPr>
        <p:spPr/>
        <p:txBody>
          <a:bodyPr/>
          <a:lstStyle/>
          <a:p>
            <a:r>
              <a:rPr lang="tr-TR" dirty="0" smtClean="0"/>
              <a:t>KAYNAKLAR</a:t>
            </a:r>
            <a:endParaRPr lang="tr-TR" dirty="0"/>
          </a:p>
        </p:txBody>
      </p:sp>
    </p:spTree>
    <p:extLst>
      <p:ext uri="{BB962C8B-B14F-4D97-AF65-F5344CB8AC3E}">
        <p14:creationId xmlns:p14="http://schemas.microsoft.com/office/powerpoint/2010/main" val="14688785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7" y="4286257"/>
            <a:ext cx="8258204" cy="1721035"/>
          </a:xfrm>
        </p:spPr>
        <p:txBody>
          <a:bodyPr>
            <a:normAutofit/>
          </a:bodyPr>
          <a:lstStyle/>
          <a:p>
            <a:pPr>
              <a:buNone/>
            </a:pPr>
            <a:r>
              <a:rPr lang="tr-TR" dirty="0" smtClean="0"/>
              <a:t>         </a:t>
            </a:r>
            <a:endParaRPr lang="tr-TR" dirty="0"/>
          </a:p>
        </p:txBody>
      </p:sp>
      <p:sp>
        <p:nvSpPr>
          <p:cNvPr id="3" name="2 Başlık"/>
          <p:cNvSpPr>
            <a:spLocks noGrp="1"/>
          </p:cNvSpPr>
          <p:nvPr>
            <p:ph type="title"/>
          </p:nvPr>
        </p:nvSpPr>
        <p:spPr>
          <a:xfrm>
            <a:off x="500037" y="1"/>
            <a:ext cx="8186767" cy="4071943"/>
          </a:xfrm>
        </p:spPr>
        <p:txBody>
          <a:bodyPr>
            <a:normAutofit fontScale="90000"/>
          </a:bodyPr>
          <a:lstStyle/>
          <a:p>
            <a:r>
              <a:rPr lang="tr-TR" sz="6000" smtClean="0"/>
              <a:t/>
            </a:r>
            <a:br>
              <a:rPr lang="tr-TR" sz="6000" smtClean="0"/>
            </a:br>
            <a:r>
              <a:rPr lang="tr-TR" sz="6000" smtClean="0"/>
              <a:t>KATILIMINIZDAN    </a:t>
            </a:r>
            <a:r>
              <a:rPr lang="tr-TR" sz="6000" dirty="0" smtClean="0"/>
              <a:t>DOLAYI             TEŞEKKÜRLER !!!</a:t>
            </a:r>
            <a:r>
              <a:rPr lang="tr-TR" dirty="0" smtClean="0"/>
              <a:t/>
            </a:r>
            <a:br>
              <a:rPr lang="tr-TR" dirty="0" smtClean="0"/>
            </a:br>
            <a:endParaRPr lang="tr-TR" dirty="0"/>
          </a:p>
        </p:txBody>
      </p:sp>
    </p:spTree>
    <p:extLst>
      <p:ext uri="{BB962C8B-B14F-4D97-AF65-F5344CB8AC3E}">
        <p14:creationId xmlns:p14="http://schemas.microsoft.com/office/powerpoint/2010/main" val="2759618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idx="1"/>
          </p:nvPr>
        </p:nvSpPr>
        <p:spPr/>
        <p:txBody>
          <a:bodyPr>
            <a:normAutofit lnSpcReduction="10000"/>
          </a:bodyPr>
          <a:lstStyle/>
          <a:p>
            <a:r>
              <a:rPr lang="tr-TR" sz="3200" dirty="0" smtClean="0"/>
              <a:t>Seminerler sizlere neyi kazandırmayı hedeflemektedir?</a:t>
            </a:r>
          </a:p>
          <a:p>
            <a:r>
              <a:rPr lang="tr-TR" sz="3200" dirty="0" smtClean="0"/>
              <a:t>İrşad nedir?</a:t>
            </a:r>
          </a:p>
          <a:p>
            <a:r>
              <a:rPr lang="tr-TR" sz="3200" dirty="0" smtClean="0"/>
              <a:t>Vaaz nedir? </a:t>
            </a:r>
          </a:p>
          <a:p>
            <a:r>
              <a:rPr lang="tr-TR" sz="3200" dirty="0" smtClean="0"/>
              <a:t>Hitabet nedir?</a:t>
            </a:r>
          </a:p>
          <a:p>
            <a:r>
              <a:rPr lang="tr-TR" sz="3200" dirty="0" smtClean="0"/>
              <a:t>İslam’da irşadla ilgili kavramlar nelerdir?</a:t>
            </a:r>
          </a:p>
          <a:p>
            <a:r>
              <a:rPr lang="tr-TR" sz="3200" dirty="0" smtClean="0"/>
              <a:t>Vaazın anlamı nedir?</a:t>
            </a:r>
          </a:p>
          <a:p>
            <a:r>
              <a:rPr lang="tr-TR" sz="3200" dirty="0" smtClean="0"/>
              <a:t>Hitabetin anlamı nedir?</a:t>
            </a:r>
          </a:p>
          <a:p>
            <a:endParaRPr lang="tr-TR" dirty="0"/>
          </a:p>
        </p:txBody>
      </p:sp>
      <p:sp>
        <p:nvSpPr>
          <p:cNvPr id="2" name="1 Başlık"/>
          <p:cNvSpPr>
            <a:spLocks noGrp="1"/>
          </p:cNvSpPr>
          <p:nvPr>
            <p:ph type="title"/>
          </p:nvPr>
        </p:nvSpPr>
        <p:spPr/>
        <p:txBody>
          <a:bodyPr>
            <a:normAutofit fontScale="90000"/>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2421039617"/>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0"/>
            <a:r>
              <a:rPr lang="tr-TR" sz="3200" b="1" dirty="0" smtClean="0"/>
              <a:t>İslam kültüründe vaaz ve hitabetin önemi</a:t>
            </a:r>
          </a:p>
          <a:p>
            <a:pPr lvl="0"/>
            <a:r>
              <a:rPr lang="tr-TR" sz="3200" b="1" dirty="0" smtClean="0"/>
              <a:t>Kur’an’da vaaz ve hitabetle ilgili Ayetler</a:t>
            </a:r>
            <a:endParaRPr lang="tr-TR" sz="3200" dirty="0" smtClean="0"/>
          </a:p>
          <a:p>
            <a:pPr lvl="0"/>
            <a:r>
              <a:rPr lang="tr-TR" sz="3200" b="1" dirty="0" smtClean="0"/>
              <a:t>Peygamberimizin vaaz örnekleri</a:t>
            </a:r>
            <a:endParaRPr lang="tr-TR" sz="3200" dirty="0" smtClean="0"/>
          </a:p>
          <a:p>
            <a:pPr lvl="0"/>
            <a:r>
              <a:rPr lang="tr-TR" sz="3200" b="1" dirty="0" smtClean="0"/>
              <a:t>İslam tarihinde meşhur hatipler</a:t>
            </a:r>
            <a:endParaRPr lang="tr-TR" sz="3200" dirty="0" smtClean="0"/>
          </a:p>
          <a:p>
            <a:r>
              <a:rPr lang="tr-TR" sz="3200" b="1" dirty="0" smtClean="0"/>
              <a:t>Günümüzde toplumsal ihtiyaçlar açısından vaazın Önemi</a:t>
            </a:r>
            <a:endParaRPr lang="tr-TR" sz="3200" dirty="0"/>
          </a:p>
        </p:txBody>
      </p:sp>
      <p:sp>
        <p:nvSpPr>
          <p:cNvPr id="3" name="2 Başlık"/>
          <p:cNvSpPr>
            <a:spLocks noGrp="1"/>
          </p:cNvSpPr>
          <p:nvPr>
            <p:ph type="title"/>
          </p:nvPr>
        </p:nvSpPr>
        <p:spPr/>
        <p:txBody>
          <a:bodyPr>
            <a:normAutofit fontScale="90000"/>
          </a:bodyPr>
          <a:lstStyle/>
          <a:p>
            <a:r>
              <a:rPr lang="tr-TR" dirty="0" smtClean="0"/>
              <a:t>İRŞAD YÖNTEMİ OLARAK VAAZ VE HİTABETİN ANLAM VE ÖNEMİ</a:t>
            </a:r>
            <a:endParaRPr lang="tr-TR" dirty="0"/>
          </a:p>
        </p:txBody>
      </p:sp>
    </p:spTree>
    <p:extLst>
      <p:ext uri="{BB962C8B-B14F-4D97-AF65-F5344CB8AC3E}">
        <p14:creationId xmlns:p14="http://schemas.microsoft.com/office/powerpoint/2010/main" val="2291210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357300"/>
            <a:ext cx="8401080" cy="4857784"/>
          </a:xfrm>
        </p:spPr>
        <p:txBody>
          <a:bodyPr>
            <a:noAutofit/>
          </a:bodyPr>
          <a:lstStyle/>
          <a:p>
            <a:pPr lvl="0"/>
            <a:endParaRPr lang="tr-TR" sz="2000" dirty="0" smtClean="0"/>
          </a:p>
          <a:p>
            <a:pPr lvl="0"/>
            <a:r>
              <a:rPr lang="tr-TR" sz="2800" dirty="0" smtClean="0"/>
              <a:t>Vaizliğin anlamını ve tarihi gelişimini bilir.</a:t>
            </a:r>
          </a:p>
          <a:p>
            <a:pPr lvl="0"/>
            <a:r>
              <a:rPr lang="tr-TR" sz="2800" dirty="0" smtClean="0"/>
              <a:t>Vaizlerin sık kullandıkları eserleri olumlu ve olumsuz yönleriyle tanır.</a:t>
            </a:r>
          </a:p>
          <a:p>
            <a:pPr lvl="0"/>
            <a:r>
              <a:rPr lang="tr-TR" sz="2800" dirty="0" smtClean="0"/>
              <a:t>Vaaz hazırlama ve sunma yöntem ve tekniklerini uygular.</a:t>
            </a:r>
          </a:p>
          <a:p>
            <a:pPr lvl="0"/>
            <a:r>
              <a:rPr lang="tr-TR" sz="2800" dirty="0" smtClean="0"/>
              <a:t>Kur’an'da ve muteber hadis kaynaklarındaki mesel ve hikâyeleri vaazlarında etkin kullanır.</a:t>
            </a:r>
          </a:p>
          <a:p>
            <a:endParaRPr lang="tr-TR" sz="2400" dirty="0"/>
          </a:p>
        </p:txBody>
      </p:sp>
      <p:sp>
        <p:nvSpPr>
          <p:cNvPr id="2" name="1 Başlık"/>
          <p:cNvSpPr>
            <a:spLocks noGrp="1"/>
          </p:cNvSpPr>
          <p:nvPr>
            <p:ph type="title"/>
          </p:nvPr>
        </p:nvSpPr>
        <p:spPr>
          <a:xfrm>
            <a:off x="428596" y="285728"/>
            <a:ext cx="8229600" cy="1143000"/>
          </a:xfrm>
        </p:spPr>
        <p:txBody>
          <a:bodyPr>
            <a:normAutofit fontScale="90000"/>
          </a:bodyPr>
          <a:lstStyle/>
          <a:p>
            <a:r>
              <a:rPr lang="tr-TR" dirty="0" smtClean="0"/>
              <a:t/>
            </a:r>
            <a:br>
              <a:rPr lang="tr-TR" dirty="0" smtClean="0"/>
            </a:br>
            <a:r>
              <a:rPr lang="tr-TR" dirty="0" smtClean="0"/>
              <a:t>Seminerler sizlere neyi kazandırmayı hedeflemektedir?</a:t>
            </a:r>
            <a:br>
              <a:rPr lang="tr-TR" dirty="0" smtClean="0"/>
            </a:br>
            <a:endParaRPr lang="tr-TR" dirty="0"/>
          </a:p>
        </p:txBody>
      </p:sp>
    </p:spTree>
    <p:extLst>
      <p:ext uri="{BB962C8B-B14F-4D97-AF65-F5344CB8AC3E}">
        <p14:creationId xmlns:p14="http://schemas.microsoft.com/office/powerpoint/2010/main" val="1261046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357300"/>
            <a:ext cx="8401080" cy="4857784"/>
          </a:xfrm>
        </p:spPr>
        <p:txBody>
          <a:bodyPr>
            <a:noAutofit/>
          </a:bodyPr>
          <a:lstStyle/>
          <a:p>
            <a:pPr lvl="0"/>
            <a:endParaRPr lang="tr-TR" sz="2400" dirty="0" smtClean="0"/>
          </a:p>
          <a:p>
            <a:pPr lvl="0"/>
            <a:r>
              <a:rPr lang="tr-TR" sz="2800" dirty="0" smtClean="0"/>
              <a:t>Dinin temel kaynaklarını (Kur’an ve Sünnet) vaazlarında etkin kullanır.</a:t>
            </a:r>
          </a:p>
          <a:p>
            <a:pPr lvl="0"/>
            <a:r>
              <a:rPr lang="tr-TR" sz="2800" dirty="0" smtClean="0"/>
              <a:t>Sorun çözme becerisine sahiptir </a:t>
            </a:r>
          </a:p>
          <a:p>
            <a:pPr lvl="0"/>
            <a:r>
              <a:rPr lang="tr-TR" sz="2800" dirty="0" smtClean="0"/>
              <a:t>Vaazlarında güvenilir tarihi bilgileri kullanır.</a:t>
            </a:r>
          </a:p>
          <a:p>
            <a:pPr lvl="0"/>
            <a:r>
              <a:rPr lang="tr-TR" sz="2800" dirty="0" smtClean="0"/>
              <a:t>Vaazlarında din alanındaki temel problemleri toplumun ihtiyaçlarına göre işler.</a:t>
            </a:r>
          </a:p>
          <a:p>
            <a:endParaRPr lang="tr-TR" sz="2400" dirty="0"/>
          </a:p>
        </p:txBody>
      </p:sp>
      <p:sp>
        <p:nvSpPr>
          <p:cNvPr id="2" name="1 Başlık"/>
          <p:cNvSpPr>
            <a:spLocks noGrp="1"/>
          </p:cNvSpPr>
          <p:nvPr>
            <p:ph type="title"/>
          </p:nvPr>
        </p:nvSpPr>
        <p:spPr>
          <a:xfrm>
            <a:off x="428596" y="285728"/>
            <a:ext cx="8229600" cy="1143000"/>
          </a:xfrm>
        </p:spPr>
        <p:txBody>
          <a:bodyPr>
            <a:normAutofit fontScale="90000"/>
          </a:bodyPr>
          <a:lstStyle/>
          <a:p>
            <a:r>
              <a:rPr lang="tr-TR" dirty="0" smtClean="0"/>
              <a:t/>
            </a:r>
            <a:br>
              <a:rPr lang="tr-TR" dirty="0" smtClean="0"/>
            </a:br>
            <a:r>
              <a:rPr lang="tr-TR" dirty="0" smtClean="0"/>
              <a:t>Seminerler sizlere neyi kazandırmayı hedeflemektedir?</a:t>
            </a:r>
            <a:br>
              <a:rPr lang="tr-TR" dirty="0" smtClean="0"/>
            </a:br>
            <a:endParaRPr lang="tr-TR" dirty="0"/>
          </a:p>
        </p:txBody>
      </p:sp>
    </p:spTree>
    <p:extLst>
      <p:ext uri="{BB962C8B-B14F-4D97-AF65-F5344CB8AC3E}">
        <p14:creationId xmlns:p14="http://schemas.microsoft.com/office/powerpoint/2010/main" val="1445885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sz="2800" dirty="0" smtClean="0"/>
              <a:t>Vaazlarında görev bölgesinin örf ve adetlerini dikkate alır.</a:t>
            </a:r>
          </a:p>
          <a:p>
            <a:pPr lvl="0"/>
            <a:r>
              <a:rPr lang="tr-TR" sz="2800" dirty="0" smtClean="0"/>
              <a:t>Hedef kitlenin ilgi, ihtiyaç ve seviyesini tespit eder.</a:t>
            </a:r>
          </a:p>
          <a:p>
            <a:pPr lvl="0"/>
            <a:r>
              <a:rPr lang="tr-TR" sz="2800" dirty="0" smtClean="0"/>
              <a:t>Vaaz hazırlarken konusuyla ilgili bilimsel veri ve dokümanlardan da yararlanır.</a:t>
            </a:r>
          </a:p>
          <a:p>
            <a:pPr lvl="0"/>
            <a:r>
              <a:rPr lang="tr-TR" sz="2800" dirty="0" smtClean="0"/>
              <a:t>Vaazın etkinliğini değerlendirir.</a:t>
            </a:r>
          </a:p>
          <a:p>
            <a:endParaRPr lang="tr-TR" dirty="0"/>
          </a:p>
        </p:txBody>
      </p:sp>
      <p:sp>
        <p:nvSpPr>
          <p:cNvPr id="3" name="2 Başlık"/>
          <p:cNvSpPr>
            <a:spLocks noGrp="1"/>
          </p:cNvSpPr>
          <p:nvPr>
            <p:ph type="title"/>
          </p:nvPr>
        </p:nvSpPr>
        <p:spPr/>
        <p:txBody>
          <a:bodyPr>
            <a:normAutofit fontScale="90000"/>
          </a:bodyPr>
          <a:lstStyle/>
          <a:p>
            <a:r>
              <a:rPr lang="tr-TR" dirty="0" smtClean="0"/>
              <a:t/>
            </a:r>
            <a:br>
              <a:rPr lang="tr-TR" dirty="0" smtClean="0"/>
            </a:br>
            <a:r>
              <a:rPr lang="tr-TR" dirty="0" smtClean="0"/>
              <a:t>Seminerler sizlere neyi kazandırmayı hedeflemektedir?</a:t>
            </a:r>
            <a:br>
              <a:rPr lang="tr-TR" dirty="0" smtClean="0"/>
            </a:br>
            <a:endParaRPr lang="tr-TR" dirty="0"/>
          </a:p>
        </p:txBody>
      </p:sp>
    </p:spTree>
    <p:extLst>
      <p:ext uri="{BB962C8B-B14F-4D97-AF65-F5344CB8AC3E}">
        <p14:creationId xmlns:p14="http://schemas.microsoft.com/office/powerpoint/2010/main" val="4274641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2096</Words>
  <Application>Microsoft Office PowerPoint</Application>
  <PresentationFormat>Ekran Gösterisi (4:3)</PresentationFormat>
  <Paragraphs>211</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Ofis Teması</vt:lpstr>
      <vt:lpstr>İRŞAD YÖNTEMİ OLARAK VAAZ VE HİTABETİN ANLAM VE ÖNEMİ</vt:lpstr>
      <vt:lpstr>İRŞAD YÖNTEMİ OLARAK VAAZ VE HİTABETİN ANLAM VE ÖNEMİ</vt:lpstr>
      <vt:lpstr>İRŞAD YÖNTEMİ OLARAK VAAZ VE HİTABETİN ANLAM VE ÖNEMİ</vt:lpstr>
      <vt:lpstr>İRŞAD YÖNTEMİ OLARAK VAAZ VE HİTABETİN ANLAM VE ÖNEMİ</vt:lpstr>
      <vt:lpstr>İRŞAD YÖNTEMİ OLARAK VAAZ VE HİTABETİN ANLAM VE ÖNEMİ</vt:lpstr>
      <vt:lpstr>İRŞAD YÖNTEMİ OLARAK VAAZ VE HİTABETİN ANLAM VE ÖNEMİ</vt:lpstr>
      <vt:lpstr> Seminerler sizlere neyi kazandırmayı hedeflemektedir? </vt:lpstr>
      <vt:lpstr> Seminerler sizlere neyi kazandırmayı hedeflemektedir? </vt:lpstr>
      <vt:lpstr> Seminerler sizlere neyi kazandırmayı hedeflemektedir? </vt:lpstr>
      <vt:lpstr> Seminerler sizlere neyi kazandırmayı hedeflemektedir? </vt:lpstr>
      <vt:lpstr> Seminerler sizlere neyi kazandırmayı hedeflemektedir? </vt:lpstr>
      <vt:lpstr>İrşad nedir?</vt:lpstr>
      <vt:lpstr>Vaaz nedir?</vt:lpstr>
      <vt:lpstr> Hitabet nedir? </vt:lpstr>
      <vt:lpstr>İslam’da irşadla ilgili kavramlar</vt:lpstr>
      <vt:lpstr>İslam’da irşadla ilgili kavramlar</vt:lpstr>
      <vt:lpstr> Vaazın anlamı nedir? </vt:lpstr>
      <vt:lpstr> Vaazın anlamı nedir? </vt:lpstr>
      <vt:lpstr> Vaazın anlamı nedir? </vt:lpstr>
      <vt:lpstr> Vaazın anlamı nedir? </vt:lpstr>
      <vt:lpstr> Vaazın anlamı nedir? </vt:lpstr>
      <vt:lpstr> Hitabetin anlamı nedir? </vt:lpstr>
      <vt:lpstr> İslam kültüründe vaaz ve hitabetin önemi </vt:lpstr>
      <vt:lpstr> İslam kültüründe vaaz ve hitabetin önemi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Kur’an’da vaaz ve hitabetle ilgili Ayetler </vt:lpstr>
      <vt:lpstr> Peygamberimizin vaaz örnekleri </vt:lpstr>
      <vt:lpstr> İslam tarihinde meşhur hatipler </vt:lpstr>
      <vt:lpstr> Günümüzde toplumsal ihtiyaçlar açısından vaazın Önemi </vt:lpstr>
      <vt:lpstr>KAYNAKLAR</vt:lpstr>
      <vt:lpstr> KATILIMINIZDAN    DOLAYI             TEŞEKKÜRLER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serraa!!</dc:creator>
  <cp:lastModifiedBy>Erbaş</cp:lastModifiedBy>
  <cp:revision>6</cp:revision>
  <dcterms:created xsi:type="dcterms:W3CDTF">2015-01-25T20:31:12Z</dcterms:created>
  <dcterms:modified xsi:type="dcterms:W3CDTF">2015-01-25T21:02:35Z</dcterms:modified>
</cp:coreProperties>
</file>