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88" r:id="rId2"/>
    <p:sldId id="285" r:id="rId3"/>
    <p:sldId id="286" r:id="rId4"/>
    <p:sldId id="287" r:id="rId5"/>
    <p:sldId id="295" r:id="rId6"/>
    <p:sldId id="259" r:id="rId7"/>
    <p:sldId id="260" r:id="rId8"/>
    <p:sldId id="290" r:id="rId9"/>
    <p:sldId id="289" r:id="rId10"/>
    <p:sldId id="257" r:id="rId11"/>
    <p:sldId id="268" r:id="rId12"/>
    <p:sldId id="269" r:id="rId13"/>
    <p:sldId id="271" r:id="rId14"/>
    <p:sldId id="270" r:id="rId15"/>
    <p:sldId id="272" r:id="rId16"/>
    <p:sldId id="282" r:id="rId17"/>
    <p:sldId id="281" r:id="rId18"/>
    <p:sldId id="283" r:id="rId19"/>
    <p:sldId id="280" r:id="rId20"/>
    <p:sldId id="291" r:id="rId21"/>
    <p:sldId id="292" r:id="rId22"/>
    <p:sldId id="293" r:id="rId23"/>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14"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334751C-73A3-424B-A7F7-B4F153FB8BC0}" type="datetimeFigureOut">
              <a:rPr lang="tr-TR"/>
              <a:pPr>
                <a:defRPr/>
              </a:pPr>
              <a:t>29.01.2005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endParaRPr lang="tr-TR" noProof="0"/>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16A0C2F-CC77-43DE-9762-8CEBCAEA485C}" type="slidenum">
              <a:rPr lang="tr-TR"/>
              <a:pPr>
                <a:defRP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7165F5B-133A-473C-984F-25C101AE95E7}" type="slidenum">
              <a:rPr lang="tr-TR"/>
              <a:pPr fontAlgn="base">
                <a:spcBef>
                  <a:spcPct val="0"/>
                </a:spcBef>
                <a:spcAft>
                  <a:spcPct val="0"/>
                </a:spcAft>
              </a:pPr>
              <a:t>8</a:t>
            </a:fld>
            <a:endParaRPr lang="tr-TR"/>
          </a:p>
        </p:txBody>
      </p:sp>
      <p:sp>
        <p:nvSpPr>
          <p:cNvPr id="21506"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1507"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tr-TR"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a:defRPr/>
            </a:pPr>
            <a:fld id="{484C9930-1FEB-4290-8603-3B49232556D7}" type="datetimeFigureOut">
              <a:rPr lang="tr-TR"/>
              <a:pPr>
                <a:defRPr/>
              </a:pPr>
              <a:t>29.01.2005</a:t>
            </a:fld>
            <a:endParaRPr lang="tr-TR"/>
          </a:p>
        </p:txBody>
      </p:sp>
      <p:sp>
        <p:nvSpPr>
          <p:cNvPr id="5" name="18 Altbilgi Yer Tutucusu"/>
          <p:cNvSpPr>
            <a:spLocks noGrp="1"/>
          </p:cNvSpPr>
          <p:nvPr>
            <p:ph type="ftr" sz="quarter" idx="11"/>
          </p:nvPr>
        </p:nvSpPr>
        <p:spPr/>
        <p:txBody>
          <a:bodyPr/>
          <a:lstStyle>
            <a:lvl1pPr>
              <a:defRPr/>
            </a:lvl1pPr>
          </a:lstStyle>
          <a:p>
            <a:pPr>
              <a:defRPr/>
            </a:pPr>
            <a:endParaRPr lang="tr-TR"/>
          </a:p>
        </p:txBody>
      </p:sp>
      <p:sp>
        <p:nvSpPr>
          <p:cNvPr id="6" name="26 Slayt Numarası Yer Tutucusu"/>
          <p:cNvSpPr>
            <a:spLocks noGrp="1"/>
          </p:cNvSpPr>
          <p:nvPr>
            <p:ph type="sldNum" sz="quarter" idx="12"/>
          </p:nvPr>
        </p:nvSpPr>
        <p:spPr/>
        <p:txBody>
          <a:bodyPr/>
          <a:lstStyle>
            <a:lvl1pPr>
              <a:defRPr/>
            </a:lvl1pPr>
          </a:lstStyle>
          <a:p>
            <a:pPr>
              <a:defRPr/>
            </a:pPr>
            <a:fld id="{44A633D7-9B23-49C7-9ADA-57CA98CA8513}"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53C2E5F-B0B5-4673-A79B-832F62B04DE9}" type="datetimeFigureOut">
              <a:rPr lang="tr-TR"/>
              <a:pPr>
                <a:defRPr/>
              </a:pPr>
              <a:t>29.01.2005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F99DED2-E1F4-4572-9C83-1FB4707ED7BE}"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E1A2ED58-E2EA-441A-9A86-7CAEE92C4252}" type="datetimeFigureOut">
              <a:rPr lang="tr-TR"/>
              <a:pPr>
                <a:defRPr/>
              </a:pPr>
              <a:t>29.01.2005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20BEDA03-CD45-45B0-AEAD-7F7A486FF056}"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a:defRPr/>
            </a:pPr>
            <a:fld id="{84C40A75-9CC0-4BA9-BBA8-0CD96F451748}" type="datetimeFigureOut">
              <a:rPr lang="tr-TR"/>
              <a:pPr>
                <a:defRPr/>
              </a:pPr>
              <a:t>29.01.2005</a:t>
            </a:fld>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pPr>
              <a:defRPr/>
            </a:pPr>
            <a:fld id="{C492F532-C784-4067-88D2-FDF7ED6BCB3F}"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A4F2A889-167A-40B7-8ACA-41E86915B419}" type="datetimeFigureOut">
              <a:rPr lang="tr-TR"/>
              <a:pPr>
                <a:defRPr/>
              </a:pPr>
              <a:t>29.01.2005</a:t>
            </a:fld>
            <a:endParaRPr lang="tr-TR"/>
          </a:p>
        </p:txBody>
      </p:sp>
      <p:sp>
        <p:nvSpPr>
          <p:cNvPr id="5" name="4 Altbilgi Yer Tutucusu"/>
          <p:cNvSpPr>
            <a:spLocks noGrp="1"/>
          </p:cNvSpPr>
          <p:nvPr>
            <p:ph type="ftr" sz="quarter" idx="11"/>
          </p:nvPr>
        </p:nvSpPr>
        <p:spPr/>
        <p:txBody>
          <a:bodyPr/>
          <a:lstStyle>
            <a:lvl1pPr>
              <a:defRPr/>
            </a:lvl1pPr>
          </a:lstStyle>
          <a:p>
            <a:pPr>
              <a:defRPr/>
            </a:pPr>
            <a:endParaRPr lang="tr-TR"/>
          </a:p>
        </p:txBody>
      </p:sp>
      <p:sp>
        <p:nvSpPr>
          <p:cNvPr id="6" name="5 Slayt Numarası Yer Tutucusu"/>
          <p:cNvSpPr>
            <a:spLocks noGrp="1"/>
          </p:cNvSpPr>
          <p:nvPr>
            <p:ph type="sldNum" sz="quarter" idx="12"/>
          </p:nvPr>
        </p:nvSpPr>
        <p:spPr/>
        <p:txBody>
          <a:bodyPr/>
          <a:lstStyle>
            <a:lvl1pPr>
              <a:defRPr/>
            </a:lvl1pPr>
          </a:lstStyle>
          <a:p>
            <a:pPr>
              <a:defRPr/>
            </a:pPr>
            <a:fld id="{C0625B9B-35DE-498C-9E66-900508A3E5F8}" type="slidenum">
              <a:rPr lang="tr-TR"/>
              <a:pPr>
                <a:defRPr/>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531BC517-8BA6-4036-BF90-9451104324CD}" type="datetimeFigureOut">
              <a:rPr lang="tr-TR"/>
              <a:pPr>
                <a:defRPr/>
              </a:pPr>
              <a:t>29.01.2005</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5BE2587A-43C8-4642-9B8C-D59BCDB955F8}"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a:defRPr/>
            </a:pPr>
            <a:fld id="{E40CCF1D-C408-46A1-A94A-68A343EAED85}" type="datetimeFigureOut">
              <a:rPr lang="tr-TR"/>
              <a:pPr>
                <a:defRPr/>
              </a:pPr>
              <a:t>29.01.2005</a:t>
            </a:fld>
            <a:endParaRPr lang="tr-TR"/>
          </a:p>
        </p:txBody>
      </p:sp>
      <p:sp>
        <p:nvSpPr>
          <p:cNvPr id="8" name="21 Altbilgi Yer Tutucusu"/>
          <p:cNvSpPr>
            <a:spLocks noGrp="1"/>
          </p:cNvSpPr>
          <p:nvPr>
            <p:ph type="ftr" sz="quarter" idx="11"/>
          </p:nvPr>
        </p:nvSpPr>
        <p:spPr/>
        <p:txBody>
          <a:bodyPr/>
          <a:lstStyle>
            <a:lvl1pPr>
              <a:defRPr/>
            </a:lvl1pPr>
          </a:lstStyle>
          <a:p>
            <a:pPr>
              <a:defRPr/>
            </a:pPr>
            <a:endParaRPr lang="tr-TR"/>
          </a:p>
        </p:txBody>
      </p:sp>
      <p:sp>
        <p:nvSpPr>
          <p:cNvPr id="9" name="17 Slayt Numarası Yer Tutucusu"/>
          <p:cNvSpPr>
            <a:spLocks noGrp="1"/>
          </p:cNvSpPr>
          <p:nvPr>
            <p:ph type="sldNum" sz="quarter" idx="12"/>
          </p:nvPr>
        </p:nvSpPr>
        <p:spPr/>
        <p:txBody>
          <a:bodyPr/>
          <a:lstStyle>
            <a:lvl1pPr>
              <a:defRPr/>
            </a:lvl1pPr>
          </a:lstStyle>
          <a:p>
            <a:pPr>
              <a:defRPr/>
            </a:pPr>
            <a:fld id="{DCFBAC07-E96F-4FD7-9983-0CC838809B8B}"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a:defRPr/>
            </a:pPr>
            <a:fld id="{B947B538-03E9-4938-9899-C86112FE6551}" type="datetimeFigureOut">
              <a:rPr lang="tr-TR"/>
              <a:pPr>
                <a:defRPr/>
              </a:pPr>
              <a:t>29.01.2005</a:t>
            </a:fld>
            <a:endParaRPr lang="tr-TR"/>
          </a:p>
        </p:txBody>
      </p:sp>
      <p:sp>
        <p:nvSpPr>
          <p:cNvPr id="4" name="21 Altbilgi Yer Tutucusu"/>
          <p:cNvSpPr>
            <a:spLocks noGrp="1"/>
          </p:cNvSpPr>
          <p:nvPr>
            <p:ph type="ftr" sz="quarter" idx="11"/>
          </p:nvPr>
        </p:nvSpPr>
        <p:spPr/>
        <p:txBody>
          <a:bodyPr/>
          <a:lstStyle>
            <a:lvl1pPr>
              <a:defRPr/>
            </a:lvl1pPr>
          </a:lstStyle>
          <a:p>
            <a:pPr>
              <a:defRPr/>
            </a:pPr>
            <a:endParaRPr lang="tr-TR"/>
          </a:p>
        </p:txBody>
      </p:sp>
      <p:sp>
        <p:nvSpPr>
          <p:cNvPr id="5" name="17 Slayt Numarası Yer Tutucusu"/>
          <p:cNvSpPr>
            <a:spLocks noGrp="1"/>
          </p:cNvSpPr>
          <p:nvPr>
            <p:ph type="sldNum" sz="quarter" idx="12"/>
          </p:nvPr>
        </p:nvSpPr>
        <p:spPr/>
        <p:txBody>
          <a:bodyPr/>
          <a:lstStyle>
            <a:lvl1pPr>
              <a:defRPr/>
            </a:lvl1pPr>
          </a:lstStyle>
          <a:p>
            <a:pPr>
              <a:defRPr/>
            </a:pPr>
            <a:fld id="{5A406ED5-299D-42B3-9EBD-20AAE4C835CF}"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a:defRPr/>
            </a:pPr>
            <a:fld id="{49B87F8B-5C5F-4165-9B2C-7EAF28AFB587}" type="datetimeFigureOut">
              <a:rPr lang="tr-TR"/>
              <a:pPr>
                <a:defRPr/>
              </a:pPr>
              <a:t>29.01.2005</a:t>
            </a:fld>
            <a:endParaRPr lang="tr-TR"/>
          </a:p>
        </p:txBody>
      </p:sp>
      <p:sp>
        <p:nvSpPr>
          <p:cNvPr id="3" name="21 Altbilgi Yer Tutucusu"/>
          <p:cNvSpPr>
            <a:spLocks noGrp="1"/>
          </p:cNvSpPr>
          <p:nvPr>
            <p:ph type="ftr" sz="quarter" idx="11"/>
          </p:nvPr>
        </p:nvSpPr>
        <p:spPr/>
        <p:txBody>
          <a:bodyPr/>
          <a:lstStyle>
            <a:lvl1pPr>
              <a:defRPr/>
            </a:lvl1pPr>
          </a:lstStyle>
          <a:p>
            <a:pPr>
              <a:defRPr/>
            </a:pPr>
            <a:endParaRPr lang="tr-TR"/>
          </a:p>
        </p:txBody>
      </p:sp>
      <p:sp>
        <p:nvSpPr>
          <p:cNvPr id="4" name="17 Slayt Numarası Yer Tutucusu"/>
          <p:cNvSpPr>
            <a:spLocks noGrp="1"/>
          </p:cNvSpPr>
          <p:nvPr>
            <p:ph type="sldNum" sz="quarter" idx="12"/>
          </p:nvPr>
        </p:nvSpPr>
        <p:spPr/>
        <p:txBody>
          <a:bodyPr/>
          <a:lstStyle>
            <a:lvl1pPr>
              <a:defRPr/>
            </a:lvl1pPr>
          </a:lstStyle>
          <a:p>
            <a:pPr>
              <a:defRPr/>
            </a:pPr>
            <a:fld id="{362E5C33-5642-46CF-BB2A-95EF8AB325C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a:defRPr/>
            </a:pPr>
            <a:fld id="{1C81ECF8-03C7-425E-877F-C6B1A0983DDF}" type="datetimeFigureOut">
              <a:rPr lang="tr-TR"/>
              <a:pPr>
                <a:defRPr/>
              </a:pPr>
              <a:t>29.01.2005</a:t>
            </a:fld>
            <a:endParaRPr lang="tr-TR"/>
          </a:p>
        </p:txBody>
      </p:sp>
      <p:sp>
        <p:nvSpPr>
          <p:cNvPr id="6" name="21 Altbilgi Yer Tutucusu"/>
          <p:cNvSpPr>
            <a:spLocks noGrp="1"/>
          </p:cNvSpPr>
          <p:nvPr>
            <p:ph type="ftr" sz="quarter" idx="11"/>
          </p:nvPr>
        </p:nvSpPr>
        <p:spPr/>
        <p:txBody>
          <a:bodyPr/>
          <a:lstStyle>
            <a:lvl1pPr>
              <a:defRPr/>
            </a:lvl1pPr>
          </a:lstStyle>
          <a:p>
            <a:pPr>
              <a:defRPr/>
            </a:pPr>
            <a:endParaRPr lang="tr-TR"/>
          </a:p>
        </p:txBody>
      </p:sp>
      <p:sp>
        <p:nvSpPr>
          <p:cNvPr id="7" name="17 Slayt Numarası Yer Tutucusu"/>
          <p:cNvSpPr>
            <a:spLocks noGrp="1"/>
          </p:cNvSpPr>
          <p:nvPr>
            <p:ph type="sldNum" sz="quarter" idx="12"/>
          </p:nvPr>
        </p:nvSpPr>
        <p:spPr/>
        <p:txBody>
          <a:bodyPr/>
          <a:lstStyle>
            <a:lvl1pPr>
              <a:defRPr/>
            </a:lvl1pPr>
          </a:lstStyle>
          <a:p>
            <a:pPr>
              <a:defRPr/>
            </a:pPr>
            <a:fld id="{F75E8799-C1C6-4B6E-A97D-E71F0D85FAB1}"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8 Tek Köşesi Kesik ve Yuvarlatılmış Dikdörtgen"/>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11 Dik Üçgen"/>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1 Başlık"/>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a:defRPr/>
            </a:pPr>
            <a:fld id="{FC2D70C3-DE9F-489A-A6C0-95215BEFC548}" type="datetimeFigureOut">
              <a:rPr lang="tr-TR"/>
              <a:pPr>
                <a:defRPr/>
              </a:pPr>
              <a:t>29.01.2005</a:t>
            </a:fld>
            <a:endParaRPr lang="tr-TR"/>
          </a:p>
        </p:txBody>
      </p:sp>
      <p:sp>
        <p:nvSpPr>
          <p:cNvPr id="10" name="5 Altbilgi Yer Tutucusu"/>
          <p:cNvSpPr>
            <a:spLocks noGrp="1"/>
          </p:cNvSpPr>
          <p:nvPr>
            <p:ph type="ftr" sz="quarter" idx="11"/>
          </p:nvPr>
        </p:nvSpPr>
        <p:spPr/>
        <p:txBody>
          <a:bodyPr/>
          <a:lstStyle>
            <a:lvl1pPr>
              <a:defRPr/>
            </a:lvl1pPr>
          </a:lstStyle>
          <a:p>
            <a:pPr>
              <a:defRPr/>
            </a:pPr>
            <a:endParaRPr lang="tr-TR"/>
          </a:p>
        </p:txBody>
      </p:sp>
      <p:sp>
        <p:nvSpPr>
          <p:cNvPr id="11" name="6 Slayt Numarası Yer Tutucusu"/>
          <p:cNvSpPr>
            <a:spLocks noGrp="1"/>
          </p:cNvSpPr>
          <p:nvPr>
            <p:ph type="sldNum" sz="quarter" idx="12"/>
          </p:nvPr>
        </p:nvSpPr>
        <p:spPr>
          <a:xfrm>
            <a:off x="8077200" y="6356350"/>
            <a:ext cx="609600" cy="365125"/>
          </a:xfrm>
        </p:spPr>
        <p:txBody>
          <a:bodyPr/>
          <a:lstStyle>
            <a:lvl1pPr>
              <a:defRPr/>
            </a:lvl1pPr>
          </a:lstStyle>
          <a:p>
            <a:pPr>
              <a:defRPr/>
            </a:pPr>
            <a:fld id="{2796C4BA-FB1E-4F3E-9873-F35A41F78E1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7 Serbest Form"/>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8 Başlık Yer Tutucusu"/>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tr-TR" smtClean="0"/>
              <a:t>Asıl başlık stili için tıklatın</a:t>
            </a:r>
            <a:endParaRPr lang="en-US" smtClean="0"/>
          </a:p>
        </p:txBody>
      </p:sp>
      <p:sp>
        <p:nvSpPr>
          <p:cNvPr id="1029" name="29 Metin Yer Tutucusu"/>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smtClean="0"/>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59266A26-260A-4E8B-BC4B-F3FE27E40C59}" type="datetimeFigureOut">
              <a:rPr lang="tr-TR"/>
              <a:pPr>
                <a:defRPr/>
              </a:pPr>
              <a:t>29.01.2005</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BD4019C8-14C5-4516-A98A-B4CBC6E22877}" type="slidenum">
              <a:rPr lang="tr-TR"/>
              <a:pPr>
                <a:defRPr/>
              </a:pPr>
              <a:t>‹#›</a:t>
            </a:fld>
            <a:endParaRPr lang="tr-TR"/>
          </a:p>
        </p:txBody>
      </p:sp>
      <p:grpSp>
        <p:nvGrpSpPr>
          <p:cNvPr id="1033" name="1 Grup"/>
          <p:cNvGrpSpPr>
            <a:grpSpLocks/>
          </p:cNvGrpSpPr>
          <p:nvPr/>
        </p:nvGrpSpPr>
        <p:grpSpPr bwMode="auto">
          <a:xfrm>
            <a:off x="-19050" y="203200"/>
            <a:ext cx="9180513"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672" r:id="rId1"/>
    <p:sldLayoutId id="2147483671" r:id="rId2"/>
    <p:sldLayoutId id="2147483673" r:id="rId3"/>
    <p:sldLayoutId id="2147483670" r:id="rId4"/>
    <p:sldLayoutId id="2147483669" r:id="rId5"/>
    <p:sldLayoutId id="2147483668" r:id="rId6"/>
    <p:sldLayoutId id="2147483667" r:id="rId7"/>
    <p:sldLayoutId id="2147483666" r:id="rId8"/>
    <p:sldLayoutId id="2147483674" r:id="rId9"/>
    <p:sldLayoutId id="2147483665" r:id="rId10"/>
    <p:sldLayoutId id="2147483664"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9BBB5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9BBB5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8064A2"/>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457200" y="1000125"/>
            <a:ext cx="8229600" cy="5324475"/>
          </a:xfrm>
          <a:ln>
            <a:solidFill>
              <a:schemeClr val="accent1"/>
            </a:solidFill>
          </a:ln>
        </p:spPr>
        <p:txBody>
          <a:bodyPr>
            <a:normAutofit/>
          </a:bodyPr>
          <a:lstStyle/>
          <a:p>
            <a:pPr marL="274320" indent="-274320" algn="ctr" fontAlgn="auto">
              <a:spcAft>
                <a:spcPts val="0"/>
              </a:spcAft>
              <a:buClr>
                <a:schemeClr val="accent3"/>
              </a:buClr>
              <a:buFont typeface="Wingdings 2"/>
              <a:buNone/>
              <a:defRPr/>
            </a:pPr>
            <a:r>
              <a:rPr lang="tr-TR" sz="4800" b="1" dirty="0" smtClean="0">
                <a:solidFill>
                  <a:schemeClr val="bg1">
                    <a:lumMod val="10000"/>
                  </a:schemeClr>
                </a:solidFill>
              </a:rPr>
              <a:t>Vaizlerin Dini Danışmanlık </a:t>
            </a:r>
          </a:p>
          <a:p>
            <a:pPr marL="274320" indent="-274320" algn="ctr" fontAlgn="auto">
              <a:spcAft>
                <a:spcPts val="0"/>
              </a:spcAft>
              <a:buClr>
                <a:schemeClr val="accent3"/>
              </a:buClr>
              <a:buFont typeface="Wingdings 2"/>
              <a:buNone/>
              <a:defRPr/>
            </a:pPr>
            <a:r>
              <a:rPr lang="tr-TR" sz="4800" b="1" dirty="0" smtClean="0">
                <a:solidFill>
                  <a:schemeClr val="bg1">
                    <a:lumMod val="10000"/>
                  </a:schemeClr>
                </a:solidFill>
              </a:rPr>
              <a:t>ve </a:t>
            </a:r>
          </a:p>
          <a:p>
            <a:pPr marL="274320" indent="-274320" algn="ctr" fontAlgn="auto">
              <a:spcAft>
                <a:spcPts val="0"/>
              </a:spcAft>
              <a:buClr>
                <a:schemeClr val="accent3"/>
              </a:buClr>
              <a:buFont typeface="Wingdings 2"/>
              <a:buNone/>
              <a:defRPr/>
            </a:pPr>
            <a:r>
              <a:rPr lang="tr-TR" sz="4800" b="1" dirty="0" smtClean="0">
                <a:solidFill>
                  <a:schemeClr val="bg1">
                    <a:lumMod val="10000"/>
                  </a:schemeClr>
                </a:solidFill>
              </a:rPr>
              <a:t>Rehberlik Rolü</a:t>
            </a:r>
          </a:p>
          <a:p>
            <a:pPr marL="274320" indent="-274320" algn="ctr" fontAlgn="auto">
              <a:spcAft>
                <a:spcPts val="0"/>
              </a:spcAft>
              <a:buClr>
                <a:schemeClr val="accent3"/>
              </a:buClr>
              <a:buFont typeface="Wingdings 2"/>
              <a:buChar char=""/>
              <a:defRPr/>
            </a:pPr>
            <a:endParaRPr lang="tr-TR" sz="4000" dirty="0" smtClean="0">
              <a:solidFill>
                <a:schemeClr val="bg1">
                  <a:lumMod val="10000"/>
                </a:schemeClr>
              </a:solidFill>
            </a:endParaRPr>
          </a:p>
          <a:p>
            <a:pPr marL="274320" indent="-274320" algn="ctr" fontAlgn="auto">
              <a:spcAft>
                <a:spcPts val="0"/>
              </a:spcAft>
              <a:buClr>
                <a:schemeClr val="accent3"/>
              </a:buClr>
              <a:buFont typeface="Wingdings 2"/>
              <a:buNone/>
              <a:defRPr/>
            </a:pPr>
            <a:endParaRPr lang="tr-TR" sz="3200" b="1" dirty="0" smtClean="0">
              <a:solidFill>
                <a:schemeClr val="bg1">
                  <a:lumMod val="10000"/>
                </a:schemeClr>
              </a:solidFill>
            </a:endParaRPr>
          </a:p>
          <a:p>
            <a:pPr marL="274320" indent="-274320" algn="ctr" fontAlgn="auto">
              <a:spcAft>
                <a:spcPts val="0"/>
              </a:spcAft>
              <a:buClr>
                <a:schemeClr val="accent3"/>
              </a:buClr>
              <a:buFont typeface="Wingdings 2"/>
              <a:buNone/>
              <a:defRPr/>
            </a:pPr>
            <a:r>
              <a:rPr lang="tr-TR" sz="2800" b="1" dirty="0" smtClean="0">
                <a:solidFill>
                  <a:schemeClr val="bg1">
                    <a:lumMod val="10000"/>
                  </a:schemeClr>
                </a:solidFill>
              </a:rPr>
              <a:t>Doç. Dr. Mehmet KORKMAZ</a:t>
            </a:r>
          </a:p>
          <a:p>
            <a:pPr marL="274320" indent="-274320" fontAlgn="auto">
              <a:spcAft>
                <a:spcPts val="0"/>
              </a:spcAft>
              <a:buClr>
                <a:schemeClr val="accent3"/>
              </a:buClr>
              <a:buFont typeface="Wingdings 2"/>
              <a:buChar char=""/>
              <a:defRPr/>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Başlık"/>
          <p:cNvSpPr>
            <a:spLocks noGrp="1"/>
          </p:cNvSpPr>
          <p:nvPr>
            <p:ph type="title"/>
          </p:nvPr>
        </p:nvSpPr>
        <p:spPr>
          <a:xfrm>
            <a:off x="285750" y="285750"/>
            <a:ext cx="8372475" cy="868363"/>
          </a:xfrm>
          <a:ln>
            <a:solidFill>
              <a:schemeClr val="tx2"/>
            </a:solidFill>
          </a:ln>
        </p:spPr>
        <p:txBody>
          <a:bodyPr/>
          <a:lstStyle/>
          <a:p>
            <a:r>
              <a:rPr lang="tr-TR" sz="2800" b="1" u="sng" smtClean="0">
                <a:solidFill>
                  <a:srgbClr val="0070C0"/>
                </a:solidFill>
              </a:rPr>
              <a:t>Genç kadınla vaiz arasında geçen olay </a:t>
            </a:r>
            <a:r>
              <a:rPr lang="tr-TR" sz="2800" b="1" smtClean="0">
                <a:solidFill>
                  <a:srgbClr val="0070C0"/>
                </a:solidFill>
              </a:rPr>
              <a:t>(alo fetva hattına gelen soruya ilişkin telefon konuşması)</a:t>
            </a:r>
            <a:endParaRPr lang="tr-TR" b="1" smtClean="0">
              <a:solidFill>
                <a:srgbClr val="0070C0"/>
              </a:solidFill>
            </a:endParaRPr>
          </a:p>
        </p:txBody>
      </p:sp>
      <p:sp>
        <p:nvSpPr>
          <p:cNvPr id="23554" name="2 İçerik Yer Tutucusu"/>
          <p:cNvSpPr>
            <a:spLocks noGrp="1"/>
          </p:cNvSpPr>
          <p:nvPr>
            <p:ph idx="1"/>
          </p:nvPr>
        </p:nvSpPr>
        <p:spPr>
          <a:xfrm>
            <a:off x="285750" y="1214438"/>
            <a:ext cx="8643938" cy="5500687"/>
          </a:xfrm>
          <a:ln>
            <a:solidFill>
              <a:schemeClr val="tx1"/>
            </a:solidFill>
          </a:ln>
        </p:spPr>
        <p:txBody>
          <a:bodyPr/>
          <a:lstStyle/>
          <a:p>
            <a:r>
              <a:rPr lang="tr-TR" sz="2400" b="1" u="sng" smtClean="0"/>
              <a:t>Genç kadın:  </a:t>
            </a:r>
            <a:r>
              <a:rPr lang="tr-TR" sz="2400" smtClean="0"/>
              <a:t>“bir kadının namaz kılmayan, oruç tutmayan, içki içen, kumar oynayan, karısını döven … bir erkekle evlenmesi </a:t>
            </a:r>
            <a:r>
              <a:rPr lang="tr-TR" sz="2400" u="sng" smtClean="0"/>
              <a:t>caiz midir?”</a:t>
            </a:r>
          </a:p>
          <a:p>
            <a:r>
              <a:rPr lang="tr-TR" sz="2400" b="1" u="sng" smtClean="0"/>
              <a:t> Görevli: “</a:t>
            </a:r>
            <a:r>
              <a:rPr lang="tr-TR" sz="2400" smtClean="0"/>
              <a:t>caiz değildir.”</a:t>
            </a:r>
            <a:r>
              <a:rPr lang="tr-TR" sz="2400" b="1" u="sng" smtClean="0"/>
              <a:t> </a:t>
            </a:r>
          </a:p>
          <a:p>
            <a:r>
              <a:rPr lang="tr-TR" sz="2400" b="1" u="sng" smtClean="0"/>
              <a:t>Kadın: “</a:t>
            </a:r>
            <a:r>
              <a:rPr lang="tr-TR" sz="2400" smtClean="0"/>
              <a:t>Peki bunlar evli ise o kadının hala evli kalması  dinen zorunlu mudur?  Ondan Boşansa günah olur mu?”</a:t>
            </a:r>
          </a:p>
          <a:p>
            <a:r>
              <a:rPr lang="tr-TR" sz="2400" b="1" u="sng" smtClean="0"/>
              <a:t>Görevli: “</a:t>
            </a:r>
            <a:r>
              <a:rPr lang="tr-TR" sz="2400" u="sng" smtClean="0"/>
              <a:t>Günah olmaz ama, ama yine de birlikteliğin çaresi aranmalı”</a:t>
            </a:r>
          </a:p>
          <a:p>
            <a:r>
              <a:rPr lang="tr-TR" sz="2400" b="1" u="sng" smtClean="0"/>
              <a:t>Kadın: “</a:t>
            </a:r>
            <a:r>
              <a:rPr lang="tr-TR" sz="2400" u="sng" smtClean="0"/>
              <a:t>sizin kızınız bu durumda olsa evli kalmasını ister misiniz?”</a:t>
            </a:r>
            <a:r>
              <a:rPr lang="tr-TR" sz="2400" b="1" u="sng" smtClean="0"/>
              <a:t>  </a:t>
            </a:r>
          </a:p>
          <a:p>
            <a:r>
              <a:rPr lang="tr-TR" sz="2400" b="1" u="sng" smtClean="0"/>
              <a:t>Görevli: “</a:t>
            </a:r>
            <a:r>
              <a:rPr lang="tr-TR" sz="2400" smtClean="0"/>
              <a:t>benim kızım olsa, böyle birisiyle evli olmasını istemem, eğer dayanamıyorsa ondan boşanması günah olmaz, iyi biriyle evlenip Müslümanca yaşaması daha doğru olur” </a:t>
            </a:r>
            <a:r>
              <a:rPr lang="tr-TR" sz="2400" b="1" smtClean="0"/>
              <a:t>Sonuç:….</a:t>
            </a:r>
          </a:p>
          <a:p>
            <a:endParaRPr lang="tr-TR"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3" name="Rectangle 3"/>
          <p:cNvSpPr>
            <a:spLocks noGrp="1" noChangeArrowheads="1"/>
          </p:cNvSpPr>
          <p:nvPr>
            <p:ph idx="1"/>
          </p:nvPr>
        </p:nvSpPr>
        <p:spPr>
          <a:xfrm>
            <a:off x="1000125" y="2000250"/>
            <a:ext cx="7429500" cy="4095750"/>
          </a:xfrm>
          <a:ln>
            <a:solidFill>
              <a:schemeClr val="accent1"/>
            </a:solidFill>
          </a:ln>
        </p:spPr>
        <p:txBody>
          <a:bodyPr>
            <a:normAutofit/>
          </a:bodyPr>
          <a:lstStyle/>
          <a:p>
            <a:pPr>
              <a:buFont typeface="Wingdings 2" pitchFamily="18" charset="2"/>
              <a:buNone/>
            </a:pPr>
            <a:r>
              <a:rPr lang="tr-TR" sz="3600" b="1" smtClean="0">
                <a:solidFill>
                  <a:srgbClr val="1B210D"/>
                </a:solidFill>
              </a:rPr>
              <a:t>1.Dini danışma uzmanlık gerektirir. </a:t>
            </a:r>
            <a:r>
              <a:rPr lang="tr-TR" sz="2000" b="1" smtClean="0">
                <a:solidFill>
                  <a:srgbClr val="1B210D"/>
                </a:solidFill>
              </a:rPr>
              <a:t>(4-5 yıllık eğitim,YLS)</a:t>
            </a:r>
            <a:endParaRPr lang="tr-TR" sz="3600" b="1" smtClean="0">
              <a:solidFill>
                <a:srgbClr val="1B210D"/>
              </a:solidFill>
            </a:endParaRPr>
          </a:p>
          <a:p>
            <a:r>
              <a:rPr lang="tr-TR" sz="2800" b="1" smtClean="0"/>
              <a:t>Sınırlılıklarımızın farkında olmalıyız!</a:t>
            </a:r>
            <a:r>
              <a:rPr lang="en-GB" sz="2800" b="1" smtClean="0"/>
              <a:t> </a:t>
            </a:r>
            <a:r>
              <a:rPr lang="tr-TR" sz="2800" b="1" smtClean="0"/>
              <a:t> </a:t>
            </a:r>
          </a:p>
          <a:p>
            <a:pPr lvl="1"/>
            <a:r>
              <a:rPr lang="tr-TR" b="1" smtClean="0">
                <a:solidFill>
                  <a:srgbClr val="1B210D"/>
                </a:solidFill>
              </a:rPr>
              <a:t>(Sihirli bir değnek değildir)</a:t>
            </a:r>
          </a:p>
          <a:p>
            <a:pPr lvl="1"/>
            <a:r>
              <a:rPr lang="tr-TR" b="1" smtClean="0">
                <a:solidFill>
                  <a:srgbClr val="1B210D"/>
                </a:solidFill>
              </a:rPr>
              <a:t>Sorunlar bir günde çözülmez. Dolayısıyla… bilgi-araştırma</a:t>
            </a:r>
            <a:r>
              <a:rPr lang="tr-TR" b="1" smtClean="0">
                <a:solidFill>
                  <a:srgbClr val="1B210D"/>
                </a:solidFill>
                <a:latin typeface="Arial" charset="0"/>
              </a:rPr>
              <a:t>.</a:t>
            </a:r>
          </a:p>
          <a:p>
            <a:pPr lvl="1"/>
            <a:r>
              <a:rPr lang="tr-TR" b="1" smtClean="0">
                <a:solidFill>
                  <a:srgbClr val="1B210D"/>
                </a:solidFill>
                <a:latin typeface="Arial" charset="0"/>
              </a:rPr>
              <a:t>Burada kısmetin açılması için toplanıp dua okunuyor. Sonra ipe düğümyip kızılırmağa atılıyor. Kızımın kısmetinin açılması için ne yapabilirim. (kilit-anahtar)</a:t>
            </a:r>
          </a:p>
        </p:txBody>
      </p:sp>
      <p:sp>
        <p:nvSpPr>
          <p:cNvPr id="15362" name="5 Slayt Numarası Yer Tutucusu"/>
          <p:cNvSpPr>
            <a:spLocks noGrp="1"/>
          </p:cNvSpPr>
          <p:nvPr>
            <p:ph type="sldNum" sz="quarter" idx="12"/>
          </p:nvPr>
        </p:nvSpPr>
        <p:spPr>
          <a:xfrm>
            <a:off x="3124200" y="6248400"/>
            <a:ext cx="2895600" cy="476250"/>
          </a:xfrm>
        </p:spPr>
        <p:txBody>
          <a:bodyPr/>
          <a:lstStyle/>
          <a:p>
            <a:pPr algn="ctr">
              <a:defRPr/>
            </a:pPr>
            <a:fld id="{8C9EE885-AA67-4F45-B938-3F06135A61F7}" type="slidenum">
              <a:rPr lang="tr-TR"/>
              <a:pPr algn="ctr">
                <a:defRPr/>
              </a:pPr>
              <a:t>11</a:t>
            </a:fld>
            <a:endParaRPr lang="tr-TR"/>
          </a:p>
        </p:txBody>
      </p:sp>
      <p:sp>
        <p:nvSpPr>
          <p:cNvPr id="24579" name="4 Dikdörtgen"/>
          <p:cNvSpPr>
            <a:spLocks noChangeArrowheads="1"/>
          </p:cNvSpPr>
          <p:nvPr/>
        </p:nvSpPr>
        <p:spPr bwMode="auto">
          <a:xfrm>
            <a:off x="1000125" y="857250"/>
            <a:ext cx="7429500" cy="954088"/>
          </a:xfrm>
          <a:prstGeom prst="rect">
            <a:avLst/>
          </a:prstGeom>
          <a:noFill/>
          <a:ln w="9525">
            <a:solidFill>
              <a:schemeClr val="accent1"/>
            </a:solidFill>
            <a:miter lim="800000"/>
            <a:headEnd/>
            <a:tailEnd/>
          </a:ln>
        </p:spPr>
        <p:txBody>
          <a:bodyPr>
            <a:spAutoFit/>
          </a:bodyPr>
          <a:lstStyle/>
          <a:p>
            <a:r>
              <a:rPr lang="tr-TR" sz="2800" b="1">
                <a:solidFill>
                  <a:srgbClr val="002060"/>
                </a:solidFill>
                <a:latin typeface="Constantia" pitchFamily="18" charset="0"/>
              </a:rPr>
              <a:t>DİNİ DANIŞMANLIK HİZMETİ NASIL OLMALI? NELERE DİKKAT ETMELİ? </a:t>
            </a:r>
            <a:endParaRPr lang="tr-TR" sz="2800">
              <a:solidFill>
                <a:srgbClr val="002060"/>
              </a:solidFill>
              <a:latin typeface="Constant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idx="1"/>
          </p:nvPr>
        </p:nvSpPr>
        <p:spPr>
          <a:xfrm>
            <a:off x="323850" y="620713"/>
            <a:ext cx="8143875" cy="4714875"/>
          </a:xfrm>
          <a:ln>
            <a:solidFill>
              <a:schemeClr val="accent1"/>
            </a:solidFill>
          </a:ln>
        </p:spPr>
        <p:txBody>
          <a:bodyPr/>
          <a:lstStyle/>
          <a:p>
            <a:pPr>
              <a:buFont typeface="Wingdings 2" pitchFamily="18" charset="2"/>
              <a:buNone/>
            </a:pPr>
            <a:r>
              <a:rPr lang="tr-TR" sz="3200" b="1" smtClean="0"/>
              <a:t>2. </a:t>
            </a:r>
            <a:r>
              <a:rPr lang="tr-TR" sz="3600" b="1" smtClean="0"/>
              <a:t>Bireyi ve sorununu </a:t>
            </a:r>
            <a:r>
              <a:rPr lang="tr-TR" sz="3600" b="1" u="sng" smtClean="0"/>
              <a:t>çeşitli yönleriyle tanımalıyız,  </a:t>
            </a:r>
            <a:r>
              <a:rPr lang="tr-TR" sz="3200" b="1" u="sng" smtClean="0"/>
              <a:t>ANCAK;</a:t>
            </a:r>
            <a:endParaRPr lang="tr-TR" sz="2800" smtClean="0"/>
          </a:p>
          <a:p>
            <a:pPr lvl="1"/>
            <a:r>
              <a:rPr lang="tr-TR" sz="3200" smtClean="0"/>
              <a:t>Danışanların hayatlarında olup bitmekte olan “savaş hikayeleri” yakın dostluk ilişkileri gibi son derece kişisel konuları sorup soruşturmak başımıza dert açabilir.</a:t>
            </a:r>
          </a:p>
          <a:p>
            <a:pPr lvl="1">
              <a:buFont typeface="Wingdings 2" pitchFamily="18" charset="2"/>
              <a:buNone/>
            </a:pPr>
            <a:r>
              <a:rPr lang="tr-TR" sz="3200" smtClean="0"/>
              <a:t>(Alo fetva-cezaevi-yetiştirme yurdu-BSRM vb.) </a:t>
            </a:r>
            <a:endParaRPr lang="tr-TR" sz="3200" smtClean="0">
              <a:latin typeface="Arial" charset="0"/>
            </a:endParaRPr>
          </a:p>
          <a:p>
            <a:pPr lvl="1">
              <a:buFont typeface="Wingdings 2" pitchFamily="18" charset="2"/>
              <a:buNone/>
            </a:pPr>
            <a:r>
              <a:rPr lang="tr-TR" sz="3200" smtClean="0">
                <a:latin typeface="Arial" charset="0"/>
              </a:rPr>
              <a:t>DIŞ ANLATIM…çocuğum ders çalışmıyor…</a:t>
            </a:r>
            <a:endParaRPr lang="en-GB" smtClean="0">
              <a:latin typeface="Arial" charset="0"/>
            </a:endParaRPr>
          </a:p>
        </p:txBody>
      </p:sp>
      <p:sp>
        <p:nvSpPr>
          <p:cNvPr id="16386" name="5 Slayt Numarası Yer Tutucusu"/>
          <p:cNvSpPr>
            <a:spLocks noGrp="1"/>
          </p:cNvSpPr>
          <p:nvPr>
            <p:ph type="sldNum" sz="quarter" idx="12"/>
          </p:nvPr>
        </p:nvSpPr>
        <p:spPr>
          <a:xfrm>
            <a:off x="3124200" y="6248400"/>
            <a:ext cx="2895600" cy="476250"/>
          </a:xfrm>
        </p:spPr>
        <p:txBody>
          <a:bodyPr/>
          <a:lstStyle/>
          <a:p>
            <a:pPr algn="ctr">
              <a:defRPr/>
            </a:pPr>
            <a:fld id="{AC20E96D-2519-4E12-9D61-C11619FDEEFF}" type="slidenum">
              <a:rPr lang="tr-TR"/>
              <a:pPr algn="ctr">
                <a:defRPr/>
              </a:pPr>
              <a:t>12</a:t>
            </a:fld>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1" name="Rectangle 3"/>
          <p:cNvSpPr>
            <a:spLocks noGrp="1" noChangeArrowheads="1"/>
          </p:cNvSpPr>
          <p:nvPr>
            <p:ph idx="1"/>
          </p:nvPr>
        </p:nvSpPr>
        <p:spPr>
          <a:xfrm>
            <a:off x="357188" y="1214438"/>
            <a:ext cx="7891462" cy="4495800"/>
          </a:xfrm>
          <a:ln>
            <a:solidFill>
              <a:schemeClr val="accent1"/>
            </a:solidFill>
          </a:ln>
        </p:spPr>
        <p:txBody>
          <a:bodyPr>
            <a:normAutofit/>
          </a:bodyPr>
          <a:lstStyle/>
          <a:p>
            <a:pPr>
              <a:buFont typeface="Wingdings 2" pitchFamily="18" charset="2"/>
              <a:buNone/>
            </a:pPr>
            <a:r>
              <a:rPr lang="tr-TR" sz="3300" b="1" smtClean="0">
                <a:solidFill>
                  <a:srgbClr val="1B210D"/>
                </a:solidFill>
              </a:rPr>
              <a:t>3.Danışana kendimize muamele edilmesini istediğimiz gibi muamele etmeli ve dürüst olmalıyız. </a:t>
            </a:r>
            <a:r>
              <a:rPr lang="tr-TR" b="1" smtClean="0">
                <a:solidFill>
                  <a:srgbClr val="FFC000"/>
                </a:solidFill>
              </a:rPr>
              <a:t>(Sen bunları hak etmişsin, belanı bulmuşsun?)</a:t>
            </a:r>
          </a:p>
          <a:p>
            <a:pPr>
              <a:buFont typeface="Wingdings 2" pitchFamily="18" charset="2"/>
              <a:buNone/>
            </a:pPr>
            <a:endParaRPr lang="tr-TR" sz="3300" b="1" smtClean="0">
              <a:solidFill>
                <a:srgbClr val="1B210D"/>
              </a:solidFill>
            </a:endParaRPr>
          </a:p>
          <a:p>
            <a:pPr lvl="1">
              <a:buFont typeface="Wingdings 2" pitchFamily="18" charset="2"/>
              <a:buNone/>
            </a:pPr>
            <a:r>
              <a:rPr lang="tr-TR" sz="2600" b="1" smtClean="0">
                <a:solidFill>
                  <a:srgbClr val="1B210D"/>
                </a:solidFill>
              </a:rPr>
              <a:t>Başına ne gelmiş olursa olsun, herkes insan olması yönüyle saygı, nezaket ve dürüstlükle muamele edilmeyi hak etmektedir.</a:t>
            </a:r>
            <a:endParaRPr lang="tr-TR" sz="2600" b="1" smtClean="0">
              <a:solidFill>
                <a:srgbClr val="1B210D"/>
              </a:solidFill>
              <a:latin typeface="Arial" charset="0"/>
            </a:endParaRPr>
          </a:p>
          <a:p>
            <a:pPr lvl="1">
              <a:buFont typeface="Wingdings 2" pitchFamily="18" charset="2"/>
              <a:buNone/>
            </a:pPr>
            <a:r>
              <a:rPr lang="tr-TR" sz="2600" b="1" smtClean="0">
                <a:solidFill>
                  <a:srgbClr val="1B210D"/>
                </a:solidFill>
                <a:latin typeface="Arial" charset="0"/>
              </a:rPr>
              <a:t>Ben fetvayı veririm o ne yaparsa yapsın.</a:t>
            </a:r>
            <a:endParaRPr lang="tr-TR" sz="2200" smtClean="0">
              <a:solidFill>
                <a:srgbClr val="1B210D"/>
              </a:solidFill>
            </a:endParaRPr>
          </a:p>
        </p:txBody>
      </p:sp>
      <p:sp>
        <p:nvSpPr>
          <p:cNvPr id="18434" name="5 Slayt Numarası Yer Tutucusu"/>
          <p:cNvSpPr>
            <a:spLocks noGrp="1"/>
          </p:cNvSpPr>
          <p:nvPr>
            <p:ph type="sldNum" sz="quarter" idx="12"/>
          </p:nvPr>
        </p:nvSpPr>
        <p:spPr>
          <a:xfrm>
            <a:off x="3124200" y="6248400"/>
            <a:ext cx="2895600" cy="476250"/>
          </a:xfrm>
        </p:spPr>
        <p:txBody>
          <a:bodyPr/>
          <a:lstStyle/>
          <a:p>
            <a:pPr algn="ctr">
              <a:defRPr/>
            </a:pPr>
            <a:fld id="{C21B4BCF-7140-4A33-8E9A-1360DE214906}" type="slidenum">
              <a:rPr lang="tr-TR"/>
              <a:pPr algn="ctr">
                <a:defRPr/>
              </a:pPr>
              <a:t>13</a:t>
            </a:fld>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9" name="Rectangle 3"/>
          <p:cNvSpPr>
            <a:spLocks noGrp="1" noChangeArrowheads="1"/>
          </p:cNvSpPr>
          <p:nvPr>
            <p:ph idx="1"/>
          </p:nvPr>
        </p:nvSpPr>
        <p:spPr>
          <a:xfrm>
            <a:off x="500063" y="1268413"/>
            <a:ext cx="8072437" cy="4827587"/>
          </a:xfrm>
          <a:ln>
            <a:solidFill>
              <a:schemeClr val="accent1"/>
            </a:solidFill>
          </a:ln>
        </p:spPr>
        <p:txBody>
          <a:bodyPr>
            <a:normAutofit/>
          </a:bodyPr>
          <a:lstStyle/>
          <a:p>
            <a:pPr lvl="1">
              <a:lnSpc>
                <a:spcPct val="90000"/>
              </a:lnSpc>
              <a:buFont typeface="Wingdings 2" pitchFamily="18" charset="2"/>
              <a:buNone/>
            </a:pPr>
            <a:r>
              <a:rPr lang="tr-TR" sz="3200" smtClean="0"/>
              <a:t>4. </a:t>
            </a:r>
            <a:r>
              <a:rPr lang="tr-TR" sz="3200" b="1" smtClean="0">
                <a:solidFill>
                  <a:srgbClr val="1B210D"/>
                </a:solidFill>
              </a:rPr>
              <a:t>Danışanın haklarına ve kişisel mahremiyetine saygılı olmalıyız! </a:t>
            </a:r>
          </a:p>
          <a:p>
            <a:pPr lvl="1">
              <a:lnSpc>
                <a:spcPct val="90000"/>
              </a:lnSpc>
              <a:buFont typeface="Wingdings 2" pitchFamily="18" charset="2"/>
              <a:buNone/>
            </a:pPr>
            <a:endParaRPr lang="tr-TR" sz="3200" b="1" smtClean="0">
              <a:solidFill>
                <a:srgbClr val="1B210D"/>
              </a:solidFill>
            </a:endParaRPr>
          </a:p>
          <a:p>
            <a:pPr lvl="1">
              <a:lnSpc>
                <a:spcPct val="90000"/>
              </a:lnSpc>
              <a:buFont typeface="Wingdings 2" pitchFamily="18" charset="2"/>
              <a:buNone/>
            </a:pPr>
            <a:r>
              <a:rPr lang="tr-TR" sz="3200" smtClean="0">
                <a:solidFill>
                  <a:srgbClr val="1B210D"/>
                </a:solidFill>
              </a:rPr>
              <a:t>Bunun için  konuşulanları başkasıyla paylaşmayıp, daima gizliliği devam ettirmeliyiz. </a:t>
            </a:r>
            <a:endParaRPr lang="tr-TR" sz="3200" smtClean="0">
              <a:solidFill>
                <a:srgbClr val="1B210D"/>
              </a:solidFill>
              <a:latin typeface="Arial" charset="0"/>
            </a:endParaRPr>
          </a:p>
          <a:p>
            <a:pPr lvl="1">
              <a:lnSpc>
                <a:spcPct val="90000"/>
              </a:lnSpc>
              <a:buFont typeface="Wingdings 2" pitchFamily="18" charset="2"/>
              <a:buNone/>
            </a:pPr>
            <a:r>
              <a:rPr lang="tr-TR" sz="3200" smtClean="0">
                <a:solidFill>
                  <a:srgbClr val="1B210D"/>
                </a:solidFill>
                <a:latin typeface="Arial" charset="0"/>
              </a:rPr>
              <a:t>Danışma hem danışan hem de danışılan açısından netameli bir konudur. Sınırları ne olacak nerede duracağız.</a:t>
            </a:r>
          </a:p>
          <a:p>
            <a:pPr lvl="1">
              <a:lnSpc>
                <a:spcPct val="90000"/>
              </a:lnSpc>
              <a:buFont typeface="Wingdings 2" pitchFamily="18" charset="2"/>
              <a:buNone/>
            </a:pPr>
            <a:endParaRPr lang="tr-TR" sz="3200" smtClean="0"/>
          </a:p>
        </p:txBody>
      </p:sp>
      <p:sp>
        <p:nvSpPr>
          <p:cNvPr id="17410" name="5 Slayt Numarası Yer Tutucusu"/>
          <p:cNvSpPr>
            <a:spLocks noGrp="1"/>
          </p:cNvSpPr>
          <p:nvPr>
            <p:ph type="sldNum" sz="quarter" idx="12"/>
          </p:nvPr>
        </p:nvSpPr>
        <p:spPr>
          <a:xfrm>
            <a:off x="3124200" y="6248400"/>
            <a:ext cx="2895600" cy="476250"/>
          </a:xfrm>
        </p:spPr>
        <p:txBody>
          <a:bodyPr/>
          <a:lstStyle/>
          <a:p>
            <a:pPr algn="ctr">
              <a:defRPr/>
            </a:pPr>
            <a:fld id="{FB22FD0F-26DF-46F9-B899-8A711B5E87A2}" type="slidenum">
              <a:rPr lang="tr-TR"/>
              <a:pPr algn="ctr">
                <a:defRPr/>
              </a:pPr>
              <a:t>14</a:t>
            </a:fld>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2 İçerik Yer Tutucusu"/>
          <p:cNvSpPr>
            <a:spLocks noGrp="1"/>
          </p:cNvSpPr>
          <p:nvPr>
            <p:ph idx="1"/>
          </p:nvPr>
        </p:nvSpPr>
        <p:spPr>
          <a:ln>
            <a:solidFill>
              <a:schemeClr val="accent1"/>
            </a:solidFill>
          </a:ln>
        </p:spPr>
        <p:txBody>
          <a:bodyPr/>
          <a:lstStyle/>
          <a:p>
            <a:pPr>
              <a:lnSpc>
                <a:spcPct val="90000"/>
              </a:lnSpc>
              <a:buFont typeface="Wingdings 2" pitchFamily="18" charset="2"/>
              <a:buNone/>
            </a:pPr>
            <a:r>
              <a:rPr lang="tr-TR" sz="3600" b="1" smtClean="0"/>
              <a:t>5. Dini danışma ve rehberlik birey adına karar vermek değildir. </a:t>
            </a:r>
            <a:endParaRPr lang="tr-TR" sz="3600" b="1" smtClean="0">
              <a:latin typeface="Arial" charset="0"/>
            </a:endParaRPr>
          </a:p>
          <a:p>
            <a:pPr>
              <a:lnSpc>
                <a:spcPct val="90000"/>
              </a:lnSpc>
              <a:buFont typeface="Wingdings 2" pitchFamily="18" charset="2"/>
              <a:buNone/>
            </a:pPr>
            <a:r>
              <a:rPr lang="tr-TR" sz="3600" b="1" smtClean="0">
                <a:latin typeface="Arial" charset="0"/>
              </a:rPr>
              <a:t>4 çocuğu olan anne..verilen cevap</a:t>
            </a:r>
          </a:p>
          <a:p>
            <a:pPr>
              <a:lnSpc>
                <a:spcPct val="90000"/>
              </a:lnSpc>
              <a:buFont typeface="Wingdings 2" pitchFamily="18" charset="2"/>
              <a:buNone/>
            </a:pPr>
            <a:endParaRPr lang="tr-TR" sz="3600" b="1" smtClean="0"/>
          </a:p>
          <a:p>
            <a:pPr>
              <a:lnSpc>
                <a:spcPct val="90000"/>
              </a:lnSpc>
              <a:buFont typeface="Wingdings 2" pitchFamily="18" charset="2"/>
              <a:buNone/>
            </a:pPr>
            <a:r>
              <a:rPr lang="tr-TR" sz="2800" b="1" smtClean="0"/>
              <a:t>Verdiğimiz cevap ve  üslubumuz ikna edici değilse, “şöyle şöyle yap” desek bile, danışan için bir anlamı olmayabilir. </a:t>
            </a:r>
          </a:p>
          <a:p>
            <a:pPr>
              <a:lnSpc>
                <a:spcPct val="90000"/>
              </a:lnSpc>
              <a:buFont typeface="Wingdings 2" pitchFamily="18" charset="2"/>
              <a:buNone/>
            </a:pPr>
            <a:endParaRPr lang="tr-TR" b="1" smtClean="0"/>
          </a:p>
          <a:p>
            <a:endParaRPr lang="tr-TR"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57188" y="571500"/>
            <a:ext cx="8186737" cy="785813"/>
          </a:xfrm>
          <a:ln>
            <a:solidFill>
              <a:schemeClr val="accent1"/>
            </a:solidFill>
          </a:ln>
        </p:spPr>
        <p:txBody>
          <a:bodyPr>
            <a:normAutofit fontScale="90000"/>
          </a:bodyPr>
          <a:lstStyle/>
          <a:p>
            <a:pPr fontAlgn="auto">
              <a:spcAft>
                <a:spcPts val="0"/>
              </a:spcAft>
              <a:defRPr/>
            </a:pPr>
            <a:r>
              <a:rPr lang="tr-TR" b="1" dirty="0" smtClean="0">
                <a:solidFill>
                  <a:schemeClr val="tx1"/>
                </a:solidFill>
              </a:rPr>
              <a:t/>
            </a:r>
            <a:br>
              <a:rPr lang="tr-TR" b="1" dirty="0" smtClean="0">
                <a:solidFill>
                  <a:schemeClr val="tx1"/>
                </a:solidFill>
              </a:rPr>
            </a:br>
            <a:r>
              <a:rPr lang="tr-TR" sz="4400" b="1" dirty="0" smtClean="0">
                <a:solidFill>
                  <a:schemeClr val="tx1"/>
                </a:solidFill>
              </a:rPr>
              <a:t>Teknik Süreç:İlk Görüşme Ama Nasıl? </a:t>
            </a:r>
            <a:endParaRPr lang="tr-TR" b="1" dirty="0">
              <a:solidFill>
                <a:schemeClr val="tx1"/>
              </a:solidFill>
            </a:endParaRPr>
          </a:p>
        </p:txBody>
      </p:sp>
      <p:sp>
        <p:nvSpPr>
          <p:cNvPr id="29698" name="2 İçerik Yer Tutucusu"/>
          <p:cNvSpPr>
            <a:spLocks noGrp="1"/>
          </p:cNvSpPr>
          <p:nvPr>
            <p:ph idx="1"/>
          </p:nvPr>
        </p:nvSpPr>
        <p:spPr>
          <a:xfrm>
            <a:off x="357188" y="1714500"/>
            <a:ext cx="8229600" cy="4714875"/>
          </a:xfrm>
          <a:ln>
            <a:solidFill>
              <a:schemeClr val="accent1"/>
            </a:solidFill>
          </a:ln>
        </p:spPr>
        <p:txBody>
          <a:bodyPr/>
          <a:lstStyle/>
          <a:p>
            <a:r>
              <a:rPr lang="tr-TR" b="1" smtClean="0"/>
              <a:t>Danışan da da benzer kaygılar olabilir.. (Onu anlamak…., süreç hakkında bilgi vermek..</a:t>
            </a:r>
          </a:p>
          <a:p>
            <a:r>
              <a:rPr lang="tr-TR" b="1" smtClean="0"/>
              <a:t>Kabul edici, empatik yaklaşım sergilemek,</a:t>
            </a:r>
          </a:p>
          <a:p>
            <a:r>
              <a:rPr lang="tr-TR" b="1" smtClean="0"/>
              <a:t>Dikkatle dinlediğini hissettirmek. </a:t>
            </a:r>
          </a:p>
          <a:p>
            <a:r>
              <a:rPr lang="tr-TR" b="1" smtClean="0"/>
              <a:t>Güven veren yaklaşım, Açıklık ve tutarlılık.</a:t>
            </a:r>
          </a:p>
          <a:p>
            <a:r>
              <a:rPr lang="tr-TR" b="1" smtClean="0"/>
              <a:t>Rahatlatıcı unsurlar (konuşulan konu, ortam)</a:t>
            </a:r>
          </a:p>
          <a:p>
            <a:r>
              <a:rPr lang="tr-TR" sz="2800" b="1" smtClean="0">
                <a:solidFill>
                  <a:srgbClr val="00B0F0"/>
                </a:solidFill>
              </a:rPr>
              <a:t>Danışan genelde dışarıdan anlatır…. Sebepler hep dışarıdadır…. Öyleyse sorun nasıl çözülecek?</a:t>
            </a:r>
            <a:endParaRPr lang="tr-TR" b="1"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850"/>
            <a:ext cx="8229600" cy="723900"/>
          </a:xfrm>
          <a:ln>
            <a:solidFill>
              <a:schemeClr val="accent1"/>
            </a:solidFill>
          </a:ln>
        </p:spPr>
        <p:txBody>
          <a:bodyPr>
            <a:normAutofit fontScale="90000"/>
          </a:bodyPr>
          <a:lstStyle/>
          <a:p>
            <a:pPr fontAlgn="auto">
              <a:spcAft>
                <a:spcPts val="0"/>
              </a:spcAft>
              <a:defRPr/>
            </a:pPr>
            <a:r>
              <a:rPr lang="tr-TR" dirty="0" smtClean="0">
                <a:solidFill>
                  <a:schemeClr val="bg1">
                    <a:lumMod val="50000"/>
                  </a:schemeClr>
                </a:solidFill>
              </a:rPr>
              <a:t>DİKKAT</a:t>
            </a:r>
            <a:endParaRPr lang="tr-TR" dirty="0">
              <a:solidFill>
                <a:schemeClr val="bg1">
                  <a:lumMod val="50000"/>
                </a:schemeClr>
              </a:solidFill>
            </a:endParaRPr>
          </a:p>
        </p:txBody>
      </p:sp>
      <p:sp>
        <p:nvSpPr>
          <p:cNvPr id="30722" name="2 İçerik Yer Tutucusu"/>
          <p:cNvSpPr>
            <a:spLocks noGrp="1"/>
          </p:cNvSpPr>
          <p:nvPr>
            <p:ph idx="1"/>
          </p:nvPr>
        </p:nvSpPr>
        <p:spPr>
          <a:xfrm>
            <a:off x="457200" y="1643063"/>
            <a:ext cx="8229600" cy="4681537"/>
          </a:xfrm>
          <a:ln>
            <a:solidFill>
              <a:schemeClr val="accent1"/>
            </a:solidFill>
          </a:ln>
        </p:spPr>
        <p:txBody>
          <a:bodyPr/>
          <a:lstStyle/>
          <a:p>
            <a:r>
              <a:rPr lang="tr-TR" sz="3600" b="1" smtClean="0"/>
              <a:t>Acele karar vermek…(testler?)</a:t>
            </a:r>
          </a:p>
          <a:p>
            <a:r>
              <a:rPr lang="tr-TR" sz="3600" b="1" smtClean="0"/>
              <a:t>Sorun ne? Boyutları neler? </a:t>
            </a:r>
          </a:p>
          <a:p>
            <a:r>
              <a:rPr lang="tr-TR" sz="3600" b="1" smtClean="0"/>
              <a:t>Sorun sebepleri, kaynakları, ilgilileri kimler? </a:t>
            </a:r>
          </a:p>
          <a:p>
            <a:r>
              <a:rPr lang="tr-TR" sz="3600" b="1" smtClean="0"/>
              <a:t>Nasıl bir süreç gerektiriyor?, </a:t>
            </a:r>
          </a:p>
          <a:p>
            <a:r>
              <a:rPr lang="tr-TR" sz="3600" b="1" smtClean="0"/>
              <a:t>Kimlerden yardım alınmalı, yönlendirme…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50" y="214313"/>
            <a:ext cx="8429625" cy="582612"/>
          </a:xfrm>
          <a:ln>
            <a:solidFill>
              <a:schemeClr val="accent1"/>
            </a:solidFill>
          </a:ln>
        </p:spPr>
        <p:txBody>
          <a:bodyPr>
            <a:normAutofit fontScale="90000"/>
          </a:bodyPr>
          <a:lstStyle/>
          <a:p>
            <a:pPr fontAlgn="auto">
              <a:spcAft>
                <a:spcPts val="0"/>
              </a:spcAft>
              <a:defRPr/>
            </a:pPr>
            <a:r>
              <a:rPr lang="tr-TR" sz="3600" dirty="0" smtClean="0"/>
              <a:t/>
            </a:r>
            <a:br>
              <a:rPr lang="tr-TR" sz="3600" dirty="0" smtClean="0"/>
            </a:br>
            <a:r>
              <a:rPr lang="tr-TR" sz="4000" b="1" dirty="0" smtClean="0">
                <a:solidFill>
                  <a:srgbClr val="0070C0"/>
                </a:solidFill>
              </a:rPr>
              <a:t>Danışma sürecinde karşılıklı iletişim: NASIL?</a:t>
            </a:r>
            <a:endParaRPr lang="tr-TR" b="1" dirty="0">
              <a:solidFill>
                <a:srgbClr val="0070C0"/>
              </a:solidFill>
            </a:endParaRPr>
          </a:p>
        </p:txBody>
      </p:sp>
      <p:sp>
        <p:nvSpPr>
          <p:cNvPr id="3" name="2 İçerik Yer Tutucusu"/>
          <p:cNvSpPr>
            <a:spLocks noGrp="1"/>
          </p:cNvSpPr>
          <p:nvPr>
            <p:ph idx="1"/>
          </p:nvPr>
        </p:nvSpPr>
        <p:spPr>
          <a:xfrm>
            <a:off x="214313" y="928688"/>
            <a:ext cx="8443912" cy="5715000"/>
          </a:xfrm>
          <a:ln>
            <a:solidFill>
              <a:schemeClr val="accent1"/>
            </a:solidFill>
          </a:ln>
        </p:spPr>
        <p:txBody>
          <a:bodyPr>
            <a:normAutofit fontScale="70000" lnSpcReduction="20000"/>
          </a:bodyPr>
          <a:lstStyle/>
          <a:p>
            <a:pPr marL="274320" indent="-274320" fontAlgn="auto">
              <a:lnSpc>
                <a:spcPct val="120000"/>
              </a:lnSpc>
              <a:spcBef>
                <a:spcPts val="800"/>
              </a:spcBef>
              <a:spcAft>
                <a:spcPts val="800"/>
              </a:spcAft>
              <a:buClr>
                <a:schemeClr val="accent3"/>
              </a:buClr>
              <a:buFont typeface="Wingdings 2"/>
              <a:buChar char=""/>
              <a:defRPr/>
            </a:pPr>
            <a:r>
              <a:rPr lang="tr-TR" sz="3300" b="1" dirty="0" smtClean="0"/>
              <a:t>Hoş geldiniz, Size nasıl yardımcı olabilirim? </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Özetleme-Tekrarlama-Netleştirme:</a:t>
            </a:r>
            <a:r>
              <a:rPr lang="tr-TR" sz="3300" dirty="0" smtClean="0"/>
              <a:t>Buraya kadar …söylediniz, Yanlış anlamadıysam… durumun özeti şu.</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Belli bir noktada odaklaşma:</a:t>
            </a:r>
            <a:r>
              <a:rPr lang="tr-TR" sz="3300" dirty="0" smtClean="0"/>
              <a:t> (O konuyu biraz daha açıklar mısınız?)</a:t>
            </a:r>
            <a:r>
              <a:rPr lang="tr-TR" sz="3300" b="1" dirty="0" smtClean="0"/>
              <a:t> </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Örnek isteme: </a:t>
            </a:r>
            <a:r>
              <a:rPr lang="tr-TR" sz="3300" dirty="0" smtClean="0"/>
              <a:t>(Bana bir örnek verir misiniz?, “Ben üstüme düşeni yaptım” demekle neyi kastettiniz?) </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Takdir etme- cesaretlendirme: ..</a:t>
            </a:r>
            <a:r>
              <a:rPr lang="tr-TR" sz="3300" dirty="0" smtClean="0"/>
              <a:t>Fedakarlıkları yapmanız, böyle bir yaklaşım sergilemenizi takdir ediyorum. </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Rol değiştirme: </a:t>
            </a:r>
            <a:r>
              <a:rPr lang="tr-TR" sz="3300" dirty="0" smtClean="0"/>
              <a:t>Sen olsaydın ne yapardın?…, en iyi çözüm sizce nedir?</a:t>
            </a:r>
            <a:r>
              <a:rPr lang="tr-TR" sz="3300" b="1" dirty="0" smtClean="0"/>
              <a:t>, </a:t>
            </a:r>
            <a:r>
              <a:rPr lang="tr-TR" sz="3300" dirty="0" smtClean="0"/>
              <a:t>Nasıl davranmasını isterdiniz?</a:t>
            </a:r>
          </a:p>
          <a:p>
            <a:pPr marL="274320" indent="-274320" fontAlgn="auto">
              <a:lnSpc>
                <a:spcPct val="120000"/>
              </a:lnSpc>
              <a:spcBef>
                <a:spcPts val="800"/>
              </a:spcBef>
              <a:spcAft>
                <a:spcPts val="800"/>
              </a:spcAft>
              <a:buClr>
                <a:schemeClr val="accent3"/>
              </a:buClr>
              <a:buFont typeface="Wingdings 2"/>
              <a:buChar char=""/>
              <a:defRPr/>
            </a:pPr>
            <a:r>
              <a:rPr lang="tr-TR" sz="3300" b="1" dirty="0" smtClean="0"/>
              <a:t>Bilgi verme-Telkin etme- Yönlendirme- Kimler…nasıl?</a:t>
            </a:r>
          </a:p>
          <a:p>
            <a:pPr marL="274320" indent="-274320" fontAlgn="auto">
              <a:lnSpc>
                <a:spcPct val="80000"/>
              </a:lnSpc>
              <a:spcAft>
                <a:spcPts val="0"/>
              </a:spcAft>
              <a:buClr>
                <a:schemeClr val="accent3"/>
              </a:buClr>
              <a:buFont typeface="Wingdings 2"/>
              <a:buChar char=""/>
              <a:defRPr/>
            </a:pPr>
            <a:endParaRPr lang="tr-TR" sz="2800" dirty="0" smtClean="0"/>
          </a:p>
          <a:p>
            <a:pPr marL="274320" indent="-274320" fontAlgn="auto">
              <a:lnSpc>
                <a:spcPct val="80000"/>
              </a:lnSpc>
              <a:spcAft>
                <a:spcPts val="0"/>
              </a:spcAft>
              <a:buClr>
                <a:schemeClr val="accent3"/>
              </a:buClr>
              <a:buFont typeface="Wingdings 2"/>
              <a:buChar char=""/>
              <a:defRPr/>
            </a:pPr>
            <a:endParaRPr lang="tr-TR" b="1" dirty="0" smtClean="0"/>
          </a:p>
          <a:p>
            <a:pPr marL="274320" indent="-274320" fontAlgn="auto">
              <a:lnSpc>
                <a:spcPct val="80000"/>
              </a:lnSpc>
              <a:spcAft>
                <a:spcPts val="0"/>
              </a:spcAft>
              <a:buClr>
                <a:schemeClr val="accent3"/>
              </a:buClr>
              <a:buFont typeface="Wingdings 2"/>
              <a:buChar char=""/>
              <a:defRPr/>
            </a:pPr>
            <a:endParaRPr lang="tr-TR" dirty="0" smtClean="0"/>
          </a:p>
          <a:p>
            <a:pPr marL="274320" indent="-274320" fontAlgn="auto">
              <a:lnSpc>
                <a:spcPct val="80000"/>
              </a:lnSpc>
              <a:spcAft>
                <a:spcPts val="0"/>
              </a:spcAft>
              <a:buClr>
                <a:schemeClr val="accent3"/>
              </a:buClr>
              <a:buFont typeface="Wingdings 2"/>
              <a:buChar char=""/>
              <a:defRPr/>
            </a:pPr>
            <a:endParaRPr lang="tr-TR"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0210" name="Rectangle 2"/>
          <p:cNvSpPr>
            <a:spLocks noGrp="1" noChangeArrowheads="1"/>
          </p:cNvSpPr>
          <p:nvPr>
            <p:ph type="title"/>
          </p:nvPr>
        </p:nvSpPr>
        <p:spPr>
          <a:xfrm>
            <a:off x="468313" y="0"/>
            <a:ext cx="8218487" cy="620713"/>
          </a:xfrm>
        </p:spPr>
        <p:txBody>
          <a:bodyPr>
            <a:normAutofit fontScale="90000"/>
          </a:bodyPr>
          <a:lstStyle/>
          <a:p>
            <a:pPr fontAlgn="auto">
              <a:spcAft>
                <a:spcPts val="0"/>
              </a:spcAft>
              <a:defRPr/>
            </a:pPr>
            <a:r>
              <a:rPr lang="tr-TR" sz="4000"/>
              <a:t>Temel Beceriler</a:t>
            </a:r>
            <a:endParaRPr lang="en-GB" sz="4000"/>
          </a:p>
        </p:txBody>
      </p:sp>
      <p:sp>
        <p:nvSpPr>
          <p:cNvPr id="35842" name="Rectangle 3"/>
          <p:cNvSpPr>
            <a:spLocks noGrp="1" noChangeArrowheads="1"/>
          </p:cNvSpPr>
          <p:nvPr>
            <p:ph idx="1"/>
          </p:nvPr>
        </p:nvSpPr>
        <p:spPr>
          <a:xfrm>
            <a:off x="214313" y="571500"/>
            <a:ext cx="8643937" cy="5949950"/>
          </a:xfrm>
        </p:spPr>
        <p:txBody>
          <a:bodyPr/>
          <a:lstStyle/>
          <a:p>
            <a:pPr>
              <a:lnSpc>
                <a:spcPct val="90000"/>
              </a:lnSpc>
            </a:pPr>
            <a:r>
              <a:rPr lang="tr-TR" b="1" smtClean="0"/>
              <a:t>Takip Etme:</a:t>
            </a:r>
          </a:p>
          <a:p>
            <a:pPr lvl="4">
              <a:lnSpc>
                <a:spcPct val="90000"/>
              </a:lnSpc>
            </a:pPr>
            <a:r>
              <a:rPr lang="tr-TR" b="1" smtClean="0"/>
              <a:t>Duruş</a:t>
            </a:r>
          </a:p>
          <a:p>
            <a:pPr lvl="4">
              <a:lnSpc>
                <a:spcPct val="90000"/>
              </a:lnSpc>
            </a:pPr>
            <a:r>
              <a:rPr lang="tr-TR" b="1" smtClean="0"/>
              <a:t>Bakış</a:t>
            </a:r>
          </a:p>
          <a:p>
            <a:pPr lvl="4">
              <a:lnSpc>
                <a:spcPct val="90000"/>
              </a:lnSpc>
            </a:pPr>
            <a:r>
              <a:rPr lang="tr-TR" b="1" smtClean="0"/>
              <a:t>Yüz ifadesi</a:t>
            </a:r>
          </a:p>
          <a:p>
            <a:pPr lvl="4">
              <a:lnSpc>
                <a:spcPct val="90000"/>
              </a:lnSpc>
            </a:pPr>
            <a:r>
              <a:rPr lang="tr-TR" b="1" smtClean="0"/>
              <a:t>Oturuş</a:t>
            </a:r>
          </a:p>
          <a:p>
            <a:pPr lvl="4">
              <a:lnSpc>
                <a:spcPct val="90000"/>
              </a:lnSpc>
            </a:pPr>
            <a:r>
              <a:rPr lang="tr-TR" b="1" smtClean="0"/>
              <a:t>Gözlemleme</a:t>
            </a:r>
          </a:p>
          <a:p>
            <a:pPr>
              <a:lnSpc>
                <a:spcPct val="90000"/>
              </a:lnSpc>
            </a:pPr>
            <a:r>
              <a:rPr lang="tr-TR" b="1" smtClean="0"/>
              <a:t>Dinleme</a:t>
            </a:r>
          </a:p>
          <a:p>
            <a:pPr lvl="4">
              <a:lnSpc>
                <a:spcPct val="90000"/>
              </a:lnSpc>
            </a:pPr>
            <a:r>
              <a:rPr lang="tr-TR" b="1" smtClean="0"/>
              <a:t>Dinleme çerçevesi: deneyim, davranış, duygu, düşünce</a:t>
            </a:r>
          </a:p>
          <a:p>
            <a:pPr lvl="4">
              <a:lnSpc>
                <a:spcPct val="90000"/>
              </a:lnSpc>
            </a:pPr>
            <a:r>
              <a:rPr lang="tr-TR" b="1" smtClean="0"/>
              <a:t>Sessizliği dinleme</a:t>
            </a:r>
          </a:p>
          <a:p>
            <a:pPr lvl="4">
              <a:lnSpc>
                <a:spcPct val="90000"/>
              </a:lnSpc>
            </a:pPr>
            <a:r>
              <a:rPr lang="tr-TR" b="1" smtClean="0"/>
              <a:t>Kendi reaksiyonlarını dinleme</a:t>
            </a:r>
          </a:p>
          <a:p>
            <a:pPr lvl="4">
              <a:lnSpc>
                <a:spcPct val="90000"/>
              </a:lnSpc>
            </a:pPr>
            <a:r>
              <a:rPr lang="tr-TR" b="1" smtClean="0"/>
              <a:t>Dinleme filtreleri: kültür, değerler, danışmanın sorunları, cevap hazırlama, savunmacı olma, yetersizdenenceni doğrulamaya çalışma, lik hissetme</a:t>
            </a:r>
          </a:p>
          <a:p>
            <a:pPr>
              <a:lnSpc>
                <a:spcPct val="90000"/>
              </a:lnSpc>
            </a:pPr>
            <a:r>
              <a:rPr lang="tr-TR" b="1" smtClean="0"/>
              <a:t>Yansıtma</a:t>
            </a:r>
          </a:p>
          <a:p>
            <a:pPr lvl="4">
              <a:lnSpc>
                <a:spcPct val="90000"/>
              </a:lnSpc>
            </a:pPr>
            <a:r>
              <a:rPr lang="tr-TR" b="1" smtClean="0"/>
              <a:t>Kelime ya da cümle tekrarı</a:t>
            </a:r>
          </a:p>
          <a:p>
            <a:pPr lvl="4">
              <a:lnSpc>
                <a:spcPct val="90000"/>
              </a:lnSpc>
            </a:pPr>
            <a:r>
              <a:rPr lang="tr-TR" b="1" smtClean="0"/>
              <a:t>Yeniden ifade etme, yorumlama- yüzleştirme (çelişkiler)</a:t>
            </a:r>
          </a:p>
          <a:p>
            <a:pPr lvl="4">
              <a:lnSpc>
                <a:spcPct val="90000"/>
              </a:lnSpc>
            </a:pPr>
            <a:r>
              <a:rPr lang="tr-TR" b="1" smtClean="0"/>
              <a:t>Özetleme</a:t>
            </a:r>
            <a:endParaRPr lang="en-GB" b="1" smtClean="0"/>
          </a:p>
        </p:txBody>
      </p:sp>
      <p:sp>
        <p:nvSpPr>
          <p:cNvPr id="25602" name="5 Slayt Numarası Yer Tutucusu"/>
          <p:cNvSpPr>
            <a:spLocks noGrp="1"/>
          </p:cNvSpPr>
          <p:nvPr>
            <p:ph type="sldNum" sz="quarter" idx="12"/>
          </p:nvPr>
        </p:nvSpPr>
        <p:spPr>
          <a:xfrm>
            <a:off x="3124200" y="6248400"/>
            <a:ext cx="2895600" cy="476250"/>
          </a:xfrm>
        </p:spPr>
        <p:txBody>
          <a:bodyPr/>
          <a:lstStyle/>
          <a:p>
            <a:pPr algn="ctr">
              <a:defRPr/>
            </a:pPr>
            <a:fld id="{B5067D74-3C8C-4605-9E6E-5CEAB725279A}" type="slidenum">
              <a:rPr lang="tr-TR"/>
              <a:pPr algn="ctr">
                <a:defRPr/>
              </a:pPr>
              <a:t>19</a:t>
            </a:fld>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612"/>
          </a:xfrm>
          <a:ln>
            <a:solidFill>
              <a:schemeClr val="tx2"/>
            </a:solidFill>
          </a:ln>
        </p:spPr>
        <p:txBody>
          <a:bodyPr>
            <a:normAutofit fontScale="90000"/>
          </a:bodyPr>
          <a:lstStyle/>
          <a:p>
            <a:pPr fontAlgn="auto">
              <a:spcAft>
                <a:spcPts val="0"/>
              </a:spcAft>
              <a:defRPr/>
            </a:pPr>
            <a:r>
              <a:rPr lang="tr-TR" b="1" dirty="0" smtClean="0">
                <a:solidFill>
                  <a:schemeClr val="accent2"/>
                </a:solidFill>
              </a:rPr>
              <a:t>Bazı sorular </a:t>
            </a:r>
            <a:endParaRPr lang="tr-TR" b="1" dirty="0">
              <a:solidFill>
                <a:schemeClr val="accent2"/>
              </a:solidFill>
            </a:endParaRPr>
          </a:p>
        </p:txBody>
      </p:sp>
      <p:sp>
        <p:nvSpPr>
          <p:cNvPr id="15362" name="2 İçerik Yer Tutucusu"/>
          <p:cNvSpPr>
            <a:spLocks noGrp="1"/>
          </p:cNvSpPr>
          <p:nvPr>
            <p:ph idx="1"/>
          </p:nvPr>
        </p:nvSpPr>
        <p:spPr>
          <a:xfrm>
            <a:off x="457200" y="1000125"/>
            <a:ext cx="8229600" cy="5500688"/>
          </a:xfrm>
          <a:ln>
            <a:solidFill>
              <a:schemeClr val="tx2"/>
            </a:solidFill>
          </a:ln>
        </p:spPr>
        <p:txBody>
          <a:bodyPr/>
          <a:lstStyle/>
          <a:p>
            <a:pPr>
              <a:buFont typeface="Wingdings 2" pitchFamily="18" charset="2"/>
              <a:buNone/>
            </a:pPr>
            <a:r>
              <a:rPr lang="tr-TR" i="1" smtClean="0"/>
              <a:t>“</a:t>
            </a:r>
            <a:r>
              <a:rPr lang="tr-TR" sz="3600" i="1" smtClean="0"/>
              <a:t>Ben 60 yaşında ibadetine düşkün, evlatları hayırlı çevresinde sevilip sayılan birisiyim, Bir gece yatarken,   “Ya Rabbi cennetlik miyim cehennemlik miyim, bana göster” diye dua ederek yattım. Rüyamda cehennemliksin, bir hocaya danış dediler. Şimdi ben ne yapayım</a:t>
            </a:r>
            <a:r>
              <a:rPr lang="tr-TR" i="1" smtClean="0"/>
              <a:t>.” </a:t>
            </a:r>
          </a:p>
          <a:p>
            <a:pPr algn="r">
              <a:buFont typeface="Wingdings 2" pitchFamily="18" charset="2"/>
              <a:buNone/>
            </a:pPr>
            <a:r>
              <a:rPr lang="tr-TR" sz="2400" smtClean="0"/>
              <a:t>Karacoşkun, 2003, 96.</a:t>
            </a:r>
          </a:p>
          <a:p>
            <a:pPr algn="r">
              <a:buFont typeface="Wingdings 2" pitchFamily="18" charset="2"/>
              <a:buNone/>
            </a:pPr>
            <a:endParaRPr lang="tr-TR" sz="2400" smtClean="0"/>
          </a:p>
          <a:p>
            <a:pPr algn="r">
              <a:buFont typeface="Wingdings 2" pitchFamily="18" charset="2"/>
              <a:buNone/>
            </a:pPr>
            <a:endParaRPr lang="tr-TR" sz="240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333375"/>
            <a:ext cx="8642350" cy="6524625"/>
          </a:xfrm>
        </p:spPr>
        <p:txBody>
          <a:bodyPr/>
          <a:lstStyle/>
          <a:p>
            <a:r>
              <a:rPr lang="tr-TR" sz="3600" b="1" i="1" smtClean="0">
                <a:solidFill>
                  <a:srgbClr val="0070C0"/>
                </a:solidFill>
              </a:rPr>
              <a:t>Açtığım kahvehaneye tavla koysam günah olur mu?</a:t>
            </a:r>
          </a:p>
          <a:p>
            <a:r>
              <a:rPr lang="tr-TR" sz="3600" b="1" i="1" smtClean="0">
                <a:solidFill>
                  <a:srgbClr val="0070C0"/>
                </a:solidFill>
              </a:rPr>
              <a:t>Kocamdan olmayan çocuğumu aldırsam günah olur mu ?  </a:t>
            </a:r>
          </a:p>
          <a:p>
            <a:pPr>
              <a:buFont typeface="Wingdings 2" pitchFamily="18" charset="2"/>
              <a:buNone/>
            </a:pPr>
            <a:endParaRPr lang="tr-TR" sz="3600" b="1" i="1" smtClean="0">
              <a:solidFill>
                <a:srgbClr val="0070C0"/>
              </a:solidFill>
            </a:endParaRPr>
          </a:p>
          <a:p>
            <a:r>
              <a:rPr lang="tr-TR" sz="3600" b="1" i="1" smtClean="0">
                <a:solidFill>
                  <a:srgbClr val="0070C0"/>
                </a:solidFill>
              </a:rPr>
              <a:t>Kocama tokat attım günah olur mu?</a:t>
            </a:r>
          </a:p>
          <a:p>
            <a:endParaRPr lang="tr-TR" sz="3600" b="1" i="1" smtClean="0">
              <a:solidFill>
                <a:srgbClr val="0070C0"/>
              </a:solidFill>
            </a:endParaRPr>
          </a:p>
          <a:p>
            <a:r>
              <a:rPr lang="tr-TR" sz="3600" b="1" i="1" smtClean="0">
                <a:solidFill>
                  <a:srgbClr val="0070C0"/>
                </a:solidFill>
              </a:rPr>
              <a:t>Bana ’Sen mesihsin’ diyorlar, onunla ilgili rüyalar görüyorum. Gördüğüm şeyler doğru mu?</a:t>
            </a: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300"/>
                                        <p:tgtEl>
                                          <p:spTgt spid="3">
                                            <p:txEl>
                                              <p:pRg st="0" end="0"/>
                                            </p:txEl>
                                          </p:spTgt>
                                        </p:tgtEl>
                                      </p:cBhvr>
                                    </p:animEffect>
                                    <p:anim calcmode="lin" valueType="num">
                                      <p:cBhvr>
                                        <p:cTn id="8" dur="12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2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1800" decel="50000" fill="hold">
                                          <p:stCondLst>
                                            <p:cond delay="12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800" decel="50000" fill="hold">
                                          <p:stCondLst>
                                            <p:cond delay="12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3000"/>
                            </p:stCondLst>
                            <p:childTnLst>
                              <p:par>
                                <p:cTn id="13" presetID="43" presetClass="entr" presetSubtype="0"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300"/>
                                        <p:tgtEl>
                                          <p:spTgt spid="3">
                                            <p:txEl>
                                              <p:pRg st="1" end="1"/>
                                            </p:txEl>
                                          </p:spTgt>
                                        </p:tgtEl>
                                      </p:cBhvr>
                                    </p:animEffect>
                                    <p:anim calcmode="lin" valueType="num">
                                      <p:cBhvr>
                                        <p:cTn id="16" dur="12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7" dur="12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18" dur="1800" decel="50000" fill="hold">
                                          <p:stCondLst>
                                            <p:cond delay="12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9" dur="1800" decel="50000" fill="hold">
                                          <p:stCondLst>
                                            <p:cond delay="12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0" fill="hold">
                            <p:stCondLst>
                              <p:cond delay="6000"/>
                            </p:stCondLst>
                            <p:childTnLst>
                              <p:par>
                                <p:cTn id="21" presetID="43" presetClass="entr" presetSubtype="0"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300"/>
                                        <p:tgtEl>
                                          <p:spTgt spid="3">
                                            <p:txEl>
                                              <p:pRg st="3" end="3"/>
                                            </p:txEl>
                                          </p:spTgt>
                                        </p:tgtEl>
                                      </p:cBhvr>
                                    </p:animEffect>
                                    <p:anim calcmode="lin" valueType="num">
                                      <p:cBhvr>
                                        <p:cTn id="24" dur="12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5" dur="1200" fill="hold"/>
                                        <p:tgtEl>
                                          <p:spTgt spid="3">
                                            <p:txEl>
                                              <p:pRg st="3" end="3"/>
                                            </p:txEl>
                                          </p:spTgt>
                                        </p:tgtEl>
                                        <p:attrNameLst>
                                          <p:attrName>ppt_y</p:attrName>
                                        </p:attrNameLst>
                                      </p:cBhvr>
                                      <p:tavLst>
                                        <p:tav tm="0">
                                          <p:val>
                                            <p:strVal val="#ppt_y+0.31"/>
                                          </p:val>
                                        </p:tav>
                                        <p:tav tm="100000">
                                          <p:val>
                                            <p:strVal val="#ppt_y+0.31"/>
                                          </p:val>
                                        </p:tav>
                                      </p:tavLst>
                                    </p:anim>
                                    <p:anim calcmode="lin" valueType="num">
                                      <p:cBhvr>
                                        <p:cTn id="26" dur="1800" decel="50000" fill="hold">
                                          <p:stCondLst>
                                            <p:cond delay="1200"/>
                                          </p:stCondLst>
                                        </p:cTn>
                                        <p:tgtEl>
                                          <p:spTgt spid="3">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1800" decel="50000" fill="hold">
                                          <p:stCondLst>
                                            <p:cond delay="1200"/>
                                          </p:stCondLst>
                                        </p:cTn>
                                        <p:tgtEl>
                                          <p:spTgt spid="3">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28" fill="hold">
                            <p:stCondLst>
                              <p:cond delay="9000"/>
                            </p:stCondLst>
                            <p:childTnLst>
                              <p:par>
                                <p:cTn id="29" presetID="43" presetClass="entr" presetSubtype="0"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300"/>
                                        <p:tgtEl>
                                          <p:spTgt spid="3">
                                            <p:txEl>
                                              <p:pRg st="5" end="5"/>
                                            </p:txEl>
                                          </p:spTgt>
                                        </p:tgtEl>
                                      </p:cBhvr>
                                    </p:animEffect>
                                    <p:anim calcmode="lin" valueType="num">
                                      <p:cBhvr>
                                        <p:cTn id="32" dur="12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200" fill="hold"/>
                                        <p:tgtEl>
                                          <p:spTgt spid="3">
                                            <p:txEl>
                                              <p:pRg st="5" end="5"/>
                                            </p:txEl>
                                          </p:spTgt>
                                        </p:tgtEl>
                                        <p:attrNameLst>
                                          <p:attrName>ppt_y</p:attrName>
                                        </p:attrNameLst>
                                      </p:cBhvr>
                                      <p:tavLst>
                                        <p:tav tm="0">
                                          <p:val>
                                            <p:strVal val="#ppt_y+0.31"/>
                                          </p:val>
                                        </p:tav>
                                        <p:tav tm="100000">
                                          <p:val>
                                            <p:strVal val="#ppt_y+0.31"/>
                                          </p:val>
                                        </p:tav>
                                      </p:tavLst>
                                    </p:anim>
                                    <p:anim calcmode="lin" valueType="num">
                                      <p:cBhvr>
                                        <p:cTn id="34" dur="1800" decel="50000" fill="hold">
                                          <p:stCondLst>
                                            <p:cond delay="1200"/>
                                          </p:stCondLst>
                                        </p:cTn>
                                        <p:tgtEl>
                                          <p:spTgt spid="3">
                                            <p:txEl>
                                              <p:pRg st="5" end="5"/>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5" dur="1800" decel="50000" fill="hold">
                                          <p:stCondLst>
                                            <p:cond delay="1200"/>
                                          </p:stCondLst>
                                        </p:cTn>
                                        <p:tgtEl>
                                          <p:spTgt spid="3">
                                            <p:txEl>
                                              <p:pRg st="5" end="5"/>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500063"/>
            <a:ext cx="9144000" cy="6357937"/>
          </a:xfrm>
        </p:spPr>
        <p:txBody>
          <a:bodyPr/>
          <a:lstStyle/>
          <a:p>
            <a:r>
              <a:rPr lang="tr-TR" sz="2800" b="1" i="1" smtClean="0">
                <a:solidFill>
                  <a:srgbClr val="0099CC"/>
                </a:solidFill>
              </a:rPr>
              <a:t> Evlenmek üzere birisi ile kafede buluştum. Bey kriterlerime uymadı. Benden o gün yapmış olduğu 100 liralık masrafı ödememi istiyor. Geri ödemek zorunda mıyım? </a:t>
            </a:r>
          </a:p>
          <a:p>
            <a:r>
              <a:rPr lang="tr-TR" sz="2800" b="1" i="1" smtClean="0">
                <a:solidFill>
                  <a:srgbClr val="CC0099"/>
                </a:solidFill>
              </a:rPr>
              <a:t>Büyü  ile kısmet kapanır mı? Gelen kısmetlerimin hiç biri olmuyor?</a:t>
            </a:r>
          </a:p>
          <a:p>
            <a:r>
              <a:rPr lang="tr-TR" sz="2800" b="1" i="1" smtClean="0">
                <a:solidFill>
                  <a:srgbClr val="008000"/>
                </a:solidFill>
              </a:rPr>
              <a:t>Herkesin bana, hatta televizyondaki sunucular bile ’Sen şeytansın’ diyor. Ben şeytan mıyım?</a:t>
            </a:r>
            <a:endParaRPr lang="tr-TR" sz="2800" b="1" i="1" smtClean="0">
              <a:solidFill>
                <a:srgbClr val="008000"/>
              </a:solidFill>
              <a:latin typeface="Arial" charset="0"/>
            </a:endParaRPr>
          </a:p>
          <a:p>
            <a:r>
              <a:rPr lang="tr-TR" sz="2800" b="1" i="1" smtClean="0">
                <a:solidFill>
                  <a:srgbClr val="008000"/>
                </a:solidFill>
                <a:latin typeface="Arial" charset="0"/>
              </a:rPr>
              <a:t>Komşumuz benim hamile kalacağımı rüyasında görmüş ayrıca çocuk oğlan olursa adını “Yahya” koysun demişler. Şimdi hamileyim. Çocuğum oğlan olursa adını “Yahya” koymak zorunda mıyım?</a:t>
            </a:r>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000"/>
                            </p:stCondLst>
                            <p:childTnLst>
                              <p:par>
                                <p:cTn id="9" presetID="22" presetClass="entr" presetSubtype="4"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3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000"/>
                            </p:stCondLst>
                            <p:childTnLst>
                              <p:par>
                                <p:cTn id="17" presetID="22" presetClass="entr" presetSubtype="1"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1 Başlık"/>
          <p:cNvSpPr>
            <a:spLocks noGrp="1"/>
          </p:cNvSpPr>
          <p:nvPr>
            <p:ph type="title"/>
          </p:nvPr>
        </p:nvSpPr>
        <p:spPr/>
        <p:txBody>
          <a:bodyPr/>
          <a:lstStyle/>
          <a:p>
            <a:endParaRPr lang="tr-TR" smtClean="0"/>
          </a:p>
        </p:txBody>
      </p:sp>
      <p:sp>
        <p:nvSpPr>
          <p:cNvPr id="32770" name="2 İçerik Yer Tutucusu"/>
          <p:cNvSpPr>
            <a:spLocks noGrp="1"/>
          </p:cNvSpPr>
          <p:nvPr>
            <p:ph idx="1"/>
          </p:nvPr>
        </p:nvSpPr>
        <p:spPr/>
        <p:txBody>
          <a:bodyPr/>
          <a:lstStyle/>
          <a:p>
            <a:pPr algn="ctr">
              <a:buFont typeface="Wingdings 2" pitchFamily="18" charset="2"/>
              <a:buNone/>
            </a:pPr>
            <a:endParaRPr lang="tr-TR" sz="6600" smtClean="0"/>
          </a:p>
          <a:p>
            <a:pPr algn="ctr">
              <a:buFont typeface="Wingdings 2" pitchFamily="18" charset="2"/>
              <a:buNone/>
            </a:pPr>
            <a:r>
              <a:rPr lang="tr-TR" sz="6600" smtClean="0"/>
              <a:t>TEŞEKKÜR EDERİM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625" y="428625"/>
            <a:ext cx="8229600" cy="714375"/>
          </a:xfrm>
          <a:ln>
            <a:solidFill>
              <a:schemeClr val="accent2"/>
            </a:solidFill>
          </a:ln>
        </p:spPr>
        <p:txBody>
          <a:bodyPr>
            <a:normAutofit fontScale="90000"/>
          </a:bodyPr>
          <a:lstStyle/>
          <a:p>
            <a:pPr fontAlgn="auto">
              <a:spcAft>
                <a:spcPts val="0"/>
              </a:spcAft>
              <a:defRPr/>
            </a:pPr>
            <a:r>
              <a:rPr lang="tr-TR" b="1" dirty="0" smtClean="0">
                <a:solidFill>
                  <a:schemeClr val="accent2"/>
                </a:solidFill>
              </a:rPr>
              <a:t>Bizden ne isteniyor? </a:t>
            </a:r>
            <a:endParaRPr lang="tr-TR" b="1" dirty="0">
              <a:solidFill>
                <a:schemeClr val="accent2"/>
              </a:solidFill>
            </a:endParaRPr>
          </a:p>
        </p:txBody>
      </p:sp>
      <p:sp>
        <p:nvSpPr>
          <p:cNvPr id="3" name="2 İçerik Yer Tutucusu"/>
          <p:cNvSpPr>
            <a:spLocks noGrp="1"/>
          </p:cNvSpPr>
          <p:nvPr>
            <p:ph idx="1"/>
          </p:nvPr>
        </p:nvSpPr>
        <p:spPr>
          <a:xfrm>
            <a:off x="428625" y="1357313"/>
            <a:ext cx="8229600" cy="5126037"/>
          </a:xfrm>
          <a:ln>
            <a:solidFill>
              <a:schemeClr val="tx2"/>
            </a:solidFill>
          </a:ln>
        </p:spPr>
        <p:txBody>
          <a:bodyPr>
            <a:normAutofit/>
          </a:bodyPr>
          <a:lstStyle/>
          <a:p>
            <a:pPr>
              <a:spcAft>
                <a:spcPts val="600"/>
              </a:spcAft>
            </a:pPr>
            <a:r>
              <a:rPr lang="tr-TR" sz="2400" smtClean="0"/>
              <a:t>“</a:t>
            </a:r>
            <a:r>
              <a:rPr lang="tr-TR" sz="2400" b="1" smtClean="0"/>
              <a:t>Birisinden el aldım (bağlandım) şimdi çok içime sinmedi, ayrılsam </a:t>
            </a:r>
            <a:r>
              <a:rPr lang="tr-TR" sz="2400" b="1" u="sng" smtClean="0"/>
              <a:t>günah</a:t>
            </a:r>
            <a:r>
              <a:rPr lang="tr-TR" sz="2400" b="1" smtClean="0"/>
              <a:t> olur mu?” </a:t>
            </a:r>
          </a:p>
          <a:p>
            <a:pPr>
              <a:spcAft>
                <a:spcPts val="600"/>
              </a:spcAft>
            </a:pPr>
            <a:r>
              <a:rPr lang="tr-TR" sz="2400" b="1" smtClean="0"/>
              <a:t>“Çocuğum çok yaramaz, hep karşı geliyor. Nasıl hareket etmeliyiz. Buna </a:t>
            </a:r>
            <a:r>
              <a:rPr lang="tr-TR" sz="2400" b="1" u="sng" smtClean="0"/>
              <a:t>okunacak bir dua </a:t>
            </a:r>
            <a:r>
              <a:rPr lang="tr-TR" sz="2400" b="1" smtClean="0"/>
              <a:t>var mı?” </a:t>
            </a:r>
            <a:endParaRPr lang="tr-TR" sz="2400" b="1" smtClean="0">
              <a:latin typeface="Arial" charset="0"/>
            </a:endParaRPr>
          </a:p>
          <a:p>
            <a:pPr>
              <a:spcAft>
                <a:spcPts val="600"/>
              </a:spcAft>
            </a:pPr>
            <a:r>
              <a:rPr lang="tr-TR" sz="2400" smtClean="0">
                <a:latin typeface="Arial" charset="0"/>
              </a:rPr>
              <a:t>Bazen ben ne yanlış yaptım da Allah beni cezalandırdı diye düşünüyorum.Komşum kandil gecesi mi ….böyle oldu diyor.</a:t>
            </a:r>
          </a:p>
          <a:p>
            <a:pPr>
              <a:spcAft>
                <a:spcPts val="600"/>
              </a:spcAft>
            </a:pPr>
            <a:r>
              <a:rPr lang="tr-TR" sz="2400" b="1" smtClean="0"/>
              <a:t>4444 defa çekilmesi gereken “Salaten Tefriciye” duasını tamamlamadan bırakmak günah mıdır? </a:t>
            </a:r>
            <a:r>
              <a:rPr lang="tr-TR" sz="2400" b="1" u="sng" smtClean="0"/>
              <a:t>Bazıları sadece cumadan cumaya çekilir diyorlar. </a:t>
            </a:r>
            <a:r>
              <a:rPr lang="tr-TR" sz="2400" b="1" smtClean="0"/>
              <a:t>Başka günlerde çekme imkanı yok mu? </a:t>
            </a:r>
          </a:p>
          <a:p>
            <a:pPr>
              <a:spcAft>
                <a:spcPts val="600"/>
              </a:spcAft>
            </a:pPr>
            <a:r>
              <a:rPr lang="tr-TR" sz="2400" b="1" smtClean="0"/>
              <a:t>“Sünnetleri öğrenebileceğim bir kaynak </a:t>
            </a:r>
            <a:r>
              <a:rPr lang="tr-TR" sz="2400" b="1" u="sng" smtClean="0"/>
              <a:t>tavsiye eder misiniz? </a:t>
            </a:r>
            <a:endParaRPr lang="tr-TR" sz="2400" b="1" u="sng" smtClean="0">
              <a:latin typeface="Arial" charset="0"/>
            </a:endParaRPr>
          </a:p>
          <a:p>
            <a:pPr>
              <a:spcAft>
                <a:spcPts val="600"/>
              </a:spcAft>
            </a:pPr>
            <a:endParaRPr lang="tr-TR" sz="2400" b="1" u="sng" smtClean="0">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Başlık"/>
          <p:cNvSpPr>
            <a:spLocks noGrp="1"/>
          </p:cNvSpPr>
          <p:nvPr>
            <p:ph type="title"/>
          </p:nvPr>
        </p:nvSpPr>
        <p:spPr>
          <a:xfrm>
            <a:off x="457200" y="704850"/>
            <a:ext cx="8229600" cy="1009650"/>
          </a:xfrm>
          <a:ln>
            <a:solidFill>
              <a:schemeClr val="tx2"/>
            </a:solidFill>
          </a:ln>
        </p:spPr>
        <p:txBody>
          <a:bodyPr/>
          <a:lstStyle/>
          <a:p>
            <a:r>
              <a:rPr lang="tr-TR" b="1" smtClean="0">
                <a:solidFill>
                  <a:schemeClr val="accent2"/>
                </a:solidFill>
              </a:rPr>
              <a:t>Geçmişte              Günümüzde </a:t>
            </a:r>
          </a:p>
        </p:txBody>
      </p:sp>
      <p:sp>
        <p:nvSpPr>
          <p:cNvPr id="4" name="3 İçerik Yer Tutucusu"/>
          <p:cNvSpPr>
            <a:spLocks noGrp="1"/>
          </p:cNvSpPr>
          <p:nvPr>
            <p:ph sz="half" idx="1"/>
          </p:nvPr>
        </p:nvSpPr>
        <p:spPr>
          <a:xfrm>
            <a:off x="457200" y="1920875"/>
            <a:ext cx="4038600" cy="4433888"/>
          </a:xfrm>
          <a:ln>
            <a:solidFill>
              <a:schemeClr val="accent1"/>
            </a:solidFill>
          </a:ln>
        </p:spPr>
        <p:txBody>
          <a:bodyPr>
            <a:normAutofit fontScale="92500"/>
          </a:bodyPr>
          <a:lstStyle/>
          <a:p>
            <a:pPr marL="274320" indent="-274320" fontAlgn="auto">
              <a:spcAft>
                <a:spcPts val="0"/>
              </a:spcAft>
              <a:buClr>
                <a:schemeClr val="accent3"/>
              </a:buClr>
              <a:buFont typeface="Wingdings 2"/>
              <a:buChar char=""/>
              <a:defRPr/>
            </a:pPr>
            <a:r>
              <a:rPr lang="tr-TR" b="1" dirty="0" smtClean="0"/>
              <a:t>Hayat basit,</a:t>
            </a:r>
          </a:p>
          <a:p>
            <a:pPr marL="274320" indent="-274320" fontAlgn="auto">
              <a:spcAft>
                <a:spcPts val="0"/>
              </a:spcAft>
              <a:buClr>
                <a:schemeClr val="accent3"/>
              </a:buClr>
              <a:buFont typeface="Wingdings 2"/>
              <a:buChar char=""/>
              <a:defRPr/>
            </a:pPr>
            <a:r>
              <a:rPr lang="tr-TR" b="1" dirty="0" smtClean="0"/>
              <a:t>Sorular belli, ihtiyaçlar belli </a:t>
            </a:r>
          </a:p>
          <a:p>
            <a:pPr marL="274320" indent="-274320" fontAlgn="auto">
              <a:spcAft>
                <a:spcPts val="0"/>
              </a:spcAft>
              <a:buClr>
                <a:schemeClr val="accent3"/>
              </a:buClr>
              <a:buFont typeface="Wingdings 2"/>
              <a:buChar char=""/>
              <a:defRPr/>
            </a:pPr>
            <a:r>
              <a:rPr lang="tr-TR" b="1" dirty="0" smtClean="0"/>
              <a:t>Bilgi kaynakları sınırlı,</a:t>
            </a:r>
          </a:p>
          <a:p>
            <a:pPr marL="274320" indent="-274320" fontAlgn="auto">
              <a:spcAft>
                <a:spcPts val="0"/>
              </a:spcAft>
              <a:buClr>
                <a:schemeClr val="accent3"/>
              </a:buClr>
              <a:buFont typeface="Wingdings 2"/>
              <a:buChar char=""/>
              <a:defRPr/>
            </a:pPr>
            <a:r>
              <a:rPr lang="tr-TR" b="1" dirty="0" smtClean="0"/>
              <a:t>Cevaplar net</a:t>
            </a:r>
          </a:p>
          <a:p>
            <a:pPr marL="274320" indent="-274320" fontAlgn="auto">
              <a:spcAft>
                <a:spcPts val="0"/>
              </a:spcAft>
              <a:buClr>
                <a:schemeClr val="accent3"/>
              </a:buClr>
              <a:buFont typeface="Wingdings 2"/>
              <a:buChar char=""/>
              <a:defRPr/>
            </a:pPr>
            <a:endParaRPr lang="tr-TR" b="1" dirty="0" smtClean="0"/>
          </a:p>
          <a:p>
            <a:pPr marL="274320" indent="-274320" algn="ctr" fontAlgn="auto">
              <a:spcAft>
                <a:spcPts val="0"/>
              </a:spcAft>
              <a:buClr>
                <a:schemeClr val="accent3"/>
              </a:buClr>
              <a:buFont typeface="Wingdings 2"/>
              <a:buNone/>
              <a:defRPr/>
            </a:pPr>
            <a:r>
              <a:rPr lang="tr-TR" b="1" u="sng" dirty="0" smtClean="0"/>
              <a:t>VAİZLİK </a:t>
            </a:r>
          </a:p>
          <a:p>
            <a:pPr marL="274320" indent="-274320" fontAlgn="auto">
              <a:spcAft>
                <a:spcPts val="0"/>
              </a:spcAft>
              <a:buClr>
                <a:schemeClr val="accent3"/>
              </a:buClr>
              <a:buFont typeface="Wingdings 2"/>
              <a:buChar char=""/>
              <a:defRPr/>
            </a:pPr>
            <a:r>
              <a:rPr lang="tr-TR" b="1" dirty="0" smtClean="0"/>
              <a:t>Belli kaynakları okuma, cami merkezli hitabet, irşat.</a:t>
            </a:r>
            <a:endParaRPr lang="tr-TR" b="1" dirty="0"/>
          </a:p>
        </p:txBody>
      </p:sp>
      <p:sp>
        <p:nvSpPr>
          <p:cNvPr id="5" name="4 İçerik Yer Tutucusu"/>
          <p:cNvSpPr>
            <a:spLocks noGrp="1"/>
          </p:cNvSpPr>
          <p:nvPr>
            <p:ph sz="half" idx="2"/>
          </p:nvPr>
        </p:nvSpPr>
        <p:spPr>
          <a:xfrm>
            <a:off x="4648200" y="1920875"/>
            <a:ext cx="4038600" cy="4433888"/>
          </a:xfrm>
          <a:ln>
            <a:solidFill>
              <a:schemeClr val="tx2"/>
            </a:solidFill>
          </a:ln>
        </p:spPr>
        <p:txBody>
          <a:bodyPr>
            <a:normAutofit/>
          </a:bodyPr>
          <a:lstStyle/>
          <a:p>
            <a:r>
              <a:rPr lang="tr-TR" sz="2400" b="1" smtClean="0"/>
              <a:t>Hayat karmaşık, Kentleşme, iş hayatı, kadıların iş yaşamı,  vb. </a:t>
            </a:r>
          </a:p>
          <a:p>
            <a:r>
              <a:rPr lang="tr-TR" sz="2400" b="1" smtClean="0"/>
              <a:t>Sorular, ihtiyaçlar çeşitli (psikolojik, eğitimsel, sağlık, ekonomik, inanç, ibadet vb.)</a:t>
            </a:r>
          </a:p>
          <a:p>
            <a:r>
              <a:rPr lang="tr-TR" sz="2400" b="1" smtClean="0"/>
              <a:t>Bilgi kaynakları,  yorumlar çeşitli,</a:t>
            </a:r>
          </a:p>
          <a:p>
            <a:r>
              <a:rPr lang="tr-TR" sz="2400" b="1" u="sng" smtClean="0"/>
              <a:t>Böyle bir dönemde     VAİZLİK</a:t>
            </a:r>
            <a:endParaRPr lang="tr-TR" sz="2400" smtClean="0"/>
          </a:p>
          <a:p>
            <a:endParaRPr lang="tr-TR"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p:txBody>
          <a:bodyPr/>
          <a:lstStyle/>
          <a:p>
            <a:endParaRPr lang="tr-TR" smtClean="0"/>
          </a:p>
        </p:txBody>
      </p:sp>
      <p:sp>
        <p:nvSpPr>
          <p:cNvPr id="41987" name="Rectangle 3"/>
          <p:cNvSpPr>
            <a:spLocks noGrp="1"/>
          </p:cNvSpPr>
          <p:nvPr>
            <p:ph type="body" idx="1"/>
          </p:nvPr>
        </p:nvSpPr>
        <p:spPr/>
        <p:txBody>
          <a:bodyPr/>
          <a:lstStyle/>
          <a:p>
            <a:pPr>
              <a:buFont typeface="Wingdings 2" pitchFamily="18" charset="2"/>
              <a:buNone/>
            </a:pPr>
            <a:r>
              <a:rPr lang="tr-TR" smtClean="0">
                <a:latin typeface="Arial" charset="0"/>
              </a:rPr>
              <a:t>Vaizlerin muhatap olduğu kitle ve soruları…..</a:t>
            </a:r>
          </a:p>
          <a:p>
            <a:pPr>
              <a:buFont typeface="Wingdings 2" pitchFamily="18" charset="2"/>
              <a:buNone/>
            </a:pPr>
            <a:r>
              <a:rPr lang="tr-TR" smtClean="0">
                <a:latin typeface="Arial" charset="0"/>
              </a:rPr>
              <a:t>Cami merkezli vaaz ve irşat sürecinden</a:t>
            </a:r>
          </a:p>
          <a:p>
            <a:pPr>
              <a:buFont typeface="Wingdings 2" pitchFamily="18" charset="2"/>
              <a:buNone/>
            </a:pPr>
            <a:r>
              <a:rPr lang="tr-TR" smtClean="0">
                <a:latin typeface="Arial" charset="0"/>
              </a:rPr>
              <a:t>DİNİ SOSYAL ÇALIŞMA DENİLEN GENİŞ BİR ALAN İLGİ ALANIMIZA GİRDİ.</a:t>
            </a:r>
          </a:p>
          <a:p>
            <a:pPr>
              <a:buFont typeface="Wingdings 2" pitchFamily="18" charset="2"/>
              <a:buNone/>
            </a:pPr>
            <a:r>
              <a:rPr lang="tr-TR" smtClean="0">
                <a:latin typeface="Arial" charset="0"/>
              </a:rPr>
              <a:t>SAHİP OLMAMIZ GEREKEN DONANIM. BİLGİ BECERİ ALANI ÇOK DAHA GENİŞLEDİ. </a:t>
            </a:r>
          </a:p>
          <a:p>
            <a:pPr>
              <a:buFont typeface="Wingdings 2" pitchFamily="18" charset="2"/>
              <a:buNone/>
            </a:pPr>
            <a:r>
              <a:rPr lang="tr-TR" smtClean="0">
                <a:latin typeface="Arial" charset="0"/>
              </a:rPr>
              <a:t>FAKÜLTE EĞİTİMİ. HİZMET İÇİ EĞİTİM. </a:t>
            </a:r>
          </a:p>
          <a:p>
            <a:pPr>
              <a:buFont typeface="Wingdings 2" pitchFamily="18" charset="2"/>
              <a:buNone/>
            </a:pPr>
            <a:endParaRPr lang="tr-TR" smtClean="0">
              <a:latin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00063" y="714375"/>
            <a:ext cx="8143875" cy="714375"/>
          </a:xfrm>
          <a:ln>
            <a:solidFill>
              <a:schemeClr val="tx1"/>
            </a:solidFill>
          </a:ln>
        </p:spPr>
        <p:txBody>
          <a:bodyPr>
            <a:normAutofit fontScale="90000"/>
          </a:bodyPr>
          <a:lstStyle/>
          <a:p>
            <a:pPr fontAlgn="auto">
              <a:spcAft>
                <a:spcPts val="0"/>
              </a:spcAft>
              <a:defRPr/>
            </a:pPr>
            <a:r>
              <a:rPr lang="tr-TR" b="1" dirty="0"/>
              <a:t>HASTANIN </a:t>
            </a:r>
            <a:r>
              <a:rPr lang="tr-TR" b="1" dirty="0" smtClean="0"/>
              <a:t>ODASINA KİM GELSİN</a:t>
            </a:r>
            <a:r>
              <a:rPr lang="tr-TR" dirty="0" smtClean="0"/>
              <a:t>;</a:t>
            </a:r>
            <a:endParaRPr lang="tr-TR" dirty="0"/>
          </a:p>
        </p:txBody>
      </p:sp>
      <p:sp>
        <p:nvSpPr>
          <p:cNvPr id="30723" name="Rectangle 3"/>
          <p:cNvSpPr>
            <a:spLocks noGrp="1" noChangeArrowheads="1"/>
          </p:cNvSpPr>
          <p:nvPr>
            <p:ph idx="1"/>
          </p:nvPr>
        </p:nvSpPr>
        <p:spPr>
          <a:xfrm>
            <a:off x="500063" y="1600200"/>
            <a:ext cx="8143875" cy="4972050"/>
          </a:xfrm>
          <a:ln>
            <a:solidFill>
              <a:schemeClr val="tx1"/>
            </a:solidFill>
          </a:ln>
        </p:spPr>
        <p:txBody>
          <a:bodyPr>
            <a:normAutofit fontScale="92500" lnSpcReduction="10000"/>
          </a:bodyPr>
          <a:lstStyle/>
          <a:p>
            <a:pPr marL="274320" indent="-274320" fontAlgn="auto">
              <a:spcAft>
                <a:spcPts val="0"/>
              </a:spcAft>
              <a:buClr>
                <a:schemeClr val="accent3"/>
              </a:buClr>
              <a:buFont typeface="Wingdings 2"/>
              <a:buChar char=""/>
              <a:defRPr/>
            </a:pPr>
            <a:r>
              <a:rPr lang="tr-TR" dirty="0" smtClean="0"/>
              <a:t>429 KİŞİYE BİR YIL SÜREN BİR ARAŞTIRMA.</a:t>
            </a:r>
          </a:p>
          <a:p>
            <a:pPr marL="274320" indent="-274320" fontAlgn="auto">
              <a:spcAft>
                <a:spcPts val="0"/>
              </a:spcAft>
              <a:buClr>
                <a:schemeClr val="accent3"/>
              </a:buClr>
              <a:buFont typeface="Wingdings 2"/>
              <a:buChar char=""/>
              <a:defRPr/>
            </a:pPr>
            <a:r>
              <a:rPr lang="tr-TR" dirty="0" smtClean="0"/>
              <a:t>HASTAHANELERDE;   İMAM MI-  PSİKOLOG MU?  MORAL HİZMET SUNMALI?</a:t>
            </a:r>
          </a:p>
          <a:p>
            <a:pPr marL="274320" indent="-274320" fontAlgn="auto">
              <a:lnSpc>
                <a:spcPct val="90000"/>
              </a:lnSpc>
              <a:spcAft>
                <a:spcPts val="0"/>
              </a:spcAft>
              <a:buClr>
                <a:schemeClr val="accent3"/>
              </a:buClr>
              <a:buFont typeface="Wingdings 2"/>
              <a:buChar char=""/>
              <a:defRPr/>
            </a:pPr>
            <a:endParaRPr lang="tr-TR" dirty="0" smtClean="0"/>
          </a:p>
          <a:p>
            <a:pPr marL="274320" indent="-274320" fontAlgn="auto">
              <a:lnSpc>
                <a:spcPct val="90000"/>
              </a:lnSpc>
              <a:spcAft>
                <a:spcPts val="0"/>
              </a:spcAft>
              <a:buClr>
                <a:schemeClr val="accent3"/>
              </a:buClr>
              <a:buFont typeface="Wingdings 2"/>
              <a:buChar char=""/>
              <a:defRPr/>
            </a:pPr>
            <a:r>
              <a:rPr lang="tr-TR" dirty="0" smtClean="0"/>
              <a:t>İMAM </a:t>
            </a:r>
            <a:r>
              <a:rPr lang="tr-TR" dirty="0"/>
              <a:t>GİRDİĞİNDE;  %</a:t>
            </a:r>
            <a:r>
              <a:rPr lang="tr-TR" dirty="0" smtClean="0"/>
              <a:t>80 </a:t>
            </a:r>
            <a:r>
              <a:rPr lang="tr-TR" dirty="0"/>
              <a:t>ÖLÜMLE İLGİLİ BİR DÜŞÜNCE CANLINIYOR. </a:t>
            </a:r>
            <a:endParaRPr lang="tr-TR" dirty="0" smtClean="0"/>
          </a:p>
          <a:p>
            <a:pPr marL="274320" indent="-274320" fontAlgn="auto">
              <a:lnSpc>
                <a:spcPct val="90000"/>
              </a:lnSpc>
              <a:spcAft>
                <a:spcPts val="0"/>
              </a:spcAft>
              <a:buClr>
                <a:schemeClr val="accent3"/>
              </a:buClr>
              <a:buFont typeface="Wingdings 2"/>
              <a:buChar char=""/>
              <a:defRPr/>
            </a:pPr>
            <a:endParaRPr lang="tr-TR" dirty="0"/>
          </a:p>
          <a:p>
            <a:pPr marL="274320" indent="-274320" fontAlgn="auto">
              <a:lnSpc>
                <a:spcPct val="90000"/>
              </a:lnSpc>
              <a:spcAft>
                <a:spcPts val="0"/>
              </a:spcAft>
              <a:buClr>
                <a:schemeClr val="accent3"/>
              </a:buClr>
              <a:buFont typeface="Wingdings 2"/>
              <a:buChar char=""/>
              <a:defRPr/>
            </a:pPr>
            <a:r>
              <a:rPr lang="tr-TR" dirty="0"/>
              <a:t>PSİKOLOG GİRDİĞİNDE; %35, RAHATLAMA , % 19 RUHİ BOZUKLUK DÜŞÜNCESİ UYANIYOR</a:t>
            </a:r>
            <a:r>
              <a:rPr lang="tr-TR" dirty="0" smtClean="0"/>
              <a:t>.</a:t>
            </a:r>
          </a:p>
          <a:p>
            <a:pPr marL="274320" indent="-274320" fontAlgn="auto">
              <a:lnSpc>
                <a:spcPct val="90000"/>
              </a:lnSpc>
              <a:spcAft>
                <a:spcPts val="0"/>
              </a:spcAft>
              <a:buClr>
                <a:schemeClr val="accent3"/>
              </a:buClr>
              <a:buFont typeface="Wingdings 2"/>
              <a:buChar char=""/>
              <a:defRPr/>
            </a:pPr>
            <a:endParaRPr lang="tr-TR" dirty="0"/>
          </a:p>
          <a:p>
            <a:pPr marL="274320" indent="-274320" fontAlgn="auto">
              <a:lnSpc>
                <a:spcPct val="90000"/>
              </a:lnSpc>
              <a:spcAft>
                <a:spcPts val="0"/>
              </a:spcAft>
              <a:buClr>
                <a:schemeClr val="accent3"/>
              </a:buClr>
              <a:buFont typeface="Wingdings 2"/>
              <a:buChar char=""/>
              <a:defRPr/>
            </a:pPr>
            <a:r>
              <a:rPr lang="tr-TR" dirty="0" smtClean="0"/>
              <a:t>İmam </a:t>
            </a:r>
            <a:r>
              <a:rPr lang="tr-TR" dirty="0"/>
              <a:t>girdiğinde hastalığın kanser ya da ölümcül bir hastalık olabileceği kanaati </a:t>
            </a:r>
            <a:r>
              <a:rPr lang="tr-TR" dirty="0" smtClean="0"/>
              <a:t>…</a:t>
            </a:r>
            <a:endParaRPr lang="tr-TR" dirty="0"/>
          </a:p>
          <a:p>
            <a:pPr marL="274320" indent="-274320" fontAlgn="auto">
              <a:lnSpc>
                <a:spcPct val="90000"/>
              </a:lnSpc>
              <a:spcAft>
                <a:spcPts val="0"/>
              </a:spcAft>
              <a:buClr>
                <a:schemeClr val="accent3"/>
              </a:buClr>
              <a:buFont typeface="Wingdings 2"/>
              <a:buChar char=""/>
              <a:defRPr/>
            </a:pPr>
            <a:r>
              <a:rPr lang="tr-TR" dirty="0"/>
              <a:t>Psikolog girerse ruhi bozukluk olabileceği kanaati oluşuyor. </a:t>
            </a:r>
          </a:p>
          <a:p>
            <a:pPr marL="274320" indent="-274320" fontAlgn="auto">
              <a:lnSpc>
                <a:spcPct val="90000"/>
              </a:lnSpc>
              <a:spcAft>
                <a:spcPts val="0"/>
              </a:spcAft>
              <a:buClr>
                <a:schemeClr val="accent3"/>
              </a:buClr>
              <a:buFont typeface="Wingdings 2"/>
              <a:buChar char=""/>
              <a:defRPr/>
            </a:pP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457200" y="277813"/>
            <a:ext cx="8229600" cy="774700"/>
          </a:xfrm>
        </p:spPr>
        <p:txBody>
          <a:bodyPr/>
          <a:lstStyle/>
          <a:p>
            <a:r>
              <a:rPr lang="tr-TR" sz="4000" b="1" smtClean="0">
                <a:solidFill>
                  <a:srgbClr val="0070C0"/>
                </a:solidFill>
              </a:rPr>
              <a:t>KİM GELSİN?</a:t>
            </a:r>
          </a:p>
        </p:txBody>
      </p:sp>
      <p:sp>
        <p:nvSpPr>
          <p:cNvPr id="31747" name="Rectangle 3"/>
          <p:cNvSpPr>
            <a:spLocks noGrp="1" noChangeArrowheads="1"/>
          </p:cNvSpPr>
          <p:nvPr>
            <p:ph idx="1"/>
          </p:nvPr>
        </p:nvSpPr>
        <p:spPr>
          <a:xfrm>
            <a:off x="357188" y="1143000"/>
            <a:ext cx="8229600" cy="5257800"/>
          </a:xfrm>
          <a:ln>
            <a:solidFill>
              <a:schemeClr val="tx1"/>
            </a:solidFill>
          </a:ln>
        </p:spPr>
        <p:txBody>
          <a:bodyPr>
            <a:normAutofit fontScale="92500" lnSpcReduction="10000"/>
          </a:bodyPr>
          <a:lstStyle/>
          <a:p>
            <a:pPr marL="274320" indent="-274320" fontAlgn="auto">
              <a:spcAft>
                <a:spcPts val="0"/>
              </a:spcAft>
              <a:buClr>
                <a:schemeClr val="accent3"/>
              </a:buClr>
              <a:buFont typeface="Wingdings 2"/>
              <a:buChar char=""/>
              <a:defRPr/>
            </a:pPr>
            <a:r>
              <a:rPr lang="tr-TR" u="sng" dirty="0" smtClean="0"/>
              <a:t>İMAM GELMESİ</a:t>
            </a:r>
          </a:p>
          <a:p>
            <a:pPr marL="274320" indent="-274320" fontAlgn="auto">
              <a:spcAft>
                <a:spcPts val="0"/>
              </a:spcAft>
              <a:buClr>
                <a:schemeClr val="accent3"/>
              </a:buClr>
              <a:buFont typeface="Wingdings 2"/>
              <a:buChar char=""/>
              <a:defRPr/>
            </a:pPr>
            <a:r>
              <a:rPr lang="tr-TR" dirty="0" smtClean="0"/>
              <a:t>HASTALARIN</a:t>
            </a:r>
            <a:r>
              <a:rPr lang="tr-TR" dirty="0"/>
              <a:t>;</a:t>
            </a:r>
          </a:p>
          <a:p>
            <a:pPr marL="274320" indent="-274320" fontAlgn="auto">
              <a:spcAft>
                <a:spcPts val="0"/>
              </a:spcAft>
              <a:buClr>
                <a:schemeClr val="accent3"/>
              </a:buClr>
              <a:buFont typeface="Wingdings" pitchFamily="2" charset="2"/>
              <a:buNone/>
              <a:defRPr/>
            </a:pPr>
            <a:r>
              <a:rPr lang="tr-TR" dirty="0"/>
              <a:t>%42’si </a:t>
            </a:r>
            <a:r>
              <a:rPr lang="tr-TR" dirty="0" smtClean="0"/>
              <a:t>imam </a:t>
            </a:r>
            <a:r>
              <a:rPr lang="tr-TR" dirty="0"/>
              <a:t>hiç gelmesin</a:t>
            </a:r>
          </a:p>
          <a:p>
            <a:pPr marL="274320" indent="-274320" fontAlgn="auto">
              <a:spcAft>
                <a:spcPts val="0"/>
              </a:spcAft>
              <a:buClr>
                <a:schemeClr val="accent3"/>
              </a:buClr>
              <a:buFont typeface="Wingdings" pitchFamily="2" charset="2"/>
              <a:buNone/>
              <a:defRPr/>
            </a:pPr>
            <a:r>
              <a:rPr lang="tr-TR" dirty="0"/>
              <a:t>%22’si çok ağır hasta olunca gelsin</a:t>
            </a:r>
          </a:p>
          <a:p>
            <a:pPr marL="274320" indent="-274320" fontAlgn="auto">
              <a:spcAft>
                <a:spcPts val="0"/>
              </a:spcAft>
              <a:buClr>
                <a:schemeClr val="accent3"/>
              </a:buClr>
              <a:buFont typeface="Wingdings" pitchFamily="2" charset="2"/>
              <a:buNone/>
              <a:defRPr/>
            </a:pPr>
            <a:r>
              <a:rPr lang="tr-TR" dirty="0"/>
              <a:t>%13’si fark etmeyeceğini ifade etmiş</a:t>
            </a:r>
            <a:r>
              <a:rPr lang="tr-TR" dirty="0" smtClean="0"/>
              <a:t>.</a:t>
            </a:r>
          </a:p>
          <a:p>
            <a:pPr marL="274320" indent="-274320" fontAlgn="auto">
              <a:spcAft>
                <a:spcPts val="0"/>
              </a:spcAft>
              <a:buClr>
                <a:schemeClr val="accent3"/>
              </a:buClr>
              <a:buFontTx/>
              <a:buChar char="•"/>
              <a:defRPr/>
            </a:pPr>
            <a:r>
              <a:rPr lang="tr-TR" dirty="0" smtClean="0"/>
              <a:t>                              </a:t>
            </a:r>
            <a:r>
              <a:rPr lang="tr-TR" u="sng" dirty="0" smtClean="0"/>
              <a:t>PSİKOLOGUN </a:t>
            </a:r>
            <a:r>
              <a:rPr lang="tr-TR" u="sng" dirty="0"/>
              <a:t>GELMESİ</a:t>
            </a:r>
            <a:r>
              <a:rPr lang="tr-TR" dirty="0"/>
              <a:t>; </a:t>
            </a:r>
          </a:p>
          <a:p>
            <a:pPr marL="274320" indent="-274320" fontAlgn="auto">
              <a:spcAft>
                <a:spcPts val="0"/>
              </a:spcAft>
              <a:buClr>
                <a:schemeClr val="accent3"/>
              </a:buClr>
              <a:buFontTx/>
              <a:buChar char="•"/>
              <a:defRPr/>
            </a:pPr>
            <a:r>
              <a:rPr lang="tr-TR" dirty="0" smtClean="0"/>
              <a:t>                                 % 45’i </a:t>
            </a:r>
            <a:r>
              <a:rPr lang="tr-TR" dirty="0"/>
              <a:t>her zaman isteyebilirim</a:t>
            </a:r>
          </a:p>
          <a:p>
            <a:pPr marL="274320" indent="-274320" fontAlgn="auto">
              <a:spcAft>
                <a:spcPts val="0"/>
              </a:spcAft>
              <a:buClr>
                <a:schemeClr val="accent3"/>
              </a:buClr>
              <a:buFontTx/>
              <a:buChar char="•"/>
              <a:defRPr/>
            </a:pPr>
            <a:r>
              <a:rPr lang="tr-TR" dirty="0" smtClean="0"/>
              <a:t>                                  % 7 </a:t>
            </a:r>
            <a:r>
              <a:rPr lang="tr-TR" dirty="0"/>
              <a:t>‘si çok ağır hasta olduğumda  </a:t>
            </a:r>
          </a:p>
          <a:p>
            <a:pPr marL="274320" indent="-274320" fontAlgn="auto">
              <a:spcAft>
                <a:spcPts val="0"/>
              </a:spcAft>
              <a:buClr>
                <a:schemeClr val="accent3"/>
              </a:buClr>
              <a:buFontTx/>
              <a:buChar char="•"/>
              <a:defRPr/>
            </a:pPr>
            <a:r>
              <a:rPr lang="tr-TR" dirty="0" smtClean="0"/>
              <a:t>                                  % </a:t>
            </a:r>
            <a:r>
              <a:rPr lang="tr-TR" dirty="0"/>
              <a:t>12’si hiçbir zaman istemem. </a:t>
            </a:r>
            <a:endParaRPr lang="tr-TR" dirty="0" smtClean="0"/>
          </a:p>
          <a:p>
            <a:pPr marL="609600" indent="-609600" fontAlgn="auto">
              <a:spcAft>
                <a:spcPts val="0"/>
              </a:spcAft>
              <a:buClr>
                <a:schemeClr val="accent3"/>
              </a:buClr>
              <a:buFont typeface="Wingdings 2"/>
              <a:buNone/>
              <a:defRPr/>
            </a:pPr>
            <a:r>
              <a:rPr lang="tr-TR" sz="3000" b="1" dirty="0" smtClean="0"/>
              <a:t>Araştırma sonucuna göre, din görevlisi imajı: </a:t>
            </a:r>
          </a:p>
          <a:p>
            <a:pPr marL="609600" indent="-609600" fontAlgn="auto">
              <a:spcAft>
                <a:spcPts val="0"/>
              </a:spcAft>
              <a:buClr>
                <a:schemeClr val="accent3"/>
              </a:buClr>
              <a:buFont typeface="Wingdings" pitchFamily="2" charset="2"/>
              <a:buNone/>
              <a:defRPr/>
            </a:pPr>
            <a:r>
              <a:rPr lang="tr-TR" dirty="0" smtClean="0"/>
              <a:t>+ Ölüm ve ölüme yakın olma. </a:t>
            </a:r>
          </a:p>
          <a:p>
            <a:pPr marL="609600" indent="-609600" fontAlgn="auto">
              <a:spcAft>
                <a:spcPts val="0"/>
              </a:spcAft>
              <a:buClr>
                <a:schemeClr val="accent3"/>
              </a:buClr>
              <a:buFont typeface="Wingdings" pitchFamily="2" charset="2"/>
              <a:buNone/>
              <a:defRPr/>
            </a:pPr>
            <a:r>
              <a:rPr lang="tr-TR" dirty="0" smtClean="0"/>
              <a:t>Diğer işlevlerinden biri olan bu işlev, öne çıkıyor. NİÇİN? </a:t>
            </a:r>
          </a:p>
          <a:p>
            <a:pPr marL="274320" indent="-274320" fontAlgn="auto">
              <a:spcAft>
                <a:spcPts val="0"/>
              </a:spcAft>
              <a:buClr>
                <a:schemeClr val="accent3"/>
              </a:buClr>
              <a:buFontTx/>
              <a:buChar char="•"/>
              <a:defRPr/>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5 Slayt Numarası Yer Tutucusu"/>
          <p:cNvSpPr>
            <a:spLocks noGrp="1"/>
          </p:cNvSpPr>
          <p:nvPr>
            <p:ph type="sldNum" sz="quarter" idx="12"/>
          </p:nvPr>
        </p:nvSpPr>
        <p:spPr>
          <a:xfrm>
            <a:off x="3124200" y="6248400"/>
            <a:ext cx="2895600" cy="476250"/>
          </a:xfrm>
        </p:spPr>
        <p:txBody>
          <a:bodyPr/>
          <a:lstStyle/>
          <a:p>
            <a:pPr algn="ctr">
              <a:defRPr/>
            </a:pPr>
            <a:fld id="{33632939-2D17-40B4-B1B6-28370EBCF4E4}" type="slidenum">
              <a:rPr lang="tr-TR"/>
              <a:pPr algn="ctr">
                <a:defRPr/>
              </a:pPr>
              <a:t>8</a:t>
            </a:fld>
            <a:endParaRPr lang="tr-TR"/>
          </a:p>
        </p:txBody>
      </p:sp>
      <p:sp>
        <p:nvSpPr>
          <p:cNvPr id="280578" name="Rectangle 2"/>
          <p:cNvSpPr>
            <a:spLocks noGrp="1" noChangeArrowheads="1"/>
          </p:cNvSpPr>
          <p:nvPr>
            <p:ph type="title"/>
          </p:nvPr>
        </p:nvSpPr>
        <p:spPr>
          <a:xfrm>
            <a:off x="428625" y="500063"/>
            <a:ext cx="8229600" cy="652462"/>
          </a:xfrm>
          <a:ln>
            <a:solidFill>
              <a:schemeClr val="tx1"/>
            </a:solidFill>
          </a:ln>
        </p:spPr>
        <p:txBody>
          <a:bodyPr>
            <a:normAutofit fontScale="90000"/>
          </a:bodyPr>
          <a:lstStyle/>
          <a:p>
            <a:pPr fontAlgn="auto">
              <a:spcAft>
                <a:spcPts val="0"/>
              </a:spcAft>
              <a:defRPr/>
            </a:pPr>
            <a:r>
              <a:rPr lang="tr-TR" sz="4000" b="1" dirty="0" smtClean="0">
                <a:solidFill>
                  <a:srgbClr val="0070C0"/>
                </a:solidFill>
              </a:rPr>
              <a:t>Dini danışma’dan ne anlaşılıyor?</a:t>
            </a:r>
            <a:endParaRPr lang="en-GB" sz="4000" b="1" dirty="0">
              <a:solidFill>
                <a:srgbClr val="0070C0"/>
              </a:solidFill>
            </a:endParaRPr>
          </a:p>
        </p:txBody>
      </p:sp>
      <p:sp>
        <p:nvSpPr>
          <p:cNvPr id="280579" name="Rectangle 3"/>
          <p:cNvSpPr>
            <a:spLocks noGrp="1" noChangeArrowheads="1"/>
          </p:cNvSpPr>
          <p:nvPr>
            <p:ph type="body" idx="1"/>
          </p:nvPr>
        </p:nvSpPr>
        <p:spPr>
          <a:xfrm>
            <a:off x="428625" y="1214438"/>
            <a:ext cx="8229600" cy="5500687"/>
          </a:xfrm>
          <a:ln>
            <a:solidFill>
              <a:schemeClr val="tx1"/>
            </a:solidFill>
          </a:ln>
        </p:spPr>
        <p:txBody>
          <a:bodyPr>
            <a:normAutofit fontScale="70000" lnSpcReduction="20000"/>
          </a:bodyPr>
          <a:lstStyle/>
          <a:p>
            <a:pPr marL="274320" indent="-274320" fontAlgn="auto">
              <a:spcBef>
                <a:spcPct val="50000"/>
              </a:spcBef>
              <a:spcAft>
                <a:spcPts val="0"/>
              </a:spcAft>
              <a:buClr>
                <a:schemeClr val="accent3"/>
              </a:buClr>
              <a:buFont typeface="Wingdings" pitchFamily="2" charset="2"/>
              <a:buNone/>
              <a:defRPr/>
            </a:pPr>
            <a:r>
              <a:rPr lang="tr-TR" sz="3400" b="1" dirty="0" smtClean="0"/>
              <a:t>1.Fetva (haram-helal, sevap-günah vb.)</a:t>
            </a:r>
            <a:endParaRPr lang="tr-TR" sz="3400" b="1" dirty="0"/>
          </a:p>
          <a:p>
            <a:pPr marL="274320" indent="-274320" fontAlgn="auto">
              <a:spcBef>
                <a:spcPct val="50000"/>
              </a:spcBef>
              <a:spcAft>
                <a:spcPts val="0"/>
              </a:spcAft>
              <a:buClr>
                <a:schemeClr val="accent3"/>
              </a:buClr>
              <a:buFont typeface="Wingdings 2"/>
              <a:buNone/>
              <a:defRPr/>
            </a:pPr>
            <a:r>
              <a:rPr lang="tr-TR" sz="3400" b="1" dirty="0"/>
              <a:t>2</a:t>
            </a:r>
            <a:r>
              <a:rPr lang="tr-TR" sz="3400" b="1" dirty="0" smtClean="0"/>
              <a:t>. Dua okuma vb.</a:t>
            </a:r>
          </a:p>
          <a:p>
            <a:pPr marL="274320" indent="-274320" fontAlgn="auto">
              <a:spcBef>
                <a:spcPct val="50000"/>
              </a:spcBef>
              <a:spcAft>
                <a:spcPts val="0"/>
              </a:spcAft>
              <a:buClr>
                <a:schemeClr val="accent3"/>
              </a:buClr>
              <a:buFont typeface="Wingdings 2"/>
              <a:buNone/>
              <a:defRPr/>
            </a:pPr>
            <a:r>
              <a:rPr lang="tr-TR" sz="3400" b="1" dirty="0" smtClean="0"/>
              <a:t>3.Psikolojik </a:t>
            </a:r>
            <a:r>
              <a:rPr lang="tr-TR" sz="3400" b="1" dirty="0"/>
              <a:t>(dinî davranış ve duygularla ilgili) </a:t>
            </a:r>
            <a:r>
              <a:rPr lang="tr-TR" sz="3400" b="1" dirty="0" smtClean="0"/>
              <a:t>danışmanlık.</a:t>
            </a:r>
            <a:endParaRPr lang="tr-TR" sz="3400" b="1" dirty="0"/>
          </a:p>
          <a:p>
            <a:pPr marL="274320" indent="-274320" fontAlgn="auto">
              <a:spcBef>
                <a:spcPct val="50000"/>
              </a:spcBef>
              <a:spcAft>
                <a:spcPts val="0"/>
              </a:spcAft>
              <a:buClr>
                <a:schemeClr val="accent3"/>
              </a:buClr>
              <a:buFont typeface="Wingdings" pitchFamily="2" charset="2"/>
              <a:buNone/>
              <a:defRPr/>
            </a:pPr>
            <a:r>
              <a:rPr lang="tr-TR" sz="4500" b="1" dirty="0" smtClean="0"/>
              <a:t>OYSA…..</a:t>
            </a:r>
          </a:p>
          <a:p>
            <a:pPr marL="274320" indent="-274320" fontAlgn="auto">
              <a:spcBef>
                <a:spcPct val="50000"/>
              </a:spcBef>
              <a:spcAft>
                <a:spcPts val="0"/>
              </a:spcAft>
              <a:buClr>
                <a:schemeClr val="accent3"/>
              </a:buClr>
              <a:buFont typeface="Wingdings 2"/>
              <a:buChar char=""/>
              <a:defRPr/>
            </a:pPr>
            <a:r>
              <a:rPr lang="tr-TR" sz="3400" b="1" dirty="0" smtClean="0"/>
              <a:t>(İnanç, İbadet ve muamelatla ilgili konularda bilgi verici danışma,</a:t>
            </a:r>
          </a:p>
          <a:p>
            <a:pPr marL="274320" indent="-274320" fontAlgn="auto">
              <a:spcBef>
                <a:spcPct val="50000"/>
              </a:spcBef>
              <a:spcAft>
                <a:spcPts val="0"/>
              </a:spcAft>
              <a:buClr>
                <a:schemeClr val="accent3"/>
              </a:buClr>
              <a:buFont typeface="Wingdings 2"/>
              <a:buChar char=""/>
              <a:defRPr/>
            </a:pPr>
            <a:r>
              <a:rPr lang="tr-TR" sz="3400" b="1" dirty="0" smtClean="0"/>
              <a:t>Dinle ilişkili (sağlık, ekonomi, eğitim, vb. sorunlarda destek, </a:t>
            </a:r>
          </a:p>
          <a:p>
            <a:pPr marL="274320" indent="-274320" fontAlgn="auto">
              <a:spcBef>
                <a:spcPct val="50000"/>
              </a:spcBef>
              <a:spcAft>
                <a:spcPts val="0"/>
              </a:spcAft>
              <a:buClr>
                <a:schemeClr val="accent3"/>
              </a:buClr>
              <a:buFont typeface="Wingdings 2"/>
              <a:buChar char=""/>
              <a:defRPr/>
            </a:pPr>
            <a:r>
              <a:rPr lang="tr-TR" sz="3400" b="1" dirty="0" smtClean="0"/>
              <a:t>Aile içi uyumsuzluk ve çatışmalara yardım. </a:t>
            </a:r>
          </a:p>
          <a:p>
            <a:pPr marL="274320" indent="-274320" fontAlgn="auto">
              <a:spcBef>
                <a:spcPct val="50000"/>
              </a:spcBef>
              <a:spcAft>
                <a:spcPts val="0"/>
              </a:spcAft>
              <a:buClr>
                <a:schemeClr val="accent3"/>
              </a:buClr>
              <a:buFont typeface="Wingdings 2"/>
              <a:buChar char=""/>
              <a:defRPr/>
            </a:pPr>
            <a:r>
              <a:rPr lang="tr-TR" sz="3400" b="1" dirty="0" smtClean="0"/>
              <a:t>Ölüm, hastalık, yalnızlık vb. moral desteği</a:t>
            </a:r>
          </a:p>
          <a:p>
            <a:pPr marL="274320" indent="-274320" fontAlgn="auto">
              <a:spcBef>
                <a:spcPct val="50000"/>
              </a:spcBef>
              <a:spcAft>
                <a:spcPts val="0"/>
              </a:spcAft>
              <a:buClr>
                <a:schemeClr val="accent3"/>
              </a:buClr>
              <a:buFont typeface="Wingdings 2"/>
              <a:buChar char=""/>
              <a:defRPr/>
            </a:pPr>
            <a:r>
              <a:rPr lang="tr-TR" sz="3400" b="1" dirty="0" smtClean="0"/>
              <a:t>Ağır psikolojik sorunların çözümüne yardım. </a:t>
            </a:r>
          </a:p>
          <a:p>
            <a:pPr marL="274320" indent="-274320" fontAlgn="auto">
              <a:spcBef>
                <a:spcPct val="50000"/>
              </a:spcBef>
              <a:spcAft>
                <a:spcPts val="0"/>
              </a:spcAft>
              <a:buClr>
                <a:schemeClr val="accent3"/>
              </a:buClr>
              <a:buFont typeface="Wingdings 2"/>
              <a:buChar char=""/>
              <a:defRPr/>
            </a:pPr>
            <a:endParaRPr lang="tr-TR"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0579">
                                            <p:txEl>
                                              <p:pRg st="0" end="0"/>
                                            </p:txEl>
                                          </p:spTgt>
                                        </p:tgtEl>
                                        <p:attrNameLst>
                                          <p:attrName>style.visibility</p:attrName>
                                        </p:attrNameLst>
                                      </p:cBhvr>
                                      <p:to>
                                        <p:strVal val="visible"/>
                                      </p:to>
                                    </p:set>
                                    <p:animEffect transition="in" filter="blinds(horizontal)">
                                      <p:cBhvr>
                                        <p:cTn id="7" dur="500"/>
                                        <p:tgtEl>
                                          <p:spTgt spid="2805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0579">
                                            <p:txEl>
                                              <p:pRg st="1" end="1"/>
                                            </p:txEl>
                                          </p:spTgt>
                                        </p:tgtEl>
                                        <p:attrNameLst>
                                          <p:attrName>style.visibility</p:attrName>
                                        </p:attrNameLst>
                                      </p:cBhvr>
                                      <p:to>
                                        <p:strVal val="visible"/>
                                      </p:to>
                                    </p:set>
                                    <p:animEffect transition="in" filter="blinds(horizontal)">
                                      <p:cBhvr>
                                        <p:cTn id="12" dur="500"/>
                                        <p:tgtEl>
                                          <p:spTgt spid="28057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0579">
                                            <p:txEl>
                                              <p:pRg st="2" end="2"/>
                                            </p:txEl>
                                          </p:spTgt>
                                        </p:tgtEl>
                                        <p:attrNameLst>
                                          <p:attrName>style.visibility</p:attrName>
                                        </p:attrNameLst>
                                      </p:cBhvr>
                                      <p:to>
                                        <p:strVal val="visible"/>
                                      </p:to>
                                    </p:set>
                                    <p:animEffect transition="in" filter="blinds(horizontal)">
                                      <p:cBhvr>
                                        <p:cTn id="17" dur="500"/>
                                        <p:tgtEl>
                                          <p:spTgt spid="28057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80579">
                                            <p:txEl>
                                              <p:pRg st="3" end="3"/>
                                            </p:txEl>
                                          </p:spTgt>
                                        </p:tgtEl>
                                        <p:attrNameLst>
                                          <p:attrName>style.visibility</p:attrName>
                                        </p:attrNameLst>
                                      </p:cBhvr>
                                      <p:to>
                                        <p:strVal val="visible"/>
                                      </p:to>
                                    </p:set>
                                    <p:animEffect transition="in" filter="blinds(horizontal)">
                                      <p:cBhvr>
                                        <p:cTn id="22" dur="500"/>
                                        <p:tgtEl>
                                          <p:spTgt spid="28057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80579">
                                            <p:txEl>
                                              <p:pRg st="4" end="4"/>
                                            </p:txEl>
                                          </p:spTgt>
                                        </p:tgtEl>
                                        <p:attrNameLst>
                                          <p:attrName>style.visibility</p:attrName>
                                        </p:attrNameLst>
                                      </p:cBhvr>
                                      <p:to>
                                        <p:strVal val="visible"/>
                                      </p:to>
                                    </p:set>
                                    <p:animEffect transition="in" filter="blinds(horizontal)">
                                      <p:cBhvr>
                                        <p:cTn id="27" dur="500"/>
                                        <p:tgtEl>
                                          <p:spTgt spid="28057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80579">
                                            <p:txEl>
                                              <p:pRg st="5" end="5"/>
                                            </p:txEl>
                                          </p:spTgt>
                                        </p:tgtEl>
                                        <p:attrNameLst>
                                          <p:attrName>style.visibility</p:attrName>
                                        </p:attrNameLst>
                                      </p:cBhvr>
                                      <p:to>
                                        <p:strVal val="visible"/>
                                      </p:to>
                                    </p:set>
                                    <p:animEffect transition="in" filter="blinds(horizontal)">
                                      <p:cBhvr>
                                        <p:cTn id="32" dur="500"/>
                                        <p:tgtEl>
                                          <p:spTgt spid="28057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80579">
                                            <p:txEl>
                                              <p:pRg st="6" end="6"/>
                                            </p:txEl>
                                          </p:spTgt>
                                        </p:tgtEl>
                                        <p:attrNameLst>
                                          <p:attrName>style.visibility</p:attrName>
                                        </p:attrNameLst>
                                      </p:cBhvr>
                                      <p:to>
                                        <p:strVal val="visible"/>
                                      </p:to>
                                    </p:set>
                                    <p:animEffect transition="in" filter="blinds(horizontal)">
                                      <p:cBhvr>
                                        <p:cTn id="37" dur="500"/>
                                        <p:tgtEl>
                                          <p:spTgt spid="28057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280579">
                                            <p:txEl>
                                              <p:pRg st="7" end="7"/>
                                            </p:txEl>
                                          </p:spTgt>
                                        </p:tgtEl>
                                        <p:attrNameLst>
                                          <p:attrName>style.visibility</p:attrName>
                                        </p:attrNameLst>
                                      </p:cBhvr>
                                      <p:to>
                                        <p:strVal val="visible"/>
                                      </p:to>
                                    </p:set>
                                    <p:animEffect transition="in" filter="blinds(horizontal)">
                                      <p:cBhvr>
                                        <p:cTn id="42" dur="500"/>
                                        <p:tgtEl>
                                          <p:spTgt spid="28057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280579">
                                            <p:txEl>
                                              <p:pRg st="8" end="8"/>
                                            </p:txEl>
                                          </p:spTgt>
                                        </p:tgtEl>
                                        <p:attrNameLst>
                                          <p:attrName>style.visibility</p:attrName>
                                        </p:attrNameLst>
                                      </p:cBhvr>
                                      <p:to>
                                        <p:strVal val="visible"/>
                                      </p:to>
                                    </p:set>
                                    <p:animEffect transition="in" filter="blinds(horizontal)">
                                      <p:cBhvr>
                                        <p:cTn id="47" dur="500"/>
                                        <p:tgtEl>
                                          <p:spTgt spid="28057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Rectangle 2"/>
          <p:cNvSpPr>
            <a:spLocks noGrp="1" noChangeArrowheads="1"/>
          </p:cNvSpPr>
          <p:nvPr>
            <p:ph type="title"/>
          </p:nvPr>
        </p:nvSpPr>
        <p:spPr>
          <a:xfrm>
            <a:off x="457200" y="704850"/>
            <a:ext cx="8229600" cy="795338"/>
          </a:xfrm>
          <a:ln>
            <a:solidFill>
              <a:schemeClr val="tx1"/>
            </a:solidFill>
          </a:ln>
        </p:spPr>
        <p:txBody>
          <a:bodyPr>
            <a:normAutofit fontScale="90000"/>
          </a:bodyPr>
          <a:lstStyle/>
          <a:p>
            <a:pPr fontAlgn="auto">
              <a:spcAft>
                <a:spcPts val="0"/>
              </a:spcAft>
              <a:defRPr/>
            </a:pPr>
            <a:r>
              <a:rPr lang="tr-TR" b="1" dirty="0"/>
              <a:t>Dinî </a:t>
            </a:r>
            <a:r>
              <a:rPr lang="tr-TR" b="1" dirty="0" smtClean="0"/>
              <a:t>Danışmanlık ve Rehberlik:</a:t>
            </a:r>
            <a:endParaRPr lang="tr-TR" b="1" dirty="0"/>
          </a:p>
        </p:txBody>
      </p:sp>
      <p:sp>
        <p:nvSpPr>
          <p:cNvPr id="22530" name="Rectangle 3"/>
          <p:cNvSpPr>
            <a:spLocks noGrp="1" noChangeArrowheads="1"/>
          </p:cNvSpPr>
          <p:nvPr>
            <p:ph idx="1"/>
          </p:nvPr>
        </p:nvSpPr>
        <p:spPr>
          <a:xfrm>
            <a:off x="457200" y="1500188"/>
            <a:ext cx="8229600" cy="4824412"/>
          </a:xfrm>
          <a:ln>
            <a:solidFill>
              <a:schemeClr val="tx1"/>
            </a:solidFill>
          </a:ln>
        </p:spPr>
        <p:txBody>
          <a:bodyPr/>
          <a:lstStyle/>
          <a:p>
            <a:pPr algn="just">
              <a:buFont typeface="Wingdings 2" pitchFamily="18" charset="2"/>
              <a:buNone/>
            </a:pPr>
            <a:r>
              <a:rPr lang="tr-TR" sz="2800" b="1" smtClean="0"/>
              <a:t>Bireylerin kişisel ve toplumsal hayatta karşılaşmış oldukları dinî içerikli problemleri çözmelerine yardımcı olmak, </a:t>
            </a:r>
          </a:p>
          <a:p>
            <a:pPr algn="just">
              <a:buFont typeface="Wingdings 2" pitchFamily="18" charset="2"/>
              <a:buNone/>
            </a:pPr>
            <a:r>
              <a:rPr lang="tr-TR" sz="2800" b="1" smtClean="0"/>
              <a:t>bireysel ve sosyal yaşamını kolaylaştırmak, dini konularla ilgili ihtiyaçlarını karşılamalarına yardımcı olmak amacıyla </a:t>
            </a:r>
          </a:p>
          <a:p>
            <a:pPr algn="just">
              <a:buFont typeface="Wingdings 2" pitchFamily="18" charset="2"/>
              <a:buNone/>
            </a:pPr>
            <a:r>
              <a:rPr lang="tr-TR" sz="2800" b="1" u="sng" smtClean="0"/>
              <a:t>(</a:t>
            </a:r>
            <a:r>
              <a:rPr lang="tr-TR" sz="2800" b="1" u="sng" smtClean="0">
                <a:solidFill>
                  <a:srgbClr val="C00000"/>
                </a:solidFill>
              </a:rPr>
              <a:t>dinî kaynakları </a:t>
            </a:r>
            <a:r>
              <a:rPr lang="tr-TR" sz="2800" b="1" smtClean="0"/>
              <a:t>ve </a:t>
            </a:r>
            <a:r>
              <a:rPr lang="tr-TR" sz="2800" b="1" u="sng" smtClean="0">
                <a:solidFill>
                  <a:srgbClr val="0070C0"/>
                </a:solidFill>
              </a:rPr>
              <a:t>danışma tekniklerini </a:t>
            </a:r>
            <a:r>
              <a:rPr lang="tr-TR" sz="2800" b="1" u="sng" smtClean="0"/>
              <a:t>kullanarak) </a:t>
            </a:r>
            <a:r>
              <a:rPr lang="tr-TR" sz="2800" b="1" smtClean="0"/>
              <a:t> </a:t>
            </a:r>
          </a:p>
          <a:p>
            <a:pPr algn="just">
              <a:buFont typeface="Wingdings 2" pitchFamily="18" charset="2"/>
              <a:buNone/>
            </a:pPr>
            <a:r>
              <a:rPr lang="tr-TR" sz="2800" b="1" u="sng" smtClean="0"/>
              <a:t>alanında eğitim almış kişiler </a:t>
            </a:r>
            <a:r>
              <a:rPr lang="tr-TR" sz="2800" b="1" smtClean="0"/>
              <a:t>tarafından gerçekleştirilen </a:t>
            </a:r>
            <a:r>
              <a:rPr lang="tr-TR" sz="2800" b="1" u="sng" smtClean="0"/>
              <a:t>sistemli</a:t>
            </a:r>
            <a:r>
              <a:rPr lang="tr-TR" sz="2800" b="1" smtClean="0"/>
              <a:t> yardım hizmetleridir.</a:t>
            </a:r>
          </a:p>
          <a:p>
            <a:pPr algn="just">
              <a:buFont typeface="Wingdings 2" pitchFamily="18" charset="2"/>
              <a:buNone/>
            </a:pPr>
            <a:endParaRPr lang="tr-TR" sz="2800" b="1" smtClean="0"/>
          </a:p>
        </p:txBody>
      </p:sp>
      <p:sp>
        <p:nvSpPr>
          <p:cNvPr id="10242" name="5 Slayt Numarası Yer Tutucusu"/>
          <p:cNvSpPr>
            <a:spLocks noGrp="1"/>
          </p:cNvSpPr>
          <p:nvPr>
            <p:ph type="sldNum" sz="quarter" idx="12"/>
          </p:nvPr>
        </p:nvSpPr>
        <p:spPr>
          <a:xfrm>
            <a:off x="3124200" y="6248400"/>
            <a:ext cx="2895600" cy="476250"/>
          </a:xfrm>
        </p:spPr>
        <p:txBody>
          <a:bodyPr/>
          <a:lstStyle/>
          <a:p>
            <a:pPr algn="ctr">
              <a:defRPr/>
            </a:pPr>
            <a:fld id="{EA8E7CF3-5134-45AE-9E04-3B5F80EAF6E3}" type="slidenum">
              <a:rPr lang="tr-TR"/>
              <a:pPr algn="ctr">
                <a:defRPr/>
              </a:pPr>
              <a:t>9</a:t>
            </a:fld>
            <a:endParaRPr lang="tr-T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Özel 4">
      <a:dk1>
        <a:sysClr val="windowText" lastClr="000000"/>
      </a:dk1>
      <a:lt1>
        <a:srgbClr val="EBF1DD"/>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Özel 4">
    <a:dk1>
      <a:sysClr val="windowText" lastClr="000000"/>
    </a:dk1>
    <a:lt1>
      <a:srgbClr val="EBF1DD"/>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Özel 4">
    <a:dk1>
      <a:sysClr val="windowText" lastClr="000000"/>
    </a:dk1>
    <a:lt1>
      <a:srgbClr val="EBF1DD"/>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Flow</Template>
  <TotalTime>486</TotalTime>
  <Words>1012</Words>
  <PresentationFormat>Ekran Gösterisi (4:3)</PresentationFormat>
  <Paragraphs>158</Paragraphs>
  <Slides>22</Slides>
  <Notes>1</Notes>
  <HiddenSlides>0</HiddenSlides>
  <MMClips>0</MMClips>
  <ScaleCrop>false</ScaleCrop>
  <HeadingPairs>
    <vt:vector size="6" baseType="variant">
      <vt:variant>
        <vt:lpstr>Kullanılan Yazı Tipleri</vt:lpstr>
      </vt:variant>
      <vt:variant>
        <vt:i4>5</vt:i4>
      </vt:variant>
      <vt:variant>
        <vt:lpstr>Tasarım Şablonu</vt:lpstr>
      </vt:variant>
      <vt:variant>
        <vt:i4>4</vt:i4>
      </vt:variant>
      <vt:variant>
        <vt:lpstr>Slayt Başlıkları</vt:lpstr>
      </vt:variant>
      <vt:variant>
        <vt:i4>22</vt:i4>
      </vt:variant>
    </vt:vector>
  </HeadingPairs>
  <TitlesOfParts>
    <vt:vector size="31" baseType="lpstr">
      <vt:lpstr>Constantia</vt:lpstr>
      <vt:lpstr>Arial</vt:lpstr>
      <vt:lpstr>Calibri</vt:lpstr>
      <vt:lpstr>Wingdings 2</vt:lpstr>
      <vt:lpstr>Wingdings</vt:lpstr>
      <vt:lpstr>Akış</vt:lpstr>
      <vt:lpstr>Akış</vt:lpstr>
      <vt:lpstr>Akış</vt:lpstr>
      <vt:lpstr>Akış</vt:lpstr>
      <vt:lpstr>Slayt 1</vt:lpstr>
      <vt:lpstr>Bazı sorular </vt:lpstr>
      <vt:lpstr>Bizden ne isteniyor? </vt:lpstr>
      <vt:lpstr>Geçmişte              Günümüzde </vt:lpstr>
      <vt:lpstr>Slayt 5</vt:lpstr>
      <vt:lpstr>HASTANIN ODASINA KİM GELSİN;</vt:lpstr>
      <vt:lpstr>KİM GELSİN?</vt:lpstr>
      <vt:lpstr>Dini danışma’dan ne anlaşılıyor?</vt:lpstr>
      <vt:lpstr>Dinî Danışmanlık ve Rehberlik:</vt:lpstr>
      <vt:lpstr>Genç kadınla vaiz arasında geçen olay (alo fetva hattına gelen soruya ilişkin telefon konuşması)</vt:lpstr>
      <vt:lpstr>Slayt 11</vt:lpstr>
      <vt:lpstr>Slayt 12</vt:lpstr>
      <vt:lpstr>Slayt 13</vt:lpstr>
      <vt:lpstr>Slayt 14</vt:lpstr>
      <vt:lpstr>Slayt 15</vt:lpstr>
      <vt:lpstr> Teknik Süreç:İlk Görüşme Ama Nasıl? </vt:lpstr>
      <vt:lpstr>DİKKAT</vt:lpstr>
      <vt:lpstr> Danışma sürecinde karşılıklı iletişim: NASIL?</vt:lpstr>
      <vt:lpstr>Temel Beceriler</vt:lpstr>
      <vt:lpstr>Slayt 20</vt:lpstr>
      <vt:lpstr>Slayt 21</vt:lpstr>
      <vt:lpstr>Slayt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muh</cp:lastModifiedBy>
  <cp:revision>8</cp:revision>
  <dcterms:created xsi:type="dcterms:W3CDTF">2015-01-20T12:33:46Z</dcterms:created>
  <dcterms:modified xsi:type="dcterms:W3CDTF">2005-01-29T19:58:28Z</dcterms:modified>
</cp:coreProperties>
</file>