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2" r:id="rId5"/>
    <p:sldId id="267" r:id="rId6"/>
    <p:sldId id="268" r:id="rId7"/>
    <p:sldId id="269" r:id="rId8"/>
    <p:sldId id="270" r:id="rId9"/>
    <p:sldId id="271" r:id="rId10"/>
    <p:sldId id="272" r:id="rId11"/>
    <p:sldId id="273" r:id="rId12"/>
    <p:sldId id="274" r:id="rId13"/>
    <p:sldId id="275" r:id="rId14"/>
    <p:sldId id="276" r:id="rId15"/>
    <p:sldId id="277" r:id="rId16"/>
    <p:sldId id="278" r:id="rId17"/>
    <p:sldId id="280" r:id="rId18"/>
    <p:sldId id="279" r:id="rId19"/>
    <p:sldId id="281" r:id="rId20"/>
    <p:sldId id="282" r:id="rId21"/>
    <p:sldId id="283" r:id="rId22"/>
    <p:sldId id="284" r:id="rId23"/>
    <p:sldId id="285" r:id="rId24"/>
    <p:sldId id="286" r:id="rId25"/>
    <p:sldId id="289" r:id="rId26"/>
    <p:sldId id="290" r:id="rId27"/>
    <p:sldId id="291" r:id="rId28"/>
    <p:sldId id="294" r:id="rId29"/>
    <p:sldId id="292" r:id="rId30"/>
    <p:sldId id="295" r:id="rId31"/>
    <p:sldId id="296" r:id="rId32"/>
    <p:sldId id="297" r:id="rId33"/>
    <p:sldId id="298" r:id="rId34"/>
    <p:sldId id="299" r:id="rId35"/>
    <p:sldId id="300" r:id="rId36"/>
    <p:sldId id="308" r:id="rId37"/>
    <p:sldId id="263" r:id="rId38"/>
    <p:sldId id="301" r:id="rId39"/>
    <p:sldId id="302" r:id="rId40"/>
    <p:sldId id="303" r:id="rId41"/>
    <p:sldId id="304" r:id="rId42"/>
    <p:sldId id="288" r:id="rId43"/>
    <p:sldId id="293" r:id="rId44"/>
    <p:sldId id="305" r:id="rId45"/>
    <p:sldId id="306" r:id="rId46"/>
    <p:sldId id="307" r:id="rId4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94" d="100"/>
          <a:sy n="94" d="100"/>
        </p:scale>
        <p:origin x="108"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t>27.4.2016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253676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t>27.4.2016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9679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t>27.4.2016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248787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t>27.4.2016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142738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DE9C30B-F280-43AB-88F0-2686154CA712}" type="datetimeFigureOut">
              <a:rPr lang="tr-TR" smtClean="0"/>
              <a:t>27.4.2016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289576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DE9C30B-F280-43AB-88F0-2686154CA712}" type="datetimeFigureOut">
              <a:rPr lang="tr-TR" smtClean="0"/>
              <a:t>27.4.2016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97518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DE9C30B-F280-43AB-88F0-2686154CA712}" type="datetimeFigureOut">
              <a:rPr lang="tr-TR" smtClean="0"/>
              <a:t>27.4.2016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318790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DE9C30B-F280-43AB-88F0-2686154CA712}" type="datetimeFigureOut">
              <a:rPr lang="tr-TR" smtClean="0"/>
              <a:t>27.4.2016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159188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DE9C30B-F280-43AB-88F0-2686154CA712}" type="datetimeFigureOut">
              <a:rPr lang="tr-TR" smtClean="0"/>
              <a:t>27.4.2016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412108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t>27.4.2016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207903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t>27.4.2016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F36AEA-3602-4035-8471-82C580C5861C}" type="slidenum">
              <a:rPr lang="tr-TR" smtClean="0"/>
              <a:t>‹#›</a:t>
            </a:fld>
            <a:endParaRPr lang="tr-TR"/>
          </a:p>
        </p:txBody>
      </p:sp>
    </p:spTree>
    <p:extLst>
      <p:ext uri="{BB962C8B-B14F-4D97-AF65-F5344CB8AC3E}">
        <p14:creationId xmlns:p14="http://schemas.microsoft.com/office/powerpoint/2010/main" val="369699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9C30B-F280-43AB-88F0-2686154CA712}" type="datetimeFigureOut">
              <a:rPr lang="tr-TR" smtClean="0"/>
              <a:t>27.4.2016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6AEA-3602-4035-8471-82C580C5861C}" type="slidenum">
              <a:rPr lang="tr-TR" smtClean="0"/>
              <a:t>‹#›</a:t>
            </a:fld>
            <a:endParaRPr lang="tr-TR"/>
          </a:p>
        </p:txBody>
      </p:sp>
    </p:spTree>
    <p:extLst>
      <p:ext uri="{BB962C8B-B14F-4D97-AF65-F5344CB8AC3E}">
        <p14:creationId xmlns:p14="http://schemas.microsoft.com/office/powerpoint/2010/main" val="390742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5.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5.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0.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73828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1733724" y="2420526"/>
            <a:ext cx="9144000" cy="1238933"/>
          </a:xfrm>
        </p:spPr>
        <p:txBody>
          <a:bodyPr>
            <a:normAutofit/>
          </a:bodyPr>
          <a:lstStyle/>
          <a:p>
            <a:r>
              <a:rPr lang="tr-TR" sz="7200" b="1" dirty="0" smtClean="0">
                <a:solidFill>
                  <a:srgbClr val="ED7D31">
                    <a:lumMod val="50000"/>
                  </a:srgbClr>
                </a:solidFill>
                <a:latin typeface="Gabriola" panose="04040605051002020D02" pitchFamily="82" charset="0"/>
                <a:cs typeface="Consolas" panose="020B0609020204030204" pitchFamily="49" charset="0"/>
              </a:rPr>
              <a:t>HAC HAZIRLIK KURSLARI</a:t>
            </a:r>
            <a:endParaRPr lang="tr-TR" sz="7200"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724"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803" y="580402"/>
            <a:ext cx="2074086" cy="1083919"/>
          </a:xfrm>
          <a:prstGeom prst="rect">
            <a:avLst/>
          </a:prstGeom>
        </p:spPr>
      </p:pic>
    </p:spTree>
    <p:extLst>
      <p:ext uri="{BB962C8B-B14F-4D97-AF65-F5344CB8AC3E}">
        <p14:creationId xmlns:p14="http://schemas.microsoft.com/office/powerpoint/2010/main" val="3200644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193766" y="3810943"/>
            <a:ext cx="6436490" cy="1325563"/>
          </a:xfrm>
        </p:spPr>
        <p:txBody>
          <a:bodyPr>
            <a:noAutofit/>
          </a:bodyPr>
          <a:lstStyle/>
          <a:p>
            <a:pPr algn="ctr"/>
            <a:r>
              <a:rPr lang="tr-TR" altLang="tr-TR" sz="2800" dirty="0">
                <a:latin typeface="+mn-lt"/>
              </a:rPr>
              <a:t>Sürekli kullandığınız ilaçlarınızı </a:t>
            </a:r>
            <a:r>
              <a:rPr lang="tr-TR" altLang="tr-TR" sz="2800" dirty="0" smtClean="0">
                <a:latin typeface="+mn-lt"/>
              </a:rPr>
              <a:t>ve </a:t>
            </a:r>
            <a:r>
              <a:rPr lang="tr-TR" altLang="tr-TR" sz="2800" dirty="0">
                <a:latin typeface="+mn-lt"/>
              </a:rPr>
              <a:t>varsa </a:t>
            </a:r>
            <a:r>
              <a:rPr lang="tr-TR" altLang="tr-TR" sz="2800" dirty="0" smtClean="0">
                <a:latin typeface="+mn-lt"/>
              </a:rPr>
              <a:t>raporlarınızı </a:t>
            </a:r>
            <a:r>
              <a:rPr lang="tr-TR" altLang="tr-TR" sz="2800" dirty="0">
                <a:latin typeface="+mn-lt"/>
              </a:rPr>
              <a:t>mutlaka yanınıza alınız.</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4853" y="58796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SAĞLIKLA İLGİLİ</a:t>
            </a:r>
          </a:p>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HAZIRLIKLAR</a:t>
            </a:r>
          </a:p>
        </p:txBody>
      </p:sp>
      <p:sp>
        <p:nvSpPr>
          <p:cNvPr id="8" name="Alt Başlık 2"/>
          <p:cNvSpPr txBox="1">
            <a:spLocks/>
          </p:cNvSpPr>
          <p:nvPr/>
        </p:nvSpPr>
        <p:spPr>
          <a:xfrm>
            <a:off x="324853" y="2672447"/>
            <a:ext cx="4400254" cy="92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İlaçlar ve Raporlar</a:t>
            </a:r>
          </a:p>
        </p:txBody>
      </p:sp>
      <p:pic>
        <p:nvPicPr>
          <p:cNvPr id="9" name="Picture 1" descr="Untitledggg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7164" y="2099595"/>
            <a:ext cx="5245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95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193766" y="3810943"/>
            <a:ext cx="6436490" cy="1325563"/>
          </a:xfrm>
        </p:spPr>
        <p:txBody>
          <a:bodyPr>
            <a:noAutofit/>
          </a:bodyPr>
          <a:lstStyle/>
          <a:p>
            <a:pPr algn="ctr"/>
            <a:r>
              <a:rPr lang="tr-TR" altLang="tr-TR" sz="2800" dirty="0">
                <a:latin typeface="+mn-lt"/>
              </a:rPr>
              <a:t>Ağrı kesici - Pişik kremi </a:t>
            </a:r>
            <a:br>
              <a:rPr lang="tr-TR" altLang="tr-TR" sz="2800" dirty="0">
                <a:latin typeface="+mn-lt"/>
              </a:rPr>
            </a:br>
            <a:r>
              <a:rPr lang="tr-TR" altLang="tr-TR" sz="2800" dirty="0">
                <a:latin typeface="+mn-lt"/>
              </a:rPr>
              <a:t>gibi ilaçları yanınıza almanızda fayda vardır.</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4853" y="58796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SAĞLIKLA İLGİLİ</a:t>
            </a:r>
          </a:p>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HAZIRLIKLAR</a:t>
            </a:r>
          </a:p>
        </p:txBody>
      </p:sp>
      <p:sp>
        <p:nvSpPr>
          <p:cNvPr id="8" name="Alt Başlık 2"/>
          <p:cNvSpPr txBox="1">
            <a:spLocks/>
          </p:cNvSpPr>
          <p:nvPr/>
        </p:nvSpPr>
        <p:spPr>
          <a:xfrm>
            <a:off x="324853" y="2672447"/>
            <a:ext cx="4400254" cy="92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Lüzumlu İlaçlar</a:t>
            </a:r>
          </a:p>
        </p:txBody>
      </p:sp>
      <p:pic>
        <p:nvPicPr>
          <p:cNvPr id="10"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5228" y="2686993"/>
            <a:ext cx="424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08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968261" y="806531"/>
            <a:ext cx="5417921" cy="92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VALİZ HAZIRLIĞI</a:t>
            </a:r>
          </a:p>
        </p:txBody>
      </p:sp>
      <p:graphicFrame>
        <p:nvGraphicFramePr>
          <p:cNvPr id="11" name="Tablo 10"/>
          <p:cNvGraphicFramePr>
            <a:graphicFrameLocks noGrp="1"/>
          </p:cNvGraphicFramePr>
          <p:nvPr>
            <p:extLst>
              <p:ext uri="{D42A27DB-BD31-4B8C-83A1-F6EECF244321}">
                <p14:modId xmlns:p14="http://schemas.microsoft.com/office/powerpoint/2010/main" val="563139322"/>
              </p:ext>
            </p:extLst>
          </p:nvPr>
        </p:nvGraphicFramePr>
        <p:xfrm>
          <a:off x="1484130" y="2042201"/>
          <a:ext cx="2952750" cy="2420938"/>
        </p:xfrm>
        <a:graphic>
          <a:graphicData uri="http://schemas.openxmlformats.org/drawingml/2006/table">
            <a:tbl>
              <a:tblPr firstRow="1" bandRow="1">
                <a:tableStyleId>{5DA37D80-6434-44D0-A028-1B22A696006F}</a:tableStyleId>
              </a:tblPr>
              <a:tblGrid>
                <a:gridCol w="2952750"/>
              </a:tblGrid>
              <a:tr h="2420938">
                <a:tc>
                  <a:txBody>
                    <a:bodyPr/>
                    <a:lstStyle/>
                    <a:p>
                      <a:r>
                        <a:rPr lang="tr-TR" sz="2500" dirty="0" smtClean="0"/>
                        <a:t>Adı</a:t>
                      </a:r>
                      <a:r>
                        <a:rPr lang="tr-TR" sz="2500" baseline="0" dirty="0" smtClean="0"/>
                        <a:t>        :</a:t>
                      </a:r>
                    </a:p>
                    <a:p>
                      <a:r>
                        <a:rPr lang="tr-TR" sz="2500" baseline="0" dirty="0" smtClean="0"/>
                        <a:t>Soyadı   :</a:t>
                      </a:r>
                    </a:p>
                    <a:p>
                      <a:r>
                        <a:rPr lang="tr-TR" sz="2500" baseline="0" dirty="0" smtClean="0"/>
                        <a:t>İli          : </a:t>
                      </a:r>
                    </a:p>
                    <a:p>
                      <a:r>
                        <a:rPr lang="tr-TR" sz="2500" baseline="0" dirty="0" smtClean="0"/>
                        <a:t>Kafilesi  :</a:t>
                      </a:r>
                    </a:p>
                    <a:p>
                      <a:r>
                        <a:rPr lang="tr-TR" sz="2500" baseline="0" dirty="0" smtClean="0"/>
                        <a:t>Telefon  :</a:t>
                      </a:r>
                    </a:p>
                    <a:p>
                      <a:endParaRPr lang="tr-TR" sz="2500" baseline="0" dirty="0" smtClean="0"/>
                    </a:p>
                  </a:txBody>
                  <a:tcPr marL="91420" marR="91420" marT="45718" marB="45718"/>
                </a:tc>
              </a:tr>
            </a:tbl>
          </a:graphicData>
        </a:graphic>
      </p:graphicFrame>
      <p:sp>
        <p:nvSpPr>
          <p:cNvPr id="13" name="Notched Right Arrow 20"/>
          <p:cNvSpPr/>
          <p:nvPr/>
        </p:nvSpPr>
        <p:spPr>
          <a:xfrm>
            <a:off x="5195887" y="3150623"/>
            <a:ext cx="1800225" cy="504825"/>
          </a:xfrm>
          <a:prstGeom prst="notch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Resim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1760" y="1824715"/>
            <a:ext cx="3284538"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ikdörtgen 14"/>
          <p:cNvSpPr/>
          <p:nvPr/>
        </p:nvSpPr>
        <p:spPr>
          <a:xfrm>
            <a:off x="1154276" y="4766483"/>
            <a:ext cx="6096000" cy="830997"/>
          </a:xfrm>
          <a:prstGeom prst="rect">
            <a:avLst/>
          </a:prstGeom>
        </p:spPr>
        <p:txBody>
          <a:bodyPr>
            <a:spAutoFit/>
          </a:bodyPr>
          <a:lstStyle/>
          <a:p>
            <a:pPr>
              <a:spcBef>
                <a:spcPts val="1000"/>
              </a:spcBef>
              <a:buClr>
                <a:schemeClr val="accent1"/>
              </a:buClr>
              <a:buSzPct val="80000"/>
            </a:pPr>
            <a:r>
              <a:rPr lang="tr-TR" altLang="tr-TR" sz="2400" dirty="0"/>
              <a:t>Kaybolma ve karışma riskine karşı; valizlere adı, </a:t>
            </a:r>
            <a:r>
              <a:rPr lang="tr-TR" altLang="tr-TR" sz="2400" dirty="0" smtClean="0"/>
              <a:t>soyadı, </a:t>
            </a:r>
            <a:r>
              <a:rPr lang="tr-TR" altLang="tr-TR" sz="2400" dirty="0"/>
              <a:t>ilimizi, kafile ve irtibat bilgilerini yazalım.</a:t>
            </a:r>
          </a:p>
        </p:txBody>
      </p:sp>
    </p:spTree>
    <p:extLst>
      <p:ext uri="{BB962C8B-B14F-4D97-AF65-F5344CB8AC3E}">
        <p14:creationId xmlns:p14="http://schemas.microsoft.com/office/powerpoint/2010/main" val="9779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remove"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625564" y="1279088"/>
            <a:ext cx="6158647"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Valize Neler Alınabilir?</a:t>
            </a:r>
          </a:p>
        </p:txBody>
      </p:sp>
      <p:sp>
        <p:nvSpPr>
          <p:cNvPr id="15" name="Dikdörtgen 14"/>
          <p:cNvSpPr/>
          <p:nvPr/>
        </p:nvSpPr>
        <p:spPr>
          <a:xfrm>
            <a:off x="1485544" y="2348693"/>
            <a:ext cx="9220912" cy="2816156"/>
          </a:xfrm>
          <a:prstGeom prst="rect">
            <a:avLst/>
          </a:prstGeom>
        </p:spPr>
        <p:txBody>
          <a:bodyPr wrap="square">
            <a:spAutoFit/>
          </a:bodyPr>
          <a:lstStyle/>
          <a:p>
            <a:pPr>
              <a:spcBef>
                <a:spcPts val="1000"/>
              </a:spcBef>
              <a:buClr>
                <a:schemeClr val="accent1"/>
              </a:buClr>
              <a:buSzPct val="80000"/>
              <a:buFont typeface="Wingdings" panose="05000000000000000000" pitchFamily="2" charset="2"/>
              <a:buChar char="ü"/>
            </a:pPr>
            <a:endParaRPr lang="tr-TR" altLang="tr-TR" sz="2400" dirty="0"/>
          </a:p>
          <a:p>
            <a:pPr lvl="1" algn="just">
              <a:spcBef>
                <a:spcPts val="1000"/>
              </a:spcBef>
              <a:buClr>
                <a:srgbClr val="0BD0D9"/>
              </a:buClr>
              <a:buSzPct val="95000"/>
              <a:buFont typeface="Wingdings" panose="05000000000000000000" pitchFamily="2" charset="2"/>
              <a:buChar char="ü"/>
            </a:pPr>
            <a:r>
              <a:rPr lang="tr-TR" altLang="tr-TR" sz="3200" dirty="0">
                <a:cs typeface="Times New Roman" panose="02020603050405020304" pitchFamily="18" charset="0"/>
              </a:rPr>
              <a:t>Yeterli miktarda, pamuklu, açık renkli, bol ve rahat olan giysiler,</a:t>
            </a:r>
          </a:p>
          <a:p>
            <a:pPr lvl="1" algn="just">
              <a:spcBef>
                <a:spcPts val="1000"/>
              </a:spcBef>
              <a:buClr>
                <a:srgbClr val="0BD0D9"/>
              </a:buClr>
              <a:buSzPct val="95000"/>
              <a:buFont typeface="Wingdings" panose="05000000000000000000" pitchFamily="2" charset="2"/>
              <a:buChar char="ü"/>
            </a:pPr>
            <a:r>
              <a:rPr lang="tr-TR" altLang="tr-TR" sz="3200" dirty="0">
                <a:cs typeface="Times New Roman" panose="02020603050405020304" pitchFamily="18" charset="0"/>
              </a:rPr>
              <a:t>Yeterince atlet, iç çamaşırı, pamuklu çorap,</a:t>
            </a:r>
          </a:p>
          <a:p>
            <a:pPr lvl="1" algn="just">
              <a:spcBef>
                <a:spcPts val="1000"/>
              </a:spcBef>
              <a:buClr>
                <a:srgbClr val="0BD0D9"/>
              </a:buClr>
              <a:buSzPct val="95000"/>
              <a:buFont typeface="Wingdings" panose="05000000000000000000" pitchFamily="2" charset="2"/>
              <a:buChar char="ü"/>
            </a:pPr>
            <a:r>
              <a:rPr lang="tr-TR" altLang="tr-TR" sz="3200" dirty="0">
                <a:cs typeface="Times New Roman" panose="02020603050405020304" pitchFamily="18" charset="0"/>
              </a:rPr>
              <a:t> Sandalet, rahat ayakkabı, </a:t>
            </a:r>
            <a:r>
              <a:rPr lang="tr-TR" altLang="tr-TR" sz="3200" dirty="0" smtClean="0">
                <a:cs typeface="Times New Roman" panose="02020603050405020304" pitchFamily="18" charset="0"/>
              </a:rPr>
              <a:t>kemer vb.</a:t>
            </a:r>
            <a:endParaRPr lang="tr-TR" altLang="tr-TR" sz="3200" dirty="0">
              <a:cs typeface="Times New Roman" panose="02020603050405020304" pitchFamily="18" charset="0"/>
            </a:endParaRPr>
          </a:p>
        </p:txBody>
      </p:sp>
    </p:spTree>
    <p:extLst>
      <p:ext uri="{BB962C8B-B14F-4D97-AF65-F5344CB8AC3E}">
        <p14:creationId xmlns:p14="http://schemas.microsoft.com/office/powerpoint/2010/main" val="1766952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688696" y="762758"/>
            <a:ext cx="6158647"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DİKKAT!</a:t>
            </a:r>
          </a:p>
        </p:txBody>
      </p:sp>
      <p:sp>
        <p:nvSpPr>
          <p:cNvPr id="15" name="Dikdörtgen 14"/>
          <p:cNvSpPr/>
          <p:nvPr/>
        </p:nvSpPr>
        <p:spPr>
          <a:xfrm>
            <a:off x="1174908" y="1783764"/>
            <a:ext cx="9842183" cy="1200329"/>
          </a:xfrm>
          <a:prstGeom prst="rect">
            <a:avLst/>
          </a:prstGeom>
        </p:spPr>
        <p:txBody>
          <a:bodyPr wrap="square">
            <a:spAutoFit/>
          </a:bodyPr>
          <a:lstStyle/>
          <a:p>
            <a:pPr algn="ctr"/>
            <a:r>
              <a:rPr lang="tr-TR" altLang="tr-TR" sz="2400" dirty="0">
                <a:latin typeface="Calibri" panose="020F0502020204030204" pitchFamily="34" charset="0"/>
              </a:rPr>
              <a:t>Tırnak makası, makas, iğne vb. kesici ve delici aletleri </a:t>
            </a:r>
            <a:r>
              <a:rPr lang="tr-TR" altLang="tr-TR" sz="2400" b="1" dirty="0">
                <a:latin typeface="Calibri" panose="020F0502020204030204" pitchFamily="34" charset="0"/>
              </a:rPr>
              <a:t>büyük valizinizin üst kısmına </a:t>
            </a:r>
            <a:r>
              <a:rPr lang="tr-TR" altLang="tr-TR" sz="2400" dirty="0">
                <a:latin typeface="Calibri" panose="020F0502020204030204" pitchFamily="34" charset="0"/>
              </a:rPr>
              <a:t>koyunuz.</a:t>
            </a:r>
          </a:p>
          <a:p>
            <a:pPr algn="ctr"/>
            <a:r>
              <a:rPr lang="tr-TR" altLang="tr-TR" sz="2400" dirty="0">
                <a:latin typeface="Calibri" panose="020F0502020204030204" pitchFamily="34" charset="0"/>
              </a:rPr>
              <a:t>Kesinlikle el çantasına koymayınız.</a:t>
            </a:r>
          </a:p>
        </p:txBody>
      </p:sp>
      <p:pic>
        <p:nvPicPr>
          <p:cNvPr id="7"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4245" y="3987596"/>
            <a:ext cx="28892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50483" y="3758996"/>
            <a:ext cx="12350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24958" y="4547983"/>
            <a:ext cx="1889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5245" y="2546943"/>
            <a:ext cx="3429632" cy="35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32588" y="3853910"/>
            <a:ext cx="215741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9"/>
          <p:cNvGrpSpPr>
            <a:grpSpLocks/>
          </p:cNvGrpSpPr>
          <p:nvPr/>
        </p:nvGrpSpPr>
        <p:grpSpPr bwMode="auto">
          <a:xfrm>
            <a:off x="8454548" y="4171409"/>
            <a:ext cx="1296987" cy="1177925"/>
            <a:chOff x="7380312" y="3723878"/>
            <a:chExt cx="1080120" cy="1080120"/>
          </a:xfrm>
        </p:grpSpPr>
        <p:cxnSp>
          <p:nvCxnSpPr>
            <p:cNvPr id="13" name="Straight Connector 7"/>
            <p:cNvCxnSpPr/>
            <p:nvPr/>
          </p:nvCxnSpPr>
          <p:spPr>
            <a:xfrm flipH="1" flipV="1">
              <a:off x="7380312" y="3723878"/>
              <a:ext cx="1080120" cy="1080120"/>
            </a:xfrm>
            <a:prstGeom prst="line">
              <a:avLst/>
            </a:prstGeom>
            <a:noFill/>
            <a:ln w="76200" cap="rnd" cmpd="tri" algn="ctr">
              <a:solidFill>
                <a:srgbClr val="FF0000"/>
              </a:solidFill>
              <a:prstDash val="solid"/>
            </a:ln>
            <a:effectLst/>
          </p:spPr>
        </p:cxnSp>
        <p:cxnSp>
          <p:nvCxnSpPr>
            <p:cNvPr id="14" name="Straight Connector 15"/>
            <p:cNvCxnSpPr/>
            <p:nvPr/>
          </p:nvCxnSpPr>
          <p:spPr>
            <a:xfrm flipV="1">
              <a:off x="7380312" y="3723878"/>
              <a:ext cx="1080120" cy="1080120"/>
            </a:xfrm>
            <a:prstGeom prst="line">
              <a:avLst/>
            </a:prstGeom>
            <a:noFill/>
            <a:ln w="76200" cap="rnd" cmpd="tri" algn="ctr">
              <a:solidFill>
                <a:srgbClr val="FF0000"/>
              </a:solidFill>
              <a:prstDash val="solid"/>
            </a:ln>
            <a:effectLst/>
          </p:spPr>
        </p:cxnSp>
      </p:grpSp>
      <p:sp>
        <p:nvSpPr>
          <p:cNvPr id="17" name="Curved Down Arrow 17"/>
          <p:cNvSpPr/>
          <p:nvPr/>
        </p:nvSpPr>
        <p:spPr>
          <a:xfrm rot="20225100" flipH="1" flipV="1">
            <a:off x="1957388" y="3716338"/>
            <a:ext cx="1897062" cy="701675"/>
          </a:xfrm>
          <a:prstGeom prst="curvedDownArrow">
            <a:avLst>
              <a:gd name="adj1" fmla="val 15238"/>
              <a:gd name="adj2" fmla="val 64409"/>
              <a:gd name="adj3" fmla="val 72579"/>
            </a:avLst>
          </a:prstGeom>
          <a:solidFill>
            <a:srgbClr val="96D141">
              <a:lumMod val="75000"/>
            </a:srgbClr>
          </a:solidFill>
          <a:ln w="12700" cap="rnd" cmpd="sng" algn="ctr">
            <a:noFill/>
            <a:prstDash val="solid"/>
          </a:ln>
          <a:effectLst>
            <a:outerShdw blurRad="38100" dist="254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rebuchet MS"/>
            </a:endParaRPr>
          </a:p>
        </p:txBody>
      </p:sp>
    </p:spTree>
    <p:extLst>
      <p:ext uri="{BB962C8B-B14F-4D97-AF65-F5344CB8AC3E}">
        <p14:creationId xmlns:p14="http://schemas.microsoft.com/office/powerpoint/2010/main" val="28789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3000" fill="hold" nodeType="afterEffect">
                                  <p:stCondLst>
                                    <p:cond delay="0"/>
                                  </p:stCondLst>
                                  <p:childTnLst>
                                    <p:anim calcmode="discrete" valueType="str">
                                      <p:cBhvr>
                                        <p:cTn id="6" dur="2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688696" y="762758"/>
            <a:ext cx="6158647"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DİKKAT!</a:t>
            </a:r>
          </a:p>
        </p:txBody>
      </p:sp>
      <p:pic>
        <p:nvPicPr>
          <p:cNvPr id="11" name="Resim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2935" y="1730969"/>
            <a:ext cx="3429632" cy="35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9"/>
          <p:cNvGrpSpPr>
            <a:grpSpLocks/>
          </p:cNvGrpSpPr>
          <p:nvPr/>
        </p:nvGrpSpPr>
        <p:grpSpPr bwMode="auto">
          <a:xfrm>
            <a:off x="3119123" y="2684623"/>
            <a:ext cx="1391923" cy="2263300"/>
            <a:chOff x="7505734" y="3723880"/>
            <a:chExt cx="1048783" cy="1251974"/>
          </a:xfrm>
        </p:grpSpPr>
        <p:cxnSp>
          <p:nvCxnSpPr>
            <p:cNvPr id="19" name="Straight Connector 10"/>
            <p:cNvCxnSpPr/>
            <p:nvPr/>
          </p:nvCxnSpPr>
          <p:spPr>
            <a:xfrm flipH="1" flipV="1">
              <a:off x="7505734" y="3779336"/>
              <a:ext cx="1048783" cy="1044773"/>
            </a:xfrm>
            <a:prstGeom prst="line">
              <a:avLst/>
            </a:prstGeom>
            <a:noFill/>
            <a:ln w="76200" cap="rnd" cmpd="tri" algn="ctr">
              <a:solidFill>
                <a:srgbClr val="FF0000"/>
              </a:solidFill>
              <a:prstDash val="solid"/>
            </a:ln>
            <a:effectLst/>
          </p:spPr>
        </p:cxnSp>
        <p:cxnSp>
          <p:nvCxnSpPr>
            <p:cNvPr id="20" name="Straight Connector 11"/>
            <p:cNvCxnSpPr/>
            <p:nvPr/>
          </p:nvCxnSpPr>
          <p:spPr>
            <a:xfrm flipV="1">
              <a:off x="7704770" y="3723880"/>
              <a:ext cx="755662" cy="1251974"/>
            </a:xfrm>
            <a:prstGeom prst="line">
              <a:avLst/>
            </a:prstGeom>
            <a:noFill/>
            <a:ln w="76200" cap="rnd" cmpd="tri" algn="ctr">
              <a:solidFill>
                <a:srgbClr val="FF0000"/>
              </a:solidFill>
              <a:prstDash val="solid"/>
            </a:ln>
            <a:effectLst/>
          </p:spPr>
        </p:cxnSp>
      </p:grpSp>
      <p:pic>
        <p:nvPicPr>
          <p:cNvPr id="21" name="Picture 1" descr="ilac_toplu.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4527" y="3634188"/>
            <a:ext cx="22669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urved Down Arrow 17"/>
          <p:cNvSpPr/>
          <p:nvPr/>
        </p:nvSpPr>
        <p:spPr>
          <a:xfrm>
            <a:off x="8253877" y="2784875"/>
            <a:ext cx="2205038" cy="849313"/>
          </a:xfrm>
          <a:prstGeom prst="curvedDownArrow">
            <a:avLst>
              <a:gd name="adj1" fmla="val 15238"/>
              <a:gd name="adj2" fmla="val 64409"/>
              <a:gd name="adj3" fmla="val 72579"/>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23" name="Resim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85765" y="3845325"/>
            <a:ext cx="1911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Metin kutusu 19"/>
          <p:cNvSpPr txBox="1">
            <a:spLocks noChangeArrowheads="1"/>
          </p:cNvSpPr>
          <p:nvPr/>
        </p:nvSpPr>
        <p:spPr bwMode="auto">
          <a:xfrm>
            <a:off x="2477648" y="5352660"/>
            <a:ext cx="2305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000" dirty="0">
                <a:latin typeface="+mn-lt"/>
              </a:rPr>
              <a:t>Önemli ilaçlarınızı</a:t>
            </a:r>
          </a:p>
          <a:p>
            <a:pPr algn="ctr"/>
            <a:r>
              <a:rPr lang="tr-TR" altLang="tr-TR" sz="2000" dirty="0">
                <a:latin typeface="+mn-lt"/>
              </a:rPr>
              <a:t>valize koymayın.</a:t>
            </a:r>
          </a:p>
        </p:txBody>
      </p:sp>
      <p:sp>
        <p:nvSpPr>
          <p:cNvPr id="2" name="Dikdörtgen 1"/>
          <p:cNvSpPr/>
          <p:nvPr/>
        </p:nvSpPr>
        <p:spPr>
          <a:xfrm>
            <a:off x="7335502" y="1983892"/>
            <a:ext cx="3734470" cy="646331"/>
          </a:xfrm>
          <a:prstGeom prst="rect">
            <a:avLst/>
          </a:prstGeom>
        </p:spPr>
        <p:txBody>
          <a:bodyPr wrap="square">
            <a:spAutoFit/>
          </a:bodyPr>
          <a:lstStyle/>
          <a:p>
            <a:pPr algn="ctr"/>
            <a:r>
              <a:rPr lang="tr-TR" altLang="tr-TR" b="1" dirty="0">
                <a:solidFill>
                  <a:srgbClr val="00B050"/>
                </a:solidFill>
              </a:rPr>
              <a:t>El çantanıza koyarak</a:t>
            </a:r>
          </a:p>
          <a:p>
            <a:pPr algn="ctr"/>
            <a:r>
              <a:rPr lang="tr-TR" altLang="tr-TR" b="1" dirty="0">
                <a:solidFill>
                  <a:srgbClr val="00B050"/>
                </a:solidFill>
              </a:rPr>
              <a:t>yanınıza alın</a:t>
            </a:r>
          </a:p>
        </p:txBody>
      </p:sp>
    </p:spTree>
    <p:extLst>
      <p:ext uri="{BB962C8B-B14F-4D97-AF65-F5344CB8AC3E}">
        <p14:creationId xmlns:p14="http://schemas.microsoft.com/office/powerpoint/2010/main" val="21872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3000" fill="hold" nodeType="afterEffect">
                                  <p:stCondLst>
                                    <p:cond delay="0"/>
                                  </p:stCondLst>
                                  <p:childTnLst>
                                    <p:anim calcmode="discrete" valueType="str">
                                      <p:cBhvr>
                                        <p:cTn id="6" dur="2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El Çantasında Bulunacaklar</a:t>
            </a:r>
          </a:p>
        </p:txBody>
      </p:sp>
      <p:pic>
        <p:nvPicPr>
          <p:cNvPr id="23"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6795" y="3147364"/>
            <a:ext cx="1911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Notched Right Arrow 20"/>
          <p:cNvSpPr/>
          <p:nvPr/>
        </p:nvSpPr>
        <p:spPr>
          <a:xfrm>
            <a:off x="7824137" y="3758552"/>
            <a:ext cx="1800225" cy="504825"/>
          </a:xfrm>
          <a:prstGeom prst="notch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 descr="pasapor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46135">
            <a:off x="4407837" y="2628252"/>
            <a:ext cx="12715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p:cNvPicPr>
          <p:nvPr/>
        </p:nvPicPr>
        <p:blipFill rotWithShape="1">
          <a:blip r:embed="rId7" cstate="print">
            <a:extLst/>
          </a:blip>
          <a:srcRect l="64490" t="27291" r="1479" b="24499"/>
          <a:stretch/>
        </p:blipFill>
        <p:spPr>
          <a:xfrm rot="5088218">
            <a:off x="6043919" y="2680304"/>
            <a:ext cx="1449976" cy="1540602"/>
          </a:xfrm>
          <a:prstGeom prst="rect">
            <a:avLst/>
          </a:prstGeom>
          <a:ln>
            <a:noFill/>
          </a:ln>
          <a:effectLst>
            <a:softEdge rad="112500"/>
          </a:effectLst>
        </p:spPr>
      </p:pic>
      <p:pic>
        <p:nvPicPr>
          <p:cNvPr id="25" name="Resim 6"/>
          <p:cNvPicPr>
            <a:picLocks noChangeAspect="1"/>
          </p:cNvPicPr>
          <p:nvPr/>
        </p:nvPicPr>
        <p:blipFill>
          <a:blip r:embed="rId8" cstate="print">
            <a:extLst/>
          </a:blip>
          <a:srcRect/>
          <a:stretch>
            <a:fillRect/>
          </a:stretch>
        </p:blipFill>
        <p:spPr bwMode="auto">
          <a:xfrm>
            <a:off x="5946675" y="4341772"/>
            <a:ext cx="1663759" cy="1230754"/>
          </a:xfrm>
          <a:prstGeom prst="rect">
            <a:avLst/>
          </a:prstGeom>
          <a:ln>
            <a:noFill/>
          </a:ln>
          <a:effectLst>
            <a:softEdge rad="112500"/>
          </a:effectLst>
          <a:extLst/>
        </p:spPr>
      </p:pic>
      <p:graphicFrame>
        <p:nvGraphicFramePr>
          <p:cNvPr id="26" name="Tablo 25"/>
          <p:cNvGraphicFramePr>
            <a:graphicFrameLocks noGrp="1"/>
          </p:cNvGraphicFramePr>
          <p:nvPr>
            <p:extLst>
              <p:ext uri="{D42A27DB-BD31-4B8C-83A1-F6EECF244321}">
                <p14:modId xmlns:p14="http://schemas.microsoft.com/office/powerpoint/2010/main" val="3507189857"/>
              </p:ext>
            </p:extLst>
          </p:nvPr>
        </p:nvGraphicFramePr>
        <p:xfrm>
          <a:off x="4412599" y="4482452"/>
          <a:ext cx="1350963" cy="944563"/>
        </p:xfrm>
        <a:graphic>
          <a:graphicData uri="http://schemas.openxmlformats.org/drawingml/2006/table">
            <a:tbl>
              <a:tblPr firstRow="1" bandRow="1">
                <a:tableStyleId>{5C22544A-7EE6-4342-B048-85BDC9FD1C3A}</a:tableStyleId>
              </a:tblPr>
              <a:tblGrid>
                <a:gridCol w="1350963"/>
              </a:tblGrid>
              <a:tr h="944563">
                <a:tc>
                  <a:txBody>
                    <a:bodyPr/>
                    <a:lstStyle/>
                    <a:p>
                      <a:endParaRPr lang="tr-TR" sz="1800" dirty="0" smtClean="0"/>
                    </a:p>
                    <a:p>
                      <a:pPr algn="ctr"/>
                      <a:r>
                        <a:rPr lang="tr-TR" sz="1800" dirty="0" smtClean="0"/>
                        <a:t>Aşı Kartı </a:t>
                      </a:r>
                      <a:endParaRPr lang="tr-TR" sz="1800" dirty="0"/>
                    </a:p>
                  </a:txBody>
                  <a:tcPr marL="91481" marR="91481" marT="45708" marB="45708">
                    <a:solidFill>
                      <a:srgbClr val="D1C77D"/>
                    </a:solidFill>
                  </a:tcPr>
                </a:tc>
              </a:tr>
            </a:tbl>
          </a:graphicData>
        </a:graphic>
      </p:graphicFrame>
      <p:sp>
        <p:nvSpPr>
          <p:cNvPr id="3" name="Dikdörtgen 2"/>
          <p:cNvSpPr/>
          <p:nvPr/>
        </p:nvSpPr>
        <p:spPr>
          <a:xfrm>
            <a:off x="803303" y="2456134"/>
            <a:ext cx="2742054" cy="3170099"/>
          </a:xfrm>
          <a:prstGeom prst="rect">
            <a:avLst/>
          </a:prstGeom>
        </p:spPr>
        <p:txBody>
          <a:bodyPr wrap="square">
            <a:spAutoFit/>
          </a:bodyPr>
          <a:lstStyle/>
          <a:p>
            <a:pPr algn="just"/>
            <a:r>
              <a:rPr lang="tr-TR" altLang="tr-TR" sz="2000" dirty="0">
                <a:latin typeface="Calibri" panose="020F0502020204030204" pitchFamily="34" charset="0"/>
                <a:ea typeface="Cambria Math" panose="02040503050406030204" pitchFamily="18" charset="0"/>
                <a:cs typeface="Calibri" panose="020F0502020204030204" pitchFamily="34" charset="0"/>
              </a:rPr>
              <a:t>Valizler uçağın bagajına konulacağından havaalanında </a:t>
            </a:r>
            <a:r>
              <a:rPr lang="tr-TR" altLang="tr-TR" sz="2000" b="1" dirty="0">
                <a:latin typeface="Calibri" panose="020F0502020204030204" pitchFamily="34" charset="0"/>
                <a:ea typeface="Cambria Math" panose="02040503050406030204" pitchFamily="18" charset="0"/>
                <a:cs typeface="Calibri" panose="020F0502020204030204" pitchFamily="34" charset="0"/>
              </a:rPr>
              <a:t>pasaport</a:t>
            </a:r>
            <a:r>
              <a:rPr lang="tr-TR" altLang="tr-TR" sz="2000" dirty="0">
                <a:latin typeface="Calibri" panose="020F0502020204030204" pitchFamily="34" charset="0"/>
                <a:ea typeface="Cambria Math" panose="02040503050406030204" pitchFamily="18" charset="0"/>
                <a:cs typeface="Calibri" panose="020F0502020204030204" pitchFamily="34" charset="0"/>
              </a:rPr>
              <a:t> (iç hatlar için nüfus cüzdanı) </a:t>
            </a:r>
            <a:r>
              <a:rPr lang="tr-TR" altLang="tr-TR" sz="2000" b="1" dirty="0">
                <a:latin typeface="Calibri" panose="020F0502020204030204" pitchFamily="34" charset="0"/>
                <a:ea typeface="Cambria Math" panose="02040503050406030204" pitchFamily="18" charset="0"/>
                <a:cs typeface="Calibri" panose="020F0502020204030204" pitchFamily="34" charset="0"/>
              </a:rPr>
              <a:t>hac kimlik kartı, aşı kartı ve yurt dışı çıkış harç dekontunu </a:t>
            </a:r>
            <a:r>
              <a:rPr lang="tr-TR" altLang="tr-TR" sz="2000" b="1" dirty="0">
                <a:solidFill>
                  <a:srgbClr val="FF3300"/>
                </a:solidFill>
                <a:latin typeface="Calibri" panose="020F0502020204030204" pitchFamily="34" charset="0"/>
                <a:ea typeface="Cambria Math" panose="02040503050406030204" pitchFamily="18" charset="0"/>
                <a:cs typeface="Calibri" panose="020F0502020204030204" pitchFamily="34" charset="0"/>
              </a:rPr>
              <a:t>kesinlikle valize değil el çantanıza koyarak yanınıza alınız</a:t>
            </a:r>
            <a:r>
              <a:rPr lang="tr-TR" altLang="tr-TR" sz="2000" dirty="0">
                <a:solidFill>
                  <a:srgbClr val="FF3300"/>
                </a:solidFill>
                <a:latin typeface="Calibri" panose="020F0502020204030204" pitchFamily="34" charset="0"/>
                <a:ea typeface="Cambria Math"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20626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remove"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El Çantasında Bulunacaklar</a:t>
            </a:r>
          </a:p>
        </p:txBody>
      </p:sp>
      <p:pic>
        <p:nvPicPr>
          <p:cNvPr id="23"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6289" y="3147364"/>
            <a:ext cx="1911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Notched Right Arrow 20"/>
          <p:cNvSpPr/>
          <p:nvPr/>
        </p:nvSpPr>
        <p:spPr>
          <a:xfrm>
            <a:off x="7268656" y="3758552"/>
            <a:ext cx="1800225" cy="504825"/>
          </a:xfrm>
          <a:prstGeom prst="notch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Dikdörtgen 1"/>
          <p:cNvSpPr>
            <a:spLocks noChangeArrowheads="1"/>
          </p:cNvSpPr>
          <p:nvPr/>
        </p:nvSpPr>
        <p:spPr bwMode="auto">
          <a:xfrm>
            <a:off x="1061864" y="1988489"/>
            <a:ext cx="83534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Hac ibadeti süresince el çantanızda</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 seccade, </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havlu, </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peçete,</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güneş gözlüğü, </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şemsiye </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ve terlik poşeti </a:t>
            </a:r>
          </a:p>
          <a:p>
            <a:pPr algn="ctr"/>
            <a:r>
              <a:rPr lang="tr-TR" altLang="tr-TR" sz="2800" dirty="0">
                <a:latin typeface="Calibri" panose="020F0502020204030204" pitchFamily="34" charset="0"/>
                <a:ea typeface="Cambria Math" panose="02040503050406030204" pitchFamily="18" charset="0"/>
                <a:cs typeface="Calibri" panose="020F0502020204030204" pitchFamily="34" charset="0"/>
              </a:rPr>
              <a:t>bulundurmanız faydalı olacaktır.</a:t>
            </a:r>
          </a:p>
        </p:txBody>
      </p:sp>
      <p:pic>
        <p:nvPicPr>
          <p:cNvPr id="18" name="Resim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6407" y="2897188"/>
            <a:ext cx="1984375"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2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remove"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DİKKAT!</a:t>
            </a:r>
          </a:p>
        </p:txBody>
      </p:sp>
      <p:pic>
        <p:nvPicPr>
          <p:cNvPr id="23"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7274" y="3147364"/>
            <a:ext cx="1911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etin kutusu 7"/>
          <p:cNvSpPr txBox="1">
            <a:spLocks noChangeArrowheads="1"/>
          </p:cNvSpPr>
          <p:nvPr/>
        </p:nvSpPr>
        <p:spPr bwMode="auto">
          <a:xfrm>
            <a:off x="1914942" y="1965325"/>
            <a:ext cx="770413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689" tIns="22844" rIns="45689" bIns="22844">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300" dirty="0">
                <a:latin typeface="Calibri" panose="020F0502020204030204" pitchFamily="34" charset="0"/>
                <a:ea typeface="Cambria Math" panose="02040503050406030204" pitchFamily="18" charset="0"/>
                <a:cs typeface="Calibri" panose="020F0502020204030204" pitchFamily="34" charset="0"/>
              </a:rPr>
              <a:t>Türkiye’den gidişi Cidde’ye olan yolcular i</a:t>
            </a:r>
            <a:r>
              <a:rPr lang="tr-TR" altLang="tr-TR" sz="2300" b="1" dirty="0">
                <a:latin typeface="Calibri" panose="020F0502020204030204" pitchFamily="34" charset="0"/>
                <a:ea typeface="Cambria Math" panose="02040503050406030204" pitchFamily="18" charset="0"/>
                <a:cs typeface="Calibri" panose="020F0502020204030204" pitchFamily="34" charset="0"/>
              </a:rPr>
              <a:t>hram, terlik</a:t>
            </a:r>
            <a:r>
              <a:rPr lang="tr-TR" altLang="tr-TR" sz="2300" dirty="0">
                <a:latin typeface="Calibri" panose="020F0502020204030204" pitchFamily="34" charset="0"/>
                <a:ea typeface="Cambria Math" panose="02040503050406030204" pitchFamily="18" charset="0"/>
                <a:cs typeface="Calibri" panose="020F0502020204030204" pitchFamily="34" charset="0"/>
              </a:rPr>
              <a:t> ve</a:t>
            </a:r>
            <a:r>
              <a:rPr lang="tr-TR" altLang="tr-TR" sz="2300" b="1" dirty="0">
                <a:latin typeface="Calibri" panose="020F0502020204030204" pitchFamily="34" charset="0"/>
                <a:ea typeface="Cambria Math" panose="02040503050406030204" pitchFamily="18" charset="0"/>
                <a:cs typeface="Calibri" panose="020F0502020204030204" pitchFamily="34" charset="0"/>
              </a:rPr>
              <a:t> kemerini</a:t>
            </a:r>
            <a:r>
              <a:rPr lang="tr-TR" altLang="tr-TR" sz="2300" dirty="0">
                <a:latin typeface="Calibri" panose="020F0502020204030204" pitchFamily="34" charset="0"/>
                <a:ea typeface="Cambria Math" panose="02040503050406030204" pitchFamily="18" charset="0"/>
                <a:cs typeface="Calibri" panose="020F0502020204030204" pitchFamily="34" charset="0"/>
              </a:rPr>
              <a:t> el çantasına almalıdır.</a:t>
            </a:r>
          </a:p>
        </p:txBody>
      </p:sp>
      <p:pic>
        <p:nvPicPr>
          <p:cNvPr id="14" name="Picture 2" descr="Ihram_Cotton-women-500x50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64328" y="2757488"/>
            <a:ext cx="23844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6331" y="3003550"/>
            <a:ext cx="2389188"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otched Right Arrow 20"/>
          <p:cNvSpPr/>
          <p:nvPr/>
        </p:nvSpPr>
        <p:spPr>
          <a:xfrm>
            <a:off x="5543967" y="3716338"/>
            <a:ext cx="1800225" cy="504825"/>
          </a:xfrm>
          <a:prstGeom prst="notch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Dikdörtgen 11"/>
          <p:cNvSpPr>
            <a:spLocks noChangeArrowheads="1"/>
          </p:cNvSpPr>
          <p:nvPr/>
        </p:nvSpPr>
        <p:spPr bwMode="auto">
          <a:xfrm>
            <a:off x="2013367" y="4941221"/>
            <a:ext cx="750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000" b="1" dirty="0">
                <a:solidFill>
                  <a:srgbClr val="FF0000"/>
                </a:solidFill>
                <a:latin typeface="Calibri" panose="020F0502020204030204" pitchFamily="34" charset="0"/>
              </a:rPr>
              <a:t>Türkiye’den gidişi direk Medine olanlar havaalanında ihrama girmeyecekleri için bu eşyalarını büyük valize koyabilirler.</a:t>
            </a:r>
          </a:p>
        </p:txBody>
      </p:sp>
    </p:spTree>
    <p:extLst>
      <p:ext uri="{BB962C8B-B14F-4D97-AF65-F5344CB8AC3E}">
        <p14:creationId xmlns:p14="http://schemas.microsoft.com/office/powerpoint/2010/main" val="9207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3000" fill="remove"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YÜK HADDİ</a:t>
            </a:r>
          </a:p>
        </p:txBody>
      </p:sp>
      <p:pic>
        <p:nvPicPr>
          <p:cNvPr id="23"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7274" y="3147364"/>
            <a:ext cx="1911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Metin kutusu 6"/>
          <p:cNvSpPr txBox="1">
            <a:spLocks noChangeArrowheads="1"/>
          </p:cNvSpPr>
          <p:nvPr/>
        </p:nvSpPr>
        <p:spPr bwMode="auto">
          <a:xfrm>
            <a:off x="7434160" y="4873211"/>
            <a:ext cx="34559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689" tIns="22844" rIns="45689" bIns="22844">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tr-TR" altLang="tr-TR" sz="2800" b="1" dirty="0">
                <a:latin typeface="Calibri" panose="020F0502020204030204" pitchFamily="34" charset="0"/>
                <a:ea typeface="Cambria Math" panose="02040503050406030204" pitchFamily="18" charset="0"/>
                <a:cs typeface="Calibri" panose="020F0502020204030204" pitchFamily="34" charset="0"/>
              </a:rPr>
              <a:t>EL ÇANTASI</a:t>
            </a:r>
          </a:p>
          <a:p>
            <a:pPr algn="ctr">
              <a:lnSpc>
                <a:spcPct val="80000"/>
              </a:lnSpc>
            </a:pPr>
            <a:r>
              <a:rPr lang="tr-TR" altLang="tr-TR" sz="2800" b="1" dirty="0">
                <a:solidFill>
                  <a:srgbClr val="FF0000"/>
                </a:solidFill>
                <a:latin typeface="Calibri" panose="020F0502020204030204" pitchFamily="34" charset="0"/>
                <a:ea typeface="Cambria Math" panose="02040503050406030204" pitchFamily="18" charset="0"/>
                <a:cs typeface="Calibri" panose="020F0502020204030204" pitchFamily="34" charset="0"/>
              </a:rPr>
              <a:t>EN FAZLA </a:t>
            </a:r>
            <a:r>
              <a:rPr lang="tr-TR" altLang="tr-TR" sz="2800" b="1" dirty="0">
                <a:latin typeface="Calibri" panose="020F0502020204030204" pitchFamily="34" charset="0"/>
                <a:ea typeface="Cambria Math" panose="02040503050406030204" pitchFamily="18" charset="0"/>
                <a:cs typeface="Calibri" panose="020F0502020204030204" pitchFamily="34" charset="0"/>
              </a:rPr>
              <a:t>8 KG</a:t>
            </a:r>
          </a:p>
        </p:txBody>
      </p:sp>
      <p:pic>
        <p:nvPicPr>
          <p:cNvPr id="22" name="Resim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0435" y="1893920"/>
            <a:ext cx="299085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Metin kutusu 10"/>
          <p:cNvSpPr txBox="1">
            <a:spLocks noChangeArrowheads="1"/>
          </p:cNvSpPr>
          <p:nvPr/>
        </p:nvSpPr>
        <p:spPr bwMode="auto">
          <a:xfrm>
            <a:off x="1528660" y="4879905"/>
            <a:ext cx="34544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689" tIns="22844" rIns="45689" bIns="22844">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tr-TR" altLang="tr-TR" sz="2800" b="1" dirty="0">
                <a:latin typeface="Calibri" panose="020F0502020204030204" pitchFamily="34" charset="0"/>
                <a:ea typeface="Cambria Math" panose="02040503050406030204" pitchFamily="18" charset="0"/>
                <a:cs typeface="Calibri" panose="020F0502020204030204" pitchFamily="34" charset="0"/>
              </a:rPr>
              <a:t>VALİZ</a:t>
            </a:r>
          </a:p>
          <a:p>
            <a:pPr algn="ctr">
              <a:lnSpc>
                <a:spcPct val="80000"/>
              </a:lnSpc>
            </a:pPr>
            <a:r>
              <a:rPr lang="tr-TR" altLang="tr-TR" sz="2800" b="1" dirty="0">
                <a:solidFill>
                  <a:srgbClr val="FF0000"/>
                </a:solidFill>
                <a:latin typeface="Calibri" panose="020F0502020204030204" pitchFamily="34" charset="0"/>
                <a:ea typeface="Cambria Math" panose="02040503050406030204" pitchFamily="18" charset="0"/>
                <a:cs typeface="Calibri" panose="020F0502020204030204" pitchFamily="34" charset="0"/>
              </a:rPr>
              <a:t>EN FAZLA </a:t>
            </a:r>
            <a:r>
              <a:rPr lang="tr-TR" altLang="tr-TR" sz="2800" b="1" dirty="0">
                <a:latin typeface="Calibri" panose="020F0502020204030204" pitchFamily="34" charset="0"/>
                <a:ea typeface="Cambria Math" panose="02040503050406030204" pitchFamily="18" charset="0"/>
                <a:cs typeface="Calibri" panose="020F0502020204030204" pitchFamily="34" charset="0"/>
              </a:rPr>
              <a:t>30 KG</a:t>
            </a:r>
          </a:p>
        </p:txBody>
      </p:sp>
      <p:sp>
        <p:nvSpPr>
          <p:cNvPr id="25" name="Dikdörtgen 4"/>
          <p:cNvSpPr>
            <a:spLocks noChangeArrowheads="1"/>
          </p:cNvSpPr>
          <p:nvPr/>
        </p:nvSpPr>
        <p:spPr bwMode="auto">
          <a:xfrm>
            <a:off x="4605235" y="2076434"/>
            <a:ext cx="62849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200" dirty="0">
                <a:latin typeface="Calibri" panose="020F0502020204030204" pitchFamily="34" charset="0"/>
              </a:rPr>
              <a:t>ULUSLARARASI UÇUŞ STANDARTLARI GEREĞİ UÇAĞA BELİRTİLEN YÜKTEN FAZLA EŞYA </a:t>
            </a:r>
            <a:r>
              <a:rPr lang="tr-TR" altLang="tr-TR" sz="2200" b="1" dirty="0">
                <a:latin typeface="Calibri" panose="020F0502020204030204" pitchFamily="34" charset="0"/>
              </a:rPr>
              <a:t>ALINMAMAKTADIR.</a:t>
            </a:r>
          </a:p>
        </p:txBody>
      </p:sp>
      <p:pic>
        <p:nvPicPr>
          <p:cNvPr id="26" name="Resim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2930" y="3558312"/>
            <a:ext cx="174466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Metin kutusu 16"/>
          <p:cNvSpPr txBox="1">
            <a:spLocks noChangeArrowheads="1"/>
          </p:cNvSpPr>
          <p:nvPr/>
        </p:nvSpPr>
        <p:spPr bwMode="auto">
          <a:xfrm>
            <a:off x="4595710" y="5331716"/>
            <a:ext cx="3454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689" tIns="22844" rIns="45689" bIns="22844">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tr-TR" altLang="tr-TR" sz="2800" b="1" dirty="0">
                <a:latin typeface="Calibri" panose="020F0502020204030204" pitchFamily="34" charset="0"/>
                <a:ea typeface="Cambria Math" panose="02040503050406030204" pitchFamily="18" charset="0"/>
                <a:cs typeface="Calibri" panose="020F0502020204030204" pitchFamily="34" charset="0"/>
              </a:rPr>
              <a:t>ZEMZEM </a:t>
            </a:r>
          </a:p>
          <a:p>
            <a:pPr algn="ctr">
              <a:lnSpc>
                <a:spcPct val="80000"/>
              </a:lnSpc>
            </a:pPr>
            <a:r>
              <a:rPr lang="tr-TR" altLang="tr-TR" sz="2800" b="1" dirty="0">
                <a:solidFill>
                  <a:srgbClr val="FF0000"/>
                </a:solidFill>
                <a:latin typeface="Calibri" panose="020F0502020204030204" pitchFamily="34" charset="0"/>
                <a:ea typeface="Cambria Math" panose="02040503050406030204" pitchFamily="18" charset="0"/>
                <a:cs typeface="Calibri" panose="020F0502020204030204" pitchFamily="34" charset="0"/>
              </a:rPr>
              <a:t>5 LT</a:t>
            </a:r>
            <a:endParaRPr lang="tr-TR" altLang="tr-TR" sz="2800" b="1" dirty="0">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98372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63844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492154" y="1664321"/>
            <a:ext cx="11207691" cy="1238933"/>
          </a:xfrm>
        </p:spPr>
        <p:txBody>
          <a:bodyPr>
            <a:noAutofit/>
          </a:bodyPr>
          <a:lstStyle/>
          <a:p>
            <a:r>
              <a:rPr lang="tr-TR" sz="4400" b="1" dirty="0">
                <a:solidFill>
                  <a:srgbClr val="ED7D31">
                    <a:lumMod val="50000"/>
                  </a:srgbClr>
                </a:solidFill>
                <a:latin typeface="Gabriola" panose="04040605051002020D02" pitchFamily="82" charset="0"/>
                <a:cs typeface="Consolas" panose="020B0609020204030204" pitchFamily="49" charset="0"/>
              </a:rPr>
              <a:t>2</a:t>
            </a:r>
            <a:r>
              <a:rPr lang="tr-TR" sz="4400" b="1" dirty="0" smtClean="0">
                <a:solidFill>
                  <a:srgbClr val="ED7D31">
                    <a:lumMod val="50000"/>
                  </a:srgbClr>
                </a:solidFill>
                <a:latin typeface="Gabriola" panose="04040605051002020D02" pitchFamily="82" charset="0"/>
                <a:cs typeface="Consolas" panose="020B0609020204030204" pitchFamily="49" charset="0"/>
              </a:rPr>
              <a:t>. DERS</a:t>
            </a:r>
          </a:p>
          <a:p>
            <a:r>
              <a:rPr lang="tr-TR" sz="4400" b="1" dirty="0" smtClean="0">
                <a:solidFill>
                  <a:srgbClr val="ED7D31">
                    <a:lumMod val="50000"/>
                  </a:srgbClr>
                </a:solidFill>
                <a:latin typeface="Gabriola" panose="04040605051002020D02" pitchFamily="82" charset="0"/>
                <a:cs typeface="Consolas" panose="020B0609020204030204" pitchFamily="49" charset="0"/>
              </a:rPr>
              <a:t>YOLCULUĞA ÇIKMADAN ÖNCE MADDİ VE MANEVİ HAZIRLIK</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9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759" y="580402"/>
            <a:ext cx="2074086" cy="1083919"/>
          </a:xfrm>
          <a:prstGeom prst="rect">
            <a:avLst/>
          </a:prstGeom>
        </p:spPr>
      </p:pic>
    </p:spTree>
    <p:extLst>
      <p:ext uri="{BB962C8B-B14F-4D97-AF65-F5344CB8AC3E}">
        <p14:creationId xmlns:p14="http://schemas.microsoft.com/office/powerpoint/2010/main" val="77554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476430"/>
            <a:ext cx="900000" cy="900000"/>
          </a:xfrm>
          <a:prstGeom prst="rect">
            <a:avLst/>
          </a:prstGeom>
        </p:spPr>
      </p:pic>
      <p:pic>
        <p:nvPicPr>
          <p:cNvPr id="6" name="Resim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580402"/>
            <a:ext cx="900000" cy="900000"/>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BEDENİ HAZIRLIK</a:t>
            </a:r>
          </a:p>
        </p:txBody>
      </p:sp>
      <p:sp>
        <p:nvSpPr>
          <p:cNvPr id="13" name="İçerik Yer Tutucusu 2"/>
          <p:cNvSpPr txBox="1">
            <a:spLocks/>
          </p:cNvSpPr>
          <p:nvPr/>
        </p:nvSpPr>
        <p:spPr>
          <a:xfrm>
            <a:off x="4557738" y="2917825"/>
            <a:ext cx="6684636" cy="2376488"/>
          </a:xfrm>
          <a:prstGeom prst="rect">
            <a:avLst/>
          </a:prstGeom>
        </p:spPr>
        <p:txBody>
          <a:bodyPr>
            <a:norm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panose="05040102010807070707" pitchFamily="18" charset="2"/>
              <a:buNone/>
              <a:defRPr/>
            </a:pPr>
            <a:endParaRPr lang="tr-TR" sz="2800" dirty="0" smtClean="0">
              <a:latin typeface="Times New Roman" pitchFamily="18" charset="0"/>
              <a:cs typeface="Times New Roman" pitchFamily="18" charset="0"/>
            </a:endParaRPr>
          </a:p>
          <a:p>
            <a:pPr algn="just">
              <a:buFont typeface="Wingdings" pitchFamily="2" charset="2"/>
              <a:buChar char="ü"/>
              <a:defRPr/>
            </a:pPr>
            <a:r>
              <a:rPr lang="tr-TR" sz="2800" dirty="0" smtClean="0">
                <a:latin typeface="Times New Roman" pitchFamily="18" charset="0"/>
                <a:cs typeface="Times New Roman" pitchFamily="18" charset="0"/>
              </a:rPr>
              <a:t>Dengeli beslenilmeli, yürüyüş yapılmalı.. (Tavaf, say gibi Hac menasikini yaparken zorlanmamak için)</a:t>
            </a:r>
          </a:p>
        </p:txBody>
      </p:sp>
      <p:sp>
        <p:nvSpPr>
          <p:cNvPr id="15" name="Dikdörtgen 5"/>
          <p:cNvSpPr>
            <a:spLocks noChangeArrowheads="1"/>
          </p:cNvSpPr>
          <p:nvPr/>
        </p:nvSpPr>
        <p:spPr bwMode="auto">
          <a:xfrm>
            <a:off x="838200" y="2076178"/>
            <a:ext cx="1051559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3" panose="05040102010807070707" pitchFamily="18" charset="2"/>
              <a:buNone/>
            </a:pPr>
            <a:r>
              <a:rPr lang="tr-TR" altLang="tr-TR" sz="2500" dirty="0">
                <a:solidFill>
                  <a:srgbClr val="0070C0"/>
                </a:solidFill>
                <a:latin typeface="Times New Roman" panose="02020603050405020304" pitchFamily="18" charset="0"/>
                <a:cs typeface="Times New Roman" panose="02020603050405020304" pitchFamily="18" charset="0"/>
              </a:rPr>
              <a:t>Hac ibadeti önemli ölçüde bedenen efor sarf edilerek yapılan bir ibadettir. </a:t>
            </a:r>
          </a:p>
        </p:txBody>
      </p:sp>
      <p:pic>
        <p:nvPicPr>
          <p:cNvPr id="2" name="Resim 1"/>
          <p:cNvPicPr>
            <a:picLocks noChangeAspect="1"/>
          </p:cNvPicPr>
          <p:nvPr/>
        </p:nvPicPr>
        <p:blipFill>
          <a:blip r:embed="rId5"/>
          <a:stretch>
            <a:fillRect/>
          </a:stretch>
        </p:blipFill>
        <p:spPr>
          <a:xfrm>
            <a:off x="990600" y="2682239"/>
            <a:ext cx="2617512" cy="2936157"/>
          </a:xfrm>
          <a:prstGeom prst="rect">
            <a:avLst/>
          </a:prstGeom>
        </p:spPr>
      </p:pic>
    </p:spTree>
    <p:extLst>
      <p:ext uri="{BB962C8B-B14F-4D97-AF65-F5344CB8AC3E}">
        <p14:creationId xmlns:p14="http://schemas.microsoft.com/office/powerpoint/2010/main" val="533180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81122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BEDENİ HAZIRLIK</a:t>
            </a:r>
          </a:p>
        </p:txBody>
      </p:sp>
      <p:sp>
        <p:nvSpPr>
          <p:cNvPr id="12" name="İçerik Yer Tutucusu 2"/>
          <p:cNvSpPr txBox="1">
            <a:spLocks/>
          </p:cNvSpPr>
          <p:nvPr/>
        </p:nvSpPr>
        <p:spPr bwMode="auto">
          <a:xfrm>
            <a:off x="2412434" y="1648211"/>
            <a:ext cx="68532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0"/>
              </a:spcBef>
              <a:buClr>
                <a:schemeClr val="accent1"/>
              </a:buClr>
              <a:buSzPct val="80000"/>
              <a:buFont typeface="Wingdings 3" panose="05040102010807070707" pitchFamily="18" charset="2"/>
              <a:buNone/>
            </a:pPr>
            <a:endParaRPr lang="tr-TR" altLang="tr-TR" dirty="0">
              <a:solidFill>
                <a:srgbClr val="404040"/>
              </a:solidFill>
              <a:latin typeface="Trebuchet MS" panose="020B0603020202020204" pitchFamily="34" charset="0"/>
            </a:endParaRPr>
          </a:p>
          <a:p>
            <a:pPr algn="ctr">
              <a:spcBef>
                <a:spcPts val="1000"/>
              </a:spcBef>
              <a:buClr>
                <a:schemeClr val="accent1"/>
              </a:buClr>
              <a:buSzPct val="80000"/>
              <a:buFont typeface="Wingdings 3" panose="05040102010807070707" pitchFamily="18" charset="2"/>
              <a:buNone/>
            </a:pPr>
            <a:r>
              <a:rPr lang="tr-TR" altLang="tr-TR" sz="2800" dirty="0">
                <a:solidFill>
                  <a:srgbClr val="0070C0"/>
                </a:solidFill>
                <a:latin typeface="Times New Roman" panose="02020603050405020304" pitchFamily="18" charset="0"/>
                <a:cs typeface="Times New Roman" panose="02020603050405020304" pitchFamily="18" charset="0"/>
              </a:rPr>
              <a:t>Beden </a:t>
            </a:r>
            <a:r>
              <a:rPr lang="tr-TR" altLang="tr-TR" sz="2800" dirty="0" smtClean="0">
                <a:solidFill>
                  <a:srgbClr val="0070C0"/>
                </a:solidFill>
                <a:latin typeface="Times New Roman" panose="02020603050405020304" pitchFamily="18" charset="0"/>
                <a:cs typeface="Times New Roman" panose="02020603050405020304" pitchFamily="18" charset="0"/>
              </a:rPr>
              <a:t>temizliğine dikkat edilmeli…</a:t>
            </a:r>
            <a:endParaRPr lang="tr-TR" altLang="tr-TR" sz="2800" dirty="0">
              <a:solidFill>
                <a:srgbClr val="0070C0"/>
              </a:solidFill>
              <a:latin typeface="Times New Roman" panose="02020603050405020304" pitchFamily="18" charset="0"/>
              <a:cs typeface="Times New Roman" panose="02020603050405020304" pitchFamily="18" charset="0"/>
            </a:endParaRPr>
          </a:p>
          <a:p>
            <a:pPr algn="just">
              <a:spcBef>
                <a:spcPts val="1000"/>
              </a:spcBef>
              <a:buClr>
                <a:schemeClr val="accent1"/>
              </a:buClr>
              <a:buSzPct val="80000"/>
              <a:buFont typeface="Wingdings 3" panose="05040102010807070707" pitchFamily="18" charset="2"/>
              <a:buNone/>
            </a:pPr>
            <a:endParaRPr lang="tr-TR" altLang="tr-TR" sz="2800" dirty="0">
              <a:solidFill>
                <a:srgbClr val="404040"/>
              </a:solidFill>
              <a:latin typeface="Times New Roman" panose="02020603050405020304" pitchFamily="18" charset="0"/>
              <a:cs typeface="Times New Roman" panose="02020603050405020304" pitchFamily="18" charset="0"/>
            </a:endParaRPr>
          </a:p>
        </p:txBody>
      </p:sp>
      <p:pic>
        <p:nvPicPr>
          <p:cNvPr id="16" name="Resim 15"/>
          <p:cNvPicPr>
            <a:picLocks noChangeAspect="1"/>
          </p:cNvPicPr>
          <p:nvPr/>
        </p:nvPicPr>
        <p:blipFill>
          <a:blip r:embed="rId5" cstate="print">
            <a:extLst/>
          </a:blip>
          <a:stretch>
            <a:fillRect/>
          </a:stretch>
        </p:blipFill>
        <p:spPr>
          <a:xfrm>
            <a:off x="1999716" y="2614116"/>
            <a:ext cx="7819402" cy="30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9068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pic>
        <p:nvPicPr>
          <p:cNvPr id="1026" name="Picture 2" descr="http://multiyasam.com/wp-content/uploads/2013/11/uyuyan-a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697" y="2120120"/>
            <a:ext cx="5143500" cy="347662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63176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Yolculuk Öncesi İstirahat</a:t>
            </a:r>
          </a:p>
        </p:txBody>
      </p:sp>
      <p:sp>
        <p:nvSpPr>
          <p:cNvPr id="9" name="Dikdörtgen 6"/>
          <p:cNvSpPr>
            <a:spLocks noChangeArrowheads="1"/>
          </p:cNvSpPr>
          <p:nvPr/>
        </p:nvSpPr>
        <p:spPr bwMode="auto">
          <a:xfrm>
            <a:off x="1572427" y="2400052"/>
            <a:ext cx="321082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200" dirty="0">
                <a:latin typeface="Calibri" panose="020F0502020204030204" pitchFamily="34" charset="0"/>
              </a:rPr>
              <a:t>Uzunca bir yolculuğa çıkılacağından dolayı akraba, eş, dost ziyaretlerini bir gün önceden tamamlayıp yolculuğa zinde bir şekilde başlayınız. Yolculuktan önce son gün ve geceyi istirahat ile geçiriniz.</a:t>
            </a:r>
          </a:p>
        </p:txBody>
      </p:sp>
    </p:spTree>
    <p:extLst>
      <p:ext uri="{BB962C8B-B14F-4D97-AF65-F5344CB8AC3E}">
        <p14:creationId xmlns:p14="http://schemas.microsoft.com/office/powerpoint/2010/main" val="1318179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63176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Yolculuk Öncesi İstirahat</a:t>
            </a:r>
          </a:p>
        </p:txBody>
      </p:sp>
      <p:sp>
        <p:nvSpPr>
          <p:cNvPr id="12" name="Dikdörtgen 1"/>
          <p:cNvSpPr>
            <a:spLocks noChangeArrowheads="1"/>
          </p:cNvSpPr>
          <p:nvPr/>
        </p:nvSpPr>
        <p:spPr bwMode="auto">
          <a:xfrm>
            <a:off x="5629707" y="2487612"/>
            <a:ext cx="365000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3200" dirty="0" smtClean="0">
                <a:latin typeface="Times New Roman" panose="02020603050405020304" pitchFamily="18" charset="0"/>
                <a:cs typeface="Times New Roman" panose="02020603050405020304" pitchFamily="18" charset="0"/>
              </a:rPr>
              <a:t>Yeme/içme ve uyku saatlerini belirleyelim!</a:t>
            </a:r>
            <a:endParaRPr lang="tr-TR" altLang="tr-TR" sz="3200" dirty="0">
              <a:latin typeface="Times New Roman" panose="02020603050405020304" pitchFamily="18" charset="0"/>
              <a:cs typeface="Times New Roman" panose="02020603050405020304" pitchFamily="18" charset="0"/>
            </a:endParaRPr>
          </a:p>
          <a:p>
            <a:pPr algn="just"/>
            <a:endParaRPr lang="tr-TR" altLang="tr-TR"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tr-TR" altLang="tr-TR" sz="3200" dirty="0">
                <a:latin typeface="Times New Roman" panose="02020603050405020304" pitchFamily="18" charset="0"/>
                <a:cs typeface="Times New Roman" panose="02020603050405020304" pitchFamily="18" charset="0"/>
              </a:rPr>
              <a:t>Strese girmeyelim!</a:t>
            </a:r>
          </a:p>
        </p:txBody>
      </p:sp>
      <p:pic>
        <p:nvPicPr>
          <p:cNvPr id="13" name="Picture 4" descr="saat.png"/>
          <p:cNvPicPr>
            <a:picLocks noChangeAspect="1"/>
          </p:cNvPicPr>
          <p:nvPr/>
        </p:nvPicPr>
        <p:blipFill>
          <a:blip r:embed="rId5" cstate="print"/>
          <a:stretch>
            <a:fillRect/>
          </a:stretch>
        </p:blipFill>
        <p:spPr>
          <a:xfrm>
            <a:off x="1734796" y="2487612"/>
            <a:ext cx="2898098" cy="28876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0460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63176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YURT DIŞI ÇIKIŞ HARCI</a:t>
            </a:r>
          </a:p>
        </p:txBody>
      </p:sp>
      <p:pic>
        <p:nvPicPr>
          <p:cNvPr id="9" name="Picture 19"/>
          <p:cNvPicPr>
            <a:picLocks noChangeAspect="1"/>
          </p:cNvPicPr>
          <p:nvPr/>
        </p:nvPicPr>
        <p:blipFill>
          <a:blip r:embed="rId5" cstate="print">
            <a:extLst/>
          </a:blip>
          <a:stretch>
            <a:fillRect/>
          </a:stretch>
        </p:blipFill>
        <p:spPr>
          <a:xfrm>
            <a:off x="6362737" y="2245124"/>
            <a:ext cx="3063274" cy="1960495"/>
          </a:xfrm>
          <a:prstGeom prst="ellipse">
            <a:avLst/>
          </a:prstGeom>
          <a:ln>
            <a:noFill/>
          </a:ln>
          <a:effectLst>
            <a:softEdge rad="139700"/>
          </a:effectLst>
        </p:spPr>
      </p:pic>
      <p:sp>
        <p:nvSpPr>
          <p:cNvPr id="10" name="Dikdörtgen 9"/>
          <p:cNvSpPr/>
          <p:nvPr/>
        </p:nvSpPr>
        <p:spPr>
          <a:xfrm>
            <a:off x="838200" y="4201276"/>
            <a:ext cx="10515600" cy="1569660"/>
          </a:xfrm>
          <a:prstGeom prst="rect">
            <a:avLst/>
          </a:prstGeom>
        </p:spPr>
        <p:txBody>
          <a:bodyPr wrap="square">
            <a:spAutoFit/>
          </a:bodyPr>
          <a:lstStyle/>
          <a:p>
            <a:pPr algn="ctr">
              <a:defRPr/>
            </a:pPr>
            <a:r>
              <a:rPr lang="tr-TR" sz="3200" dirty="0">
                <a:latin typeface="+mj-lt"/>
              </a:rPr>
              <a:t>YURT DIŞI ÇIKIŞ HARCINIZI VERGİ DAİRESİ YADA BANKALAR ARACILIĞIYLA ÖDEYİP DEKONTUNUZU MUTLAKA YANINIZDA BULUNDURUNUZ.</a:t>
            </a:r>
          </a:p>
        </p:txBody>
      </p:sp>
      <p:pic>
        <p:nvPicPr>
          <p:cNvPr id="11" name="Resim 6"/>
          <p:cNvPicPr>
            <a:picLocks noChangeAspect="1"/>
          </p:cNvPicPr>
          <p:nvPr/>
        </p:nvPicPr>
        <p:blipFill>
          <a:blip r:embed="rId6" cstate="print">
            <a:extLst/>
          </a:blip>
          <a:srcRect/>
          <a:stretch>
            <a:fillRect/>
          </a:stretch>
        </p:blipFill>
        <p:spPr bwMode="auto">
          <a:xfrm>
            <a:off x="2278263" y="2188028"/>
            <a:ext cx="2536571" cy="1876411"/>
          </a:xfrm>
          <a:prstGeom prst="rect">
            <a:avLst/>
          </a:prstGeom>
          <a:ln>
            <a:noFill/>
          </a:ln>
          <a:effectLst>
            <a:softEdge rad="112500"/>
          </a:effectLst>
          <a:extLst/>
        </p:spPr>
      </p:pic>
    </p:spTree>
    <p:extLst>
      <p:ext uri="{BB962C8B-B14F-4D97-AF65-F5344CB8AC3E}">
        <p14:creationId xmlns:p14="http://schemas.microsoft.com/office/powerpoint/2010/main" val="2665089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63176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Hac Emanet Hesabı</a:t>
            </a:r>
          </a:p>
        </p:txBody>
      </p:sp>
      <p:sp>
        <p:nvSpPr>
          <p:cNvPr id="11" name="Dikdörtgen 1"/>
          <p:cNvSpPr>
            <a:spLocks noChangeArrowheads="1"/>
          </p:cNvSpPr>
          <p:nvPr/>
        </p:nvSpPr>
        <p:spPr bwMode="auto">
          <a:xfrm>
            <a:off x="838200" y="2139950"/>
            <a:ext cx="10515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100" dirty="0">
                <a:latin typeface="Calibri" panose="020F0502020204030204" pitchFamily="34" charset="0"/>
              </a:rPr>
              <a:t>Suudi Arabistan’ın para birimi Suudi Arabistan </a:t>
            </a:r>
            <a:r>
              <a:rPr lang="tr-TR" altLang="tr-TR" sz="2100" dirty="0" err="1">
                <a:latin typeface="Calibri" panose="020F0502020204030204" pitchFamily="34" charset="0"/>
              </a:rPr>
              <a:t>Riyali’dir</a:t>
            </a:r>
            <a:r>
              <a:rPr lang="tr-TR" altLang="tr-TR" sz="2100" dirty="0">
                <a:latin typeface="Calibri" panose="020F0502020204030204" pitchFamily="34" charset="0"/>
              </a:rPr>
              <a:t>.</a:t>
            </a:r>
          </a:p>
          <a:p>
            <a:pPr algn="ctr"/>
            <a:r>
              <a:rPr lang="tr-TR" altLang="tr-TR" sz="2100" dirty="0">
                <a:latin typeface="Calibri" panose="020F0502020204030204" pitchFamily="34" charset="0"/>
              </a:rPr>
              <a:t>Ülkemizde ve Suudi Arabistan’da Riyal temin edilebilir.</a:t>
            </a:r>
          </a:p>
          <a:p>
            <a:pPr algn="ctr"/>
            <a:r>
              <a:rPr lang="tr-TR" altLang="tr-TR" sz="2100" dirty="0">
                <a:latin typeface="Calibri" panose="020F0502020204030204" pitchFamily="34" charset="0"/>
              </a:rPr>
              <a:t>Güvenlik açısından üzerinizde yüklü miktarda para taşımayınız. Başkanlığımızın Hac Emanet Hesabına ülkemizde para yatırarak Suudi Arabistan’da da dilediğiniz miktarda çekebilirsiniz.</a:t>
            </a:r>
          </a:p>
        </p:txBody>
      </p:sp>
      <p:pic>
        <p:nvPicPr>
          <p:cNvPr id="12" name="Picture 2" descr="par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8444" y="3755685"/>
            <a:ext cx="4234961"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403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Serin Hava ve Klimaya Karşı Tedbir</a:t>
            </a:r>
          </a:p>
        </p:txBody>
      </p:sp>
      <p:sp>
        <p:nvSpPr>
          <p:cNvPr id="9" name="Metin kutusu 6"/>
          <p:cNvSpPr txBox="1">
            <a:spLocks noChangeArrowheads="1"/>
          </p:cNvSpPr>
          <p:nvPr/>
        </p:nvSpPr>
        <p:spPr bwMode="auto">
          <a:xfrm>
            <a:off x="7072075" y="3030333"/>
            <a:ext cx="3558893" cy="21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89" tIns="22844" rIns="45689" bIns="22844">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300" dirty="0">
                <a:ea typeface="Cambria Math" panose="02040503050406030204" pitchFamily="18" charset="0"/>
                <a:cs typeface="Calibri" panose="020F0502020204030204" pitchFamily="34" charset="0"/>
              </a:rPr>
              <a:t>Medine’de sabah ve akşam vakitleri serin </a:t>
            </a:r>
            <a:r>
              <a:rPr lang="tr-TR" altLang="tr-TR" sz="2300" dirty="0" smtClean="0">
                <a:ea typeface="Cambria Math" panose="02040503050406030204" pitchFamily="18" charset="0"/>
                <a:cs typeface="Calibri" panose="020F0502020204030204" pitchFamily="34" charset="0"/>
              </a:rPr>
              <a:t>olabilir, klimalı ortamlar rahatsızlıklara sebebiyet verebilir. Bu </a:t>
            </a:r>
            <a:r>
              <a:rPr lang="tr-TR" altLang="tr-TR" sz="2300" dirty="0">
                <a:ea typeface="Cambria Math" panose="02040503050406030204" pitchFamily="18" charset="0"/>
                <a:cs typeface="Calibri" panose="020F0502020204030204" pitchFamily="34" charset="0"/>
              </a:rPr>
              <a:t>nedenle ince bir hırka veya mont alınız.</a:t>
            </a:r>
            <a:endParaRPr lang="tr-TR" altLang="tr-TR" sz="2300" dirty="0">
              <a:latin typeface="Calibri" panose="020F0502020204030204" pitchFamily="34" charset="0"/>
              <a:ea typeface="Cambria Math" panose="02040503050406030204" pitchFamily="18" charset="0"/>
              <a:cs typeface="Calibri" panose="020F0502020204030204" pitchFamily="34" charset="0"/>
            </a:endParaRPr>
          </a:p>
        </p:txBody>
      </p:sp>
      <p:pic>
        <p:nvPicPr>
          <p:cNvPr id="10" name="Picture 4" descr="ec4b8ca86ac5f710de86bdc8d06fb9d4_129726207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041650"/>
            <a:ext cx="1843088"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eket.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2508" y="3041650"/>
            <a:ext cx="22066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275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Zamana Riayet</a:t>
            </a:r>
          </a:p>
        </p:txBody>
      </p:sp>
      <p:sp>
        <p:nvSpPr>
          <p:cNvPr id="11" name="Dikdörtgen 6"/>
          <p:cNvSpPr>
            <a:spLocks noChangeArrowheads="1"/>
          </p:cNvSpPr>
          <p:nvPr/>
        </p:nvSpPr>
        <p:spPr bwMode="auto">
          <a:xfrm>
            <a:off x="5409831" y="2492375"/>
            <a:ext cx="499268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tr-TR" altLang="tr-TR" sz="2400">
                <a:solidFill>
                  <a:srgbClr val="002060"/>
                </a:solidFill>
                <a:latin typeface="Calibri" panose="020F0502020204030204" pitchFamily="34" charset="0"/>
              </a:rPr>
              <a:t>Grubun toplanması, otobüslere valizlerin yerleştirilmesi, havalimanına intikal, havalimanında pasaport dağıtımı, ihram giyme (Mekke’ye gidecekler için), valiz teslimi, pasaport kontrolü… vb işlemler zaman almaktadır. Bu nedenle bildirilen saatte belirlenen yerde olunuz.</a:t>
            </a:r>
          </a:p>
        </p:txBody>
      </p:sp>
      <p:pic>
        <p:nvPicPr>
          <p:cNvPr id="12" name="Picture 4" descr="saat.png"/>
          <p:cNvPicPr>
            <a:picLocks noChangeAspect="1"/>
          </p:cNvPicPr>
          <p:nvPr/>
        </p:nvPicPr>
        <p:blipFill>
          <a:blip r:embed="rId5" cstate="print"/>
          <a:stretch>
            <a:fillRect/>
          </a:stretch>
        </p:blipFill>
        <p:spPr>
          <a:xfrm>
            <a:off x="1180863" y="2711497"/>
            <a:ext cx="2673487" cy="2663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27198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Gruptan Ayrılmamak</a:t>
            </a:r>
          </a:p>
        </p:txBody>
      </p:sp>
      <p:pic>
        <p:nvPicPr>
          <p:cNvPr id="2" name="Resim 1"/>
          <p:cNvPicPr>
            <a:picLocks noChangeAspect="1"/>
          </p:cNvPicPr>
          <p:nvPr/>
        </p:nvPicPr>
        <p:blipFill>
          <a:blip r:embed="rId5"/>
          <a:stretch>
            <a:fillRect/>
          </a:stretch>
        </p:blipFill>
        <p:spPr>
          <a:xfrm>
            <a:off x="0" y="0"/>
            <a:ext cx="12191999" cy="6857999"/>
          </a:xfrm>
          <a:prstGeom prst="rect">
            <a:avLst/>
          </a:prstGeom>
        </p:spPr>
      </p:pic>
      <p:sp>
        <p:nvSpPr>
          <p:cNvPr id="3" name="Metin kutusu 2"/>
          <p:cNvSpPr txBox="1"/>
          <p:nvPr/>
        </p:nvSpPr>
        <p:spPr>
          <a:xfrm>
            <a:off x="2785929" y="4802737"/>
            <a:ext cx="7127191" cy="1107996"/>
          </a:xfrm>
          <a:prstGeom prst="rect">
            <a:avLst/>
          </a:prstGeom>
          <a:noFill/>
        </p:spPr>
        <p:txBody>
          <a:bodyPr wrap="square" rtlCol="0">
            <a:spAutoFit/>
          </a:bodyPr>
          <a:lstStyle/>
          <a:p>
            <a:r>
              <a:rPr lang="tr-TR" sz="2200" b="1" dirty="0" smtClean="0">
                <a:solidFill>
                  <a:schemeClr val="bg1"/>
                </a:solidFill>
              </a:rPr>
              <a:t>HAVALİMANI TRAFİĞİ, HAVA ŞARTLARI VE TEKNİK SEBEPLERDEN KAYNAKLANAN SORUNLAR NEDENİYLE UÇUŞLARDA RÖTAR OLABİLECEKTİR.</a:t>
            </a:r>
            <a:endParaRPr lang="tr-TR" sz="2200" b="1" dirty="0">
              <a:solidFill>
                <a:schemeClr val="bg1"/>
              </a:solidFill>
            </a:endParaRPr>
          </a:p>
        </p:txBody>
      </p:sp>
    </p:spTree>
    <p:extLst>
      <p:ext uri="{BB962C8B-B14F-4D97-AF65-F5344CB8AC3E}">
        <p14:creationId xmlns:p14="http://schemas.microsoft.com/office/powerpoint/2010/main" val="1432295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29"/>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Atıştırmalık</a:t>
            </a:r>
          </a:p>
        </p:txBody>
      </p:sp>
      <p:sp>
        <p:nvSpPr>
          <p:cNvPr id="9" name="Metin kutusu 6"/>
          <p:cNvSpPr txBox="1">
            <a:spLocks noChangeArrowheads="1"/>
          </p:cNvSpPr>
          <p:nvPr/>
        </p:nvSpPr>
        <p:spPr bwMode="auto">
          <a:xfrm>
            <a:off x="1569927" y="2359025"/>
            <a:ext cx="7918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400" dirty="0">
                <a:latin typeface="Calibri" panose="020F0502020204030204" pitchFamily="34" charset="0"/>
              </a:rPr>
              <a:t>Yolculukta, havaalanlarında beklemeler yaşanabileceği için yanınızda hafif yiyecekler bulundurunuz.</a:t>
            </a:r>
          </a:p>
        </p:txBody>
      </p:sp>
      <p:pic>
        <p:nvPicPr>
          <p:cNvPr id="10" name="Picture 1"/>
          <p:cNvPicPr>
            <a:picLocks noChangeAspect="1"/>
          </p:cNvPicPr>
          <p:nvPr/>
        </p:nvPicPr>
        <p:blipFill>
          <a:blip r:embed="rId5" cstate="print">
            <a:extLst/>
          </a:blip>
          <a:stretch>
            <a:fillRect/>
          </a:stretch>
        </p:blipFill>
        <p:spPr>
          <a:xfrm>
            <a:off x="4512495" y="3620817"/>
            <a:ext cx="1881656" cy="2067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Resim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832" y="3472480"/>
            <a:ext cx="24765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5508" y="3956844"/>
            <a:ext cx="2082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871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1101969" y="3034494"/>
            <a:ext cx="10515600" cy="1497966"/>
          </a:xfrm>
        </p:spPr>
        <p:txBody>
          <a:bodyPr>
            <a:normAutofit fontScale="90000"/>
          </a:bodyPr>
          <a:lstStyle/>
          <a:p>
            <a:pPr defTabSz="457200">
              <a:spcBef>
                <a:spcPts val="1000"/>
              </a:spcBef>
              <a:buClr>
                <a:schemeClr val="accent1"/>
              </a:buClr>
              <a:buSzPct val="80000"/>
              <a:defRPr/>
            </a:pPr>
            <a:r>
              <a:rPr lang="tr-TR" dirty="0" smtClean="0">
                <a:latin typeface="+mn-lt"/>
              </a:rPr>
              <a:t>Bu derste;</a:t>
            </a:r>
            <a:br>
              <a:rPr lang="tr-TR" dirty="0" smtClean="0">
                <a:latin typeface="+mn-lt"/>
              </a:rPr>
            </a:br>
            <a:r>
              <a:rPr lang="tr-TR" dirty="0" smtClean="0">
                <a:latin typeface="+mn-lt"/>
                <a:cs typeface="Times New Roman" pitchFamily="18" charset="0"/>
              </a:rPr>
              <a:t>hac </a:t>
            </a:r>
            <a:r>
              <a:rPr lang="tr-TR" dirty="0">
                <a:latin typeface="+mn-lt"/>
                <a:cs typeface="Times New Roman" pitchFamily="18" charset="0"/>
              </a:rPr>
              <a:t>yolculuğunu eksiksiz, sıhhat, afiyet, huzur ve huşu içinde  yapmak; sıkıntı ve zorlukları en aza </a:t>
            </a:r>
            <a:r>
              <a:rPr lang="tr-TR" dirty="0" smtClean="0">
                <a:latin typeface="+mn-lt"/>
                <a:cs typeface="Times New Roman" pitchFamily="18" charset="0"/>
              </a:rPr>
              <a:t>indirmek amacıyla </a:t>
            </a:r>
            <a:r>
              <a:rPr lang="tr-TR" dirty="0">
                <a:latin typeface="+mn-lt"/>
                <a:cs typeface="Times New Roman" pitchFamily="18" charset="0"/>
              </a:rPr>
              <a:t>yolculuk için yapılması gereken maddi ve manevi hazırlıklar hakkında sizlere bilgi vermeye çalışacağız. </a:t>
            </a:r>
            <a:endParaRPr lang="tr-TR"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Tree>
    <p:extLst>
      <p:ext uri="{BB962C8B-B14F-4D97-AF65-F5344CB8AC3E}">
        <p14:creationId xmlns:p14="http://schemas.microsoft.com/office/powerpoint/2010/main" val="3659042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Telefon Kullanımı</a:t>
            </a:r>
          </a:p>
        </p:txBody>
      </p:sp>
      <p:sp>
        <p:nvSpPr>
          <p:cNvPr id="9" name="Rectangle 3"/>
          <p:cNvSpPr txBox="1">
            <a:spLocks noChangeArrowheads="1"/>
          </p:cNvSpPr>
          <p:nvPr/>
        </p:nvSpPr>
        <p:spPr bwMode="auto">
          <a:xfrm>
            <a:off x="1328126" y="2422282"/>
            <a:ext cx="500538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000"/>
              </a:spcBef>
              <a:buClr>
                <a:schemeClr val="accent1"/>
              </a:buClr>
              <a:buSzPct val="80000"/>
              <a:buFont typeface="Wingdings 3" panose="05040102010807070707" pitchFamily="18" charset="2"/>
              <a:buChar char=""/>
            </a:pPr>
            <a:endParaRPr lang="tr-TR" altLang="tr-TR" sz="2500" b="1" u="sng" dirty="0">
              <a:solidFill>
                <a:srgbClr val="404040"/>
              </a:solidFill>
              <a:latin typeface="Trebuchet MS" panose="020B0603020202020204" pitchFamily="34" charset="0"/>
            </a:endParaRPr>
          </a:p>
          <a:p>
            <a:pPr eaLnBrk="1" hangingPunct="1">
              <a:spcBef>
                <a:spcPts val="1000"/>
              </a:spcBef>
              <a:buClr>
                <a:schemeClr val="accent1"/>
              </a:buClr>
              <a:buSzPct val="80000"/>
              <a:buFont typeface="Wingdings 3" panose="05040102010807070707" pitchFamily="18" charset="2"/>
              <a:buChar char=""/>
            </a:pPr>
            <a:r>
              <a:rPr lang="tr-TR" altLang="tr-TR" sz="2500" b="1" u="sng" dirty="0">
                <a:solidFill>
                  <a:srgbClr val="404040"/>
                </a:solidFill>
                <a:latin typeface="Trebuchet MS" panose="020B0603020202020204" pitchFamily="34" charset="0"/>
              </a:rPr>
              <a:t>ALAN   KODLARI</a:t>
            </a:r>
          </a:p>
          <a:p>
            <a:pPr eaLnBrk="1" hangingPunct="1">
              <a:spcBef>
                <a:spcPts val="1000"/>
              </a:spcBef>
              <a:buClr>
                <a:schemeClr val="accent1"/>
              </a:buClr>
              <a:buSzPct val="80000"/>
              <a:buFont typeface="Wingdings 3" panose="05040102010807070707" pitchFamily="18" charset="2"/>
              <a:buChar char=""/>
            </a:pPr>
            <a:endParaRPr lang="tr-TR" altLang="tr-TR" sz="2500" b="1" u="sng" dirty="0">
              <a:solidFill>
                <a:srgbClr val="404040"/>
              </a:solidFill>
              <a:latin typeface="Trebuchet MS" panose="020B0603020202020204" pitchFamily="34" charset="0"/>
            </a:endParaRPr>
          </a:p>
          <a:p>
            <a:pPr eaLnBrk="1" hangingPunct="1">
              <a:spcBef>
                <a:spcPts val="1000"/>
              </a:spcBef>
              <a:buClr>
                <a:schemeClr val="accent1"/>
              </a:buClr>
              <a:buSzPct val="80000"/>
              <a:buFont typeface="Wingdings" panose="05000000000000000000" pitchFamily="2" charset="2"/>
              <a:buNone/>
            </a:pPr>
            <a:r>
              <a:rPr lang="tr-TR" altLang="tr-TR" sz="2500" b="1" dirty="0">
                <a:solidFill>
                  <a:srgbClr val="404040"/>
                </a:solidFill>
                <a:latin typeface="Trebuchet MS" panose="020B0603020202020204" pitchFamily="34" charset="0"/>
              </a:rPr>
              <a:t>TÜRKİYE’ DEN: 00  966</a:t>
            </a:r>
          </a:p>
          <a:p>
            <a:pPr eaLnBrk="1" hangingPunct="1">
              <a:spcBef>
                <a:spcPts val="1000"/>
              </a:spcBef>
              <a:buClr>
                <a:schemeClr val="accent1"/>
              </a:buClr>
              <a:buSzPct val="80000"/>
              <a:buFont typeface="Wingdings" panose="05000000000000000000" pitchFamily="2" charset="2"/>
              <a:buNone/>
            </a:pPr>
            <a:endParaRPr lang="tr-TR" altLang="tr-TR" sz="2500" b="1" u="sng" dirty="0">
              <a:solidFill>
                <a:srgbClr val="404040"/>
              </a:solidFill>
              <a:latin typeface="Trebuchet MS" panose="020B0603020202020204" pitchFamily="34" charset="0"/>
            </a:endParaRPr>
          </a:p>
          <a:p>
            <a:pPr eaLnBrk="1" hangingPunct="1">
              <a:spcBef>
                <a:spcPts val="1000"/>
              </a:spcBef>
              <a:buClr>
                <a:schemeClr val="accent1"/>
              </a:buClr>
              <a:buSzPct val="80000"/>
              <a:buFont typeface="Wingdings" panose="05000000000000000000" pitchFamily="2" charset="2"/>
              <a:buNone/>
            </a:pPr>
            <a:r>
              <a:rPr lang="tr-TR" altLang="tr-TR" sz="2500" b="1" dirty="0">
                <a:solidFill>
                  <a:srgbClr val="404040"/>
                </a:solidFill>
                <a:latin typeface="Trebuchet MS" panose="020B0603020202020204" pitchFamily="34" charset="0"/>
              </a:rPr>
              <a:t>ARABİSTANDAN :00 90</a:t>
            </a:r>
          </a:p>
        </p:txBody>
      </p:sp>
      <p:pic>
        <p:nvPicPr>
          <p:cNvPr id="20482" name="Picture 2" descr="http://img02.alkislarlayasiyorum.com/images/all_content_thumbnail/new/56/56203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745" y="2422282"/>
            <a:ext cx="3749854" cy="318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73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9370" y="155105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YOLCULUĞA ÇIKMADAN ÖNCE</a:t>
            </a:r>
          </a:p>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MANEVİ HAZIRLIK</a:t>
            </a:r>
          </a:p>
        </p:txBody>
      </p:sp>
      <p:grpSp>
        <p:nvGrpSpPr>
          <p:cNvPr id="8" name="Grup 7"/>
          <p:cNvGrpSpPr/>
          <p:nvPr/>
        </p:nvGrpSpPr>
        <p:grpSpPr>
          <a:xfrm>
            <a:off x="839155" y="3707708"/>
            <a:ext cx="2635267" cy="1932516"/>
            <a:chOff x="1326" y="1392456"/>
            <a:chExt cx="1929988" cy="1886682"/>
          </a:xfrm>
          <a:solidFill>
            <a:schemeClr val="accent2">
              <a:lumMod val="75000"/>
            </a:schemeClr>
          </a:solidFill>
        </p:grpSpPr>
        <p:sp>
          <p:nvSpPr>
            <p:cNvPr id="19" name="Yuvarlatılmış Dikdörtgen 18"/>
            <p:cNvSpPr/>
            <p:nvPr/>
          </p:nvSpPr>
          <p:spPr>
            <a:xfrm>
              <a:off x="1326"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20" name="Yuvarlatılmış Dikdörtgen 4"/>
            <p:cNvSpPr/>
            <p:nvPr/>
          </p:nvSpPr>
          <p:spPr>
            <a:xfrm>
              <a:off x="56585"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7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NEFİS</a:t>
              </a:r>
              <a:r>
                <a:rPr kumimoji="0" lang="tr-TR" altLang="tr-TR" sz="1700" b="1" i="0" u="none" strike="noStrike" kern="1200" cap="none" spc="0" normalizeH="0" noProof="0" dirty="0" smtClean="0">
                  <a:ln>
                    <a:noFill/>
                  </a:ln>
                  <a:solidFill>
                    <a:sysClr val="window" lastClr="FFFFFF"/>
                  </a:solidFill>
                  <a:effectLst/>
                  <a:uLnTx/>
                  <a:uFillTx/>
                  <a:latin typeface="Times New Roman" panose="02020603050405020304" pitchFamily="18" charset="0"/>
                </a:rPr>
                <a:t> MUHASEBESİ</a:t>
              </a:r>
              <a:endParaRPr kumimoji="0" lang="tr-TR" altLang="tr-TR" sz="1700" b="1" i="0" u="none" strike="noStrike" kern="1200" cap="none" spc="0" normalizeH="0" baseline="0" noProof="0" dirty="0" smtClean="0">
                <a:ln>
                  <a:noFill/>
                </a:ln>
                <a:solidFill>
                  <a:sysClr val="window" lastClr="FFFFFF"/>
                </a:solidFill>
                <a:effectLst/>
                <a:uLnTx/>
                <a:uFillTx/>
                <a:latin typeface="Times New Roman" panose="02020603050405020304" pitchFamily="18" charset="0"/>
              </a:endParaRPr>
            </a:p>
          </p:txBody>
        </p:sp>
      </p:grpSp>
      <p:grpSp>
        <p:nvGrpSpPr>
          <p:cNvPr id="9" name="Grup 8"/>
          <p:cNvGrpSpPr/>
          <p:nvPr/>
        </p:nvGrpSpPr>
        <p:grpSpPr>
          <a:xfrm>
            <a:off x="3529472" y="3707708"/>
            <a:ext cx="2635267" cy="1932516"/>
            <a:chOff x="2093433" y="1392456"/>
            <a:chExt cx="1929988" cy="1886682"/>
          </a:xfrm>
          <a:solidFill>
            <a:schemeClr val="accent2">
              <a:lumMod val="75000"/>
            </a:schemeClr>
          </a:solidFill>
        </p:grpSpPr>
        <p:sp>
          <p:nvSpPr>
            <p:cNvPr id="17" name="Yuvarlatılmış Dikdörtgen 16"/>
            <p:cNvSpPr/>
            <p:nvPr/>
          </p:nvSpPr>
          <p:spPr>
            <a:xfrm>
              <a:off x="2093433"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8" name="Yuvarlatılmış Dikdörtgen 6"/>
            <p:cNvSpPr/>
            <p:nvPr/>
          </p:nvSpPr>
          <p:spPr>
            <a:xfrm>
              <a:off x="2148692"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tr-TR" sz="1700" b="1" dirty="0" smtClean="0">
                  <a:solidFill>
                    <a:sysClr val="window" lastClr="FFFFFF"/>
                  </a:solidFill>
                  <a:latin typeface="Times New Roman" panose="02020603050405020304" pitchFamily="18" charset="0"/>
                </a:rPr>
                <a:t>TÖVBE-İSTİĞFAR</a:t>
              </a:r>
              <a:endParaRPr kumimoji="0" lang="tr-TR" altLang="tr-TR" sz="1700" b="1" i="0" u="none" strike="noStrike" kern="1200" cap="none" spc="0" normalizeH="0" baseline="0" noProof="0" dirty="0" smtClean="0">
                <a:ln>
                  <a:noFill/>
                </a:ln>
                <a:solidFill>
                  <a:sysClr val="window" lastClr="FFFFFF"/>
                </a:solidFill>
                <a:effectLst/>
                <a:uLnTx/>
                <a:uFillTx/>
                <a:latin typeface="Times New Roman" panose="02020603050405020304" pitchFamily="18" charset="0"/>
              </a:endParaRPr>
            </a:p>
          </p:txBody>
        </p:sp>
      </p:grpSp>
      <p:grpSp>
        <p:nvGrpSpPr>
          <p:cNvPr id="11" name="Grup 10"/>
          <p:cNvGrpSpPr/>
          <p:nvPr/>
        </p:nvGrpSpPr>
        <p:grpSpPr>
          <a:xfrm>
            <a:off x="6228334" y="3707708"/>
            <a:ext cx="2635267" cy="1932516"/>
            <a:chOff x="4185541" y="1392456"/>
            <a:chExt cx="1929988" cy="1886682"/>
          </a:xfrm>
          <a:solidFill>
            <a:schemeClr val="accent2">
              <a:lumMod val="75000"/>
            </a:schemeClr>
          </a:solidFill>
        </p:grpSpPr>
        <p:sp>
          <p:nvSpPr>
            <p:cNvPr id="15" name="Yuvarlatılmış Dikdörtgen 14"/>
            <p:cNvSpPr/>
            <p:nvPr/>
          </p:nvSpPr>
          <p:spPr>
            <a:xfrm>
              <a:off x="4185541"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6" name="Yuvarlatılmış Dikdörtgen 8"/>
            <p:cNvSpPr/>
            <p:nvPr/>
          </p:nvSpPr>
          <p:spPr>
            <a:xfrm>
              <a:off x="4240800"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7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BİLGİLERİMİZİ GÜNCELLEYELİM</a:t>
              </a:r>
            </a:p>
          </p:txBody>
        </p:sp>
      </p:grpSp>
      <p:grpSp>
        <p:nvGrpSpPr>
          <p:cNvPr id="12" name="Grup 11"/>
          <p:cNvGrpSpPr/>
          <p:nvPr/>
        </p:nvGrpSpPr>
        <p:grpSpPr>
          <a:xfrm>
            <a:off x="8901557" y="3707708"/>
            <a:ext cx="2635267" cy="1932516"/>
            <a:chOff x="6277648" y="1392456"/>
            <a:chExt cx="1929988" cy="1886682"/>
          </a:xfrm>
          <a:solidFill>
            <a:schemeClr val="accent2">
              <a:lumMod val="75000"/>
            </a:schemeClr>
          </a:solidFill>
        </p:grpSpPr>
        <p:sp>
          <p:nvSpPr>
            <p:cNvPr id="13" name="Yuvarlatılmış Dikdörtgen 12"/>
            <p:cNvSpPr/>
            <p:nvPr/>
          </p:nvSpPr>
          <p:spPr>
            <a:xfrm>
              <a:off x="6277648"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4" name="Yuvarlatılmış Dikdörtgen 10"/>
            <p:cNvSpPr/>
            <p:nvPr/>
          </p:nvSpPr>
          <p:spPr>
            <a:xfrm>
              <a:off x="6332907"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tr-TR" altLang="tr-TR" sz="17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SALİH AMEL</a:t>
              </a:r>
            </a:p>
          </p:txBody>
        </p:sp>
      </p:grpSp>
    </p:spTree>
    <p:extLst>
      <p:ext uri="{BB962C8B-B14F-4D97-AF65-F5344CB8AC3E}">
        <p14:creationId xmlns:p14="http://schemas.microsoft.com/office/powerpoint/2010/main" val="3462755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Nefis Muhasebesi</a:t>
            </a:r>
          </a:p>
        </p:txBody>
      </p:sp>
      <p:sp>
        <p:nvSpPr>
          <p:cNvPr id="10" name="Rectangle 2"/>
          <p:cNvSpPr txBox="1">
            <a:spLocks noChangeArrowheads="1"/>
          </p:cNvSpPr>
          <p:nvPr/>
        </p:nvSpPr>
        <p:spPr bwMode="auto">
          <a:xfrm>
            <a:off x="723366" y="2526001"/>
            <a:ext cx="57458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2300" dirty="0"/>
              <a:t>Hac ibadeti, kişinin manevî dünyasını geliştirmesi ve yenilemesi için önemli bir fırsattır. </a:t>
            </a:r>
          </a:p>
          <a:p>
            <a:pPr algn="just">
              <a:buFont typeface="Wingdings 3" panose="05040102010807070707" pitchFamily="18" charset="2"/>
              <a:buNone/>
            </a:pPr>
            <a:endParaRPr lang="tr-TR" altLang="tr-TR" sz="2300" dirty="0"/>
          </a:p>
          <a:p>
            <a:pPr algn="just">
              <a:buFont typeface="Wingdings" panose="05000000000000000000" pitchFamily="2" charset="2"/>
              <a:buChar char="ü"/>
            </a:pPr>
            <a:r>
              <a:rPr lang="tr-TR" altLang="tr-TR" sz="2300" dirty="0"/>
              <a:t>Hayatımızdaki yanlışları anlamak, kendimizi kontrol etmek, nefis muhasebesi yapmak zorundayız.</a:t>
            </a:r>
            <a:endParaRPr lang="tr-TR" altLang="tr-TR" sz="2300" dirty="0">
              <a:solidFill>
                <a:schemeClr val="accent1"/>
              </a:solidFill>
              <a:latin typeface="Trebuchet MS" panose="020B0603020202020204" pitchFamily="34" charset="0"/>
            </a:endParaRPr>
          </a:p>
        </p:txBody>
      </p:sp>
      <p:pic>
        <p:nvPicPr>
          <p:cNvPr id="12" name="Resim 11"/>
          <p:cNvPicPr>
            <a:picLocks noChangeAspect="1"/>
          </p:cNvPicPr>
          <p:nvPr/>
        </p:nvPicPr>
        <p:blipFill>
          <a:blip r:embed="rId5"/>
          <a:stretch>
            <a:fillRect/>
          </a:stretch>
        </p:blipFill>
        <p:spPr>
          <a:xfrm>
            <a:off x="7787645" y="2296083"/>
            <a:ext cx="3444875" cy="3206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6246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Nefis Muhasebesi</a:t>
            </a:r>
          </a:p>
        </p:txBody>
      </p:sp>
      <p:sp>
        <p:nvSpPr>
          <p:cNvPr id="9" name="Rectangle 2"/>
          <p:cNvSpPr txBox="1">
            <a:spLocks noChangeArrowheads="1"/>
          </p:cNvSpPr>
          <p:nvPr/>
        </p:nvSpPr>
        <p:spPr bwMode="auto">
          <a:xfrm>
            <a:off x="1643053" y="2282645"/>
            <a:ext cx="4454525"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2300" dirty="0"/>
              <a:t>Kendimizi yenilemek, eksikliklerimizi gidermek, iyi bir insan ve iyi bir Müslüman olabilmek için bir dönüm noktasıdır.</a:t>
            </a:r>
          </a:p>
          <a:p>
            <a:pPr algn="just">
              <a:buFont typeface="Wingdings 3" panose="05040102010807070707" pitchFamily="18" charset="2"/>
              <a:buNone/>
            </a:pPr>
            <a:endParaRPr lang="tr-TR" altLang="tr-TR" sz="2300" dirty="0"/>
          </a:p>
          <a:p>
            <a:pPr algn="just">
              <a:buFont typeface="Wingdings" panose="05000000000000000000" pitchFamily="2" charset="2"/>
              <a:buChar char="ü"/>
            </a:pPr>
            <a:r>
              <a:rPr lang="tr-TR" altLang="tr-TR" sz="2300" dirty="0"/>
              <a:t>Hac yolculuğuna çıkmadan önceki zaman dilimi okuma, düşünme, bilgilenme ve bilinçlenme dönemi olmalıdır.</a:t>
            </a:r>
          </a:p>
        </p:txBody>
      </p:sp>
      <p:pic>
        <p:nvPicPr>
          <p:cNvPr id="11" name="Resim 10"/>
          <p:cNvPicPr>
            <a:picLocks noChangeAspect="1"/>
          </p:cNvPicPr>
          <p:nvPr/>
        </p:nvPicPr>
        <p:blipFill>
          <a:blip r:embed="rId5" cstate="print">
            <a:extLst/>
          </a:blip>
          <a:stretch>
            <a:fillRect/>
          </a:stretch>
        </p:blipFill>
        <p:spPr>
          <a:xfrm>
            <a:off x="6892958" y="2282645"/>
            <a:ext cx="2909068" cy="32292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87415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Nefis Muhasebesi</a:t>
            </a:r>
          </a:p>
        </p:txBody>
      </p:sp>
      <p:sp>
        <p:nvSpPr>
          <p:cNvPr id="10" name="Rectangle 2"/>
          <p:cNvSpPr txBox="1">
            <a:spLocks noChangeArrowheads="1"/>
          </p:cNvSpPr>
          <p:nvPr/>
        </p:nvSpPr>
        <p:spPr bwMode="auto">
          <a:xfrm>
            <a:off x="839778" y="2189421"/>
            <a:ext cx="10515600" cy="113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None/>
            </a:pPr>
            <a:r>
              <a:rPr lang="tr-TR" altLang="tr-TR" sz="2400" dirty="0"/>
              <a:t>İçtenlikle yapılacak duaların geri çevrilmeyeceği bu yolculuğu  iyi değerlendirmeliyiz ki bundan sonraki  hayatımız için tertemiz bir sayfa açabilelim.</a:t>
            </a:r>
          </a:p>
        </p:txBody>
      </p:sp>
      <p:sp>
        <p:nvSpPr>
          <p:cNvPr id="13" name="Rectangle 2"/>
          <p:cNvSpPr txBox="1">
            <a:spLocks noChangeArrowheads="1"/>
          </p:cNvSpPr>
          <p:nvPr/>
        </p:nvSpPr>
        <p:spPr bwMode="auto">
          <a:xfrm>
            <a:off x="2156604" y="3325644"/>
            <a:ext cx="7881947" cy="302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tr-TR" altLang="tr-TR" sz="2500" dirty="0">
                <a:latin typeface="+mn-lt"/>
              </a:rPr>
              <a:t>	 </a:t>
            </a:r>
            <a:r>
              <a:rPr lang="tr-TR" altLang="tr-TR" sz="2500" b="1" dirty="0">
                <a:latin typeface="+mn-lt"/>
              </a:rPr>
              <a:t>PEYGAMBERİMİZ (SAV)</a:t>
            </a:r>
            <a:br>
              <a:rPr lang="tr-TR" altLang="tr-TR" sz="2500" b="1" dirty="0">
                <a:latin typeface="+mn-lt"/>
              </a:rPr>
            </a:br>
            <a:r>
              <a:rPr lang="tr-TR" altLang="tr-TR" sz="2500" b="1" dirty="0">
                <a:latin typeface="+mn-lt"/>
              </a:rPr>
              <a:t/>
            </a:r>
            <a:br>
              <a:rPr lang="tr-TR" altLang="tr-TR" sz="2500" b="1" dirty="0">
                <a:latin typeface="+mn-lt"/>
              </a:rPr>
            </a:br>
            <a:r>
              <a:rPr lang="tr-TR" altLang="tr-TR" sz="2500" b="1" dirty="0">
                <a:latin typeface="+mn-lt"/>
              </a:rPr>
              <a:t>“</a:t>
            </a:r>
            <a:r>
              <a:rPr lang="tr-TR" altLang="tr-TR" sz="2500" i="1" dirty="0">
                <a:latin typeface="+mn-lt"/>
              </a:rPr>
              <a:t>Hacılar ve umre yapanlar Allah’ın (evinin) ziyaretçileridir. Kendisine dua ederlerse dualarına icabet eder, o’ndan bağışlanma dilerlerse onları bağışlar.</a:t>
            </a:r>
            <a:r>
              <a:rPr lang="tr-TR" altLang="tr-TR" sz="2500" dirty="0">
                <a:latin typeface="+mn-lt"/>
              </a:rPr>
              <a:t>” buyurmaktadır</a:t>
            </a:r>
            <a:r>
              <a:rPr lang="tr-TR" altLang="tr-TR" sz="2500" dirty="0" smtClean="0">
                <a:latin typeface="+mn-lt"/>
              </a:rPr>
              <a:t>.</a:t>
            </a:r>
            <a:r>
              <a:rPr lang="tr-TR" altLang="tr-TR" sz="2500" dirty="0">
                <a:latin typeface="+mn-lt"/>
              </a:rPr>
              <a:t/>
            </a:r>
            <a:br>
              <a:rPr lang="tr-TR" altLang="tr-TR" sz="2500" dirty="0">
                <a:latin typeface="+mn-lt"/>
              </a:rPr>
            </a:br>
            <a:r>
              <a:rPr lang="tr-TR" altLang="tr-TR" sz="2500" dirty="0">
                <a:latin typeface="+mn-lt"/>
              </a:rPr>
              <a:t>  </a:t>
            </a:r>
            <a:r>
              <a:rPr lang="tr-TR" altLang="tr-TR" sz="1500" dirty="0">
                <a:latin typeface="+mn-lt"/>
              </a:rPr>
              <a:t>(</a:t>
            </a:r>
            <a:r>
              <a:rPr lang="tr-TR" altLang="tr-TR" sz="1500" dirty="0" err="1">
                <a:latin typeface="+mn-lt"/>
              </a:rPr>
              <a:t>İbn</a:t>
            </a:r>
            <a:r>
              <a:rPr lang="tr-TR" altLang="tr-TR" sz="1500" dirty="0">
                <a:latin typeface="+mn-lt"/>
              </a:rPr>
              <a:t> </a:t>
            </a:r>
            <a:r>
              <a:rPr lang="tr-TR" altLang="tr-TR" sz="1500" dirty="0" err="1">
                <a:latin typeface="+mn-lt"/>
              </a:rPr>
              <a:t>Mâce</a:t>
            </a:r>
            <a:r>
              <a:rPr lang="tr-TR" altLang="tr-TR" sz="1500" dirty="0">
                <a:latin typeface="+mn-lt"/>
              </a:rPr>
              <a:t>, </a:t>
            </a:r>
            <a:r>
              <a:rPr lang="tr-TR" altLang="tr-TR" sz="1500" dirty="0" err="1">
                <a:latin typeface="+mn-lt"/>
              </a:rPr>
              <a:t>Menasik</a:t>
            </a:r>
            <a:r>
              <a:rPr lang="tr-TR" altLang="tr-TR" sz="1500" dirty="0">
                <a:latin typeface="+mn-lt"/>
              </a:rPr>
              <a:t>, 5)</a:t>
            </a:r>
          </a:p>
        </p:txBody>
      </p:sp>
    </p:spTree>
    <p:extLst>
      <p:ext uri="{BB962C8B-B14F-4D97-AF65-F5344CB8AC3E}">
        <p14:creationId xmlns:p14="http://schemas.microsoft.com/office/powerpoint/2010/main" val="3243544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Tövbe - İstiğfar</a:t>
            </a:r>
          </a:p>
        </p:txBody>
      </p:sp>
      <p:sp>
        <p:nvSpPr>
          <p:cNvPr id="10" name="Rectangle 2"/>
          <p:cNvSpPr txBox="1">
            <a:spLocks noChangeArrowheads="1"/>
          </p:cNvSpPr>
          <p:nvPr/>
        </p:nvSpPr>
        <p:spPr bwMode="auto">
          <a:xfrm>
            <a:off x="257086" y="1688064"/>
            <a:ext cx="10515600" cy="113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tr-TR" sz="3200" dirty="0"/>
              <a:t>كُلُّ ابْنِ آدَمَ خَطَّاءٌ وَخَيْرُ الْخَطَّائِينَ التَّوَّابُونَ</a:t>
            </a:r>
            <a:endParaRPr lang="tr-TR" altLang="tr-TR" sz="3200" dirty="0"/>
          </a:p>
          <a:p>
            <a:pPr algn="ctr"/>
            <a:endParaRPr lang="tr-TR" altLang="tr-TR" sz="1400" dirty="0"/>
          </a:p>
          <a:p>
            <a:pPr algn="ctr" rtl="1"/>
            <a:r>
              <a:rPr lang="tr-TR" altLang="tr-TR" sz="2400" dirty="0"/>
              <a:t>Her insan hata eder. Hata işleyenlerin en hayırlıları tövbe edenlerdir. </a:t>
            </a:r>
            <a:r>
              <a:rPr lang="tr-TR" altLang="tr-TR" sz="1600" i="1" dirty="0" err="1"/>
              <a:t>Tirmizî</a:t>
            </a:r>
            <a:r>
              <a:rPr lang="tr-TR" altLang="tr-TR" sz="1600" i="1" dirty="0"/>
              <a:t>, </a:t>
            </a:r>
            <a:r>
              <a:rPr lang="tr-TR" altLang="tr-TR" sz="1600" i="1" dirty="0" err="1"/>
              <a:t>Kıyâme</a:t>
            </a:r>
            <a:r>
              <a:rPr lang="tr-TR" altLang="tr-TR" sz="1600" i="1" dirty="0"/>
              <a:t>, 49; </a:t>
            </a:r>
            <a:r>
              <a:rPr lang="tr-TR" altLang="tr-TR" sz="1600" i="1" dirty="0" err="1"/>
              <a:t>İbn</a:t>
            </a:r>
            <a:r>
              <a:rPr lang="tr-TR" altLang="tr-TR" sz="1600" i="1" dirty="0"/>
              <a:t> </a:t>
            </a:r>
            <a:r>
              <a:rPr lang="tr-TR" altLang="tr-TR" sz="1600" i="1" dirty="0" err="1"/>
              <a:t>Mâce</a:t>
            </a:r>
            <a:r>
              <a:rPr lang="tr-TR" altLang="tr-TR" sz="1600" i="1" dirty="0"/>
              <a:t>, </a:t>
            </a:r>
            <a:r>
              <a:rPr lang="tr-TR" altLang="tr-TR" sz="1600" i="1" dirty="0" err="1"/>
              <a:t>Zühd</a:t>
            </a:r>
            <a:r>
              <a:rPr lang="tr-TR" altLang="tr-TR" sz="1600" i="1" dirty="0"/>
              <a:t>, 30</a:t>
            </a:r>
            <a:endParaRPr lang="tr-TR" altLang="tr-TR" sz="2400" dirty="0"/>
          </a:p>
          <a:p>
            <a:pPr algn="ctr"/>
            <a:endParaRPr lang="tr-TR" altLang="tr-TR" sz="2400" dirty="0"/>
          </a:p>
        </p:txBody>
      </p:sp>
      <p:pic>
        <p:nvPicPr>
          <p:cNvPr id="12" name="Resim 11"/>
          <p:cNvPicPr>
            <a:picLocks noChangeAspect="1"/>
          </p:cNvPicPr>
          <p:nvPr/>
        </p:nvPicPr>
        <p:blipFill>
          <a:blip r:embed="rId5" cstate="print">
            <a:extLst/>
          </a:blip>
          <a:stretch>
            <a:fillRect/>
          </a:stretch>
        </p:blipFill>
        <p:spPr>
          <a:xfrm>
            <a:off x="8196088" y="2983492"/>
            <a:ext cx="3073872" cy="2555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2"/>
          <p:cNvSpPr txBox="1">
            <a:spLocks noChangeArrowheads="1"/>
          </p:cNvSpPr>
          <p:nvPr/>
        </p:nvSpPr>
        <p:spPr bwMode="auto">
          <a:xfrm>
            <a:off x="684376" y="3536376"/>
            <a:ext cx="7103132" cy="194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2500" dirty="0"/>
              <a:t>Hac yolculuğuna çıkmadan önce işlediğimiz günahlar için samimi bir tövbe-istiğfar yapalım. </a:t>
            </a:r>
          </a:p>
          <a:p>
            <a:pPr algn="just">
              <a:buFont typeface="Wingdings" panose="05000000000000000000" pitchFamily="2" charset="2"/>
              <a:buChar char="ü"/>
            </a:pPr>
            <a:r>
              <a:rPr lang="tr-TR" altLang="tr-TR" sz="2500" dirty="0"/>
              <a:t>Mübarek beldelere, kötü alışkanlıklarımızı terk ederek gidelim.</a:t>
            </a:r>
          </a:p>
        </p:txBody>
      </p:sp>
    </p:spTree>
    <p:extLst>
      <p:ext uri="{BB962C8B-B14F-4D97-AF65-F5344CB8AC3E}">
        <p14:creationId xmlns:p14="http://schemas.microsoft.com/office/powerpoint/2010/main" val="1545017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Kalben ve Zihnen Hazır Olma</a:t>
            </a:r>
            <a:endParaRPr lang="tr-TR" sz="6000" b="1" dirty="0" smtClean="0">
              <a:solidFill>
                <a:srgbClr val="ED7D31">
                  <a:lumMod val="50000"/>
                </a:srgbClr>
              </a:solidFill>
              <a:latin typeface="Gabriola" panose="04040605051002020D02" pitchFamily="82" charset="0"/>
              <a:cs typeface="Consolas" panose="020B0609020204030204" pitchFamily="49" charset="0"/>
            </a:endParaRPr>
          </a:p>
        </p:txBody>
      </p:sp>
      <p:pic>
        <p:nvPicPr>
          <p:cNvPr id="3" name="Resim 2"/>
          <p:cNvPicPr>
            <a:picLocks noChangeAspect="1"/>
          </p:cNvPicPr>
          <p:nvPr/>
        </p:nvPicPr>
        <p:blipFill>
          <a:blip r:embed="rId5"/>
          <a:stretch>
            <a:fillRect/>
          </a:stretch>
        </p:blipFill>
        <p:spPr>
          <a:xfrm>
            <a:off x="7144712" y="3301168"/>
            <a:ext cx="3172045" cy="3402358"/>
          </a:xfrm>
          <a:prstGeom prst="rect">
            <a:avLst/>
          </a:prstGeom>
        </p:spPr>
      </p:pic>
      <p:sp>
        <p:nvSpPr>
          <p:cNvPr id="15" name="Metin kutusu 14"/>
          <p:cNvSpPr txBox="1"/>
          <p:nvPr/>
        </p:nvSpPr>
        <p:spPr>
          <a:xfrm>
            <a:off x="5301204" y="1839790"/>
            <a:ext cx="2461769" cy="2144822"/>
          </a:xfrm>
          <a:prstGeom prst="rect">
            <a:avLst/>
          </a:pr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txBody>
          <a:bodyPr wrap="square" rtlCol="0">
            <a:spAutoFit/>
          </a:bodyPr>
          <a:lstStyle/>
          <a:p>
            <a:endParaRPr lang="tr-TR" dirty="0"/>
          </a:p>
        </p:txBody>
      </p:sp>
      <p:pic>
        <p:nvPicPr>
          <p:cNvPr id="16" name="Resim 15"/>
          <p:cNvPicPr>
            <a:picLocks noChangeAspect="1"/>
          </p:cNvPicPr>
          <p:nvPr/>
        </p:nvPicPr>
        <p:blipFill>
          <a:blip r:embed="rId6"/>
          <a:stretch>
            <a:fillRect/>
          </a:stretch>
        </p:blipFill>
        <p:spPr>
          <a:xfrm>
            <a:off x="5571892" y="1793690"/>
            <a:ext cx="1920406" cy="3804234"/>
          </a:xfrm>
          <a:prstGeom prst="rect">
            <a:avLst/>
          </a:prstGeom>
        </p:spPr>
      </p:pic>
      <p:sp>
        <p:nvSpPr>
          <p:cNvPr id="17" name="Serbest Form 16"/>
          <p:cNvSpPr/>
          <p:nvPr/>
        </p:nvSpPr>
        <p:spPr>
          <a:xfrm>
            <a:off x="7178025" y="3428999"/>
            <a:ext cx="883922" cy="1087122"/>
          </a:xfrm>
          <a:custGeom>
            <a:avLst/>
            <a:gdLst>
              <a:gd name="connsiteX0" fmla="*/ 0 w 345494"/>
              <a:gd name="connsiteY0" fmla="*/ 0 h 660400"/>
              <a:gd name="connsiteX1" fmla="*/ 162560 w 345494"/>
              <a:gd name="connsiteY1" fmla="*/ 193040 h 660400"/>
              <a:gd name="connsiteX2" fmla="*/ 182880 w 345494"/>
              <a:gd name="connsiteY2" fmla="*/ 254000 h 660400"/>
              <a:gd name="connsiteX3" fmla="*/ 203200 w 345494"/>
              <a:gd name="connsiteY3" fmla="*/ 284480 h 660400"/>
              <a:gd name="connsiteX4" fmla="*/ 233680 w 345494"/>
              <a:gd name="connsiteY4" fmla="*/ 355600 h 660400"/>
              <a:gd name="connsiteX5" fmla="*/ 243840 w 345494"/>
              <a:gd name="connsiteY5" fmla="*/ 396240 h 660400"/>
              <a:gd name="connsiteX6" fmla="*/ 264160 w 345494"/>
              <a:gd name="connsiteY6" fmla="*/ 436880 h 660400"/>
              <a:gd name="connsiteX7" fmla="*/ 274320 w 345494"/>
              <a:gd name="connsiteY7" fmla="*/ 467360 h 660400"/>
              <a:gd name="connsiteX8" fmla="*/ 294640 w 345494"/>
              <a:gd name="connsiteY8" fmla="*/ 497840 h 660400"/>
              <a:gd name="connsiteX9" fmla="*/ 325120 w 345494"/>
              <a:gd name="connsiteY9" fmla="*/ 579120 h 660400"/>
              <a:gd name="connsiteX10" fmla="*/ 345440 w 345494"/>
              <a:gd name="connsiteY10" fmla="*/ 6604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94" h="660400">
                <a:moveTo>
                  <a:pt x="0" y="0"/>
                </a:moveTo>
                <a:cubicBezTo>
                  <a:pt x="54187" y="64347"/>
                  <a:pt x="113407" y="124771"/>
                  <a:pt x="162560" y="193040"/>
                </a:cubicBezTo>
                <a:cubicBezTo>
                  <a:pt x="175075" y="210422"/>
                  <a:pt x="170999" y="236178"/>
                  <a:pt x="182880" y="254000"/>
                </a:cubicBezTo>
                <a:lnTo>
                  <a:pt x="203200" y="284480"/>
                </a:lnTo>
                <a:cubicBezTo>
                  <a:pt x="232369" y="401155"/>
                  <a:pt x="191582" y="257370"/>
                  <a:pt x="233680" y="355600"/>
                </a:cubicBezTo>
                <a:cubicBezTo>
                  <a:pt x="239181" y="368435"/>
                  <a:pt x="238937" y="383165"/>
                  <a:pt x="243840" y="396240"/>
                </a:cubicBezTo>
                <a:cubicBezTo>
                  <a:pt x="249158" y="410421"/>
                  <a:pt x="258194" y="422959"/>
                  <a:pt x="264160" y="436880"/>
                </a:cubicBezTo>
                <a:cubicBezTo>
                  <a:pt x="268379" y="446724"/>
                  <a:pt x="269531" y="457781"/>
                  <a:pt x="274320" y="467360"/>
                </a:cubicBezTo>
                <a:cubicBezTo>
                  <a:pt x="279781" y="478282"/>
                  <a:pt x="288582" y="487238"/>
                  <a:pt x="294640" y="497840"/>
                </a:cubicBezTo>
                <a:cubicBezTo>
                  <a:pt x="323328" y="548044"/>
                  <a:pt x="309329" y="526484"/>
                  <a:pt x="325120" y="579120"/>
                </a:cubicBezTo>
                <a:cubicBezTo>
                  <a:pt x="347582" y="653993"/>
                  <a:pt x="345440" y="616293"/>
                  <a:pt x="345440" y="6604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7"/>
          <p:cNvSpPr txBox="1"/>
          <p:nvPr/>
        </p:nvSpPr>
        <p:spPr>
          <a:xfrm>
            <a:off x="441104" y="2733208"/>
            <a:ext cx="4860100" cy="3970318"/>
          </a:xfrm>
          <a:prstGeom prst="rect">
            <a:avLst/>
          </a:prstGeom>
          <a:noFill/>
        </p:spPr>
        <p:txBody>
          <a:bodyPr wrap="square" rtlCol="0">
            <a:spAutoFit/>
          </a:bodyPr>
          <a:lstStyle/>
          <a:p>
            <a:r>
              <a:rPr lang="tr-TR" sz="2800" dirty="0" smtClean="0"/>
              <a:t>Çıkacak olduğumuz hac yolculuğuna kalben ve zihnen hazır olunmalıdır. Kalbi ve zihni meşgul edecek duygu ve düşüncelerden, bize hakkı geçenlerle helalleşmeli ve küskün olduklarımız kişilerle barışarak gönül rahatlığı ile yolculuğa çıkmalıyız.</a:t>
            </a:r>
            <a:endParaRPr lang="tr-TR" sz="2800" dirty="0"/>
          </a:p>
        </p:txBody>
      </p:sp>
    </p:spTree>
    <p:extLst>
      <p:ext uri="{BB962C8B-B14F-4D97-AF65-F5344CB8AC3E}">
        <p14:creationId xmlns:p14="http://schemas.microsoft.com/office/powerpoint/2010/main" val="3433706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Dikdörtgen 6"/>
          <p:cNvSpPr/>
          <p:nvPr/>
        </p:nvSpPr>
        <p:spPr>
          <a:xfrm>
            <a:off x="1001994" y="1536895"/>
            <a:ext cx="10666576" cy="4955203"/>
          </a:xfrm>
          <a:prstGeom prst="rect">
            <a:avLst/>
          </a:prstGeom>
        </p:spPr>
        <p:txBody>
          <a:bodyPr wrap="square">
            <a:spAutoFit/>
          </a:bodyPr>
          <a:lstStyle/>
          <a:p>
            <a:pPr algn="ctr"/>
            <a:r>
              <a:rPr lang="tr-TR" altLang="tr-TR" sz="2800" dirty="0">
                <a:solidFill>
                  <a:schemeClr val="accent2">
                    <a:lumMod val="75000"/>
                  </a:schemeClr>
                </a:solidFill>
              </a:rPr>
              <a:t>Bu ruh haliyle hac yolculuğuna çıkacak kişi; </a:t>
            </a:r>
            <a:endParaRPr lang="tr-TR" altLang="tr-TR" sz="2800" dirty="0"/>
          </a:p>
          <a:p>
            <a:pPr algn="just">
              <a:buFont typeface="Wingdings" panose="05000000000000000000" pitchFamily="2" charset="2"/>
              <a:buChar char="ü"/>
            </a:pPr>
            <a:r>
              <a:rPr lang="tr-TR" altLang="tr-TR" sz="2400" dirty="0"/>
              <a:t>Hiç kimseye haksızlık yapmayacağına, </a:t>
            </a:r>
          </a:p>
          <a:p>
            <a:pPr algn="just">
              <a:buFont typeface="Wingdings" panose="05000000000000000000" pitchFamily="2" charset="2"/>
              <a:buChar char="ü"/>
            </a:pPr>
            <a:r>
              <a:rPr lang="tr-TR" altLang="tr-TR" sz="2400" dirty="0"/>
              <a:t>Kul hakkı yemeyeceğine, </a:t>
            </a:r>
          </a:p>
          <a:p>
            <a:pPr algn="just">
              <a:buFont typeface="Wingdings" panose="05000000000000000000" pitchFamily="2" charset="2"/>
              <a:buChar char="ü"/>
            </a:pPr>
            <a:r>
              <a:rPr lang="tr-TR" altLang="tr-TR" sz="2400" dirty="0"/>
              <a:t>Kendisine emanet edilmiş olan diğer mahlûkat ile ilişkilerini Allah’ın koyduğu sınırlar içerisinde sürdüreceğine, </a:t>
            </a:r>
          </a:p>
          <a:p>
            <a:pPr algn="just">
              <a:buFont typeface="Wingdings" panose="05000000000000000000" pitchFamily="2" charset="2"/>
              <a:buChar char="ü"/>
            </a:pPr>
            <a:r>
              <a:rPr lang="tr-TR" altLang="tr-TR" sz="2400" dirty="0"/>
              <a:t>Tabiatı ve sosyal çevreyi tahrip etmeyeceğine, </a:t>
            </a:r>
          </a:p>
          <a:p>
            <a:pPr algn="just">
              <a:buFont typeface="Wingdings" panose="05000000000000000000" pitchFamily="2" charset="2"/>
              <a:buChar char="ü"/>
            </a:pPr>
            <a:r>
              <a:rPr lang="tr-TR" altLang="tr-TR" sz="2400" dirty="0"/>
              <a:t>Yeryüzünü imar edeceğine ve orada bozgunculuk yapmayacağına</a:t>
            </a:r>
            <a:r>
              <a:rPr lang="tr-TR" altLang="tr-TR" sz="2400" dirty="0" smtClean="0"/>
              <a:t>,</a:t>
            </a:r>
          </a:p>
          <a:p>
            <a:pPr algn="just">
              <a:buClr>
                <a:srgbClr val="EEC85E"/>
              </a:buClr>
              <a:buFont typeface="Wingdings" panose="05000000000000000000" pitchFamily="2" charset="2"/>
              <a:buChar char="ü"/>
            </a:pPr>
            <a:r>
              <a:rPr lang="tr-TR" altLang="tr-TR" sz="2400" dirty="0"/>
              <a:t>Allah elçisinin çizdiği yoldan sapmayacağına, </a:t>
            </a:r>
          </a:p>
          <a:p>
            <a:pPr algn="just">
              <a:buClr>
                <a:srgbClr val="EEC85E"/>
              </a:buClr>
              <a:buFont typeface="Wingdings" panose="05000000000000000000" pitchFamily="2" charset="2"/>
              <a:buChar char="ü"/>
            </a:pPr>
            <a:r>
              <a:rPr lang="tr-TR" altLang="tr-TR" sz="2400" dirty="0"/>
              <a:t>Yoldan sapmış insanları kılavuz edinmeyeceğine, </a:t>
            </a:r>
          </a:p>
          <a:p>
            <a:pPr algn="just">
              <a:buClr>
                <a:srgbClr val="EEC85E"/>
              </a:buClr>
              <a:buFont typeface="Wingdings" panose="05000000000000000000" pitchFamily="2" charset="2"/>
              <a:buChar char="ü"/>
            </a:pPr>
            <a:r>
              <a:rPr lang="tr-TR" altLang="tr-TR" sz="2400" dirty="0"/>
              <a:t>İslâm’ın ortaya koyduğu güzellikleri insanlara ulaştırmak için çalışacağına, </a:t>
            </a:r>
          </a:p>
          <a:p>
            <a:pPr algn="just">
              <a:buClr>
                <a:srgbClr val="EEC85E"/>
              </a:buClr>
              <a:buFont typeface="Wingdings" panose="05000000000000000000" pitchFamily="2" charset="2"/>
              <a:buChar char="ü"/>
            </a:pPr>
            <a:r>
              <a:rPr lang="tr-TR" altLang="tr-TR" sz="2400" dirty="0"/>
              <a:t>Haksızlıklara arka çıkmayacağına, </a:t>
            </a:r>
          </a:p>
          <a:p>
            <a:pPr algn="just">
              <a:buClr>
                <a:srgbClr val="EEC85E"/>
              </a:buClr>
              <a:buFont typeface="Wingdings" panose="05000000000000000000" pitchFamily="2" charset="2"/>
              <a:buChar char="ü"/>
            </a:pPr>
            <a:r>
              <a:rPr lang="tr-TR" altLang="tr-TR" sz="2400" dirty="0"/>
              <a:t>Allah’ın çizdiği sınırları koruyacağına ve onları ihlal etmeyeceğine, </a:t>
            </a:r>
          </a:p>
          <a:p>
            <a:pPr algn="just">
              <a:buClr>
                <a:srgbClr val="EEC85E"/>
              </a:buClr>
              <a:buFont typeface="Wingdings" panose="05000000000000000000" pitchFamily="2" charset="2"/>
              <a:buChar char="ü"/>
            </a:pPr>
            <a:r>
              <a:rPr lang="tr-TR" altLang="tr-TR" sz="2400" dirty="0"/>
              <a:t>İyi bir insan ve iyi bir Müslüman olacağına söz vermelidir</a:t>
            </a:r>
            <a:r>
              <a:rPr lang="tr-TR" altLang="tr-TR" sz="2400" dirty="0" smtClean="0"/>
              <a:t>.</a:t>
            </a:r>
            <a:endParaRPr lang="tr-TR" altLang="tr-TR" sz="2400" dirty="0"/>
          </a:p>
        </p:txBody>
      </p:sp>
    </p:spTree>
    <p:extLst>
      <p:ext uri="{BB962C8B-B14F-4D97-AF65-F5344CB8AC3E}">
        <p14:creationId xmlns:p14="http://schemas.microsoft.com/office/powerpoint/2010/main" val="390489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Bilgilerimizi Güncelleyelim</a:t>
            </a:r>
          </a:p>
        </p:txBody>
      </p:sp>
      <p:sp>
        <p:nvSpPr>
          <p:cNvPr id="10" name="Rectangle 2"/>
          <p:cNvSpPr txBox="1">
            <a:spLocks noChangeArrowheads="1"/>
          </p:cNvSpPr>
          <p:nvPr/>
        </p:nvSpPr>
        <p:spPr bwMode="auto">
          <a:xfrm>
            <a:off x="317925" y="2094309"/>
            <a:ext cx="9022628" cy="379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2400" dirty="0">
                <a:latin typeface="+mn-lt"/>
                <a:cs typeface="Times New Roman" panose="02020603050405020304" pitchFamily="18" charset="0"/>
              </a:rPr>
              <a:t> Namaz, cemaatle namaz, cuma namazı, </a:t>
            </a:r>
            <a:r>
              <a:rPr lang="tr-TR" altLang="tr-TR" sz="2400" dirty="0" err="1">
                <a:latin typeface="+mn-lt"/>
                <a:cs typeface="Times New Roman" panose="02020603050405020304" pitchFamily="18" charset="0"/>
              </a:rPr>
              <a:t>seferilik</a:t>
            </a:r>
            <a:r>
              <a:rPr lang="tr-TR" altLang="tr-TR" sz="2400" dirty="0">
                <a:latin typeface="+mn-lt"/>
                <a:cs typeface="Times New Roman" panose="02020603050405020304" pitchFamily="18" charset="0"/>
              </a:rPr>
              <a:t> ve cenaze namazı hakkında bilgi edinelim. </a:t>
            </a:r>
            <a:endParaRPr lang="tr-TR" altLang="tr-TR" sz="2400" dirty="0" smtClean="0">
              <a:latin typeface="+mn-lt"/>
              <a:cs typeface="Times New Roman" panose="02020603050405020304" pitchFamily="18" charset="0"/>
            </a:endParaRPr>
          </a:p>
          <a:p>
            <a:pPr algn="just"/>
            <a:endParaRPr lang="tr-TR" altLang="tr-TR" sz="800" dirty="0">
              <a:latin typeface="+mn-lt"/>
              <a:cs typeface="Times New Roman" panose="02020603050405020304" pitchFamily="18" charset="0"/>
            </a:endParaRPr>
          </a:p>
          <a:p>
            <a:pPr algn="just">
              <a:buFont typeface="Wingdings" panose="05000000000000000000" pitchFamily="2" charset="2"/>
              <a:buChar char="ü"/>
            </a:pPr>
            <a:r>
              <a:rPr lang="tr-TR" altLang="tr-TR" sz="2400" dirty="0">
                <a:latin typeface="+mn-lt"/>
                <a:cs typeface="Times New Roman" panose="02020603050405020304" pitchFamily="18" charset="0"/>
              </a:rPr>
              <a:t> Namaz kılarken  tilavet secdesinin yapılışını öğrenelim. (Özellikle Cuma günü sabah namazları</a:t>
            </a:r>
            <a:r>
              <a:rPr lang="tr-TR" altLang="tr-TR" sz="2400" dirty="0" smtClean="0">
                <a:latin typeface="+mn-lt"/>
                <a:cs typeface="Times New Roman" panose="02020603050405020304" pitchFamily="18" charset="0"/>
              </a:rPr>
              <a:t>)</a:t>
            </a:r>
          </a:p>
          <a:p>
            <a:pPr algn="just"/>
            <a:endParaRPr lang="tr-TR" altLang="tr-TR" sz="800" dirty="0" smtClean="0">
              <a:latin typeface="+mn-lt"/>
              <a:cs typeface="Times New Roman" panose="02020603050405020304" pitchFamily="18" charset="0"/>
            </a:endParaRPr>
          </a:p>
          <a:p>
            <a:pPr algn="just">
              <a:buFont typeface="Wingdings" panose="05000000000000000000" pitchFamily="2" charset="2"/>
              <a:buChar char="ü"/>
            </a:pPr>
            <a:r>
              <a:rPr lang="tr-TR" altLang="tr-TR" sz="2400" dirty="0">
                <a:latin typeface="+mn-lt"/>
                <a:cs typeface="Times New Roman" panose="02020603050405020304" pitchFamily="18" charset="0"/>
              </a:rPr>
              <a:t>Kur’an-ı Kerim okumasını bilmiyorsak, hac yolculuğuna çıkmadan önce </a:t>
            </a:r>
            <a:r>
              <a:rPr lang="tr-TR" altLang="tr-TR" sz="2400" dirty="0" smtClean="0">
                <a:latin typeface="+mn-lt"/>
                <a:cs typeface="Times New Roman" panose="02020603050405020304" pitchFamily="18" charset="0"/>
              </a:rPr>
              <a:t>il ve ilçe müftülüklerine veya en yakın cami görevlisine/Kuran Kursu öğreticisi ile iletişime geçerek </a:t>
            </a:r>
            <a:r>
              <a:rPr lang="tr-TR" altLang="tr-TR" sz="2400" dirty="0" smtClean="0">
                <a:latin typeface="+mn-lt"/>
                <a:cs typeface="Times New Roman" panose="02020603050405020304" pitchFamily="18" charset="0"/>
              </a:rPr>
              <a:t>öğrenelim</a:t>
            </a:r>
            <a:r>
              <a:rPr lang="tr-TR" altLang="tr-TR" sz="2400" dirty="0" smtClean="0">
                <a:latin typeface="+mn-lt"/>
                <a:cs typeface="Times New Roman" panose="02020603050405020304" pitchFamily="18" charset="0"/>
              </a:rPr>
              <a:t>!</a:t>
            </a:r>
          </a:p>
          <a:p>
            <a:pPr algn="just"/>
            <a:endParaRPr lang="tr-TR" altLang="tr-TR" sz="800" dirty="0">
              <a:latin typeface="+mn-lt"/>
              <a:cs typeface="Times New Roman" panose="02020603050405020304" pitchFamily="18" charset="0"/>
            </a:endParaRPr>
          </a:p>
          <a:p>
            <a:pPr algn="just">
              <a:buFont typeface="Wingdings" panose="05000000000000000000" pitchFamily="2" charset="2"/>
              <a:buChar char="ü"/>
            </a:pPr>
            <a:r>
              <a:rPr lang="tr-TR" altLang="tr-TR" sz="2400" dirty="0">
                <a:latin typeface="+mn-lt"/>
                <a:cs typeface="Times New Roman" panose="02020603050405020304" pitchFamily="18" charset="0"/>
              </a:rPr>
              <a:t>Hz. Peygamber’in (sav) hayatı ve ahlakı hakkında bilgi sahibi olalım</a:t>
            </a:r>
            <a:r>
              <a:rPr lang="tr-TR" altLang="tr-TR" sz="2400" dirty="0" smtClean="0">
                <a:latin typeface="+mn-lt"/>
                <a:cs typeface="Times New Roman" panose="02020603050405020304" pitchFamily="18" charset="0"/>
              </a:rPr>
              <a:t>.</a:t>
            </a:r>
            <a:endParaRPr lang="tr-TR" altLang="tr-TR" sz="2400" dirty="0">
              <a:latin typeface="+mn-lt"/>
              <a:cs typeface="Times New Roman" panose="02020603050405020304" pitchFamily="18" charset="0"/>
            </a:endParaRPr>
          </a:p>
        </p:txBody>
      </p:sp>
      <p:pic>
        <p:nvPicPr>
          <p:cNvPr id="9" name="Resim 8"/>
          <p:cNvPicPr>
            <a:picLocks noChangeAspect="1"/>
          </p:cNvPicPr>
          <p:nvPr/>
        </p:nvPicPr>
        <p:blipFill>
          <a:blip r:embed="rId5" cstate="print">
            <a:extLst/>
          </a:blip>
          <a:stretch>
            <a:fillRect/>
          </a:stretch>
        </p:blipFill>
        <p:spPr>
          <a:xfrm>
            <a:off x="9141757" y="2983798"/>
            <a:ext cx="2849636" cy="30519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74251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Bilgilerimizi Güncelleyelim</a:t>
            </a:r>
          </a:p>
        </p:txBody>
      </p:sp>
      <p:sp>
        <p:nvSpPr>
          <p:cNvPr id="14" name="Rectangle 2"/>
          <p:cNvSpPr txBox="1">
            <a:spLocks noChangeArrowheads="1"/>
          </p:cNvSpPr>
          <p:nvPr/>
        </p:nvSpPr>
        <p:spPr bwMode="auto">
          <a:xfrm>
            <a:off x="2035542" y="1923624"/>
            <a:ext cx="8229600" cy="113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2800" dirty="0" err="1">
                <a:solidFill>
                  <a:schemeClr val="accent2">
                    <a:lumMod val="75000"/>
                  </a:schemeClr>
                </a:solidFill>
                <a:latin typeface="Times New Roman" panose="02020603050405020304" pitchFamily="18" charset="0"/>
                <a:cs typeface="Times New Roman" panose="02020603050405020304" pitchFamily="18" charset="0"/>
              </a:rPr>
              <a:t>Telbiyenin</a:t>
            </a:r>
            <a:r>
              <a:rPr lang="tr-TR" altLang="tr-TR" sz="2800" dirty="0">
                <a:solidFill>
                  <a:schemeClr val="accent2">
                    <a:lumMod val="75000"/>
                  </a:schemeClr>
                </a:solidFill>
                <a:latin typeface="Times New Roman" panose="02020603050405020304" pitchFamily="18" charset="0"/>
                <a:cs typeface="Times New Roman" panose="02020603050405020304" pitchFamily="18" charset="0"/>
              </a:rPr>
              <a:t> hem lafzını hem anlamını öğrenelim.</a:t>
            </a:r>
          </a:p>
          <a:p>
            <a:pPr algn="ctr"/>
            <a:r>
              <a:rPr lang="tr-TR" altLang="tr-TR" sz="2800" dirty="0">
                <a:solidFill>
                  <a:schemeClr val="accent2">
                    <a:lumMod val="75000"/>
                  </a:schemeClr>
                </a:solidFill>
                <a:latin typeface="Times New Roman" panose="02020603050405020304" pitchFamily="18" charset="0"/>
                <a:cs typeface="Times New Roman" panose="02020603050405020304" pitchFamily="18" charset="0"/>
              </a:rPr>
              <a:t/>
            </a:r>
            <a:br>
              <a:rPr lang="tr-TR" altLang="tr-TR" sz="2800" dirty="0">
                <a:solidFill>
                  <a:schemeClr val="accent2">
                    <a:lumMod val="75000"/>
                  </a:schemeClr>
                </a:solidFill>
                <a:latin typeface="Times New Roman" panose="02020603050405020304" pitchFamily="18" charset="0"/>
                <a:cs typeface="Times New Roman" panose="02020603050405020304" pitchFamily="18" charset="0"/>
              </a:rPr>
            </a:br>
            <a:endParaRPr lang="tr-TR" altLang="tr-TR" sz="2800" dirty="0">
              <a:solidFill>
                <a:schemeClr val="accent2">
                  <a:lumMod val="75000"/>
                </a:schemeClr>
              </a:solidFill>
            </a:endParaRPr>
          </a:p>
        </p:txBody>
      </p:sp>
      <p:pic>
        <p:nvPicPr>
          <p:cNvPr id="15" name="Picture 4"/>
          <p:cNvPicPr>
            <a:picLocks noChangeAspect="1" noChangeArrowheads="1"/>
          </p:cNvPicPr>
          <p:nvPr/>
        </p:nvPicPr>
        <p:blipFill>
          <a:blip r:embed="rId5" cstate="print">
            <a:extLst/>
          </a:blip>
          <a:srcRect/>
          <a:stretch>
            <a:fillRect/>
          </a:stretch>
        </p:blipFill>
        <p:spPr bwMode="auto">
          <a:xfrm>
            <a:off x="1893248" y="2577806"/>
            <a:ext cx="8143304" cy="1585913"/>
          </a:xfrm>
          <a:prstGeom prst="rect">
            <a:avLst/>
          </a:prstGeom>
          <a:ln>
            <a:noFill/>
          </a:ln>
          <a:effectLst>
            <a:softEdge rad="112500"/>
          </a:effectLst>
          <a:extLst/>
        </p:spPr>
      </p:pic>
      <p:sp>
        <p:nvSpPr>
          <p:cNvPr id="16" name="Dikdörtgen 4"/>
          <p:cNvSpPr>
            <a:spLocks noChangeArrowheads="1"/>
          </p:cNvSpPr>
          <p:nvPr/>
        </p:nvSpPr>
        <p:spPr bwMode="auto">
          <a:xfrm>
            <a:off x="2302242" y="4347214"/>
            <a:ext cx="796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tr-TR" altLang="tr-TR" sz="2400" dirty="0">
                <a:latin typeface="+mn-lt"/>
              </a:rPr>
              <a:t>“Buyur Allah'ım buyur! Emrindeyim buyur! Senin hiçbir ortağın yoktur. Emrindeyim buyur! Şüphesiz </a:t>
            </a:r>
            <a:r>
              <a:rPr lang="tr-TR" altLang="tr-TR" sz="2400" dirty="0" err="1">
                <a:latin typeface="+mn-lt"/>
              </a:rPr>
              <a:t>hamd</a:t>
            </a:r>
            <a:r>
              <a:rPr lang="tr-TR" altLang="tr-TR" sz="2400" dirty="0">
                <a:latin typeface="+mn-lt"/>
              </a:rPr>
              <a:t> sana mahsustur. Nimet de senin, mülk de senindir. Senin hiçbir ortağın yoktur.” </a:t>
            </a:r>
            <a:br>
              <a:rPr lang="tr-TR" altLang="tr-TR" sz="2400" dirty="0">
                <a:latin typeface="+mn-lt"/>
              </a:rPr>
            </a:br>
            <a:endParaRPr lang="tr-TR" altLang="tr-TR" sz="2400" dirty="0">
              <a:latin typeface="+mn-lt"/>
            </a:endParaRPr>
          </a:p>
        </p:txBody>
      </p:sp>
    </p:spTree>
    <p:extLst>
      <p:ext uri="{BB962C8B-B14F-4D97-AF65-F5344CB8AC3E}">
        <p14:creationId xmlns:p14="http://schemas.microsoft.com/office/powerpoint/2010/main" val="3132641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653209" y="3412148"/>
            <a:ext cx="8095469" cy="1325563"/>
          </a:xfrm>
        </p:spPr>
        <p:txBody>
          <a:bodyPr>
            <a:noAutofit/>
          </a:bodyPr>
          <a:lstStyle/>
          <a:p>
            <a:pPr>
              <a:spcBef>
                <a:spcPts val="1000"/>
              </a:spcBef>
            </a:pPr>
            <a:r>
              <a:rPr lang="tr-TR" sz="3200" dirty="0">
                <a:latin typeface="+mn-lt"/>
                <a:cs typeface="Times New Roman" panose="02020603050405020304" pitchFamily="18" charset="0"/>
              </a:rPr>
              <a:t>“İmkanı olan her Müslüman'ın, belirli bir zaman içinde, belirli mekanları ziyaret ederek, bazı dini görevleri yerine getirmek suretiyle yaptığı ibadettir.”</a:t>
            </a:r>
            <a:br>
              <a:rPr lang="tr-TR" sz="3200" dirty="0">
                <a:latin typeface="+mn-lt"/>
                <a:cs typeface="Times New Roman" panose="02020603050405020304" pitchFamily="18" charset="0"/>
              </a:rPr>
            </a:br>
            <a:r>
              <a:rPr lang="tr-TR" sz="3200" dirty="0">
                <a:latin typeface="+mn-lt"/>
                <a:cs typeface="Times New Roman" panose="02020603050405020304" pitchFamily="18" charset="0"/>
              </a:rPr>
              <a:t>Hac: Dilleri, kültürleri, renkleri, ırkları, ülkeleri farklı ancak hedefleri, duyguları ve gayeleri aynı milyonlarca Müslümanın ilahi aşk içerisinde bir araya gelmesi ve birlikte Allah’a yönelmesidir. </a:t>
            </a:r>
            <a:br>
              <a:rPr lang="tr-TR" sz="3200" dirty="0">
                <a:latin typeface="+mn-lt"/>
                <a:cs typeface="Times New Roman" panose="02020603050405020304" pitchFamily="18" charset="0"/>
              </a:rPr>
            </a:br>
            <a:endParaRPr lang="tr-TR" sz="3200"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16308" y="1005788"/>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HAC:</a:t>
            </a:r>
          </a:p>
        </p:txBody>
      </p:sp>
      <p:pic>
        <p:nvPicPr>
          <p:cNvPr id="8" name="Picture 2" descr="C:\Users\herhayat1sorudur\Desktop\kabe.png"/>
          <p:cNvPicPr>
            <a:picLocks noChangeAspect="1" noChangeArrowheads="1"/>
          </p:cNvPicPr>
          <p:nvPr/>
        </p:nvPicPr>
        <p:blipFill>
          <a:blip r:embed="rId5" cstate="print">
            <a:extLst/>
          </a:blip>
          <a:srcRect/>
          <a:stretch>
            <a:fillRect/>
          </a:stretch>
        </p:blipFill>
        <p:spPr bwMode="auto">
          <a:xfrm>
            <a:off x="9279714" y="1768291"/>
            <a:ext cx="2381250" cy="27033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extLst>
      <p:ext uri="{BB962C8B-B14F-4D97-AF65-F5344CB8AC3E}">
        <p14:creationId xmlns:p14="http://schemas.microsoft.com/office/powerpoint/2010/main" val="2399363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Salih Amel</a:t>
            </a:r>
          </a:p>
        </p:txBody>
      </p:sp>
      <p:sp>
        <p:nvSpPr>
          <p:cNvPr id="9" name="Rectangle 2"/>
          <p:cNvSpPr txBox="1">
            <a:spLocks noChangeArrowheads="1"/>
          </p:cNvSpPr>
          <p:nvPr/>
        </p:nvSpPr>
        <p:spPr bwMode="auto">
          <a:xfrm>
            <a:off x="247931" y="1740679"/>
            <a:ext cx="680752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pPr>
            <a:r>
              <a:rPr lang="tr-TR" altLang="tr-TR" sz="2600" b="1" dirty="0">
                <a:solidFill>
                  <a:schemeClr val="accent2">
                    <a:lumMod val="75000"/>
                  </a:schemeClr>
                </a:solidFill>
                <a:latin typeface="Times New Roman" panose="02020603050405020304" pitchFamily="18" charset="0"/>
                <a:cs typeface="Times New Roman" panose="02020603050405020304" pitchFamily="18" charset="0"/>
              </a:rPr>
              <a:t>Hac yolculuğuna çıkacağımız güne kadar;</a:t>
            </a:r>
          </a:p>
          <a:p>
            <a:pPr>
              <a:spcBef>
                <a:spcPts val="600"/>
              </a:spcBef>
            </a:pPr>
            <a:endParaRPr lang="tr-TR" altLang="tr-TR" sz="900" dirty="0">
              <a:solidFill>
                <a:schemeClr val="accent2">
                  <a:lumMod val="75000"/>
                </a:schemeClr>
              </a:solidFill>
              <a:latin typeface="Times New Roman" panose="02020603050405020304" pitchFamily="18" charset="0"/>
              <a:cs typeface="Times New Roman" panose="02020603050405020304" pitchFamily="18" charset="0"/>
            </a:endParaRP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Hatim okuyalım!</a:t>
            </a: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Yasin-Mülk-İhlas gibi fazileti bol surelerden okuyalım!</a:t>
            </a: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Allah’ı çokça zikredelim!</a:t>
            </a: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Dua edelim!</a:t>
            </a: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İhtiyaç sahiplerini gözetelim!</a:t>
            </a:r>
          </a:p>
          <a:p>
            <a:pPr>
              <a:spcBef>
                <a:spcPts val="600"/>
              </a:spcBef>
              <a:buFont typeface="Wingdings" panose="05000000000000000000" pitchFamily="2" charset="2"/>
              <a:buChar char="ü"/>
            </a:pPr>
            <a:r>
              <a:rPr lang="tr-TR" altLang="tr-TR" sz="2600" dirty="0">
                <a:latin typeface="Times New Roman" panose="02020603050405020304" pitchFamily="18" charset="0"/>
                <a:cs typeface="Times New Roman" panose="02020603050405020304" pitchFamily="18" charset="0"/>
              </a:rPr>
              <a:t>Salavat-ı Şerife okuyalım!</a:t>
            </a:r>
          </a:p>
        </p:txBody>
      </p:sp>
      <p:sp>
        <p:nvSpPr>
          <p:cNvPr id="10" name="Rectangle 2"/>
          <p:cNvSpPr txBox="1">
            <a:spLocks noChangeArrowheads="1"/>
          </p:cNvSpPr>
          <p:nvPr/>
        </p:nvSpPr>
        <p:spPr bwMode="auto">
          <a:xfrm>
            <a:off x="4765431" y="3855229"/>
            <a:ext cx="7560201" cy="3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Ana-baba , akraba  ve yakınları ziyaret edelim!</a:t>
            </a:r>
          </a:p>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Etrafımızdakilerle helalleşmeyi unutmayalım!</a:t>
            </a:r>
          </a:p>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Hak sahiplerinin hakkını ödeyelim!</a:t>
            </a:r>
          </a:p>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Hayır dua alalım!</a:t>
            </a:r>
          </a:p>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Küs olduğumuz kişi kalmasın, mutlaka barışalım!</a:t>
            </a:r>
          </a:p>
          <a:p>
            <a:pPr algn="just">
              <a:buFont typeface="Wingdings" panose="05000000000000000000" pitchFamily="2" charset="2"/>
              <a:buChar char="ü"/>
            </a:pPr>
            <a:r>
              <a:rPr lang="tr-TR" altLang="tr-TR" sz="2700" dirty="0">
                <a:latin typeface="Times New Roman" panose="02020603050405020304" pitchFamily="18" charset="0"/>
                <a:cs typeface="Times New Roman" panose="02020603050405020304" pitchFamily="18" charset="0"/>
              </a:rPr>
              <a:t>Alacak ve ödeneceklerin listesini hazırlayalım! </a:t>
            </a:r>
            <a:endParaRPr lang="tr-TR" altLang="tr-TR" sz="2700" dirty="0"/>
          </a:p>
        </p:txBody>
      </p:sp>
      <p:sp>
        <p:nvSpPr>
          <p:cNvPr id="11" name="Rectangle 2"/>
          <p:cNvSpPr txBox="1">
            <a:spLocks noChangeArrowheads="1"/>
          </p:cNvSpPr>
          <p:nvPr/>
        </p:nvSpPr>
        <p:spPr bwMode="auto">
          <a:xfrm>
            <a:off x="6792611" y="1921279"/>
            <a:ext cx="4974205" cy="1519581"/>
          </a:xfrm>
          <a:prstGeom prst="rect">
            <a:avLst/>
          </a:prstGeom>
          <a:noFill/>
          <a:ln w="9525" cap="rnd">
            <a:noFill/>
            <a:round/>
            <a:headEnd/>
            <a:tailEnd/>
          </a:ln>
          <a:extLst>
            <a:ext uri="{909E8E84-426E-40DD-AFC4-6F175D3DCCD1}">
              <a14:hiddenFill xmlns:a14="http://schemas.microsoft.com/office/drawing/2010/main">
                <a:solidFill>
                  <a:srgbClr val="FFFFFF"/>
                </a:solidFill>
              </a14:hiddenFill>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tr-TR" altLang="tr-TR" sz="2400" dirty="0">
                <a:latin typeface="Times New Roman" panose="02020603050405020304" pitchFamily="18" charset="0"/>
                <a:cs typeface="Times New Roman" panose="02020603050405020304" pitchFamily="18" charset="0"/>
              </a:rPr>
              <a:t>Yolculuğa çıkmadan önce  iki rekat sefer namazı kılıp, yolculuğunuzun güzel ve bereketli geçmesi için dua edelim.</a:t>
            </a:r>
          </a:p>
        </p:txBody>
      </p:sp>
    </p:spTree>
    <p:extLst>
      <p:ext uri="{BB962C8B-B14F-4D97-AF65-F5344CB8AC3E}">
        <p14:creationId xmlns:p14="http://schemas.microsoft.com/office/powerpoint/2010/main" val="1784423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Unutmayalım</a:t>
            </a:r>
          </a:p>
        </p:txBody>
      </p:sp>
      <p:sp>
        <p:nvSpPr>
          <p:cNvPr id="2" name="Dikdörtgen 1"/>
          <p:cNvSpPr/>
          <p:nvPr/>
        </p:nvSpPr>
        <p:spPr>
          <a:xfrm>
            <a:off x="602429" y="1817496"/>
            <a:ext cx="11370833" cy="4832092"/>
          </a:xfrm>
          <a:prstGeom prst="rect">
            <a:avLst/>
          </a:prstGeom>
        </p:spPr>
        <p:txBody>
          <a:bodyPr wrap="square">
            <a:spAutoFit/>
          </a:bodyPr>
          <a:lstStyle/>
          <a:p>
            <a:pPr algn="just">
              <a:buFont typeface="Wingdings" panose="05000000000000000000" pitchFamily="2" charset="2"/>
              <a:buChar char="ü"/>
            </a:pPr>
            <a:r>
              <a:rPr lang="tr-TR" altLang="tr-TR" sz="2800" dirty="0">
                <a:cs typeface="Times New Roman" panose="02020603050405020304" pitchFamily="18" charset="0"/>
              </a:rPr>
              <a:t>Kafilede ilk defa uçağa/asansöre binen kafile ile yola çıkan insanların olacağını,</a:t>
            </a:r>
          </a:p>
          <a:p>
            <a:pPr algn="just">
              <a:buFont typeface="Wingdings" panose="05000000000000000000" pitchFamily="2" charset="2"/>
              <a:buChar char="ü"/>
            </a:pPr>
            <a:r>
              <a:rPr lang="tr-TR" altLang="tr-TR" sz="2800" dirty="0">
                <a:cs typeface="Times New Roman" panose="02020603050405020304" pitchFamily="18" charset="0"/>
              </a:rPr>
              <a:t>Özel bir durumun (hastalık/özel ilaç kullanımı vb.)  var ise; bunu kafile başkanına, din  görevlisine ve yol arkadaşına çekinmeden söylemeyi,</a:t>
            </a:r>
          </a:p>
          <a:p>
            <a:pPr algn="just">
              <a:buFont typeface="Wingdings" panose="05000000000000000000" pitchFamily="2" charset="2"/>
              <a:buChar char="ü"/>
            </a:pPr>
            <a:r>
              <a:rPr lang="tr-TR" altLang="tr-TR" sz="2800" dirty="0">
                <a:cs typeface="Times New Roman" panose="02020603050405020304" pitchFamily="18" charset="0"/>
              </a:rPr>
              <a:t>Yolculukta yardımlaşabileceğin arkadaşlar edinmeyi,</a:t>
            </a:r>
          </a:p>
          <a:p>
            <a:pPr algn="just">
              <a:buFont typeface="Wingdings" panose="05000000000000000000" pitchFamily="2" charset="2"/>
              <a:buChar char="ü"/>
            </a:pPr>
            <a:r>
              <a:rPr lang="tr-TR" altLang="tr-TR" sz="2800" dirty="0">
                <a:cs typeface="Times New Roman" panose="02020603050405020304" pitchFamily="18" charset="0"/>
              </a:rPr>
              <a:t>Diğer Mezhep mensuplarının ibadetlerde farklı uygulamalarının  olacağını</a:t>
            </a:r>
            <a:r>
              <a:rPr lang="tr-TR" altLang="tr-TR" sz="2800" dirty="0" smtClean="0">
                <a:cs typeface="Times New Roman" panose="02020603050405020304" pitchFamily="18" charset="0"/>
              </a:rPr>
              <a:t>,</a:t>
            </a:r>
          </a:p>
          <a:p>
            <a:pPr>
              <a:buFont typeface="Wingdings" panose="05000000000000000000" pitchFamily="2" charset="2"/>
              <a:buChar char="ü"/>
            </a:pPr>
            <a:r>
              <a:rPr lang="tr-TR" altLang="tr-TR" sz="2800" dirty="0" err="1">
                <a:cs typeface="Times New Roman" panose="02020603050405020304" pitchFamily="18" charset="0"/>
              </a:rPr>
              <a:t>Hüsn</a:t>
            </a:r>
            <a:r>
              <a:rPr lang="tr-TR" altLang="tr-TR" sz="2800" dirty="0">
                <a:cs typeface="Times New Roman" panose="02020603050405020304" pitchFamily="18" charset="0"/>
              </a:rPr>
              <a:t>-i zan sahibi olmayı,</a:t>
            </a:r>
          </a:p>
          <a:p>
            <a:pPr>
              <a:buFont typeface="Wingdings" panose="05000000000000000000" pitchFamily="2" charset="2"/>
              <a:buChar char="ü"/>
            </a:pPr>
            <a:r>
              <a:rPr lang="tr-TR" altLang="tr-TR" sz="2800" dirty="0">
                <a:cs typeface="Times New Roman" panose="02020603050405020304" pitchFamily="18" charset="0"/>
              </a:rPr>
              <a:t>Kul hakkına riayet etmeyi,</a:t>
            </a:r>
          </a:p>
          <a:p>
            <a:pPr>
              <a:buFont typeface="Wingdings" panose="05000000000000000000" pitchFamily="2" charset="2"/>
              <a:buChar char="ü"/>
            </a:pPr>
            <a:r>
              <a:rPr lang="tr-TR" altLang="tr-TR" sz="2800" dirty="0">
                <a:cs typeface="Times New Roman" panose="02020603050405020304" pitchFamily="18" charset="0"/>
              </a:rPr>
              <a:t>Hacı kardeşine, «Önce sen buyur» demeyi,</a:t>
            </a:r>
          </a:p>
          <a:p>
            <a:pPr>
              <a:buFont typeface="Wingdings" panose="05000000000000000000" pitchFamily="2" charset="2"/>
              <a:buChar char="ü"/>
            </a:pPr>
            <a:r>
              <a:rPr lang="tr-TR" altLang="tr-TR" sz="2800" dirty="0">
                <a:cs typeface="Times New Roman" panose="02020603050405020304" pitchFamily="18" charset="0"/>
              </a:rPr>
              <a:t> Hikmet ve ibretle bakmayı,</a:t>
            </a:r>
          </a:p>
          <a:p>
            <a:pPr>
              <a:buFont typeface="Wingdings" panose="05000000000000000000" pitchFamily="2" charset="2"/>
              <a:buChar char="ü"/>
            </a:pPr>
            <a:r>
              <a:rPr lang="tr-TR" altLang="tr-TR" sz="2800" dirty="0">
                <a:cs typeface="Times New Roman" panose="02020603050405020304" pitchFamily="18" charset="0"/>
              </a:rPr>
              <a:t>Yaşlı, hasta ve engellilerin yardımına koşmayı</a:t>
            </a:r>
            <a:r>
              <a:rPr lang="tr-TR" altLang="tr-TR" sz="2800" dirty="0" smtClean="0">
                <a:cs typeface="Times New Roman" panose="02020603050405020304" pitchFamily="18" charset="0"/>
              </a:rPr>
              <a:t>.</a:t>
            </a:r>
            <a:endParaRPr lang="tr-TR" altLang="tr-TR" sz="2800" dirty="0">
              <a:cs typeface="Times New Roman" panose="02020603050405020304" pitchFamily="18" charset="0"/>
            </a:endParaRPr>
          </a:p>
        </p:txBody>
      </p:sp>
    </p:spTree>
    <p:extLst>
      <p:ext uri="{BB962C8B-B14F-4D97-AF65-F5344CB8AC3E}">
        <p14:creationId xmlns:p14="http://schemas.microsoft.com/office/powerpoint/2010/main" val="5273368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278263" y="631762"/>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Zorluklar….</a:t>
            </a:r>
            <a:endParaRPr lang="tr-TR" sz="6000" b="1" dirty="0" smtClean="0">
              <a:solidFill>
                <a:srgbClr val="ED7D31">
                  <a:lumMod val="50000"/>
                </a:srgbClr>
              </a:solidFill>
              <a:latin typeface="Gabriola" panose="04040605051002020D02" pitchFamily="82" charset="0"/>
              <a:cs typeface="Consolas" panose="020B0609020204030204" pitchFamily="49" charset="0"/>
            </a:endParaRPr>
          </a:p>
        </p:txBody>
      </p:sp>
      <p:pic>
        <p:nvPicPr>
          <p:cNvPr id="9" name="Picture 1" descr="DSC01442.JPG"/>
          <p:cNvPicPr>
            <a:picLocks noChangeAspect="1"/>
          </p:cNvPicPr>
          <p:nvPr/>
        </p:nvPicPr>
        <p:blipFill rotWithShape="1">
          <a:blip r:embed="rId5" cstate="print">
            <a:extLst/>
          </a:blip>
          <a:srcRect t="6949"/>
          <a:stretch/>
        </p:blipFill>
        <p:spPr>
          <a:xfrm>
            <a:off x="1484130" y="2990937"/>
            <a:ext cx="3914245" cy="34804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Metin kutusu 9"/>
          <p:cNvSpPr txBox="1"/>
          <p:nvPr/>
        </p:nvSpPr>
        <p:spPr>
          <a:xfrm>
            <a:off x="5121018" y="3300036"/>
            <a:ext cx="4956561" cy="1431129"/>
          </a:xfrm>
          <a:prstGeom prst="rect">
            <a:avLst/>
          </a:prstGeom>
          <a:noFill/>
        </p:spPr>
        <p:txBody>
          <a:bodyPr wrap="square" lIns="45689" tIns="22844" rIns="45689" bIns="22844">
            <a:spAutoFit/>
            <a:scene3d>
              <a:camera prst="orthographicFront"/>
              <a:lightRig rig="glow" dir="tl">
                <a:rot lat="0" lon="0" rev="5400000"/>
              </a:lightRig>
            </a:scene3d>
            <a:sp3d contourW="12700">
              <a:contourClr>
                <a:schemeClr val="accent6">
                  <a:shade val="73000"/>
                </a:schemeClr>
              </a:contourClr>
            </a:sp3d>
          </a:bodyPr>
          <a:lstStyle/>
          <a:p>
            <a:pPr algn="ctr">
              <a:defRPr/>
            </a:pPr>
            <a:r>
              <a:rPr lang="tr-TR" sz="3000" dirty="0">
                <a:ln w="11430"/>
                <a:latin typeface="Calibri" panose="020F0502020204030204" pitchFamily="34" charset="0"/>
                <a:ea typeface="Cambria Math" panose="02040503050406030204" pitchFamily="18" charset="0"/>
                <a:cs typeface="Calibri" pitchFamily="34" charset="0"/>
              </a:rPr>
              <a:t>Cidde/Medine havaalanından itibaren tüm kontrol Suudi Arabistan makamlarındadır.</a:t>
            </a:r>
          </a:p>
        </p:txBody>
      </p:sp>
      <p:sp>
        <p:nvSpPr>
          <p:cNvPr id="11" name="Alt Başlık 2"/>
          <p:cNvSpPr txBox="1">
            <a:spLocks/>
          </p:cNvSpPr>
          <p:nvPr/>
        </p:nvSpPr>
        <p:spPr>
          <a:xfrm>
            <a:off x="350292" y="1911391"/>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4500" b="1" dirty="0" smtClean="0">
                <a:solidFill>
                  <a:srgbClr val="ED7D31">
                    <a:lumMod val="50000"/>
                  </a:srgbClr>
                </a:solidFill>
                <a:latin typeface="Gabriola" panose="04040605051002020D02" pitchFamily="82" charset="0"/>
                <a:cs typeface="Consolas" panose="020B0609020204030204" pitchFamily="49" charset="0"/>
              </a:rPr>
              <a:t>Havaalanında bekleme</a:t>
            </a:r>
            <a:endParaRPr lang="tr-TR" sz="4500" b="1" dirty="0" smtClean="0">
              <a:solidFill>
                <a:srgbClr val="ED7D31">
                  <a:lumMod val="50000"/>
                </a:srgbClr>
              </a:solidFill>
              <a:latin typeface="Gabriola" panose="04040605051002020D02" pitchFamily="82" charset="0"/>
              <a:cs typeface="Consolas" panose="020B0609020204030204" pitchFamily="49" charset="0"/>
            </a:endParaRPr>
          </a:p>
        </p:txBody>
      </p:sp>
    </p:spTree>
    <p:extLst>
      <p:ext uri="{BB962C8B-B14F-4D97-AF65-F5344CB8AC3E}">
        <p14:creationId xmlns:p14="http://schemas.microsoft.com/office/powerpoint/2010/main" val="2792824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29"/>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pic>
        <p:nvPicPr>
          <p:cNvPr id="16" name="Picture 1" descr="DSC01434.JPG"/>
          <p:cNvPicPr>
            <a:picLocks noChangeAspect="1"/>
          </p:cNvPicPr>
          <p:nvPr/>
        </p:nvPicPr>
        <p:blipFill rotWithShape="1">
          <a:blip r:embed="rId5" cstate="print">
            <a:extLst/>
          </a:blip>
          <a:srcRect r="19592" b="25869"/>
          <a:stretch/>
        </p:blipFill>
        <p:spPr>
          <a:xfrm>
            <a:off x="6050923" y="2692192"/>
            <a:ext cx="4053052" cy="33842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 name="Metin kutusu 16"/>
          <p:cNvSpPr txBox="1"/>
          <p:nvPr/>
        </p:nvSpPr>
        <p:spPr>
          <a:xfrm>
            <a:off x="1289330" y="3000236"/>
            <a:ext cx="4248472" cy="3123900"/>
          </a:xfrm>
          <a:prstGeom prst="rect">
            <a:avLst/>
          </a:prstGeom>
          <a:noFill/>
        </p:spPr>
        <p:txBody>
          <a:bodyPr lIns="45689" tIns="22844" rIns="45689" bIns="22844">
            <a:spAutoFit/>
            <a:scene3d>
              <a:camera prst="orthographicFront"/>
              <a:lightRig rig="glow" dir="tl">
                <a:rot lat="0" lon="0" rev="5400000"/>
              </a:lightRig>
            </a:scene3d>
            <a:sp3d contourW="12700">
              <a:contourClr>
                <a:schemeClr val="accent6">
                  <a:shade val="73000"/>
                </a:schemeClr>
              </a:contourClr>
            </a:sp3d>
          </a:bodyPr>
          <a:lstStyle>
            <a:defPPr>
              <a:defRPr lang="tr-TR"/>
            </a:defPPr>
            <a:lvl1pPr algn="ctr">
              <a:defRPr sz="2400">
                <a:ln w="11430"/>
                <a:latin typeface="Calibri" panose="020F0502020204030204" pitchFamily="34" charset="0"/>
                <a:ea typeface="Cambria Math" panose="02040503050406030204" pitchFamily="18" charset="0"/>
                <a:cs typeface="Calibri" pitchFamily="34" charset="0"/>
              </a:defRPr>
            </a:lvl1pPr>
          </a:lstStyle>
          <a:p>
            <a:pPr marL="342900" indent="-342900" algn="l">
              <a:buFont typeface="Arial" panose="020B0604020202020204" pitchFamily="34" charset="0"/>
              <a:buChar char="•"/>
              <a:defRPr/>
            </a:pPr>
            <a:r>
              <a:rPr lang="tr-TR" dirty="0" smtClean="0"/>
              <a:t>Cidde/Medine havaalanlarında grubunuzdan ayrılmayınız,</a:t>
            </a:r>
          </a:p>
          <a:p>
            <a:pPr marL="342900" indent="-342900" algn="l">
              <a:buFont typeface="Arial" panose="020B0604020202020204" pitchFamily="34" charset="0"/>
              <a:buChar char="•"/>
              <a:defRPr/>
            </a:pPr>
            <a:endParaRPr lang="tr-TR" sz="500" dirty="0" smtClean="0"/>
          </a:p>
          <a:p>
            <a:pPr marL="342900" indent="-342900" algn="l">
              <a:buFont typeface="Arial" panose="020B0604020202020204" pitchFamily="34" charset="0"/>
              <a:buChar char="•"/>
              <a:defRPr/>
            </a:pPr>
            <a:r>
              <a:rPr lang="tr-TR" dirty="0"/>
              <a:t>G</a:t>
            </a:r>
            <a:r>
              <a:rPr lang="tr-TR" dirty="0" smtClean="0"/>
              <a:t>örevlinizden bağımsız hareket etmeyiniz,</a:t>
            </a:r>
          </a:p>
          <a:p>
            <a:pPr marL="342900" indent="-342900" algn="l">
              <a:buFont typeface="Arial" panose="020B0604020202020204" pitchFamily="34" charset="0"/>
              <a:buChar char="•"/>
              <a:defRPr/>
            </a:pPr>
            <a:endParaRPr lang="tr-TR" sz="300" dirty="0" smtClean="0"/>
          </a:p>
          <a:p>
            <a:pPr marL="342900" indent="-342900" algn="l">
              <a:buFont typeface="Arial" panose="020B0604020202020204" pitchFamily="34" charset="0"/>
              <a:buChar char="•"/>
              <a:defRPr/>
            </a:pPr>
            <a:r>
              <a:rPr lang="tr-TR" dirty="0" smtClean="0"/>
              <a:t>Pasaportunuzun/valizinizin kaybolması durumunda görevlinizle birlikte tutanak tutturunuz.</a:t>
            </a:r>
            <a:endParaRPr lang="tr-TR" dirty="0"/>
          </a:p>
        </p:txBody>
      </p:sp>
      <p:sp>
        <p:nvSpPr>
          <p:cNvPr id="9" name="Alt Başlık 2"/>
          <p:cNvSpPr txBox="1">
            <a:spLocks/>
          </p:cNvSpPr>
          <p:nvPr/>
        </p:nvSpPr>
        <p:spPr>
          <a:xfrm>
            <a:off x="2278263" y="472557"/>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Zorluklar….</a:t>
            </a:r>
            <a:endParaRPr lang="tr-TR" sz="6000" b="1" dirty="0" smtClean="0">
              <a:solidFill>
                <a:srgbClr val="ED7D31">
                  <a:lumMod val="50000"/>
                </a:srgbClr>
              </a:solidFill>
              <a:latin typeface="Gabriola" panose="04040605051002020D02" pitchFamily="82" charset="0"/>
              <a:cs typeface="Consolas" panose="020B0609020204030204" pitchFamily="49" charset="0"/>
            </a:endParaRPr>
          </a:p>
        </p:txBody>
      </p:sp>
      <p:sp>
        <p:nvSpPr>
          <p:cNvPr id="10" name="Alt Başlık 2"/>
          <p:cNvSpPr txBox="1">
            <a:spLocks/>
          </p:cNvSpPr>
          <p:nvPr/>
        </p:nvSpPr>
        <p:spPr>
          <a:xfrm>
            <a:off x="350292" y="1752186"/>
            <a:ext cx="7001451"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4500" b="1" dirty="0">
                <a:solidFill>
                  <a:srgbClr val="ED7D31">
                    <a:lumMod val="50000"/>
                  </a:srgbClr>
                </a:solidFill>
                <a:latin typeface="Gabriola" panose="04040605051002020D02" pitchFamily="82" charset="0"/>
                <a:cs typeface="Consolas" panose="020B0609020204030204" pitchFamily="49" charset="0"/>
              </a:rPr>
              <a:t>Gruptan Ayrılmamak</a:t>
            </a:r>
          </a:p>
        </p:txBody>
      </p:sp>
    </p:spTree>
    <p:extLst>
      <p:ext uri="{BB962C8B-B14F-4D97-AF65-F5344CB8AC3E}">
        <p14:creationId xmlns:p14="http://schemas.microsoft.com/office/powerpoint/2010/main" val="2876031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8" name="Alt Başlık 2"/>
          <p:cNvSpPr txBox="1">
            <a:spLocks/>
          </p:cNvSpPr>
          <p:nvPr/>
        </p:nvSpPr>
        <p:spPr>
          <a:xfrm>
            <a:off x="2130061" y="631762"/>
            <a:ext cx="7210492" cy="129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Unutmayalım</a:t>
            </a:r>
          </a:p>
        </p:txBody>
      </p:sp>
      <p:sp>
        <p:nvSpPr>
          <p:cNvPr id="7" name="Rectangle 2"/>
          <p:cNvSpPr txBox="1">
            <a:spLocks noChangeArrowheads="1"/>
          </p:cNvSpPr>
          <p:nvPr/>
        </p:nvSpPr>
        <p:spPr bwMode="auto">
          <a:xfrm>
            <a:off x="1982778" y="2745891"/>
            <a:ext cx="8229600" cy="104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tr-TR" sz="6000" dirty="0" err="1">
                <a:solidFill>
                  <a:schemeClr val="accent2">
                    <a:lumMod val="75000"/>
                  </a:schemeClr>
                </a:solidFill>
                <a:latin typeface="Gabriola" panose="04040605051002020D02" pitchFamily="82" charset="0"/>
                <a:cs typeface="Times New Roman" panose="02020603050405020304" pitchFamily="18" charset="0"/>
              </a:rPr>
              <a:t>Mebrur</a:t>
            </a:r>
            <a:r>
              <a:rPr lang="tr-TR" altLang="tr-TR" sz="6000" dirty="0">
                <a:solidFill>
                  <a:schemeClr val="accent2">
                    <a:lumMod val="75000"/>
                  </a:schemeClr>
                </a:solidFill>
                <a:latin typeface="Gabriola" panose="04040605051002020D02" pitchFamily="82" charset="0"/>
                <a:cs typeface="Times New Roman" panose="02020603050405020304" pitchFamily="18" charset="0"/>
              </a:rPr>
              <a:t> bir haccın karşılığının ancak cennet olduğunu</a:t>
            </a:r>
            <a:r>
              <a:rPr lang="tr-TR" altLang="tr-TR" sz="6000" dirty="0" smtClean="0">
                <a:solidFill>
                  <a:schemeClr val="accent2">
                    <a:lumMod val="75000"/>
                  </a:schemeClr>
                </a:solidFill>
                <a:latin typeface="Gabriola" panose="04040605051002020D02" pitchFamily="82" charset="0"/>
                <a:cs typeface="Times New Roman" panose="02020603050405020304" pitchFamily="18" charset="0"/>
              </a:rPr>
              <a:t>…</a:t>
            </a:r>
            <a:endParaRPr lang="tr-TR" altLang="tr-TR" sz="6000" dirty="0">
              <a:solidFill>
                <a:schemeClr val="accent2">
                  <a:lumMod val="75000"/>
                </a:schemeClr>
              </a:solidFill>
              <a:latin typeface="Gabriola" panose="04040605051002020D02" pitchFamily="82" charset="0"/>
              <a:cs typeface="Times New Roman" panose="02020603050405020304" pitchFamily="18" charset="0"/>
            </a:endParaRPr>
          </a:p>
        </p:txBody>
      </p:sp>
    </p:spTree>
    <p:extLst>
      <p:ext uri="{BB962C8B-B14F-4D97-AF65-F5344CB8AC3E}">
        <p14:creationId xmlns:p14="http://schemas.microsoft.com/office/powerpoint/2010/main" val="2638464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060"/>
            <a:ext cx="12192000" cy="6857999"/>
          </a:xfrm>
        </p:spPr>
      </p:pic>
      <p:sp>
        <p:nvSpPr>
          <p:cNvPr id="2" name="Unvan 1"/>
          <p:cNvSpPr>
            <a:spLocks noGrp="1"/>
          </p:cNvSpPr>
          <p:nvPr>
            <p:ph type="title"/>
          </p:nvPr>
        </p:nvSpPr>
        <p:spPr>
          <a:xfrm>
            <a:off x="1722843" y="1926046"/>
            <a:ext cx="8746314" cy="3448594"/>
          </a:xfrm>
        </p:spPr>
        <p:txBody>
          <a:bodyPr>
            <a:noAutofit/>
          </a:bodyPr>
          <a:lstStyle/>
          <a:p>
            <a:pPr>
              <a:lnSpc>
                <a:spcPct val="150000"/>
              </a:lnSpc>
              <a:defRPr/>
            </a:pPr>
            <a:r>
              <a:rPr lang="tr-TR" sz="3600" b="1" dirty="0" smtClean="0">
                <a:solidFill>
                  <a:schemeClr val="accent2">
                    <a:lumMod val="50000"/>
                  </a:schemeClr>
                </a:solidFill>
                <a:cs typeface="Times New Roman" pitchFamily="18" charset="0"/>
              </a:rPr>
              <a:t/>
            </a:r>
            <a:br>
              <a:rPr lang="tr-TR" sz="3600" b="1" dirty="0" smtClean="0">
                <a:solidFill>
                  <a:schemeClr val="accent2">
                    <a:lumMod val="50000"/>
                  </a:schemeClr>
                </a:solidFill>
                <a:cs typeface="Times New Roman" pitchFamily="18" charset="0"/>
              </a:rPr>
            </a:br>
            <a:r>
              <a:rPr lang="tr-TR" sz="3600" b="1" dirty="0" smtClean="0">
                <a:solidFill>
                  <a:schemeClr val="accent2">
                    <a:lumMod val="50000"/>
                  </a:schemeClr>
                </a:solidFill>
                <a:cs typeface="Times New Roman" pitchFamily="18" charset="0"/>
              </a:rPr>
              <a:t>Haccınız </a:t>
            </a:r>
            <a:r>
              <a:rPr lang="tr-TR" sz="3600" b="1" dirty="0" err="1">
                <a:solidFill>
                  <a:schemeClr val="accent2">
                    <a:lumMod val="50000"/>
                  </a:schemeClr>
                </a:solidFill>
                <a:cs typeface="Times New Roman" pitchFamily="18" charset="0"/>
              </a:rPr>
              <a:t>Mebrûr</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Amelleriniz </a:t>
            </a:r>
            <a:r>
              <a:rPr lang="tr-TR" sz="3600" b="1" dirty="0" err="1">
                <a:solidFill>
                  <a:schemeClr val="accent2">
                    <a:lumMod val="50000"/>
                  </a:schemeClr>
                </a:solidFill>
                <a:cs typeface="Times New Roman" pitchFamily="18" charset="0"/>
              </a:rPr>
              <a:t>Makbûl</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Günahlarınız </a:t>
            </a:r>
            <a:r>
              <a:rPr lang="tr-TR" sz="3600" b="1" dirty="0" err="1">
                <a:solidFill>
                  <a:schemeClr val="accent2">
                    <a:lumMod val="50000"/>
                  </a:schemeClr>
                </a:solidFill>
                <a:cs typeface="Times New Roman" pitchFamily="18" charset="0"/>
              </a:rPr>
              <a:t>mağfûr</a:t>
            </a:r>
            <a:r>
              <a:rPr lang="tr-TR" sz="3600" b="1" dirty="0">
                <a:solidFill>
                  <a:schemeClr val="accent2">
                    <a:lumMod val="50000"/>
                  </a:schemeClr>
                </a:solidFill>
                <a:cs typeface="Times New Roman" pitchFamily="18" charset="0"/>
              </a:rPr>
              <a:t> olsun.</a:t>
            </a:r>
            <a:br>
              <a:rPr lang="tr-TR" sz="3600" b="1" dirty="0">
                <a:solidFill>
                  <a:schemeClr val="accent2">
                    <a:lumMod val="50000"/>
                  </a:schemeClr>
                </a:solidFill>
                <a:cs typeface="Times New Roman" pitchFamily="18" charset="0"/>
              </a:rPr>
            </a:br>
            <a:endParaRPr lang="tr-TR" sz="3600" b="1" dirty="0">
              <a:solidFill>
                <a:schemeClr val="accent2">
                  <a:lumMod val="50000"/>
                </a:schemeClr>
              </a:solidFill>
              <a:latin typeface="Tahoma" pitchFamily="34" charset="0"/>
              <a:ea typeface="+mn-ea"/>
              <a:cs typeface="Arial" panose="020B0604020202020204" pitchFamily="34"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89" y="739225"/>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354" y="947167"/>
            <a:ext cx="2074086" cy="1083919"/>
          </a:xfrm>
          <a:prstGeom prst="rect">
            <a:avLst/>
          </a:prstGeom>
        </p:spPr>
      </p:pic>
    </p:spTree>
    <p:extLst>
      <p:ext uri="{BB962C8B-B14F-4D97-AF65-F5344CB8AC3E}">
        <p14:creationId xmlns:p14="http://schemas.microsoft.com/office/powerpoint/2010/main" val="211926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2108925" y="2408858"/>
            <a:ext cx="8130566" cy="2040282"/>
          </a:xfrm>
        </p:spPr>
        <p:txBody>
          <a:bodyPr>
            <a:noAutofit/>
          </a:bodyPr>
          <a:lstStyle/>
          <a:p>
            <a:pPr lvl="0" algn="ctr" fontAlgn="base">
              <a:lnSpc>
                <a:spcPct val="100000"/>
              </a:lnSpc>
              <a:spcAft>
                <a:spcPct val="0"/>
              </a:spcAft>
              <a:defRPr/>
            </a:pPr>
            <a:r>
              <a:rPr lang="tr-TR" sz="7200" b="1" dirty="0" smtClean="0">
                <a:solidFill>
                  <a:srgbClr val="2F2B20"/>
                </a:solidFill>
                <a:latin typeface="Calibri" panose="020F0502020204030204" pitchFamily="34" charset="0"/>
                <a:ea typeface="+mn-ea"/>
                <a:cs typeface="Arial" panose="020B0604020202020204" pitchFamily="34" charset="0"/>
              </a:rPr>
              <a:t>TEŞEKKÜR EDERİZ…</a:t>
            </a:r>
            <a:endParaRPr lang="tr-TR" sz="7200" b="1" dirty="0">
              <a:solidFill>
                <a:srgbClr val="2F2B20"/>
              </a:solidFill>
              <a:latin typeface="Calibri" panose="020F0502020204030204" pitchFamily="34" charset="0"/>
              <a:ea typeface="+mn-ea"/>
              <a:cs typeface="Arial" panose="020B0604020202020204" pitchFamily="34"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49" y="744197"/>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2448" y="952139"/>
            <a:ext cx="2074086" cy="1083919"/>
          </a:xfrm>
          <a:prstGeom prst="rect">
            <a:avLst/>
          </a:prstGeom>
        </p:spPr>
      </p:pic>
    </p:spTree>
    <p:extLst>
      <p:ext uri="{BB962C8B-B14F-4D97-AF65-F5344CB8AC3E}">
        <p14:creationId xmlns:p14="http://schemas.microsoft.com/office/powerpoint/2010/main" val="4726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750277" y="3250509"/>
            <a:ext cx="8095469" cy="1325563"/>
          </a:xfrm>
        </p:spPr>
        <p:txBody>
          <a:bodyPr>
            <a:noAutofit/>
          </a:bodyPr>
          <a:lstStyle/>
          <a:p>
            <a:pPr defTabSz="457200">
              <a:spcBef>
                <a:spcPts val="1000"/>
              </a:spcBef>
              <a:defRPr/>
            </a:pPr>
            <a:r>
              <a:rPr lang="tr-TR" sz="2800" dirty="0">
                <a:latin typeface="+mn-lt"/>
                <a:cs typeface="Times New Roman" pitchFamily="18" charset="0"/>
              </a:rPr>
              <a:t/>
            </a:r>
            <a:br>
              <a:rPr lang="tr-TR" sz="2800" dirty="0">
                <a:latin typeface="+mn-lt"/>
                <a:cs typeface="Times New Roman" pitchFamily="18" charset="0"/>
              </a:rPr>
            </a:br>
            <a:r>
              <a:rPr lang="tr-TR" sz="2800" dirty="0">
                <a:latin typeface="+mn-lt"/>
                <a:cs typeface="Times New Roman" pitchFamily="18" charset="0"/>
              </a:rPr>
              <a:t>Hac; </a:t>
            </a:r>
            <a:r>
              <a:rPr lang="tr-TR" sz="2800" dirty="0" err="1">
                <a:latin typeface="+mn-lt"/>
                <a:cs typeface="Times New Roman" pitchFamily="18" charset="0"/>
              </a:rPr>
              <a:t>tevhid</a:t>
            </a:r>
            <a:r>
              <a:rPr lang="tr-TR" sz="2800" dirty="0">
                <a:latin typeface="+mn-lt"/>
                <a:cs typeface="Times New Roman" pitchFamily="18" charset="0"/>
              </a:rPr>
              <a:t>, sabır ve ahlak eğitimidir.</a:t>
            </a:r>
            <a:br>
              <a:rPr lang="tr-TR" sz="2800" dirty="0">
                <a:latin typeface="+mn-lt"/>
                <a:cs typeface="Times New Roman" pitchFamily="18" charset="0"/>
              </a:rPr>
            </a:br>
            <a:r>
              <a:rPr lang="tr-TR" sz="2800" dirty="0">
                <a:latin typeface="+mn-lt"/>
                <a:cs typeface="Times New Roman" pitchFamily="18" charset="0"/>
              </a:rPr>
              <a:t>Hac; sahip olduğumuz her türlü nimetten uzaklaşıp her türlü </a:t>
            </a:r>
            <a:r>
              <a:rPr lang="tr-TR" sz="2800" dirty="0" err="1">
                <a:latin typeface="+mn-lt"/>
                <a:cs typeface="Times New Roman" pitchFamily="18" charset="0"/>
              </a:rPr>
              <a:t>acziyeti</a:t>
            </a:r>
            <a:r>
              <a:rPr lang="tr-TR" sz="2800" dirty="0">
                <a:latin typeface="+mn-lt"/>
                <a:cs typeface="Times New Roman" pitchFamily="18" charset="0"/>
              </a:rPr>
              <a:t> idrak etmektir.</a:t>
            </a:r>
            <a:br>
              <a:rPr lang="tr-TR" sz="2800" dirty="0">
                <a:latin typeface="+mn-lt"/>
                <a:cs typeface="Times New Roman" pitchFamily="18" charset="0"/>
              </a:rPr>
            </a:br>
            <a:r>
              <a:rPr lang="tr-TR" sz="2800" dirty="0">
                <a:latin typeface="+mn-lt"/>
                <a:cs typeface="Times New Roman" pitchFamily="18" charset="0"/>
              </a:rPr>
              <a:t>Hac; bir arınma sürecidir. Bu süreci yaşadıktan sonra nefisle mücadele etmektir.</a:t>
            </a:r>
            <a:br>
              <a:rPr lang="tr-TR" sz="2800" dirty="0">
                <a:latin typeface="+mn-lt"/>
                <a:cs typeface="Times New Roman" pitchFamily="18" charset="0"/>
              </a:rPr>
            </a:br>
            <a:r>
              <a:rPr lang="tr-TR" sz="2800" dirty="0">
                <a:latin typeface="+mn-lt"/>
                <a:cs typeface="Times New Roman" pitchFamily="18" charset="0"/>
              </a:rPr>
              <a:t>Hac, Müslüman olmanın sorumluluklarını hakkıyla yerine getirme taahhüdü ve bu taahhüde bağlı kalmaktır</a:t>
            </a:r>
            <a:r>
              <a:rPr lang="tr-TR" sz="2800" dirty="0" smtClean="0">
                <a:latin typeface="+mn-lt"/>
                <a:cs typeface="Times New Roman" pitchFamily="18" charset="0"/>
              </a:rPr>
              <a:t>.</a:t>
            </a:r>
            <a:r>
              <a:rPr lang="tr-TR" sz="2800" dirty="0">
                <a:latin typeface="+mn-lt"/>
              </a:rPr>
              <a:t/>
            </a:r>
            <a:br>
              <a:rPr lang="tr-TR" sz="2800" dirty="0">
                <a:latin typeface="+mn-lt"/>
              </a:rPr>
            </a:br>
            <a:endParaRPr lang="tr-TR" sz="2800"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16308" y="1005788"/>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HAC:</a:t>
            </a:r>
          </a:p>
        </p:txBody>
      </p:sp>
      <p:pic>
        <p:nvPicPr>
          <p:cNvPr id="8" name="Picture 2" descr="C:\Users\herhayat1sorudur\Desktop\kabe.png"/>
          <p:cNvPicPr>
            <a:picLocks noChangeAspect="1" noChangeArrowheads="1"/>
          </p:cNvPicPr>
          <p:nvPr/>
        </p:nvPicPr>
        <p:blipFill>
          <a:blip r:embed="rId5" cstate="print">
            <a:extLst/>
          </a:blip>
          <a:srcRect/>
          <a:stretch>
            <a:fillRect/>
          </a:stretch>
        </p:blipFill>
        <p:spPr bwMode="auto">
          <a:xfrm>
            <a:off x="9279714" y="1768291"/>
            <a:ext cx="2381250" cy="27033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extLst>
      <p:ext uri="{BB962C8B-B14F-4D97-AF65-F5344CB8AC3E}">
        <p14:creationId xmlns:p14="http://schemas.microsoft.com/office/powerpoint/2010/main" val="255977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254867" y="3543928"/>
            <a:ext cx="8095469" cy="1325563"/>
          </a:xfrm>
        </p:spPr>
        <p:txBody>
          <a:bodyPr>
            <a:noAutofit/>
          </a:bodyPr>
          <a:lstStyle/>
          <a:p>
            <a:pPr defTabSz="457200">
              <a:spcBef>
                <a:spcPts val="1000"/>
              </a:spcBef>
              <a:buClr>
                <a:schemeClr val="accent1"/>
              </a:buClr>
              <a:buSzPct val="80000"/>
              <a:defRPr/>
            </a:pPr>
            <a:r>
              <a:rPr lang="tr-TR" altLang="tr-TR" sz="2800" dirty="0">
                <a:solidFill>
                  <a:srgbClr val="404040"/>
                </a:solidFill>
                <a:latin typeface="+mn-lt"/>
              </a:rPr>
              <a:t>Hayatımızın en anlamlı yolculuğudur.</a:t>
            </a:r>
            <a:br>
              <a:rPr lang="tr-TR" altLang="tr-TR" sz="2800" dirty="0">
                <a:solidFill>
                  <a:srgbClr val="404040"/>
                </a:solidFill>
                <a:latin typeface="+mn-lt"/>
              </a:rPr>
            </a:br>
            <a:r>
              <a:rPr lang="tr-TR" altLang="tr-TR" sz="1000" dirty="0">
                <a:solidFill>
                  <a:srgbClr val="404040"/>
                </a:solidFill>
                <a:latin typeface="+mn-lt"/>
              </a:rPr>
              <a:t> </a:t>
            </a:r>
            <a:r>
              <a:rPr lang="tr-TR" altLang="tr-TR" sz="2800" dirty="0">
                <a:solidFill>
                  <a:srgbClr val="404040"/>
                </a:solidFill>
                <a:latin typeface="+mn-lt"/>
              </a:rPr>
              <a:t/>
            </a:r>
            <a:br>
              <a:rPr lang="tr-TR" altLang="tr-TR" sz="2800" dirty="0">
                <a:solidFill>
                  <a:srgbClr val="404040"/>
                </a:solidFill>
                <a:latin typeface="+mn-lt"/>
              </a:rPr>
            </a:br>
            <a:r>
              <a:rPr lang="tr-TR" altLang="tr-TR" sz="2800" dirty="0">
                <a:solidFill>
                  <a:srgbClr val="404040"/>
                </a:solidFill>
                <a:latin typeface="+mn-lt"/>
              </a:rPr>
              <a:t>Bu yolculuk; rahmet, uhuvvet, muhabbet, tefekkür, ibret, hikmet, dua ve yakarışlarla yüklüdür</a:t>
            </a:r>
            <a:r>
              <a:rPr lang="tr-TR" altLang="tr-TR" sz="2800" dirty="0" smtClean="0">
                <a:solidFill>
                  <a:srgbClr val="404040"/>
                </a:solidFill>
                <a:latin typeface="+mn-lt"/>
              </a:rPr>
              <a:t>.</a:t>
            </a:r>
            <a:br>
              <a:rPr lang="tr-TR" altLang="tr-TR" sz="2800" dirty="0" smtClean="0">
                <a:solidFill>
                  <a:srgbClr val="404040"/>
                </a:solidFill>
                <a:latin typeface="+mn-lt"/>
              </a:rPr>
            </a:br>
            <a:r>
              <a:rPr lang="tr-TR" sz="2800" dirty="0">
                <a:solidFill>
                  <a:srgbClr val="404040"/>
                </a:solidFill>
                <a:latin typeface="+mn-lt"/>
                <a:cs typeface="Times New Roman" pitchFamily="18" charset="0"/>
              </a:rPr>
              <a:t>Hac yolculuğu uzun ve kendine özgü zorlukları olan bir yolculuktur. </a:t>
            </a:r>
            <a:br>
              <a:rPr lang="tr-TR" sz="2800" dirty="0">
                <a:solidFill>
                  <a:srgbClr val="404040"/>
                </a:solidFill>
                <a:latin typeface="+mn-lt"/>
                <a:cs typeface="Times New Roman" pitchFamily="18" charset="0"/>
              </a:rPr>
            </a:br>
            <a:r>
              <a:rPr lang="tr-TR" sz="1000" dirty="0">
                <a:solidFill>
                  <a:srgbClr val="404040"/>
                </a:solidFill>
                <a:latin typeface="+mn-lt"/>
                <a:cs typeface="Times New Roman" pitchFamily="18" charset="0"/>
              </a:rPr>
              <a:t/>
            </a:r>
            <a:br>
              <a:rPr lang="tr-TR" sz="1000" dirty="0">
                <a:solidFill>
                  <a:srgbClr val="404040"/>
                </a:solidFill>
                <a:latin typeface="+mn-lt"/>
                <a:cs typeface="Times New Roman" pitchFamily="18" charset="0"/>
              </a:rPr>
            </a:br>
            <a:r>
              <a:rPr lang="tr-TR" sz="2800" dirty="0">
                <a:solidFill>
                  <a:srgbClr val="404040"/>
                </a:solidFill>
                <a:latin typeface="+mn-lt"/>
                <a:cs typeface="Times New Roman" pitchFamily="18" charset="0"/>
              </a:rPr>
              <a:t>Diyanet İşleri Başkanlığımız, hac farizasını yerine getirmek üzere yola çıkan hac yolcularının  bu ibadeti sağlık ve güvenlik şartları içinde yapmaları için gerekli tedbirleri almaktadır. </a:t>
            </a:r>
            <a:br>
              <a:rPr lang="tr-TR" sz="2800" dirty="0">
                <a:solidFill>
                  <a:srgbClr val="404040"/>
                </a:solidFill>
                <a:latin typeface="+mn-lt"/>
                <a:cs typeface="Times New Roman" pitchFamily="18" charset="0"/>
              </a:rPr>
            </a:br>
            <a:r>
              <a:rPr lang="tr-TR" sz="2800" dirty="0">
                <a:solidFill>
                  <a:srgbClr val="404040"/>
                </a:solidFill>
                <a:latin typeface="+mn-lt"/>
              </a:rPr>
              <a:t/>
            </a:r>
            <a:br>
              <a:rPr lang="tr-TR" sz="2800" dirty="0">
                <a:solidFill>
                  <a:srgbClr val="404040"/>
                </a:solidFill>
                <a:latin typeface="+mn-lt"/>
              </a:rPr>
            </a:br>
            <a:endParaRPr lang="tr-TR" sz="2800"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4853" y="58796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HAC YOLCULUĞU</a:t>
            </a:r>
          </a:p>
        </p:txBody>
      </p:sp>
      <p:pic>
        <p:nvPicPr>
          <p:cNvPr id="10" name="Resim 9"/>
          <p:cNvPicPr>
            <a:picLocks noChangeAspect="1"/>
          </p:cNvPicPr>
          <p:nvPr/>
        </p:nvPicPr>
        <p:blipFill>
          <a:blip r:embed="rId5" cstate="print">
            <a:extLst/>
          </a:blip>
          <a:stretch>
            <a:fillRect/>
          </a:stretch>
        </p:blipFill>
        <p:spPr>
          <a:xfrm>
            <a:off x="8305108" y="2429126"/>
            <a:ext cx="3871816" cy="3234946"/>
          </a:xfrm>
          <a:prstGeom prst="rect">
            <a:avLst/>
          </a:prstGeom>
          <a:ln>
            <a:noFill/>
          </a:ln>
          <a:effectLst>
            <a:softEdge rad="112500"/>
          </a:effectLst>
        </p:spPr>
      </p:pic>
    </p:spTree>
    <p:extLst>
      <p:ext uri="{BB962C8B-B14F-4D97-AF65-F5344CB8AC3E}">
        <p14:creationId xmlns:p14="http://schemas.microsoft.com/office/powerpoint/2010/main" val="175217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9370" y="155105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YOLCULUĞA ÇIKMADAN ÖNCE</a:t>
            </a:r>
          </a:p>
          <a:p>
            <a:pPr marL="0" indent="0" algn="ctr">
              <a:buNone/>
            </a:pPr>
            <a:r>
              <a:rPr lang="tr-TR" sz="7200" b="1" dirty="0" smtClean="0">
                <a:solidFill>
                  <a:srgbClr val="ED7D31">
                    <a:lumMod val="50000"/>
                  </a:srgbClr>
                </a:solidFill>
                <a:latin typeface="Gabriola" panose="04040605051002020D02" pitchFamily="82" charset="0"/>
                <a:cs typeface="Consolas" panose="020B0609020204030204" pitchFamily="49" charset="0"/>
              </a:rPr>
              <a:t>MADDİ HAZIRLIK</a:t>
            </a:r>
          </a:p>
        </p:txBody>
      </p:sp>
      <p:grpSp>
        <p:nvGrpSpPr>
          <p:cNvPr id="8" name="Grup 7"/>
          <p:cNvGrpSpPr/>
          <p:nvPr/>
        </p:nvGrpSpPr>
        <p:grpSpPr>
          <a:xfrm>
            <a:off x="1581982" y="3707708"/>
            <a:ext cx="2160000" cy="1872000"/>
            <a:chOff x="1326" y="1392456"/>
            <a:chExt cx="1929988" cy="1886682"/>
          </a:xfrm>
          <a:solidFill>
            <a:schemeClr val="accent2">
              <a:lumMod val="75000"/>
            </a:schemeClr>
          </a:solidFill>
        </p:grpSpPr>
        <p:sp>
          <p:nvSpPr>
            <p:cNvPr id="19" name="Yuvarlatılmış Dikdörtgen 18"/>
            <p:cNvSpPr/>
            <p:nvPr/>
          </p:nvSpPr>
          <p:spPr>
            <a:xfrm>
              <a:off x="1326"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20" name="Yuvarlatılmış Dikdörtgen 4"/>
            <p:cNvSpPr/>
            <p:nvPr/>
          </p:nvSpPr>
          <p:spPr>
            <a:xfrm>
              <a:off x="56585"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SAĞLIK</a:t>
              </a:r>
            </a:p>
          </p:txBody>
        </p:sp>
      </p:grpSp>
      <p:grpSp>
        <p:nvGrpSpPr>
          <p:cNvPr id="9" name="Grup 8"/>
          <p:cNvGrpSpPr/>
          <p:nvPr/>
        </p:nvGrpSpPr>
        <p:grpSpPr>
          <a:xfrm>
            <a:off x="3836649" y="3707708"/>
            <a:ext cx="2160000" cy="1872000"/>
            <a:chOff x="2093433" y="1392456"/>
            <a:chExt cx="1929988" cy="1886682"/>
          </a:xfrm>
          <a:solidFill>
            <a:schemeClr val="accent2">
              <a:lumMod val="75000"/>
            </a:schemeClr>
          </a:solidFill>
        </p:grpSpPr>
        <p:sp>
          <p:nvSpPr>
            <p:cNvPr id="17" name="Yuvarlatılmış Dikdörtgen 16"/>
            <p:cNvSpPr/>
            <p:nvPr/>
          </p:nvSpPr>
          <p:spPr>
            <a:xfrm>
              <a:off x="2093433"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8" name="Yuvarlatılmış Dikdörtgen 6"/>
            <p:cNvSpPr/>
            <p:nvPr/>
          </p:nvSpPr>
          <p:spPr>
            <a:xfrm>
              <a:off x="2148692"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VALİZ HAZIRLIĞI</a:t>
              </a:r>
            </a:p>
          </p:txBody>
        </p:sp>
      </p:grpSp>
      <p:grpSp>
        <p:nvGrpSpPr>
          <p:cNvPr id="11" name="Grup 10"/>
          <p:cNvGrpSpPr/>
          <p:nvPr/>
        </p:nvGrpSpPr>
        <p:grpSpPr>
          <a:xfrm>
            <a:off x="6091317" y="3707708"/>
            <a:ext cx="2160000" cy="1872000"/>
            <a:chOff x="4185541" y="1392456"/>
            <a:chExt cx="1929988" cy="1886682"/>
          </a:xfrm>
          <a:solidFill>
            <a:schemeClr val="accent2">
              <a:lumMod val="75000"/>
            </a:schemeClr>
          </a:solidFill>
        </p:grpSpPr>
        <p:sp>
          <p:nvSpPr>
            <p:cNvPr id="15" name="Yuvarlatılmış Dikdörtgen 14"/>
            <p:cNvSpPr/>
            <p:nvPr/>
          </p:nvSpPr>
          <p:spPr>
            <a:xfrm>
              <a:off x="4185541"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6" name="Yuvarlatılmış Dikdörtgen 8"/>
            <p:cNvSpPr/>
            <p:nvPr/>
          </p:nvSpPr>
          <p:spPr>
            <a:xfrm>
              <a:off x="4240800"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BEDENİ HAZIRLIK</a:t>
              </a:r>
            </a:p>
          </p:txBody>
        </p:sp>
      </p:grpSp>
      <p:grpSp>
        <p:nvGrpSpPr>
          <p:cNvPr id="12" name="Grup 11"/>
          <p:cNvGrpSpPr/>
          <p:nvPr/>
        </p:nvGrpSpPr>
        <p:grpSpPr>
          <a:xfrm>
            <a:off x="8366304" y="3707708"/>
            <a:ext cx="2160000" cy="1872000"/>
            <a:chOff x="6277648" y="1392456"/>
            <a:chExt cx="1929988" cy="1886682"/>
          </a:xfrm>
          <a:solidFill>
            <a:schemeClr val="accent2">
              <a:lumMod val="75000"/>
            </a:schemeClr>
          </a:solidFill>
        </p:grpSpPr>
        <p:sp>
          <p:nvSpPr>
            <p:cNvPr id="13" name="Yuvarlatılmış Dikdörtgen 12"/>
            <p:cNvSpPr/>
            <p:nvPr/>
          </p:nvSpPr>
          <p:spPr>
            <a:xfrm>
              <a:off x="6277648" y="1392456"/>
              <a:ext cx="1929988" cy="1886682"/>
            </a:xfrm>
            <a:prstGeom prst="roundRect">
              <a:avLst>
                <a:gd name="adj" fmla="val 10000"/>
              </a:avLst>
            </a:prstGeom>
            <a:grpFill/>
            <a:ln w="19050" cap="rnd" cmpd="sng" algn="ctr">
              <a:solidFill>
                <a:sysClr val="window" lastClr="FFFFFF">
                  <a:hueOff val="0"/>
                  <a:satOff val="0"/>
                  <a:lumOff val="0"/>
                  <a:alphaOff val="0"/>
                </a:sysClr>
              </a:solidFill>
              <a:prstDash val="solid"/>
            </a:ln>
            <a:effectLst/>
          </p:spPr>
        </p:sp>
        <p:sp>
          <p:nvSpPr>
            <p:cNvPr id="14" name="Yuvarlatılmış Dikdörtgen 10"/>
            <p:cNvSpPr/>
            <p:nvPr/>
          </p:nvSpPr>
          <p:spPr>
            <a:xfrm>
              <a:off x="6332907" y="1447715"/>
              <a:ext cx="1819470" cy="1776164"/>
            </a:xfrm>
            <a:prstGeom prst="rect">
              <a:avLst/>
            </a:prstGeom>
            <a:grpFill/>
            <a:ln>
              <a:noFill/>
            </a:ln>
            <a:effectLst/>
          </p:spPr>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tr-TR" altLang="tr-TR" sz="2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rPr>
                <a:t>DİĞER HAZIRLIKLAR</a:t>
              </a:r>
            </a:p>
          </p:txBody>
        </p:sp>
      </p:grpSp>
    </p:spTree>
    <p:extLst>
      <p:ext uri="{BB962C8B-B14F-4D97-AF65-F5344CB8AC3E}">
        <p14:creationId xmlns:p14="http://schemas.microsoft.com/office/powerpoint/2010/main" val="199113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254868" y="3543928"/>
            <a:ext cx="6436490" cy="1325563"/>
          </a:xfrm>
        </p:spPr>
        <p:txBody>
          <a:bodyPr>
            <a:noAutofit/>
          </a:bodyPr>
          <a:lstStyle/>
          <a:p>
            <a:pPr defTabSz="457200">
              <a:spcBef>
                <a:spcPts val="1000"/>
              </a:spcBef>
              <a:buClr>
                <a:schemeClr val="accent1"/>
              </a:buClr>
              <a:buSzPct val="80000"/>
              <a:defRPr/>
            </a:pPr>
            <a:r>
              <a:rPr lang="tr-TR" altLang="tr-TR" sz="2800" dirty="0">
                <a:latin typeface="+mn-lt"/>
              </a:rPr>
              <a:t>Hac yolculuğuna çıkmadan önce bir sağlık kuruluşunda sağlık kontrolleri yaptırılmalıdır</a:t>
            </a:r>
            <a:r>
              <a:rPr lang="tr-TR" altLang="tr-TR" sz="2800" dirty="0" smtClean="0">
                <a:latin typeface="+mn-lt"/>
              </a:rPr>
              <a:t>.</a:t>
            </a:r>
            <a:endParaRPr lang="tr-TR" sz="2800"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4853" y="58796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SAĞLIKLA İLGİLİ</a:t>
            </a:r>
          </a:p>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HAZIRLIKLAR</a:t>
            </a:r>
          </a:p>
        </p:txBody>
      </p:sp>
      <p:sp>
        <p:nvSpPr>
          <p:cNvPr id="8" name="Alt Başlık 2"/>
          <p:cNvSpPr txBox="1">
            <a:spLocks/>
          </p:cNvSpPr>
          <p:nvPr/>
        </p:nvSpPr>
        <p:spPr>
          <a:xfrm>
            <a:off x="146110" y="2356252"/>
            <a:ext cx="4400254" cy="92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Sağlık Kontrolü</a:t>
            </a:r>
          </a:p>
        </p:txBody>
      </p:sp>
      <p:pic>
        <p:nvPicPr>
          <p:cNvPr id="9" name="Resim 8"/>
          <p:cNvPicPr>
            <a:picLocks noChangeAspect="1"/>
          </p:cNvPicPr>
          <p:nvPr/>
        </p:nvPicPr>
        <p:blipFill>
          <a:blip r:embed="rId5" cstate="print">
            <a:extLst/>
          </a:blip>
          <a:stretch>
            <a:fillRect/>
          </a:stretch>
        </p:blipFill>
        <p:spPr>
          <a:xfrm>
            <a:off x="6900938" y="2809179"/>
            <a:ext cx="5183055" cy="2668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330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Unvan 1"/>
          <p:cNvSpPr>
            <a:spLocks noGrp="1"/>
          </p:cNvSpPr>
          <p:nvPr>
            <p:ph type="title"/>
          </p:nvPr>
        </p:nvSpPr>
        <p:spPr>
          <a:xfrm>
            <a:off x="193766" y="3810943"/>
            <a:ext cx="6436490" cy="1325563"/>
          </a:xfrm>
        </p:spPr>
        <p:txBody>
          <a:bodyPr>
            <a:noAutofit/>
          </a:bodyPr>
          <a:lstStyle/>
          <a:p>
            <a:pPr algn="ctr"/>
            <a:r>
              <a:rPr lang="tr-TR" altLang="tr-TR" sz="2800" dirty="0">
                <a:latin typeface="+mn-lt"/>
              </a:rPr>
              <a:t>Bulaşıcı hastalıklardan korunmak için ilgili sağlık kuruluşunda Menenjit Aşısı yaptırıp, verilecek olan aşı kartını yanınızda bulundurunuz. </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430"/>
            <a:ext cx="1291861" cy="129186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714" y="580402"/>
            <a:ext cx="2074086" cy="1083919"/>
          </a:xfrm>
          <a:prstGeom prst="rect">
            <a:avLst/>
          </a:prstGeom>
        </p:spPr>
      </p:pic>
      <p:sp>
        <p:nvSpPr>
          <p:cNvPr id="7" name="Alt Başlık 2"/>
          <p:cNvSpPr txBox="1">
            <a:spLocks/>
          </p:cNvSpPr>
          <p:nvPr/>
        </p:nvSpPr>
        <p:spPr>
          <a:xfrm>
            <a:off x="324853" y="587961"/>
            <a:ext cx="11207691" cy="1238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SAĞLIKLA İLGİLİ</a:t>
            </a:r>
          </a:p>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HAZIRLIKLAR</a:t>
            </a:r>
          </a:p>
        </p:txBody>
      </p:sp>
      <p:sp>
        <p:nvSpPr>
          <p:cNvPr id="8" name="Alt Başlık 2"/>
          <p:cNvSpPr txBox="1">
            <a:spLocks/>
          </p:cNvSpPr>
          <p:nvPr/>
        </p:nvSpPr>
        <p:spPr>
          <a:xfrm>
            <a:off x="146110" y="2356252"/>
            <a:ext cx="4400254" cy="92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6000" b="1" dirty="0" smtClean="0">
                <a:solidFill>
                  <a:srgbClr val="ED7D31">
                    <a:lumMod val="50000"/>
                  </a:srgbClr>
                </a:solidFill>
                <a:latin typeface="Gabriola" panose="04040605051002020D02" pitchFamily="82" charset="0"/>
                <a:cs typeface="Consolas" panose="020B0609020204030204" pitchFamily="49" charset="0"/>
              </a:rPr>
              <a:t>Menenjit Aşısı</a:t>
            </a:r>
          </a:p>
        </p:txBody>
      </p:sp>
      <p:pic>
        <p:nvPicPr>
          <p:cNvPr id="10" name="Resim 9"/>
          <p:cNvPicPr>
            <a:picLocks noChangeAspect="1"/>
          </p:cNvPicPr>
          <p:nvPr/>
        </p:nvPicPr>
        <p:blipFill>
          <a:blip r:embed="rId5" cstate="print">
            <a:extLst/>
          </a:blip>
          <a:stretch>
            <a:fillRect/>
          </a:stretch>
        </p:blipFill>
        <p:spPr>
          <a:xfrm>
            <a:off x="6824021" y="2491234"/>
            <a:ext cx="5235316" cy="2883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796964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1235</Words>
  <Application>Microsoft Office PowerPoint</Application>
  <PresentationFormat>Geniş ekran</PresentationFormat>
  <Paragraphs>201</Paragraphs>
  <Slides>46</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46</vt:i4>
      </vt:variant>
    </vt:vector>
  </HeadingPairs>
  <TitlesOfParts>
    <vt:vector size="58" baseType="lpstr">
      <vt:lpstr>Arial</vt:lpstr>
      <vt:lpstr>Calibri</vt:lpstr>
      <vt:lpstr>Calibri Light</vt:lpstr>
      <vt:lpstr>Cambria Math</vt:lpstr>
      <vt:lpstr>Consolas</vt:lpstr>
      <vt:lpstr>Gabriola</vt:lpstr>
      <vt:lpstr>Tahoma</vt:lpstr>
      <vt:lpstr>Times New Roman</vt:lpstr>
      <vt:lpstr>Trebuchet MS</vt:lpstr>
      <vt:lpstr>Wingdings</vt:lpstr>
      <vt:lpstr>Wingdings 3</vt:lpstr>
      <vt:lpstr>Office Teması</vt:lpstr>
      <vt:lpstr>T.C. BAŞBAKANLIK DİYANET İŞLERİ BAŞKANLIĞI</vt:lpstr>
      <vt:lpstr>T.C. BAŞBAKANLIK DİYANET İŞLERİ BAŞKANLIĞI</vt:lpstr>
      <vt:lpstr>Bu derste; hac yolculuğunu eksiksiz, sıhhat, afiyet, huzur ve huşu içinde  yapmak; sıkıntı ve zorlukları en aza indirmek amacıyla yolculuk için yapılması gereken maddi ve manevi hazırlıklar hakkında sizlere bilgi vermeye çalışacağız. </vt:lpstr>
      <vt:lpstr>“İmkanı olan her Müslüman'ın, belirli bir zaman içinde, belirli mekanları ziyaret ederek, bazı dini görevleri yerine getirmek suretiyle yaptığı ibadettir.” Hac: Dilleri, kültürleri, renkleri, ırkları, ülkeleri farklı ancak hedefleri, duyguları ve gayeleri aynı milyonlarca Müslümanın ilahi aşk içerisinde bir araya gelmesi ve birlikte Allah’a yönelmesidir.  </vt:lpstr>
      <vt:lpstr> Hac; tevhid, sabır ve ahlak eğitimidir. Hac; sahip olduğumuz her türlü nimetten uzaklaşıp her türlü acziyeti idrak etmektir. Hac; bir arınma sürecidir. Bu süreci yaşadıktan sonra nefisle mücadele etmektir. Hac, Müslüman olmanın sorumluluklarını hakkıyla yerine getirme taahhüdü ve bu taahhüde bağlı kalmaktır. </vt:lpstr>
      <vt:lpstr>Hayatımızın en anlamlı yolculuğudur.   Bu yolculuk; rahmet, uhuvvet, muhabbet, tefekkür, ibret, hikmet, dua ve yakarışlarla yüklüdür. Hac yolculuğu uzun ve kendine özgü zorlukları olan bir yolculuktur.   Diyanet İşleri Başkanlığımız, hac farizasını yerine getirmek üzere yola çıkan hac yolcularının  bu ibadeti sağlık ve güvenlik şartları içinde yapmaları için gerekli tedbirleri almaktadır.   </vt:lpstr>
      <vt:lpstr>PowerPoint Sunusu</vt:lpstr>
      <vt:lpstr>Hac yolculuğuna çıkmadan önce bir sağlık kuruluşunda sağlık kontrolleri yaptırılmalıdır.</vt:lpstr>
      <vt:lpstr>Bulaşıcı hastalıklardan korunmak için ilgili sağlık kuruluşunda Menenjit Aşısı yaptırıp, verilecek olan aşı kartını yanınızda bulundurunuz. </vt:lpstr>
      <vt:lpstr>Sürekli kullandığınız ilaçlarınızı ve varsa raporlarınızı mutlaka yanınıza alınız.</vt:lpstr>
      <vt:lpstr>Ağrı kesici - Pişik kremi  gibi ilaçları yanınıza almanızda fayda vardır.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Haccınız Mebrûr   Amelleriniz Makbûl    Günahlarınız mağfûr olsun. </vt:lpstr>
      <vt:lpstr>TEŞEKKÜR EDERİZ…</vt:lpstr>
    </vt:vector>
  </TitlesOfParts>
  <Company>Diyanet İşleri Başkanlığı</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BAŞBAKANLIK DİYANET İŞLERİ BAŞKANLIĞI</dc:title>
  <dc:creator>Cihan YALÇINKAYA</dc:creator>
  <cp:lastModifiedBy>Adil AYGÜN</cp:lastModifiedBy>
  <cp:revision>34</cp:revision>
  <dcterms:created xsi:type="dcterms:W3CDTF">2016-04-11T07:24:34Z</dcterms:created>
  <dcterms:modified xsi:type="dcterms:W3CDTF">2016-04-27T17:37:08Z</dcterms:modified>
</cp:coreProperties>
</file>